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57" r:id="rId4"/>
    <p:sldId id="298" r:id="rId5"/>
    <p:sldId id="284" r:id="rId6"/>
    <p:sldId id="282" r:id="rId7"/>
    <p:sldId id="297" r:id="rId8"/>
    <p:sldId id="286" r:id="rId9"/>
    <p:sldId id="287" r:id="rId10"/>
    <p:sldId id="288" r:id="rId11"/>
    <p:sldId id="289" r:id="rId12"/>
    <p:sldId id="301" r:id="rId13"/>
    <p:sldId id="268" r:id="rId14"/>
    <p:sldId id="300" r:id="rId15"/>
    <p:sldId id="272" r:id="rId16"/>
    <p:sldId id="273" r:id="rId17"/>
    <p:sldId id="290" r:id="rId18"/>
    <p:sldId id="274" r:id="rId19"/>
    <p:sldId id="291" r:id="rId20"/>
    <p:sldId id="271" r:id="rId2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A00"/>
    <a:srgbClr val="0432FF"/>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92"/>
    <p:restoredTop sz="94581"/>
  </p:normalViewPr>
  <p:slideViewPr>
    <p:cSldViewPr snapToGrid="0">
      <p:cViewPr varScale="1">
        <p:scale>
          <a:sx n="112" d="100"/>
          <a:sy n="112" d="100"/>
        </p:scale>
        <p:origin x="224"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2C7B4B-962D-0A4D-B317-C686071ACB64}" type="datetimeFigureOut">
              <a:rPr kumimoji="1" lang="ja-JP" altLang="en-US" smtClean="0"/>
              <a:t>2025/3/11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6D4C6-679A-DB46-9C08-1E58080B4549}" type="slidenum">
              <a:rPr kumimoji="1" lang="ja-JP" altLang="en-US" smtClean="0"/>
              <a:t>‹#›</a:t>
            </a:fld>
            <a:endParaRPr kumimoji="1" lang="ja-JP" altLang="en-US"/>
          </a:p>
        </p:txBody>
      </p:sp>
    </p:spTree>
    <p:extLst>
      <p:ext uri="{BB962C8B-B14F-4D97-AF65-F5344CB8AC3E}">
        <p14:creationId xmlns:p14="http://schemas.microsoft.com/office/powerpoint/2010/main" val="21955041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2333313861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3" name="Google Shape;603;g32333313861_0_3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32832" lvl="0" indent="-232832" algn="l" rtl="0">
              <a:lnSpc>
                <a:spcPct val="117999"/>
              </a:lnSpc>
              <a:spcBef>
                <a:spcPts val="0"/>
              </a:spcBef>
              <a:spcAft>
                <a:spcPts val="0"/>
              </a:spcAft>
              <a:buSzPts val="1690"/>
              <a:buFont typeface="Helvetica Neue"/>
              <a:buChar char="•"/>
            </a:pPr>
            <a:r>
              <a:rPr lang="ja" sz="1300"/>
              <a:t>Expected error in the reionization optical depth, on fsky=0.7, cosmic-variance limited measurements below l=10 (see figure 46 of PTEP): sigma(tau)=0.002. Previous best measurement from Planck-NPIPE is sigma(tau)=0.006 -&gt; factor 3 improvement. The estimate of sigma(tau)=0.002 is for a fiducial value of tau=0.054 and comes from Di Valentino et al. (2018) (CORE forecast paper)</a:t>
            </a:r>
            <a:endParaRPr/>
          </a:p>
          <a:p>
            <a:pPr marL="232832" lvl="0" indent="-232832" algn="l" rtl="0">
              <a:lnSpc>
                <a:spcPct val="117999"/>
              </a:lnSpc>
              <a:spcBef>
                <a:spcPts val="0"/>
              </a:spcBef>
              <a:spcAft>
                <a:spcPts val="0"/>
              </a:spcAft>
              <a:buSzPts val="1690"/>
              <a:buFont typeface="Helvetica Neue"/>
              <a:buChar char="•"/>
            </a:pPr>
            <a:r>
              <a:rPr lang="ja" sz="1300"/>
              <a:t>Delta(Z_reion) is the duration of reionization. This improvement of 35% is wrt to Planck (Paoletti et al. 2020), and is inferred from Hazra et al. (2018)</a:t>
            </a:r>
            <a:endParaRPr/>
          </a:p>
          <a:p>
            <a:pPr marL="232832" lvl="0" indent="-232832" algn="l" rtl="0">
              <a:lnSpc>
                <a:spcPct val="117999"/>
              </a:lnSpc>
              <a:spcBef>
                <a:spcPts val="0"/>
              </a:spcBef>
              <a:spcAft>
                <a:spcPts val="0"/>
              </a:spcAft>
              <a:buSzPts val="1690"/>
              <a:buFont typeface="Helvetica Neue"/>
              <a:buChar char="•"/>
            </a:pPr>
            <a:r>
              <a:rPr lang="ja" sz="1300"/>
              <a:t>Top figure is Figure 47 from PTEP: </a:t>
            </a:r>
            <a:r>
              <a:rPr lang="ja" i="1"/>
              <a:t>Optical depths predicted from various models of the number counts of star-forming galaxies as a function of the maximum redshift z. This figure is adapted from Robertson et al. (2015), showing τ inferences from different star-formation rates: the best estimates from 2013 (blue); the updated 2015 maximum-likelihood (ML) constraints (red); a model forced to reproduce the 9-yr WMAP τ constraints (orange); and a model with a truncated star-formation rate (light blue). The green band shows the expected LiteBIRD 68% and 95% confidence-level (CL) constraints on τ = 0.054. The other bands show the WMAP and Planck constraints. </a:t>
            </a:r>
            <a:r>
              <a:rPr lang="ja" sz="1300"/>
              <a:t>Note: theres’s an ambiguity here. The light green area corresponds to the Planck constraint, according to the figure, and to the LiteBIRD constraint at 95% CL according to the caption -&gt; NEEDS TO BE CLARIFIED.</a:t>
            </a:r>
            <a:endParaRPr/>
          </a:p>
          <a:p>
            <a:pPr marL="232832" lvl="0" indent="-232832" algn="l" rtl="0">
              <a:lnSpc>
                <a:spcPct val="117999"/>
              </a:lnSpc>
              <a:spcBef>
                <a:spcPts val="0"/>
              </a:spcBef>
              <a:spcAft>
                <a:spcPts val="0"/>
              </a:spcAft>
              <a:buSzPts val="1690"/>
              <a:buFont typeface="Helvetica Neue"/>
              <a:buChar char="•"/>
            </a:pPr>
            <a:r>
              <a:rPr lang="ja" sz="1300"/>
              <a:t>Bottom figure is Figure 49 from PTEP: </a:t>
            </a:r>
            <a:r>
              <a:rPr lang="ja" i="1"/>
              <a:t>2D marginalized contour levels at 68% CL for τ and the sum of the neutrino masses as measured by future combinations of CMB and large-scale structure data, including, e.g., baryonic accoustic oscillation (BAO) from DESI or galaxy lensing and clustering from LSST, adapted from Calabrese et al. (2017). The contours are centered on the fiducial values τ = 0.054 and 􏰰mν = 60 meV, as indicated by the cross. A cosmic-variance-limited measurement of τ is reached with LiteBIRD (i.e., σ(τ) = 0.002). This τ limit will enable a better neutrino mass measurement, reaching a 5 σ detection when combined with DESI or LSST.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2025/3/11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849106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2025/3/11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57574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2025/3/11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950866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ierge" type="tx">
  <p:cSld name="Vierge">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5979516" y="6540500"/>
            <a:ext cx="226619" cy="223138"/>
          </a:xfrm>
          <a:prstGeom prst="rect">
            <a:avLst/>
          </a:prstGeom>
          <a:noFill/>
          <a:ln>
            <a:noFill/>
          </a:ln>
        </p:spPr>
        <p:txBody>
          <a:bodyPr spcFirstLastPara="1" wrap="square" lIns="19050" tIns="19050" rIns="19050" bIns="19050" anchor="t" anchorCtr="0">
            <a:spAutoFit/>
          </a:bodyPr>
          <a:lstStyle>
            <a:lvl1pPr marL="0" lvl="0" indent="0" algn="ctr">
              <a:lnSpc>
                <a:spcPct val="100000"/>
              </a:lnSpc>
              <a:spcBef>
                <a:spcPts val="0"/>
              </a:spcBef>
              <a:spcAft>
                <a:spcPts val="0"/>
              </a:spcAft>
              <a:buClr>
                <a:srgbClr val="000000"/>
              </a:buClr>
              <a:buSzPts val="900"/>
              <a:buFont typeface="Helvetica Neue Light"/>
              <a:buNone/>
              <a:defRPr sz="12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900"/>
              <a:buFont typeface="Helvetica Neue Light"/>
              <a:buNone/>
              <a:defRPr sz="12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900"/>
              <a:buFont typeface="Helvetica Neue Light"/>
              <a:buNone/>
              <a:defRPr sz="12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900"/>
              <a:buFont typeface="Helvetica Neue Light"/>
              <a:buNone/>
              <a:defRPr sz="12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900"/>
              <a:buFont typeface="Helvetica Neue Light"/>
              <a:buNone/>
              <a:defRPr sz="12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900"/>
              <a:buFont typeface="Helvetica Neue Light"/>
              <a:buNone/>
              <a:defRPr sz="12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900"/>
              <a:buFont typeface="Helvetica Neue Light"/>
              <a:buNone/>
              <a:defRPr sz="12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900"/>
              <a:buFont typeface="Helvetica Neue Light"/>
              <a:buNone/>
              <a:defRPr sz="12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900"/>
              <a:buFont typeface="Helvetica Neue Light"/>
              <a:buNone/>
              <a:defRPr sz="1200" b="0">
                <a:latin typeface="Helvetica Neue Light"/>
                <a:ea typeface="Helvetica Neue Light"/>
                <a:cs typeface="Helvetica Neue Light"/>
                <a:sym typeface="Helvetica Neue Light"/>
              </a:defRPr>
            </a:lvl9pPr>
          </a:lstStyle>
          <a:p>
            <a:fld id="{00000000-1234-1234-1234-123412341234}" type="slidenum">
              <a:rPr lang="en-US" altLang="ja" smtClean="0"/>
              <a:pPr/>
              <a:t>‹#›</a:t>
            </a:fld>
            <a:endParaRPr lang="ja" altLang="en-US"/>
          </a:p>
        </p:txBody>
      </p:sp>
    </p:spTree>
    <p:extLst>
      <p:ext uri="{BB962C8B-B14F-4D97-AF65-F5344CB8AC3E}">
        <p14:creationId xmlns:p14="http://schemas.microsoft.com/office/powerpoint/2010/main" val="3549322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43F7CE-7A5D-F618-BE1F-B8191FB2FA7B}"/>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109381A-A688-7AE8-A398-94C0CEFF43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C0EBD52-325B-D691-8974-09F87FA0D673}"/>
              </a:ext>
            </a:extLst>
          </p:cNvPr>
          <p:cNvSpPr>
            <a:spLocks noGrp="1"/>
          </p:cNvSpPr>
          <p:nvPr>
            <p:ph type="dt" sz="half" idx="10"/>
          </p:nvPr>
        </p:nvSpPr>
        <p:spPr/>
        <p:txBody>
          <a:bodyPr/>
          <a:lstStyle/>
          <a:p>
            <a:fld id="{353EA03C-78C7-6745-91EC-18E86A0DE8B5}" type="datetimeFigureOut">
              <a:rPr kumimoji="1" lang="ja-JP" altLang="en-US" smtClean="0"/>
              <a:t>2025/3/11</a:t>
            </a:fld>
            <a:endParaRPr kumimoji="1" lang="ja-JP" altLang="en-US"/>
          </a:p>
        </p:txBody>
      </p:sp>
      <p:sp>
        <p:nvSpPr>
          <p:cNvPr id="5" name="フッター プレースホルダー 4">
            <a:extLst>
              <a:ext uri="{FF2B5EF4-FFF2-40B4-BE49-F238E27FC236}">
                <a16:creationId xmlns:a16="http://schemas.microsoft.com/office/drawing/2014/main" id="{C679FE92-B5B2-0C54-887E-349AFF20AC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DAD9A34-30BF-B293-C0B7-D5569AD0980D}"/>
              </a:ext>
            </a:extLst>
          </p:cNvPr>
          <p:cNvSpPr>
            <a:spLocks noGrp="1"/>
          </p:cNvSpPr>
          <p:nvPr>
            <p:ph type="sldNum" sz="quarter" idx="12"/>
          </p:nvPr>
        </p:nvSpPr>
        <p:spPr/>
        <p:txBody>
          <a:bodyPr/>
          <a:lstStyle/>
          <a:p>
            <a:fld id="{B1914A7F-3758-1843-8D22-A8F13FB0FB01}" type="slidenum">
              <a:rPr kumimoji="1" lang="ja-JP" altLang="en-US" smtClean="0"/>
              <a:t>‹#›</a:t>
            </a:fld>
            <a:endParaRPr kumimoji="1" lang="ja-JP" altLang="en-US"/>
          </a:p>
        </p:txBody>
      </p:sp>
    </p:spTree>
    <p:extLst>
      <p:ext uri="{BB962C8B-B14F-4D97-AF65-F5344CB8AC3E}">
        <p14:creationId xmlns:p14="http://schemas.microsoft.com/office/powerpoint/2010/main" val="1485792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B4982F-EEEF-9902-D675-B123BDF620B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D381236-836D-D88B-7070-707A6226A01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AC19D4A-61BB-2836-06B4-4FDB12091038}"/>
              </a:ext>
            </a:extLst>
          </p:cNvPr>
          <p:cNvSpPr>
            <a:spLocks noGrp="1"/>
          </p:cNvSpPr>
          <p:nvPr>
            <p:ph type="dt" sz="half" idx="10"/>
          </p:nvPr>
        </p:nvSpPr>
        <p:spPr/>
        <p:txBody>
          <a:bodyPr/>
          <a:lstStyle/>
          <a:p>
            <a:fld id="{353EA03C-78C7-6745-91EC-18E86A0DE8B5}" type="datetimeFigureOut">
              <a:rPr kumimoji="1" lang="ja-JP" altLang="en-US" smtClean="0"/>
              <a:t>2025/3/11</a:t>
            </a:fld>
            <a:endParaRPr kumimoji="1" lang="ja-JP" altLang="en-US"/>
          </a:p>
        </p:txBody>
      </p:sp>
      <p:sp>
        <p:nvSpPr>
          <p:cNvPr id="5" name="フッター プレースホルダー 4">
            <a:extLst>
              <a:ext uri="{FF2B5EF4-FFF2-40B4-BE49-F238E27FC236}">
                <a16:creationId xmlns:a16="http://schemas.microsoft.com/office/drawing/2014/main" id="{E023FB61-CF6E-725F-4C97-13F396E2309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23F1F0A-144C-01F8-D648-7C908A0C7847}"/>
              </a:ext>
            </a:extLst>
          </p:cNvPr>
          <p:cNvSpPr>
            <a:spLocks noGrp="1"/>
          </p:cNvSpPr>
          <p:nvPr>
            <p:ph type="sldNum" sz="quarter" idx="12"/>
          </p:nvPr>
        </p:nvSpPr>
        <p:spPr/>
        <p:txBody>
          <a:bodyPr/>
          <a:lstStyle/>
          <a:p>
            <a:fld id="{B1914A7F-3758-1843-8D22-A8F13FB0FB01}" type="slidenum">
              <a:rPr kumimoji="1" lang="ja-JP" altLang="en-US" smtClean="0"/>
              <a:t>‹#›</a:t>
            </a:fld>
            <a:endParaRPr kumimoji="1" lang="ja-JP" altLang="en-US"/>
          </a:p>
        </p:txBody>
      </p:sp>
    </p:spTree>
    <p:extLst>
      <p:ext uri="{BB962C8B-B14F-4D97-AF65-F5344CB8AC3E}">
        <p14:creationId xmlns:p14="http://schemas.microsoft.com/office/powerpoint/2010/main" val="3634728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B42CC1-35DE-74EC-D9A4-C28F935C108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9509531-5FD3-B089-D8EA-99737E9858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810A659-2FD6-C72D-B4A8-B871EE2631C2}"/>
              </a:ext>
            </a:extLst>
          </p:cNvPr>
          <p:cNvSpPr>
            <a:spLocks noGrp="1"/>
          </p:cNvSpPr>
          <p:nvPr>
            <p:ph type="dt" sz="half" idx="10"/>
          </p:nvPr>
        </p:nvSpPr>
        <p:spPr/>
        <p:txBody>
          <a:bodyPr/>
          <a:lstStyle/>
          <a:p>
            <a:fld id="{353EA03C-78C7-6745-91EC-18E86A0DE8B5}" type="datetimeFigureOut">
              <a:rPr kumimoji="1" lang="ja-JP" altLang="en-US" smtClean="0"/>
              <a:t>2025/3/11</a:t>
            </a:fld>
            <a:endParaRPr kumimoji="1" lang="ja-JP" altLang="en-US"/>
          </a:p>
        </p:txBody>
      </p:sp>
      <p:sp>
        <p:nvSpPr>
          <p:cNvPr id="5" name="フッター プレースホルダー 4">
            <a:extLst>
              <a:ext uri="{FF2B5EF4-FFF2-40B4-BE49-F238E27FC236}">
                <a16:creationId xmlns:a16="http://schemas.microsoft.com/office/drawing/2014/main" id="{27D8E64D-6C58-EDD3-D82B-57206F2E2BA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0636FC2-4E75-B48D-964A-0ED83AA2D322}"/>
              </a:ext>
            </a:extLst>
          </p:cNvPr>
          <p:cNvSpPr>
            <a:spLocks noGrp="1"/>
          </p:cNvSpPr>
          <p:nvPr>
            <p:ph type="sldNum" sz="quarter" idx="12"/>
          </p:nvPr>
        </p:nvSpPr>
        <p:spPr/>
        <p:txBody>
          <a:bodyPr/>
          <a:lstStyle/>
          <a:p>
            <a:fld id="{B1914A7F-3758-1843-8D22-A8F13FB0FB01}" type="slidenum">
              <a:rPr kumimoji="1" lang="ja-JP" altLang="en-US" smtClean="0"/>
              <a:t>‹#›</a:t>
            </a:fld>
            <a:endParaRPr kumimoji="1" lang="ja-JP" altLang="en-US"/>
          </a:p>
        </p:txBody>
      </p:sp>
    </p:spTree>
    <p:extLst>
      <p:ext uri="{BB962C8B-B14F-4D97-AF65-F5344CB8AC3E}">
        <p14:creationId xmlns:p14="http://schemas.microsoft.com/office/powerpoint/2010/main" val="2055708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CF2242-705D-869A-51C8-D9E83A167FC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FCC535B-549D-E15B-50C8-164DD052B33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80DA8CD-D179-EBF6-6A71-573CB08875C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168C7D6-1B0B-30B5-E4E5-DE553053F891}"/>
              </a:ext>
            </a:extLst>
          </p:cNvPr>
          <p:cNvSpPr>
            <a:spLocks noGrp="1"/>
          </p:cNvSpPr>
          <p:nvPr>
            <p:ph type="dt" sz="half" idx="10"/>
          </p:nvPr>
        </p:nvSpPr>
        <p:spPr/>
        <p:txBody>
          <a:bodyPr/>
          <a:lstStyle/>
          <a:p>
            <a:fld id="{353EA03C-78C7-6745-91EC-18E86A0DE8B5}" type="datetimeFigureOut">
              <a:rPr kumimoji="1" lang="ja-JP" altLang="en-US" smtClean="0"/>
              <a:t>2025/3/11</a:t>
            </a:fld>
            <a:endParaRPr kumimoji="1" lang="ja-JP" altLang="en-US"/>
          </a:p>
        </p:txBody>
      </p:sp>
      <p:sp>
        <p:nvSpPr>
          <p:cNvPr id="6" name="フッター プレースホルダー 5">
            <a:extLst>
              <a:ext uri="{FF2B5EF4-FFF2-40B4-BE49-F238E27FC236}">
                <a16:creationId xmlns:a16="http://schemas.microsoft.com/office/drawing/2014/main" id="{ACCAA916-5BAB-2008-9141-A09DA39A015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B0B3F5E-262D-FFEC-4CCB-FCFA6C9AFE9E}"/>
              </a:ext>
            </a:extLst>
          </p:cNvPr>
          <p:cNvSpPr>
            <a:spLocks noGrp="1"/>
          </p:cNvSpPr>
          <p:nvPr>
            <p:ph type="sldNum" sz="quarter" idx="12"/>
          </p:nvPr>
        </p:nvSpPr>
        <p:spPr/>
        <p:txBody>
          <a:bodyPr/>
          <a:lstStyle/>
          <a:p>
            <a:fld id="{B1914A7F-3758-1843-8D22-A8F13FB0FB01}" type="slidenum">
              <a:rPr kumimoji="1" lang="ja-JP" altLang="en-US" smtClean="0"/>
              <a:t>‹#›</a:t>
            </a:fld>
            <a:endParaRPr kumimoji="1" lang="ja-JP" altLang="en-US"/>
          </a:p>
        </p:txBody>
      </p:sp>
    </p:spTree>
    <p:extLst>
      <p:ext uri="{BB962C8B-B14F-4D97-AF65-F5344CB8AC3E}">
        <p14:creationId xmlns:p14="http://schemas.microsoft.com/office/powerpoint/2010/main" val="1698966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577C78-8245-5F7F-DC71-2A49591AD07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003CA01-F1E2-7E10-B728-65CAD41CF3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775A943-0BB8-3FA5-A1E0-A6E8E062EE6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3CC1974-E8B5-C617-A522-41F75C25AF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781446E-3E92-119B-83B7-0FF2668892E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05C8A2A-AF93-470B-4257-0EA9E90D510B}"/>
              </a:ext>
            </a:extLst>
          </p:cNvPr>
          <p:cNvSpPr>
            <a:spLocks noGrp="1"/>
          </p:cNvSpPr>
          <p:nvPr>
            <p:ph type="dt" sz="half" idx="10"/>
          </p:nvPr>
        </p:nvSpPr>
        <p:spPr/>
        <p:txBody>
          <a:bodyPr/>
          <a:lstStyle/>
          <a:p>
            <a:fld id="{353EA03C-78C7-6745-91EC-18E86A0DE8B5}" type="datetimeFigureOut">
              <a:rPr kumimoji="1" lang="ja-JP" altLang="en-US" smtClean="0"/>
              <a:t>2025/3/11</a:t>
            </a:fld>
            <a:endParaRPr kumimoji="1" lang="ja-JP" altLang="en-US"/>
          </a:p>
        </p:txBody>
      </p:sp>
      <p:sp>
        <p:nvSpPr>
          <p:cNvPr id="8" name="フッター プレースホルダー 7">
            <a:extLst>
              <a:ext uri="{FF2B5EF4-FFF2-40B4-BE49-F238E27FC236}">
                <a16:creationId xmlns:a16="http://schemas.microsoft.com/office/drawing/2014/main" id="{E05D1D52-E81A-9A34-5721-7BF647C5F12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90E481A-35EE-E23C-091E-0AA650A77F8F}"/>
              </a:ext>
            </a:extLst>
          </p:cNvPr>
          <p:cNvSpPr>
            <a:spLocks noGrp="1"/>
          </p:cNvSpPr>
          <p:nvPr>
            <p:ph type="sldNum" sz="quarter" idx="12"/>
          </p:nvPr>
        </p:nvSpPr>
        <p:spPr/>
        <p:txBody>
          <a:bodyPr/>
          <a:lstStyle/>
          <a:p>
            <a:fld id="{B1914A7F-3758-1843-8D22-A8F13FB0FB01}" type="slidenum">
              <a:rPr kumimoji="1" lang="ja-JP" altLang="en-US" smtClean="0"/>
              <a:t>‹#›</a:t>
            </a:fld>
            <a:endParaRPr kumimoji="1" lang="ja-JP" altLang="en-US"/>
          </a:p>
        </p:txBody>
      </p:sp>
    </p:spTree>
    <p:extLst>
      <p:ext uri="{BB962C8B-B14F-4D97-AF65-F5344CB8AC3E}">
        <p14:creationId xmlns:p14="http://schemas.microsoft.com/office/powerpoint/2010/main" val="3439314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E5D5F8-8467-6D72-E461-EFA2C3BB96C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E653EFD-0221-A957-2DAD-C7FBAB310CAD}"/>
              </a:ext>
            </a:extLst>
          </p:cNvPr>
          <p:cNvSpPr>
            <a:spLocks noGrp="1"/>
          </p:cNvSpPr>
          <p:nvPr>
            <p:ph type="dt" sz="half" idx="10"/>
          </p:nvPr>
        </p:nvSpPr>
        <p:spPr/>
        <p:txBody>
          <a:bodyPr/>
          <a:lstStyle/>
          <a:p>
            <a:fld id="{353EA03C-78C7-6745-91EC-18E86A0DE8B5}" type="datetimeFigureOut">
              <a:rPr kumimoji="1" lang="ja-JP" altLang="en-US" smtClean="0"/>
              <a:t>2025/3/11</a:t>
            </a:fld>
            <a:endParaRPr kumimoji="1" lang="ja-JP" altLang="en-US"/>
          </a:p>
        </p:txBody>
      </p:sp>
      <p:sp>
        <p:nvSpPr>
          <p:cNvPr id="4" name="フッター プレースホルダー 3">
            <a:extLst>
              <a:ext uri="{FF2B5EF4-FFF2-40B4-BE49-F238E27FC236}">
                <a16:creationId xmlns:a16="http://schemas.microsoft.com/office/drawing/2014/main" id="{1861F8E0-BA7F-5F5A-CADA-9FD0795842D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3557B29-9D9D-44E0-DAED-5270371E0279}"/>
              </a:ext>
            </a:extLst>
          </p:cNvPr>
          <p:cNvSpPr>
            <a:spLocks noGrp="1"/>
          </p:cNvSpPr>
          <p:nvPr>
            <p:ph type="sldNum" sz="quarter" idx="12"/>
          </p:nvPr>
        </p:nvSpPr>
        <p:spPr/>
        <p:txBody>
          <a:bodyPr/>
          <a:lstStyle/>
          <a:p>
            <a:fld id="{B1914A7F-3758-1843-8D22-A8F13FB0FB01}" type="slidenum">
              <a:rPr kumimoji="1" lang="ja-JP" altLang="en-US" smtClean="0"/>
              <a:t>‹#›</a:t>
            </a:fld>
            <a:endParaRPr kumimoji="1" lang="ja-JP" altLang="en-US"/>
          </a:p>
        </p:txBody>
      </p:sp>
    </p:spTree>
    <p:extLst>
      <p:ext uri="{BB962C8B-B14F-4D97-AF65-F5344CB8AC3E}">
        <p14:creationId xmlns:p14="http://schemas.microsoft.com/office/powerpoint/2010/main" val="1741133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1048C05-CDAC-D02F-929C-72A91F250B71}"/>
              </a:ext>
            </a:extLst>
          </p:cNvPr>
          <p:cNvSpPr>
            <a:spLocks noGrp="1"/>
          </p:cNvSpPr>
          <p:nvPr>
            <p:ph type="dt" sz="half" idx="10"/>
          </p:nvPr>
        </p:nvSpPr>
        <p:spPr/>
        <p:txBody>
          <a:bodyPr/>
          <a:lstStyle/>
          <a:p>
            <a:fld id="{353EA03C-78C7-6745-91EC-18E86A0DE8B5}" type="datetimeFigureOut">
              <a:rPr kumimoji="1" lang="ja-JP" altLang="en-US" smtClean="0"/>
              <a:t>2025/3/11</a:t>
            </a:fld>
            <a:endParaRPr kumimoji="1" lang="ja-JP" altLang="en-US"/>
          </a:p>
        </p:txBody>
      </p:sp>
      <p:sp>
        <p:nvSpPr>
          <p:cNvPr id="3" name="フッター プレースホルダー 2">
            <a:extLst>
              <a:ext uri="{FF2B5EF4-FFF2-40B4-BE49-F238E27FC236}">
                <a16:creationId xmlns:a16="http://schemas.microsoft.com/office/drawing/2014/main" id="{058B7A8A-3B0F-9FE7-D1D4-4A79E2461E6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13548D7-0319-E942-D6E3-1B7B33968D24}"/>
              </a:ext>
            </a:extLst>
          </p:cNvPr>
          <p:cNvSpPr>
            <a:spLocks noGrp="1"/>
          </p:cNvSpPr>
          <p:nvPr>
            <p:ph type="sldNum" sz="quarter" idx="12"/>
          </p:nvPr>
        </p:nvSpPr>
        <p:spPr/>
        <p:txBody>
          <a:bodyPr/>
          <a:lstStyle/>
          <a:p>
            <a:fld id="{B1914A7F-3758-1843-8D22-A8F13FB0FB01}" type="slidenum">
              <a:rPr kumimoji="1" lang="ja-JP" altLang="en-US" smtClean="0"/>
              <a:t>‹#›</a:t>
            </a:fld>
            <a:endParaRPr kumimoji="1" lang="ja-JP" altLang="en-US"/>
          </a:p>
        </p:txBody>
      </p:sp>
    </p:spTree>
    <p:extLst>
      <p:ext uri="{BB962C8B-B14F-4D97-AF65-F5344CB8AC3E}">
        <p14:creationId xmlns:p14="http://schemas.microsoft.com/office/powerpoint/2010/main" val="373942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6710" y="-163002"/>
            <a:ext cx="10515600" cy="1325563"/>
          </a:xfrm>
        </p:spPr>
        <p:txBody>
          <a:bodyPr/>
          <a:lstStyle>
            <a:lvl1pPr>
              <a:defRPr b="1">
                <a:solidFill>
                  <a:schemeClr val="tx2">
                    <a:lumMod val="90000"/>
                    <a:lumOff val="10000"/>
                  </a:schemeClr>
                </a:solidFill>
                <a:latin typeface="Times New Roman" panose="02020603050405020304" pitchFamily="18" charset="0"/>
                <a:cs typeface="Times New Roman" panose="02020603050405020304" pitchFamily="18" charset="0"/>
              </a:defRPr>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grpSp>
        <p:nvGrpSpPr>
          <p:cNvPr id="8" name="Google Shape;214;p44">
            <a:extLst>
              <a:ext uri="{FF2B5EF4-FFF2-40B4-BE49-F238E27FC236}">
                <a16:creationId xmlns:a16="http://schemas.microsoft.com/office/drawing/2014/main" id="{F5DFB184-82BA-9713-415D-0A16B6C497C3}"/>
              </a:ext>
            </a:extLst>
          </p:cNvPr>
          <p:cNvGrpSpPr/>
          <p:nvPr userDrawn="1"/>
        </p:nvGrpSpPr>
        <p:grpSpPr>
          <a:xfrm>
            <a:off x="-15433" y="6538899"/>
            <a:ext cx="12233897" cy="328765"/>
            <a:chOff x="0" y="-1"/>
            <a:chExt cx="24467794" cy="657530"/>
          </a:xfrm>
        </p:grpSpPr>
        <p:sp>
          <p:nvSpPr>
            <p:cNvPr id="9" name="Google Shape;215;p44">
              <a:extLst>
                <a:ext uri="{FF2B5EF4-FFF2-40B4-BE49-F238E27FC236}">
                  <a16:creationId xmlns:a16="http://schemas.microsoft.com/office/drawing/2014/main" id="{52BEF749-EFC5-82B9-02D9-5B8FC45DED43}"/>
                </a:ext>
              </a:extLst>
            </p:cNvPr>
            <p:cNvSpPr/>
            <p:nvPr/>
          </p:nvSpPr>
          <p:spPr>
            <a:xfrm>
              <a:off x="0" y="1129"/>
              <a:ext cx="24445800" cy="656400"/>
            </a:xfrm>
            <a:prstGeom prst="rect">
              <a:avLst/>
            </a:prstGeom>
            <a:solidFill>
              <a:srgbClr val="113362"/>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grpSp>
          <p:nvGrpSpPr>
            <p:cNvPr id="10" name="Google Shape;216;p44">
              <a:extLst>
                <a:ext uri="{FF2B5EF4-FFF2-40B4-BE49-F238E27FC236}">
                  <a16:creationId xmlns:a16="http://schemas.microsoft.com/office/drawing/2014/main" id="{563AA4EE-193D-8DF1-7007-316B5325DDFA}"/>
                </a:ext>
              </a:extLst>
            </p:cNvPr>
            <p:cNvGrpSpPr/>
            <p:nvPr/>
          </p:nvGrpSpPr>
          <p:grpSpPr>
            <a:xfrm flipH="1">
              <a:off x="22124073" y="-1"/>
              <a:ext cx="2343721" cy="657486"/>
              <a:chOff x="0" y="-1"/>
              <a:chExt cx="2343721" cy="657486"/>
            </a:xfrm>
          </p:grpSpPr>
          <p:sp>
            <p:nvSpPr>
              <p:cNvPr id="11" name="Google Shape;217;p44">
                <a:extLst>
                  <a:ext uri="{FF2B5EF4-FFF2-40B4-BE49-F238E27FC236}">
                    <a16:creationId xmlns:a16="http://schemas.microsoft.com/office/drawing/2014/main" id="{BB951EE4-6578-9308-8F10-65CB8AE33336}"/>
                  </a:ext>
                </a:extLst>
              </p:cNvPr>
              <p:cNvSpPr/>
              <p:nvPr/>
            </p:nvSpPr>
            <p:spPr>
              <a:xfrm>
                <a:off x="729937" y="-1"/>
                <a:ext cx="810000" cy="657300"/>
              </a:xfrm>
              <a:prstGeom prst="rect">
                <a:avLst/>
              </a:prstGeom>
              <a:solidFill>
                <a:srgbClr val="F8CE55"/>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12" name="Google Shape;218;p44">
                <a:extLst>
                  <a:ext uri="{FF2B5EF4-FFF2-40B4-BE49-F238E27FC236}">
                    <a16:creationId xmlns:a16="http://schemas.microsoft.com/office/drawing/2014/main" id="{65E4E2DD-AA23-5A75-D3D3-0638F6A532C2}"/>
                  </a:ext>
                </a:extLst>
              </p:cNvPr>
              <p:cNvSpPr/>
              <p:nvPr/>
            </p:nvSpPr>
            <p:spPr>
              <a:xfrm>
                <a:off x="0" y="-1"/>
                <a:ext cx="810000" cy="655800"/>
              </a:xfrm>
              <a:prstGeom prst="rect">
                <a:avLst/>
              </a:prstGeom>
              <a:solidFill>
                <a:srgbClr val="F8CE55"/>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13" name="Google Shape;219;p44">
                <a:extLst>
                  <a:ext uri="{FF2B5EF4-FFF2-40B4-BE49-F238E27FC236}">
                    <a16:creationId xmlns:a16="http://schemas.microsoft.com/office/drawing/2014/main" id="{DAE5682C-C0C8-163D-2671-364E6CC66AAD}"/>
                  </a:ext>
                </a:extLst>
              </p:cNvPr>
              <p:cNvSpPr/>
              <p:nvPr/>
            </p:nvSpPr>
            <p:spPr>
              <a:xfrm>
                <a:off x="1533613" y="1601"/>
                <a:ext cx="810108" cy="655884"/>
              </a:xfrm>
              <a:custGeom>
                <a:avLst/>
                <a:gdLst/>
                <a:ahLst/>
                <a:cxnLst/>
                <a:rect l="l" t="t" r="r" b="b"/>
                <a:pathLst>
                  <a:path w="21600" h="21600" extrusionOk="0">
                    <a:moveTo>
                      <a:pt x="0" y="0"/>
                    </a:moveTo>
                    <a:lnTo>
                      <a:pt x="0" y="21600"/>
                    </a:lnTo>
                    <a:lnTo>
                      <a:pt x="21600" y="21600"/>
                    </a:lnTo>
                    <a:close/>
                  </a:path>
                </a:pathLst>
              </a:custGeom>
              <a:solidFill>
                <a:srgbClr val="F19E4B"/>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14" name="Google Shape;220;p44">
                <a:extLst>
                  <a:ext uri="{FF2B5EF4-FFF2-40B4-BE49-F238E27FC236}">
                    <a16:creationId xmlns:a16="http://schemas.microsoft.com/office/drawing/2014/main" id="{E87BB3DC-88E2-63D3-BEBD-AFE099EB9502}"/>
                  </a:ext>
                </a:extLst>
              </p:cNvPr>
              <p:cNvSpPr/>
              <p:nvPr/>
            </p:nvSpPr>
            <p:spPr>
              <a:xfrm flipH="1">
                <a:off x="789800" y="0"/>
                <a:ext cx="750222" cy="657234"/>
              </a:xfrm>
              <a:custGeom>
                <a:avLst/>
                <a:gdLst/>
                <a:ahLst/>
                <a:cxnLst/>
                <a:rect l="l" t="t" r="r" b="b"/>
                <a:pathLst>
                  <a:path w="21600" h="21600" extrusionOk="0">
                    <a:moveTo>
                      <a:pt x="0" y="0"/>
                    </a:moveTo>
                    <a:lnTo>
                      <a:pt x="0" y="21600"/>
                    </a:lnTo>
                    <a:lnTo>
                      <a:pt x="21600" y="21600"/>
                    </a:lnTo>
                    <a:close/>
                  </a:path>
                </a:pathLst>
              </a:custGeom>
              <a:solidFill>
                <a:srgbClr val="F19E4B"/>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15" name="Google Shape;221;p44">
                <a:extLst>
                  <a:ext uri="{FF2B5EF4-FFF2-40B4-BE49-F238E27FC236}">
                    <a16:creationId xmlns:a16="http://schemas.microsoft.com/office/drawing/2014/main" id="{8D08E15F-AE4F-4ABA-DA56-583621C2585B}"/>
                  </a:ext>
                </a:extLst>
              </p:cNvPr>
              <p:cNvSpPr/>
              <p:nvPr/>
            </p:nvSpPr>
            <p:spPr>
              <a:xfrm>
                <a:off x="0" y="0"/>
                <a:ext cx="810108" cy="657450"/>
              </a:xfrm>
              <a:custGeom>
                <a:avLst/>
                <a:gdLst/>
                <a:ahLst/>
                <a:cxnLst/>
                <a:rect l="l" t="t" r="r" b="b"/>
                <a:pathLst>
                  <a:path w="21600" h="21600" extrusionOk="0">
                    <a:moveTo>
                      <a:pt x="0" y="0"/>
                    </a:moveTo>
                    <a:lnTo>
                      <a:pt x="0" y="21600"/>
                    </a:lnTo>
                    <a:lnTo>
                      <a:pt x="21600" y="21600"/>
                    </a:lnTo>
                    <a:close/>
                  </a:path>
                </a:pathLst>
              </a:custGeom>
              <a:solidFill>
                <a:srgbClr val="ED7044"/>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grpSp>
      </p:grpSp>
      <p:sp>
        <p:nvSpPr>
          <p:cNvPr id="16" name="Google Shape;223;p44">
            <a:extLst>
              <a:ext uri="{FF2B5EF4-FFF2-40B4-BE49-F238E27FC236}">
                <a16:creationId xmlns:a16="http://schemas.microsoft.com/office/drawing/2014/main" id="{4DB72250-3B43-A9AA-7B09-347BD7E31D41}"/>
              </a:ext>
            </a:extLst>
          </p:cNvPr>
          <p:cNvSpPr txBox="1"/>
          <p:nvPr userDrawn="1"/>
        </p:nvSpPr>
        <p:spPr>
          <a:xfrm>
            <a:off x="152084" y="6562115"/>
            <a:ext cx="1574400" cy="317972"/>
          </a:xfrm>
          <a:prstGeom prst="rect">
            <a:avLst/>
          </a:prstGeom>
          <a:noFill/>
          <a:ln>
            <a:noFill/>
          </a:ln>
        </p:spPr>
        <p:txBody>
          <a:bodyPr spcFirstLastPara="1" wrap="square" lIns="25400" tIns="25400" rIns="25400" bIns="25400" anchor="ctr" anchorCtr="0">
            <a:spAutoFit/>
          </a:bodyPr>
          <a:lstStyle/>
          <a:p>
            <a:pPr>
              <a:buClr>
                <a:srgbClr val="F7CE55"/>
              </a:buClr>
              <a:buSzPts val="1300"/>
            </a:pPr>
            <a:r>
              <a:rPr lang="en-US" altLang="ja" sz="1733" b="1">
                <a:solidFill>
                  <a:srgbClr val="F7CE55"/>
                </a:solidFill>
                <a:latin typeface="Times New Roman"/>
                <a:ea typeface="Times New Roman"/>
                <a:cs typeface="Times New Roman"/>
                <a:sym typeface="Times New Roman"/>
              </a:rPr>
              <a:t>2025</a:t>
            </a:r>
            <a:r>
              <a:rPr lang="ja" altLang="en-US" sz="1733" b="1">
                <a:solidFill>
                  <a:srgbClr val="F7CE55"/>
                </a:solidFill>
                <a:latin typeface="Times New Roman"/>
                <a:ea typeface="Times New Roman"/>
                <a:cs typeface="Times New Roman"/>
                <a:sym typeface="Times New Roman"/>
              </a:rPr>
              <a:t>年</a:t>
            </a:r>
            <a:r>
              <a:rPr lang="en-US" altLang="ja" sz="1733" b="1">
                <a:solidFill>
                  <a:srgbClr val="F7CE55"/>
                </a:solidFill>
                <a:latin typeface="Times New Roman"/>
                <a:ea typeface="Times New Roman"/>
                <a:cs typeface="Times New Roman"/>
                <a:sym typeface="Times New Roman"/>
              </a:rPr>
              <a:t>3</a:t>
            </a:r>
            <a:r>
              <a:rPr lang="ja" altLang="en-US" sz="1733" b="1">
                <a:solidFill>
                  <a:srgbClr val="F7CE55"/>
                </a:solidFill>
                <a:latin typeface="Times New Roman"/>
                <a:ea typeface="Times New Roman"/>
                <a:cs typeface="Times New Roman"/>
                <a:sym typeface="Times New Roman"/>
              </a:rPr>
              <a:t>月</a:t>
            </a:r>
            <a:r>
              <a:rPr lang="en-US" altLang="ja" sz="1733" b="1">
                <a:solidFill>
                  <a:srgbClr val="F7CE55"/>
                </a:solidFill>
                <a:latin typeface="Times New Roman"/>
                <a:ea typeface="Times New Roman"/>
                <a:cs typeface="Times New Roman"/>
                <a:sym typeface="Times New Roman"/>
              </a:rPr>
              <a:t>11</a:t>
            </a:r>
            <a:r>
              <a:rPr lang="ja" altLang="en-US" sz="1733" b="1">
                <a:solidFill>
                  <a:srgbClr val="F7CE55"/>
                </a:solidFill>
                <a:latin typeface="Times New Roman"/>
                <a:ea typeface="Times New Roman"/>
                <a:cs typeface="Times New Roman"/>
                <a:sym typeface="Times New Roman"/>
              </a:rPr>
              <a:t>日</a:t>
            </a:r>
            <a:endParaRPr sz="667"/>
          </a:p>
        </p:txBody>
      </p:sp>
      <p:sp>
        <p:nvSpPr>
          <p:cNvPr id="17" name="Google Shape;224;p44">
            <a:extLst>
              <a:ext uri="{FF2B5EF4-FFF2-40B4-BE49-F238E27FC236}">
                <a16:creationId xmlns:a16="http://schemas.microsoft.com/office/drawing/2014/main" id="{D0285B15-F9B0-98AC-05B7-A304F8DAD83E}"/>
              </a:ext>
            </a:extLst>
          </p:cNvPr>
          <p:cNvSpPr txBox="1"/>
          <p:nvPr userDrawn="1"/>
        </p:nvSpPr>
        <p:spPr>
          <a:xfrm>
            <a:off x="4795703" y="6562115"/>
            <a:ext cx="3017365" cy="317972"/>
          </a:xfrm>
          <a:prstGeom prst="rect">
            <a:avLst/>
          </a:prstGeom>
          <a:noFill/>
          <a:ln>
            <a:noFill/>
          </a:ln>
        </p:spPr>
        <p:txBody>
          <a:bodyPr spcFirstLastPara="1" wrap="square" lIns="25400" tIns="25400" rIns="25400" bIns="25400" anchor="ctr" anchorCtr="0">
            <a:spAutoFit/>
          </a:bodyPr>
          <a:lstStyle/>
          <a:p>
            <a:pPr algn="ctr">
              <a:buClr>
                <a:srgbClr val="F7CE55"/>
              </a:buClr>
              <a:buSzPts val="1300"/>
            </a:pPr>
            <a:r>
              <a:rPr lang="en-US" sz="1733" b="1">
                <a:solidFill>
                  <a:srgbClr val="F7CE55"/>
                </a:solidFill>
                <a:latin typeface="Times New Roman"/>
                <a:cs typeface="Times New Roman"/>
                <a:sym typeface="Times New Roman"/>
              </a:rPr>
              <a:t>CRC</a:t>
            </a:r>
            <a:r>
              <a:rPr lang="ja-JP" altLang="en-US" sz="1733" b="1">
                <a:solidFill>
                  <a:srgbClr val="F7CE55"/>
                </a:solidFill>
                <a:latin typeface="Times New Roman"/>
                <a:cs typeface="Times New Roman"/>
                <a:sym typeface="Times New Roman"/>
              </a:rPr>
              <a:t>タウンミーティング</a:t>
            </a:r>
            <a:endParaRPr sz="667"/>
          </a:p>
        </p:txBody>
      </p:sp>
      <p:sp>
        <p:nvSpPr>
          <p:cNvPr id="18" name="スライド番号プレースホルダー 3">
            <a:extLst>
              <a:ext uri="{FF2B5EF4-FFF2-40B4-BE49-F238E27FC236}">
                <a16:creationId xmlns:a16="http://schemas.microsoft.com/office/drawing/2014/main" id="{5011E987-68BA-3280-5C3E-290ECEEAD7C1}"/>
              </a:ext>
            </a:extLst>
          </p:cNvPr>
          <p:cNvSpPr txBox="1">
            <a:spLocks/>
          </p:cNvSpPr>
          <p:nvPr userDrawn="1"/>
        </p:nvSpPr>
        <p:spPr>
          <a:xfrm>
            <a:off x="9231208" y="6498207"/>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2400" kern="1200">
                <a:solidFill>
                  <a:schemeClr val="accent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99D720A-4AD5-4DCF-885F-DE5297996123}" type="slidenum">
              <a:rPr lang="ja-JP" altLang="en-US" sz="2000" smtClean="0"/>
              <a:pPr/>
              <a:t>‹#›</a:t>
            </a:fld>
            <a:endParaRPr lang="ja-JP" altLang="en-US" sz="2000"/>
          </a:p>
        </p:txBody>
      </p:sp>
      <p:grpSp>
        <p:nvGrpSpPr>
          <p:cNvPr id="19" name="Google Shape;253;p44">
            <a:extLst>
              <a:ext uri="{FF2B5EF4-FFF2-40B4-BE49-F238E27FC236}">
                <a16:creationId xmlns:a16="http://schemas.microsoft.com/office/drawing/2014/main" id="{BED10E3F-E0CF-16E3-266F-8181E3B2BC40}"/>
              </a:ext>
            </a:extLst>
          </p:cNvPr>
          <p:cNvGrpSpPr/>
          <p:nvPr userDrawn="1"/>
        </p:nvGrpSpPr>
        <p:grpSpPr>
          <a:xfrm>
            <a:off x="56710" y="-10435"/>
            <a:ext cx="12222900" cy="1102051"/>
            <a:chOff x="0" y="0"/>
            <a:chExt cx="24445800" cy="2204100"/>
          </a:xfrm>
        </p:grpSpPr>
        <p:sp>
          <p:nvSpPr>
            <p:cNvPr id="20" name="Google Shape;254;p44">
              <a:extLst>
                <a:ext uri="{FF2B5EF4-FFF2-40B4-BE49-F238E27FC236}">
                  <a16:creationId xmlns:a16="http://schemas.microsoft.com/office/drawing/2014/main" id="{9F381339-A489-F895-90E7-B76ABD5FAEE5}"/>
                </a:ext>
              </a:extLst>
            </p:cNvPr>
            <p:cNvSpPr/>
            <p:nvPr/>
          </p:nvSpPr>
          <p:spPr>
            <a:xfrm>
              <a:off x="0" y="1605648"/>
              <a:ext cx="24445800" cy="247500"/>
            </a:xfrm>
            <a:prstGeom prst="rect">
              <a:avLst/>
            </a:prstGeom>
            <a:solidFill>
              <a:srgbClr val="113362"/>
            </a:solidFill>
            <a:ln>
              <a:noFill/>
            </a:ln>
          </p:spPr>
          <p:txBody>
            <a:bodyPr spcFirstLastPara="1" wrap="square" lIns="0" tIns="0" rIns="0" bIns="0" anchor="ctr" anchorCtr="0">
              <a:noAutofit/>
            </a:bodyPr>
            <a:lstStyle/>
            <a:p>
              <a:pPr algn="ctr">
                <a:buClr>
                  <a:srgbClr val="FFFFFF"/>
                </a:buClr>
                <a:buSzPts val="1200"/>
              </a:pPr>
              <a:endParaRPr sz="4400" b="1">
                <a:solidFill>
                  <a:srgbClr val="FFFFFF"/>
                </a:solidFill>
                <a:latin typeface="Times New Roman" panose="02020603050405020304" pitchFamily="18" charset="0"/>
                <a:ea typeface="Helvetica Neue"/>
                <a:cs typeface="Times New Roman" panose="02020603050405020304" pitchFamily="18" charset="0"/>
                <a:sym typeface="Helvetica Neue"/>
              </a:endParaRPr>
            </a:p>
          </p:txBody>
        </p:sp>
        <p:sp>
          <p:nvSpPr>
            <p:cNvPr id="21" name="Google Shape;255;p44">
              <a:extLst>
                <a:ext uri="{FF2B5EF4-FFF2-40B4-BE49-F238E27FC236}">
                  <a16:creationId xmlns:a16="http://schemas.microsoft.com/office/drawing/2014/main" id="{9D794DDE-4EA2-C5C6-AF44-566D4D1B3D87}"/>
                </a:ext>
              </a:extLst>
            </p:cNvPr>
            <p:cNvSpPr/>
            <p:nvPr/>
          </p:nvSpPr>
          <p:spPr>
            <a:xfrm>
              <a:off x="606853" y="1605648"/>
              <a:ext cx="657600" cy="247500"/>
            </a:xfrm>
            <a:prstGeom prst="rect">
              <a:avLst/>
            </a:prstGeom>
            <a:solidFill>
              <a:srgbClr val="F8CE55"/>
            </a:solidFill>
            <a:ln>
              <a:noFill/>
            </a:ln>
          </p:spPr>
          <p:txBody>
            <a:bodyPr spcFirstLastPara="1" wrap="square" lIns="0" tIns="0" rIns="0" bIns="0" anchor="ctr" anchorCtr="0">
              <a:noAutofit/>
            </a:bodyPr>
            <a:lstStyle/>
            <a:p>
              <a:pPr algn="ctr">
                <a:buClr>
                  <a:srgbClr val="FFFFFF"/>
                </a:buClr>
                <a:buSzPts val="1200"/>
              </a:pPr>
              <a:endParaRPr sz="4400" b="1">
                <a:solidFill>
                  <a:srgbClr val="FFFFFF"/>
                </a:solidFill>
                <a:latin typeface="Times New Roman" panose="02020603050405020304" pitchFamily="18" charset="0"/>
                <a:ea typeface="Helvetica Neue"/>
                <a:cs typeface="Times New Roman" panose="02020603050405020304" pitchFamily="18" charset="0"/>
                <a:sym typeface="Helvetica Neue"/>
              </a:endParaRPr>
            </a:p>
          </p:txBody>
        </p:sp>
        <p:sp>
          <p:nvSpPr>
            <p:cNvPr id="22" name="Google Shape;256;p44">
              <a:extLst>
                <a:ext uri="{FF2B5EF4-FFF2-40B4-BE49-F238E27FC236}">
                  <a16:creationId xmlns:a16="http://schemas.microsoft.com/office/drawing/2014/main" id="{26C96493-0670-C3F3-2DA6-FFF432CD88B9}"/>
                </a:ext>
              </a:extLst>
            </p:cNvPr>
            <p:cNvSpPr/>
            <p:nvPr/>
          </p:nvSpPr>
          <p:spPr>
            <a:xfrm>
              <a:off x="14189" y="1605648"/>
              <a:ext cx="657600" cy="246900"/>
            </a:xfrm>
            <a:prstGeom prst="rect">
              <a:avLst/>
            </a:prstGeom>
            <a:solidFill>
              <a:srgbClr val="F8CE55"/>
            </a:solidFill>
            <a:ln>
              <a:noFill/>
            </a:ln>
          </p:spPr>
          <p:txBody>
            <a:bodyPr spcFirstLastPara="1" wrap="square" lIns="0" tIns="0" rIns="0" bIns="0" anchor="ctr" anchorCtr="0">
              <a:noAutofit/>
            </a:bodyPr>
            <a:lstStyle/>
            <a:p>
              <a:pPr algn="ctr">
                <a:buClr>
                  <a:srgbClr val="FFFFFF"/>
                </a:buClr>
                <a:buSzPts val="1200"/>
              </a:pPr>
              <a:endParaRPr sz="4400" b="1">
                <a:solidFill>
                  <a:srgbClr val="FFFFFF"/>
                </a:solidFill>
                <a:latin typeface="Times New Roman" panose="02020603050405020304" pitchFamily="18" charset="0"/>
                <a:ea typeface="Helvetica Neue"/>
                <a:cs typeface="Times New Roman" panose="02020603050405020304" pitchFamily="18" charset="0"/>
                <a:sym typeface="Helvetica Neue"/>
              </a:endParaRPr>
            </a:p>
          </p:txBody>
        </p:sp>
        <p:sp>
          <p:nvSpPr>
            <p:cNvPr id="23" name="Google Shape;257;p44">
              <a:extLst>
                <a:ext uri="{FF2B5EF4-FFF2-40B4-BE49-F238E27FC236}">
                  <a16:creationId xmlns:a16="http://schemas.microsoft.com/office/drawing/2014/main" id="{5C40D640-C864-7463-4FF0-86A8BF3096EE}"/>
                </a:ext>
              </a:extLst>
            </p:cNvPr>
            <p:cNvSpPr/>
            <p:nvPr/>
          </p:nvSpPr>
          <p:spPr>
            <a:xfrm>
              <a:off x="1259390" y="1606251"/>
              <a:ext cx="657720" cy="246888"/>
            </a:xfrm>
            <a:custGeom>
              <a:avLst/>
              <a:gdLst/>
              <a:ahLst/>
              <a:cxnLst/>
              <a:rect l="l" t="t" r="r" b="b"/>
              <a:pathLst>
                <a:path w="21600" h="21600" extrusionOk="0">
                  <a:moveTo>
                    <a:pt x="0" y="0"/>
                  </a:moveTo>
                  <a:lnTo>
                    <a:pt x="0" y="21600"/>
                  </a:lnTo>
                  <a:lnTo>
                    <a:pt x="21600" y="21600"/>
                  </a:lnTo>
                  <a:close/>
                </a:path>
              </a:pathLst>
            </a:custGeom>
            <a:solidFill>
              <a:srgbClr val="F19E4B"/>
            </a:solidFill>
            <a:ln>
              <a:noFill/>
            </a:ln>
          </p:spPr>
          <p:txBody>
            <a:bodyPr spcFirstLastPara="1" wrap="square" lIns="0" tIns="0" rIns="0" bIns="0" anchor="ctr" anchorCtr="0">
              <a:noAutofit/>
            </a:bodyPr>
            <a:lstStyle/>
            <a:p>
              <a:pPr algn="ctr">
                <a:buClr>
                  <a:srgbClr val="FFFFFF"/>
                </a:buClr>
                <a:buSzPts val="1200"/>
              </a:pPr>
              <a:endParaRPr sz="4400" b="1">
                <a:solidFill>
                  <a:srgbClr val="FFFFFF"/>
                </a:solidFill>
                <a:latin typeface="Times New Roman" panose="02020603050405020304" pitchFamily="18" charset="0"/>
                <a:ea typeface="Helvetica Neue"/>
                <a:cs typeface="Times New Roman" panose="02020603050405020304" pitchFamily="18" charset="0"/>
                <a:sym typeface="Helvetica Neue"/>
              </a:endParaRPr>
            </a:p>
          </p:txBody>
        </p:sp>
        <p:sp>
          <p:nvSpPr>
            <p:cNvPr id="24" name="Google Shape;258;p44">
              <a:extLst>
                <a:ext uri="{FF2B5EF4-FFF2-40B4-BE49-F238E27FC236}">
                  <a16:creationId xmlns:a16="http://schemas.microsoft.com/office/drawing/2014/main" id="{9AD38EB5-299A-0F7F-8B4A-A640D6B1F365}"/>
                </a:ext>
              </a:extLst>
            </p:cNvPr>
            <p:cNvSpPr/>
            <p:nvPr/>
          </p:nvSpPr>
          <p:spPr>
            <a:xfrm flipH="1">
              <a:off x="655420" y="1605648"/>
              <a:ext cx="609174" cy="247374"/>
            </a:xfrm>
            <a:custGeom>
              <a:avLst/>
              <a:gdLst/>
              <a:ahLst/>
              <a:cxnLst/>
              <a:rect l="l" t="t" r="r" b="b"/>
              <a:pathLst>
                <a:path w="21600" h="21600" extrusionOk="0">
                  <a:moveTo>
                    <a:pt x="0" y="0"/>
                  </a:moveTo>
                  <a:lnTo>
                    <a:pt x="0" y="21600"/>
                  </a:lnTo>
                  <a:lnTo>
                    <a:pt x="21600" y="21600"/>
                  </a:lnTo>
                  <a:close/>
                </a:path>
              </a:pathLst>
            </a:custGeom>
            <a:solidFill>
              <a:srgbClr val="F19E4B"/>
            </a:solidFill>
            <a:ln>
              <a:noFill/>
            </a:ln>
          </p:spPr>
          <p:txBody>
            <a:bodyPr spcFirstLastPara="1" wrap="square" lIns="0" tIns="0" rIns="0" bIns="0" anchor="ctr" anchorCtr="0">
              <a:noAutofit/>
            </a:bodyPr>
            <a:lstStyle/>
            <a:p>
              <a:pPr algn="ctr">
                <a:buClr>
                  <a:srgbClr val="FFFFFF"/>
                </a:buClr>
                <a:buSzPts val="1200"/>
              </a:pPr>
              <a:endParaRPr sz="4400" b="1">
                <a:solidFill>
                  <a:srgbClr val="FFFFFF"/>
                </a:solidFill>
                <a:latin typeface="Times New Roman" panose="02020603050405020304" pitchFamily="18" charset="0"/>
                <a:ea typeface="Helvetica Neue"/>
                <a:cs typeface="Times New Roman" panose="02020603050405020304" pitchFamily="18" charset="0"/>
                <a:sym typeface="Helvetica Neue"/>
              </a:endParaRPr>
            </a:p>
          </p:txBody>
        </p:sp>
        <p:sp>
          <p:nvSpPr>
            <p:cNvPr id="25" name="Google Shape;259;p44">
              <a:extLst>
                <a:ext uri="{FF2B5EF4-FFF2-40B4-BE49-F238E27FC236}">
                  <a16:creationId xmlns:a16="http://schemas.microsoft.com/office/drawing/2014/main" id="{871854ED-B8A9-FBB1-F0F6-9C2FC6460D83}"/>
                </a:ext>
              </a:extLst>
            </p:cNvPr>
            <p:cNvSpPr/>
            <p:nvPr/>
          </p:nvSpPr>
          <p:spPr>
            <a:xfrm>
              <a:off x="14189" y="1605648"/>
              <a:ext cx="657720" cy="247482"/>
            </a:xfrm>
            <a:custGeom>
              <a:avLst/>
              <a:gdLst/>
              <a:ahLst/>
              <a:cxnLst/>
              <a:rect l="l" t="t" r="r" b="b"/>
              <a:pathLst>
                <a:path w="21600" h="21600" extrusionOk="0">
                  <a:moveTo>
                    <a:pt x="0" y="0"/>
                  </a:moveTo>
                  <a:lnTo>
                    <a:pt x="0" y="21600"/>
                  </a:lnTo>
                  <a:lnTo>
                    <a:pt x="21600" y="21600"/>
                  </a:lnTo>
                  <a:close/>
                </a:path>
              </a:pathLst>
            </a:custGeom>
            <a:solidFill>
              <a:srgbClr val="ED7044"/>
            </a:solidFill>
            <a:ln>
              <a:noFill/>
            </a:ln>
          </p:spPr>
          <p:txBody>
            <a:bodyPr spcFirstLastPara="1" wrap="square" lIns="0" tIns="0" rIns="0" bIns="0" anchor="ctr" anchorCtr="0">
              <a:noAutofit/>
            </a:bodyPr>
            <a:lstStyle/>
            <a:p>
              <a:pPr algn="ctr">
                <a:buClr>
                  <a:srgbClr val="FFFFFF"/>
                </a:buClr>
                <a:buSzPts val="1200"/>
              </a:pPr>
              <a:endParaRPr sz="4400" b="1">
                <a:solidFill>
                  <a:srgbClr val="FFFFFF"/>
                </a:solidFill>
                <a:latin typeface="Times New Roman" panose="02020603050405020304" pitchFamily="18" charset="0"/>
                <a:ea typeface="Helvetica Neue"/>
                <a:cs typeface="Times New Roman" panose="02020603050405020304" pitchFamily="18" charset="0"/>
                <a:sym typeface="Helvetica Neue"/>
              </a:endParaRPr>
            </a:p>
          </p:txBody>
        </p:sp>
        <p:sp>
          <p:nvSpPr>
            <p:cNvPr id="26" name="Google Shape;260;p44">
              <a:extLst>
                <a:ext uri="{FF2B5EF4-FFF2-40B4-BE49-F238E27FC236}">
                  <a16:creationId xmlns:a16="http://schemas.microsoft.com/office/drawing/2014/main" id="{1A2649C9-4AA4-50F0-B2B2-982175D74349}"/>
                </a:ext>
              </a:extLst>
            </p:cNvPr>
            <p:cNvSpPr/>
            <p:nvPr/>
          </p:nvSpPr>
          <p:spPr>
            <a:xfrm>
              <a:off x="21722438" y="0"/>
              <a:ext cx="2204100" cy="2204100"/>
            </a:xfrm>
            <a:prstGeom prst="ellipse">
              <a:avLst/>
            </a:prstGeom>
            <a:noFill/>
            <a:ln w="139700" cap="flat" cmpd="sng">
              <a:solidFill>
                <a:srgbClr val="FFFFFF"/>
              </a:solidFill>
              <a:prstDash val="solid"/>
              <a:miter lim="400000"/>
              <a:headEnd type="none" w="sm" len="sm"/>
              <a:tailEnd type="none" w="sm" len="sm"/>
            </a:ln>
          </p:spPr>
          <p:txBody>
            <a:bodyPr spcFirstLastPara="1" wrap="square" lIns="0" tIns="0" rIns="0" bIns="0" anchor="ctr" anchorCtr="0">
              <a:noAutofit/>
            </a:bodyPr>
            <a:lstStyle/>
            <a:p>
              <a:pPr algn="ctr">
                <a:buClr>
                  <a:srgbClr val="FFFFFF"/>
                </a:buClr>
                <a:buSzPts val="1200"/>
              </a:pPr>
              <a:endParaRPr sz="4400" b="1">
                <a:solidFill>
                  <a:srgbClr val="FFFFFF"/>
                </a:solidFill>
                <a:latin typeface="Times New Roman" panose="02020603050405020304" pitchFamily="18" charset="0"/>
                <a:ea typeface="Helvetica Neue"/>
                <a:cs typeface="Times New Roman" panose="02020603050405020304" pitchFamily="18" charset="0"/>
                <a:sym typeface="Helvetica Neue"/>
              </a:endParaRPr>
            </a:p>
          </p:txBody>
        </p:sp>
        <p:pic>
          <p:nvPicPr>
            <p:cNvPr id="27" name="Google Shape;261;p44" descr="LiteBIRD-logo-posi-RGB.png">
              <a:extLst>
                <a:ext uri="{FF2B5EF4-FFF2-40B4-BE49-F238E27FC236}">
                  <a16:creationId xmlns:a16="http://schemas.microsoft.com/office/drawing/2014/main" id="{D8FCEAA2-A509-340D-6958-7C11389725E1}"/>
                </a:ext>
              </a:extLst>
            </p:cNvPr>
            <p:cNvPicPr preferRelativeResize="0"/>
            <p:nvPr/>
          </p:nvPicPr>
          <p:blipFill rotWithShape="1">
            <a:blip r:embed="rId2">
              <a:alphaModFix/>
            </a:blip>
            <a:srcRect l="13836" t="4052" r="13568" b="4872"/>
            <a:stretch/>
          </p:blipFill>
          <p:spPr>
            <a:xfrm>
              <a:off x="21762624" y="40180"/>
              <a:ext cx="2616306" cy="2123660"/>
            </a:xfrm>
            <a:custGeom>
              <a:avLst/>
              <a:gdLst/>
              <a:ahLst/>
              <a:cxnLst/>
              <a:rect l="l" t="t"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noFill/>
            <a:ln>
              <a:noFill/>
            </a:ln>
          </p:spPr>
        </p:pic>
      </p:grpSp>
    </p:spTree>
    <p:extLst>
      <p:ext uri="{BB962C8B-B14F-4D97-AF65-F5344CB8AC3E}">
        <p14:creationId xmlns:p14="http://schemas.microsoft.com/office/powerpoint/2010/main" val="2040515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B48DA7-0C4D-F243-9B85-06DBED71A43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AD331AC-5A15-90F2-AB73-54F402AAB9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52A5A15-A31B-9D69-820D-9C5384B71F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3EA2586-61A6-5CBB-30CF-3F74E77DF131}"/>
              </a:ext>
            </a:extLst>
          </p:cNvPr>
          <p:cNvSpPr>
            <a:spLocks noGrp="1"/>
          </p:cNvSpPr>
          <p:nvPr>
            <p:ph type="dt" sz="half" idx="10"/>
          </p:nvPr>
        </p:nvSpPr>
        <p:spPr/>
        <p:txBody>
          <a:bodyPr/>
          <a:lstStyle/>
          <a:p>
            <a:fld id="{353EA03C-78C7-6745-91EC-18E86A0DE8B5}" type="datetimeFigureOut">
              <a:rPr kumimoji="1" lang="ja-JP" altLang="en-US" smtClean="0"/>
              <a:t>2025/3/11</a:t>
            </a:fld>
            <a:endParaRPr kumimoji="1" lang="ja-JP" altLang="en-US"/>
          </a:p>
        </p:txBody>
      </p:sp>
      <p:sp>
        <p:nvSpPr>
          <p:cNvPr id="6" name="フッター プレースホルダー 5">
            <a:extLst>
              <a:ext uri="{FF2B5EF4-FFF2-40B4-BE49-F238E27FC236}">
                <a16:creationId xmlns:a16="http://schemas.microsoft.com/office/drawing/2014/main" id="{F32E1B1D-60D3-670A-D1C1-A14C2513E73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EF53667-CFEF-0990-580B-99C64963AB08}"/>
              </a:ext>
            </a:extLst>
          </p:cNvPr>
          <p:cNvSpPr>
            <a:spLocks noGrp="1"/>
          </p:cNvSpPr>
          <p:nvPr>
            <p:ph type="sldNum" sz="quarter" idx="12"/>
          </p:nvPr>
        </p:nvSpPr>
        <p:spPr/>
        <p:txBody>
          <a:bodyPr/>
          <a:lstStyle/>
          <a:p>
            <a:fld id="{B1914A7F-3758-1843-8D22-A8F13FB0FB01}" type="slidenum">
              <a:rPr kumimoji="1" lang="ja-JP" altLang="en-US" smtClean="0"/>
              <a:t>‹#›</a:t>
            </a:fld>
            <a:endParaRPr kumimoji="1" lang="ja-JP" altLang="en-US"/>
          </a:p>
        </p:txBody>
      </p:sp>
    </p:spTree>
    <p:extLst>
      <p:ext uri="{BB962C8B-B14F-4D97-AF65-F5344CB8AC3E}">
        <p14:creationId xmlns:p14="http://schemas.microsoft.com/office/powerpoint/2010/main" val="2583261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351792-AEA0-98B3-6955-FEE06ED3EB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24E4499-53ED-8262-DC3B-11AB3000F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7A0023F-8BE7-5AB0-E06F-291C4B6B10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A83C208-7072-B750-7132-647A8069559B}"/>
              </a:ext>
            </a:extLst>
          </p:cNvPr>
          <p:cNvSpPr>
            <a:spLocks noGrp="1"/>
          </p:cNvSpPr>
          <p:nvPr>
            <p:ph type="dt" sz="half" idx="10"/>
          </p:nvPr>
        </p:nvSpPr>
        <p:spPr/>
        <p:txBody>
          <a:bodyPr/>
          <a:lstStyle/>
          <a:p>
            <a:fld id="{353EA03C-78C7-6745-91EC-18E86A0DE8B5}" type="datetimeFigureOut">
              <a:rPr kumimoji="1" lang="ja-JP" altLang="en-US" smtClean="0"/>
              <a:t>2025/3/11</a:t>
            </a:fld>
            <a:endParaRPr kumimoji="1" lang="ja-JP" altLang="en-US"/>
          </a:p>
        </p:txBody>
      </p:sp>
      <p:sp>
        <p:nvSpPr>
          <p:cNvPr id="6" name="フッター プレースホルダー 5">
            <a:extLst>
              <a:ext uri="{FF2B5EF4-FFF2-40B4-BE49-F238E27FC236}">
                <a16:creationId xmlns:a16="http://schemas.microsoft.com/office/drawing/2014/main" id="{57D3B7B5-8962-04CC-9BE4-8966F45E122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D3E13FB-E364-DFD7-4373-FF372436F8FA}"/>
              </a:ext>
            </a:extLst>
          </p:cNvPr>
          <p:cNvSpPr>
            <a:spLocks noGrp="1"/>
          </p:cNvSpPr>
          <p:nvPr>
            <p:ph type="sldNum" sz="quarter" idx="12"/>
          </p:nvPr>
        </p:nvSpPr>
        <p:spPr/>
        <p:txBody>
          <a:bodyPr/>
          <a:lstStyle/>
          <a:p>
            <a:fld id="{B1914A7F-3758-1843-8D22-A8F13FB0FB01}" type="slidenum">
              <a:rPr kumimoji="1" lang="ja-JP" altLang="en-US" smtClean="0"/>
              <a:t>‹#›</a:t>
            </a:fld>
            <a:endParaRPr kumimoji="1" lang="ja-JP" altLang="en-US"/>
          </a:p>
        </p:txBody>
      </p:sp>
    </p:spTree>
    <p:extLst>
      <p:ext uri="{BB962C8B-B14F-4D97-AF65-F5344CB8AC3E}">
        <p14:creationId xmlns:p14="http://schemas.microsoft.com/office/powerpoint/2010/main" val="952953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F1BD04-E8C1-8A17-AD21-16D577A445A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54A7EE2-0454-A08F-8CB9-25139389E27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2E7641C-9217-ADCA-B2F7-EB9DA8E30180}"/>
              </a:ext>
            </a:extLst>
          </p:cNvPr>
          <p:cNvSpPr>
            <a:spLocks noGrp="1"/>
          </p:cNvSpPr>
          <p:nvPr>
            <p:ph type="dt" sz="half" idx="10"/>
          </p:nvPr>
        </p:nvSpPr>
        <p:spPr/>
        <p:txBody>
          <a:bodyPr/>
          <a:lstStyle/>
          <a:p>
            <a:fld id="{353EA03C-78C7-6745-91EC-18E86A0DE8B5}" type="datetimeFigureOut">
              <a:rPr kumimoji="1" lang="ja-JP" altLang="en-US" smtClean="0"/>
              <a:t>2025/3/11</a:t>
            </a:fld>
            <a:endParaRPr kumimoji="1" lang="ja-JP" altLang="en-US"/>
          </a:p>
        </p:txBody>
      </p:sp>
      <p:sp>
        <p:nvSpPr>
          <p:cNvPr id="5" name="フッター プレースホルダー 4">
            <a:extLst>
              <a:ext uri="{FF2B5EF4-FFF2-40B4-BE49-F238E27FC236}">
                <a16:creationId xmlns:a16="http://schemas.microsoft.com/office/drawing/2014/main" id="{9B709054-8C89-0E73-A145-977606C3A53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E67B7E0-70BE-8291-0808-0FC138985F57}"/>
              </a:ext>
            </a:extLst>
          </p:cNvPr>
          <p:cNvSpPr>
            <a:spLocks noGrp="1"/>
          </p:cNvSpPr>
          <p:nvPr>
            <p:ph type="sldNum" sz="quarter" idx="12"/>
          </p:nvPr>
        </p:nvSpPr>
        <p:spPr/>
        <p:txBody>
          <a:bodyPr/>
          <a:lstStyle/>
          <a:p>
            <a:fld id="{B1914A7F-3758-1843-8D22-A8F13FB0FB01}" type="slidenum">
              <a:rPr kumimoji="1" lang="ja-JP" altLang="en-US" smtClean="0"/>
              <a:t>‹#›</a:t>
            </a:fld>
            <a:endParaRPr kumimoji="1" lang="ja-JP" altLang="en-US"/>
          </a:p>
        </p:txBody>
      </p:sp>
    </p:spTree>
    <p:extLst>
      <p:ext uri="{BB962C8B-B14F-4D97-AF65-F5344CB8AC3E}">
        <p14:creationId xmlns:p14="http://schemas.microsoft.com/office/powerpoint/2010/main" val="3485220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A7E03BF-0001-6877-C270-504D21D619A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579FB5C-E58C-EE73-508C-D4E529BA9F6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D535800-006E-EF16-FBE6-77300B10B28F}"/>
              </a:ext>
            </a:extLst>
          </p:cNvPr>
          <p:cNvSpPr>
            <a:spLocks noGrp="1"/>
          </p:cNvSpPr>
          <p:nvPr>
            <p:ph type="dt" sz="half" idx="10"/>
          </p:nvPr>
        </p:nvSpPr>
        <p:spPr/>
        <p:txBody>
          <a:bodyPr/>
          <a:lstStyle/>
          <a:p>
            <a:fld id="{353EA03C-78C7-6745-91EC-18E86A0DE8B5}" type="datetimeFigureOut">
              <a:rPr kumimoji="1" lang="ja-JP" altLang="en-US" smtClean="0"/>
              <a:t>2025/3/11</a:t>
            </a:fld>
            <a:endParaRPr kumimoji="1" lang="ja-JP" altLang="en-US"/>
          </a:p>
        </p:txBody>
      </p:sp>
      <p:sp>
        <p:nvSpPr>
          <p:cNvPr id="5" name="フッター プレースホルダー 4">
            <a:extLst>
              <a:ext uri="{FF2B5EF4-FFF2-40B4-BE49-F238E27FC236}">
                <a16:creationId xmlns:a16="http://schemas.microsoft.com/office/drawing/2014/main" id="{DAB2D423-8312-C1AD-0A7C-462752039E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D36F69F-00C4-A7CD-8B4D-5656F1A5C263}"/>
              </a:ext>
            </a:extLst>
          </p:cNvPr>
          <p:cNvSpPr>
            <a:spLocks noGrp="1"/>
          </p:cNvSpPr>
          <p:nvPr>
            <p:ph type="sldNum" sz="quarter" idx="12"/>
          </p:nvPr>
        </p:nvSpPr>
        <p:spPr/>
        <p:txBody>
          <a:bodyPr/>
          <a:lstStyle/>
          <a:p>
            <a:fld id="{B1914A7F-3758-1843-8D22-A8F13FB0FB01}" type="slidenum">
              <a:rPr kumimoji="1" lang="ja-JP" altLang="en-US" smtClean="0"/>
              <a:t>‹#›</a:t>
            </a:fld>
            <a:endParaRPr kumimoji="1" lang="ja-JP" altLang="en-US"/>
          </a:p>
        </p:txBody>
      </p:sp>
    </p:spTree>
    <p:extLst>
      <p:ext uri="{BB962C8B-B14F-4D97-AF65-F5344CB8AC3E}">
        <p14:creationId xmlns:p14="http://schemas.microsoft.com/office/powerpoint/2010/main" val="2452788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2025/3/11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4083904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2025/3/11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1395402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E02A643-9BB0-4E02-80B2-2C0A5E5D738E}" type="datetimeFigureOut">
              <a:rPr kumimoji="1" lang="ja-JP" altLang="en-US" smtClean="0"/>
              <a:t>2025/3/11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797884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E02A643-9BB0-4E02-80B2-2C0A5E5D738E}" type="datetimeFigureOut">
              <a:rPr kumimoji="1" lang="ja-JP" altLang="en-US" smtClean="0"/>
              <a:t>2025/3/11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53958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E02A643-9BB0-4E02-80B2-2C0A5E5D738E}" type="datetimeFigureOut">
              <a:rPr kumimoji="1" lang="ja-JP" altLang="en-US" smtClean="0"/>
              <a:t>2025/3/11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grpSp>
        <p:nvGrpSpPr>
          <p:cNvPr id="5" name="Google Shape;253;p44">
            <a:extLst>
              <a:ext uri="{FF2B5EF4-FFF2-40B4-BE49-F238E27FC236}">
                <a16:creationId xmlns:a16="http://schemas.microsoft.com/office/drawing/2014/main" id="{F98D05F2-9744-56E7-F58C-13DE900B288B}"/>
              </a:ext>
            </a:extLst>
          </p:cNvPr>
          <p:cNvGrpSpPr/>
          <p:nvPr userDrawn="1"/>
        </p:nvGrpSpPr>
        <p:grpSpPr>
          <a:xfrm>
            <a:off x="0" y="47149"/>
            <a:ext cx="12222900" cy="1102051"/>
            <a:chOff x="0" y="0"/>
            <a:chExt cx="24445800" cy="2204100"/>
          </a:xfrm>
        </p:grpSpPr>
        <p:sp>
          <p:nvSpPr>
            <p:cNvPr id="6" name="Google Shape;254;p44">
              <a:extLst>
                <a:ext uri="{FF2B5EF4-FFF2-40B4-BE49-F238E27FC236}">
                  <a16:creationId xmlns:a16="http://schemas.microsoft.com/office/drawing/2014/main" id="{5F63333E-DB4D-9CFD-EE28-07B5A0668715}"/>
                </a:ext>
              </a:extLst>
            </p:cNvPr>
            <p:cNvSpPr/>
            <p:nvPr/>
          </p:nvSpPr>
          <p:spPr>
            <a:xfrm>
              <a:off x="0" y="1605648"/>
              <a:ext cx="24445800" cy="247500"/>
            </a:xfrm>
            <a:prstGeom prst="rect">
              <a:avLst/>
            </a:prstGeom>
            <a:solidFill>
              <a:srgbClr val="113362"/>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7" name="Google Shape;255;p44">
              <a:extLst>
                <a:ext uri="{FF2B5EF4-FFF2-40B4-BE49-F238E27FC236}">
                  <a16:creationId xmlns:a16="http://schemas.microsoft.com/office/drawing/2014/main" id="{BBF018BC-8081-981C-2707-352219B1EDD7}"/>
                </a:ext>
              </a:extLst>
            </p:cNvPr>
            <p:cNvSpPr/>
            <p:nvPr/>
          </p:nvSpPr>
          <p:spPr>
            <a:xfrm>
              <a:off x="606853" y="1605648"/>
              <a:ext cx="657600" cy="247500"/>
            </a:xfrm>
            <a:prstGeom prst="rect">
              <a:avLst/>
            </a:prstGeom>
            <a:solidFill>
              <a:srgbClr val="F8CE55"/>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8" name="Google Shape;256;p44">
              <a:extLst>
                <a:ext uri="{FF2B5EF4-FFF2-40B4-BE49-F238E27FC236}">
                  <a16:creationId xmlns:a16="http://schemas.microsoft.com/office/drawing/2014/main" id="{EFB802B2-E049-BA64-6A44-0B27CD21E5A3}"/>
                </a:ext>
              </a:extLst>
            </p:cNvPr>
            <p:cNvSpPr/>
            <p:nvPr/>
          </p:nvSpPr>
          <p:spPr>
            <a:xfrm>
              <a:off x="14189" y="1605648"/>
              <a:ext cx="657600" cy="246900"/>
            </a:xfrm>
            <a:prstGeom prst="rect">
              <a:avLst/>
            </a:prstGeom>
            <a:solidFill>
              <a:srgbClr val="F8CE55"/>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9" name="Google Shape;257;p44">
              <a:extLst>
                <a:ext uri="{FF2B5EF4-FFF2-40B4-BE49-F238E27FC236}">
                  <a16:creationId xmlns:a16="http://schemas.microsoft.com/office/drawing/2014/main" id="{64D32A50-ABA9-2CC4-F82E-705C02B1A138}"/>
                </a:ext>
              </a:extLst>
            </p:cNvPr>
            <p:cNvSpPr/>
            <p:nvPr/>
          </p:nvSpPr>
          <p:spPr>
            <a:xfrm>
              <a:off x="1259390" y="1606251"/>
              <a:ext cx="657720" cy="246888"/>
            </a:xfrm>
            <a:custGeom>
              <a:avLst/>
              <a:gdLst/>
              <a:ahLst/>
              <a:cxnLst/>
              <a:rect l="l" t="t" r="r" b="b"/>
              <a:pathLst>
                <a:path w="21600" h="21600" extrusionOk="0">
                  <a:moveTo>
                    <a:pt x="0" y="0"/>
                  </a:moveTo>
                  <a:lnTo>
                    <a:pt x="0" y="21600"/>
                  </a:lnTo>
                  <a:lnTo>
                    <a:pt x="21600" y="21600"/>
                  </a:lnTo>
                  <a:close/>
                </a:path>
              </a:pathLst>
            </a:custGeom>
            <a:solidFill>
              <a:srgbClr val="F19E4B"/>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10" name="Google Shape;258;p44">
              <a:extLst>
                <a:ext uri="{FF2B5EF4-FFF2-40B4-BE49-F238E27FC236}">
                  <a16:creationId xmlns:a16="http://schemas.microsoft.com/office/drawing/2014/main" id="{EBFED13B-AB07-AAA9-758E-AB82C5753831}"/>
                </a:ext>
              </a:extLst>
            </p:cNvPr>
            <p:cNvSpPr/>
            <p:nvPr/>
          </p:nvSpPr>
          <p:spPr>
            <a:xfrm flipH="1">
              <a:off x="655420" y="1605648"/>
              <a:ext cx="609174" cy="247374"/>
            </a:xfrm>
            <a:custGeom>
              <a:avLst/>
              <a:gdLst/>
              <a:ahLst/>
              <a:cxnLst/>
              <a:rect l="l" t="t" r="r" b="b"/>
              <a:pathLst>
                <a:path w="21600" h="21600" extrusionOk="0">
                  <a:moveTo>
                    <a:pt x="0" y="0"/>
                  </a:moveTo>
                  <a:lnTo>
                    <a:pt x="0" y="21600"/>
                  </a:lnTo>
                  <a:lnTo>
                    <a:pt x="21600" y="21600"/>
                  </a:lnTo>
                  <a:close/>
                </a:path>
              </a:pathLst>
            </a:custGeom>
            <a:solidFill>
              <a:srgbClr val="F19E4B"/>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11" name="Google Shape;259;p44">
              <a:extLst>
                <a:ext uri="{FF2B5EF4-FFF2-40B4-BE49-F238E27FC236}">
                  <a16:creationId xmlns:a16="http://schemas.microsoft.com/office/drawing/2014/main" id="{FCAF3B7C-59DC-4FCF-8C6E-D8B590EF9DBA}"/>
                </a:ext>
              </a:extLst>
            </p:cNvPr>
            <p:cNvSpPr/>
            <p:nvPr/>
          </p:nvSpPr>
          <p:spPr>
            <a:xfrm>
              <a:off x="14189" y="1605648"/>
              <a:ext cx="657720" cy="247482"/>
            </a:xfrm>
            <a:custGeom>
              <a:avLst/>
              <a:gdLst/>
              <a:ahLst/>
              <a:cxnLst/>
              <a:rect l="l" t="t" r="r" b="b"/>
              <a:pathLst>
                <a:path w="21600" h="21600" extrusionOk="0">
                  <a:moveTo>
                    <a:pt x="0" y="0"/>
                  </a:moveTo>
                  <a:lnTo>
                    <a:pt x="0" y="21600"/>
                  </a:lnTo>
                  <a:lnTo>
                    <a:pt x="21600" y="21600"/>
                  </a:lnTo>
                  <a:close/>
                </a:path>
              </a:pathLst>
            </a:custGeom>
            <a:solidFill>
              <a:srgbClr val="ED7044"/>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12" name="Google Shape;260;p44">
              <a:extLst>
                <a:ext uri="{FF2B5EF4-FFF2-40B4-BE49-F238E27FC236}">
                  <a16:creationId xmlns:a16="http://schemas.microsoft.com/office/drawing/2014/main" id="{460B4846-2E11-F2AE-2F40-037BEE6C8003}"/>
                </a:ext>
              </a:extLst>
            </p:cNvPr>
            <p:cNvSpPr/>
            <p:nvPr/>
          </p:nvSpPr>
          <p:spPr>
            <a:xfrm>
              <a:off x="21722438" y="0"/>
              <a:ext cx="2204100" cy="2204100"/>
            </a:xfrm>
            <a:prstGeom prst="ellipse">
              <a:avLst/>
            </a:prstGeom>
            <a:noFill/>
            <a:ln w="139700" cap="flat" cmpd="sng">
              <a:solidFill>
                <a:srgbClr val="FFFFFF"/>
              </a:solidFill>
              <a:prstDash val="solid"/>
              <a:miter lim="400000"/>
              <a:headEnd type="none" w="sm" len="sm"/>
              <a:tailEnd type="none" w="sm" len="sm"/>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pic>
          <p:nvPicPr>
            <p:cNvPr id="13" name="Google Shape;261;p44" descr="LiteBIRD-logo-posi-RGB.png">
              <a:extLst>
                <a:ext uri="{FF2B5EF4-FFF2-40B4-BE49-F238E27FC236}">
                  <a16:creationId xmlns:a16="http://schemas.microsoft.com/office/drawing/2014/main" id="{DE04B903-FF08-2F9C-C78A-E2FB036B889D}"/>
                </a:ext>
              </a:extLst>
            </p:cNvPr>
            <p:cNvPicPr preferRelativeResize="0"/>
            <p:nvPr/>
          </p:nvPicPr>
          <p:blipFill rotWithShape="1">
            <a:blip r:embed="rId2">
              <a:alphaModFix/>
            </a:blip>
            <a:srcRect l="13836" t="4052" r="13568" b="4872"/>
            <a:stretch/>
          </p:blipFill>
          <p:spPr>
            <a:xfrm>
              <a:off x="21762624" y="40180"/>
              <a:ext cx="2616306" cy="2123660"/>
            </a:xfrm>
            <a:custGeom>
              <a:avLst/>
              <a:gdLst/>
              <a:ahLst/>
              <a:cxnLst/>
              <a:rect l="l" t="t"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noFill/>
            <a:ln>
              <a:noFill/>
            </a:ln>
          </p:spPr>
        </p:pic>
      </p:grpSp>
      <p:grpSp>
        <p:nvGrpSpPr>
          <p:cNvPr id="17" name="Google Shape;214;p44">
            <a:extLst>
              <a:ext uri="{FF2B5EF4-FFF2-40B4-BE49-F238E27FC236}">
                <a16:creationId xmlns:a16="http://schemas.microsoft.com/office/drawing/2014/main" id="{C44F16D0-18F5-1F4C-EA85-417A4C53DE6D}"/>
              </a:ext>
            </a:extLst>
          </p:cNvPr>
          <p:cNvGrpSpPr/>
          <p:nvPr userDrawn="1"/>
        </p:nvGrpSpPr>
        <p:grpSpPr>
          <a:xfrm>
            <a:off x="-15433" y="6538899"/>
            <a:ext cx="12233897" cy="328765"/>
            <a:chOff x="0" y="-1"/>
            <a:chExt cx="24467794" cy="657530"/>
          </a:xfrm>
        </p:grpSpPr>
        <p:sp>
          <p:nvSpPr>
            <p:cNvPr id="18" name="Google Shape;215;p44">
              <a:extLst>
                <a:ext uri="{FF2B5EF4-FFF2-40B4-BE49-F238E27FC236}">
                  <a16:creationId xmlns:a16="http://schemas.microsoft.com/office/drawing/2014/main" id="{843E6434-6CCB-E2D7-7167-371622F5AF8F}"/>
                </a:ext>
              </a:extLst>
            </p:cNvPr>
            <p:cNvSpPr/>
            <p:nvPr/>
          </p:nvSpPr>
          <p:spPr>
            <a:xfrm>
              <a:off x="0" y="1129"/>
              <a:ext cx="24445800" cy="656400"/>
            </a:xfrm>
            <a:prstGeom prst="rect">
              <a:avLst/>
            </a:prstGeom>
            <a:solidFill>
              <a:srgbClr val="113362"/>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grpSp>
          <p:nvGrpSpPr>
            <p:cNvPr id="19" name="Google Shape;216;p44">
              <a:extLst>
                <a:ext uri="{FF2B5EF4-FFF2-40B4-BE49-F238E27FC236}">
                  <a16:creationId xmlns:a16="http://schemas.microsoft.com/office/drawing/2014/main" id="{7209E80E-5853-4A2A-22FA-1774808670A8}"/>
                </a:ext>
              </a:extLst>
            </p:cNvPr>
            <p:cNvGrpSpPr/>
            <p:nvPr/>
          </p:nvGrpSpPr>
          <p:grpSpPr>
            <a:xfrm flipH="1">
              <a:off x="22124073" y="-1"/>
              <a:ext cx="2343721" cy="657486"/>
              <a:chOff x="0" y="-1"/>
              <a:chExt cx="2343721" cy="657486"/>
            </a:xfrm>
          </p:grpSpPr>
          <p:sp>
            <p:nvSpPr>
              <p:cNvPr id="20" name="Google Shape;217;p44">
                <a:extLst>
                  <a:ext uri="{FF2B5EF4-FFF2-40B4-BE49-F238E27FC236}">
                    <a16:creationId xmlns:a16="http://schemas.microsoft.com/office/drawing/2014/main" id="{5D19D13C-4249-8121-03D3-BAE7B9DDA323}"/>
                  </a:ext>
                </a:extLst>
              </p:cNvPr>
              <p:cNvSpPr/>
              <p:nvPr/>
            </p:nvSpPr>
            <p:spPr>
              <a:xfrm>
                <a:off x="729937" y="-1"/>
                <a:ext cx="810000" cy="657300"/>
              </a:xfrm>
              <a:prstGeom prst="rect">
                <a:avLst/>
              </a:prstGeom>
              <a:solidFill>
                <a:srgbClr val="F8CE55"/>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21" name="Google Shape;218;p44">
                <a:extLst>
                  <a:ext uri="{FF2B5EF4-FFF2-40B4-BE49-F238E27FC236}">
                    <a16:creationId xmlns:a16="http://schemas.microsoft.com/office/drawing/2014/main" id="{B7C3E333-E50E-07D2-2E57-443FF1382422}"/>
                  </a:ext>
                </a:extLst>
              </p:cNvPr>
              <p:cNvSpPr/>
              <p:nvPr/>
            </p:nvSpPr>
            <p:spPr>
              <a:xfrm>
                <a:off x="0" y="-1"/>
                <a:ext cx="810000" cy="655800"/>
              </a:xfrm>
              <a:prstGeom prst="rect">
                <a:avLst/>
              </a:prstGeom>
              <a:solidFill>
                <a:srgbClr val="F8CE55"/>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22" name="Google Shape;219;p44">
                <a:extLst>
                  <a:ext uri="{FF2B5EF4-FFF2-40B4-BE49-F238E27FC236}">
                    <a16:creationId xmlns:a16="http://schemas.microsoft.com/office/drawing/2014/main" id="{19375392-6562-07BF-CE2C-936EB86BB29B}"/>
                  </a:ext>
                </a:extLst>
              </p:cNvPr>
              <p:cNvSpPr/>
              <p:nvPr/>
            </p:nvSpPr>
            <p:spPr>
              <a:xfrm>
                <a:off x="1533613" y="1601"/>
                <a:ext cx="810108" cy="655884"/>
              </a:xfrm>
              <a:custGeom>
                <a:avLst/>
                <a:gdLst/>
                <a:ahLst/>
                <a:cxnLst/>
                <a:rect l="l" t="t" r="r" b="b"/>
                <a:pathLst>
                  <a:path w="21600" h="21600" extrusionOk="0">
                    <a:moveTo>
                      <a:pt x="0" y="0"/>
                    </a:moveTo>
                    <a:lnTo>
                      <a:pt x="0" y="21600"/>
                    </a:lnTo>
                    <a:lnTo>
                      <a:pt x="21600" y="21600"/>
                    </a:lnTo>
                    <a:close/>
                  </a:path>
                </a:pathLst>
              </a:custGeom>
              <a:solidFill>
                <a:srgbClr val="F19E4B"/>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23" name="Google Shape;220;p44">
                <a:extLst>
                  <a:ext uri="{FF2B5EF4-FFF2-40B4-BE49-F238E27FC236}">
                    <a16:creationId xmlns:a16="http://schemas.microsoft.com/office/drawing/2014/main" id="{591D22E7-6129-104D-A799-4409992E6449}"/>
                  </a:ext>
                </a:extLst>
              </p:cNvPr>
              <p:cNvSpPr/>
              <p:nvPr/>
            </p:nvSpPr>
            <p:spPr>
              <a:xfrm flipH="1">
                <a:off x="789800" y="0"/>
                <a:ext cx="750222" cy="657234"/>
              </a:xfrm>
              <a:custGeom>
                <a:avLst/>
                <a:gdLst/>
                <a:ahLst/>
                <a:cxnLst/>
                <a:rect l="l" t="t" r="r" b="b"/>
                <a:pathLst>
                  <a:path w="21600" h="21600" extrusionOk="0">
                    <a:moveTo>
                      <a:pt x="0" y="0"/>
                    </a:moveTo>
                    <a:lnTo>
                      <a:pt x="0" y="21600"/>
                    </a:lnTo>
                    <a:lnTo>
                      <a:pt x="21600" y="21600"/>
                    </a:lnTo>
                    <a:close/>
                  </a:path>
                </a:pathLst>
              </a:custGeom>
              <a:solidFill>
                <a:srgbClr val="F19E4B"/>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24" name="Google Shape;221;p44">
                <a:extLst>
                  <a:ext uri="{FF2B5EF4-FFF2-40B4-BE49-F238E27FC236}">
                    <a16:creationId xmlns:a16="http://schemas.microsoft.com/office/drawing/2014/main" id="{23831D0C-5E6D-A5F4-29A8-0B1E3DA435BA}"/>
                  </a:ext>
                </a:extLst>
              </p:cNvPr>
              <p:cNvSpPr/>
              <p:nvPr/>
            </p:nvSpPr>
            <p:spPr>
              <a:xfrm>
                <a:off x="0" y="0"/>
                <a:ext cx="810108" cy="657450"/>
              </a:xfrm>
              <a:custGeom>
                <a:avLst/>
                <a:gdLst/>
                <a:ahLst/>
                <a:cxnLst/>
                <a:rect l="l" t="t" r="r" b="b"/>
                <a:pathLst>
                  <a:path w="21600" h="21600" extrusionOk="0">
                    <a:moveTo>
                      <a:pt x="0" y="0"/>
                    </a:moveTo>
                    <a:lnTo>
                      <a:pt x="0" y="21600"/>
                    </a:lnTo>
                    <a:lnTo>
                      <a:pt x="21600" y="21600"/>
                    </a:lnTo>
                    <a:close/>
                  </a:path>
                </a:pathLst>
              </a:custGeom>
              <a:solidFill>
                <a:srgbClr val="ED7044"/>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grpSp>
      </p:grpSp>
      <p:sp>
        <p:nvSpPr>
          <p:cNvPr id="25" name="Google Shape;223;p44">
            <a:extLst>
              <a:ext uri="{FF2B5EF4-FFF2-40B4-BE49-F238E27FC236}">
                <a16:creationId xmlns:a16="http://schemas.microsoft.com/office/drawing/2014/main" id="{C4C5EB4F-1624-D4C5-9EEC-CF09FDD5ECEE}"/>
              </a:ext>
            </a:extLst>
          </p:cNvPr>
          <p:cNvSpPr txBox="1"/>
          <p:nvPr userDrawn="1"/>
        </p:nvSpPr>
        <p:spPr>
          <a:xfrm>
            <a:off x="152084" y="6562115"/>
            <a:ext cx="1574400" cy="317972"/>
          </a:xfrm>
          <a:prstGeom prst="rect">
            <a:avLst/>
          </a:prstGeom>
          <a:noFill/>
          <a:ln>
            <a:noFill/>
          </a:ln>
        </p:spPr>
        <p:txBody>
          <a:bodyPr spcFirstLastPara="1" wrap="square" lIns="25400" tIns="25400" rIns="25400" bIns="25400" anchor="ctr" anchorCtr="0">
            <a:spAutoFit/>
          </a:bodyPr>
          <a:lstStyle/>
          <a:p>
            <a:pPr>
              <a:buClr>
                <a:srgbClr val="F7CE55"/>
              </a:buClr>
              <a:buSzPts val="1300"/>
            </a:pPr>
            <a:r>
              <a:rPr lang="en-US" altLang="ja" sz="1733" b="1">
                <a:solidFill>
                  <a:srgbClr val="F7CE55"/>
                </a:solidFill>
                <a:latin typeface="Times New Roman"/>
                <a:ea typeface="Times New Roman"/>
                <a:cs typeface="Times New Roman"/>
                <a:sym typeface="Times New Roman"/>
              </a:rPr>
              <a:t>2025</a:t>
            </a:r>
            <a:r>
              <a:rPr lang="ja" altLang="en-US" sz="1733" b="1">
                <a:solidFill>
                  <a:srgbClr val="F7CE55"/>
                </a:solidFill>
                <a:latin typeface="Times New Roman"/>
                <a:ea typeface="Times New Roman"/>
                <a:cs typeface="Times New Roman"/>
                <a:sym typeface="Times New Roman"/>
              </a:rPr>
              <a:t>年</a:t>
            </a:r>
            <a:r>
              <a:rPr lang="en-US" altLang="ja" sz="1733" b="1">
                <a:solidFill>
                  <a:srgbClr val="F7CE55"/>
                </a:solidFill>
                <a:latin typeface="Times New Roman"/>
                <a:ea typeface="Times New Roman"/>
                <a:cs typeface="Times New Roman"/>
                <a:sym typeface="Times New Roman"/>
              </a:rPr>
              <a:t>3</a:t>
            </a:r>
            <a:r>
              <a:rPr lang="ja" altLang="en-US" sz="1733" b="1">
                <a:solidFill>
                  <a:srgbClr val="F7CE55"/>
                </a:solidFill>
                <a:latin typeface="Times New Roman"/>
                <a:ea typeface="Times New Roman"/>
                <a:cs typeface="Times New Roman"/>
                <a:sym typeface="Times New Roman"/>
              </a:rPr>
              <a:t>月</a:t>
            </a:r>
            <a:r>
              <a:rPr lang="en-US" altLang="ja" sz="1733" b="1">
                <a:solidFill>
                  <a:srgbClr val="F7CE55"/>
                </a:solidFill>
                <a:latin typeface="Times New Roman"/>
                <a:ea typeface="Times New Roman"/>
                <a:cs typeface="Times New Roman"/>
                <a:sym typeface="Times New Roman"/>
              </a:rPr>
              <a:t>11</a:t>
            </a:r>
            <a:r>
              <a:rPr lang="ja" altLang="en-US" sz="1733" b="1">
                <a:solidFill>
                  <a:srgbClr val="F7CE55"/>
                </a:solidFill>
                <a:latin typeface="Times New Roman"/>
                <a:ea typeface="Times New Roman"/>
                <a:cs typeface="Times New Roman"/>
                <a:sym typeface="Times New Roman"/>
              </a:rPr>
              <a:t>日</a:t>
            </a:r>
            <a:endParaRPr sz="667"/>
          </a:p>
        </p:txBody>
      </p:sp>
      <p:sp>
        <p:nvSpPr>
          <p:cNvPr id="26" name="Google Shape;224;p44">
            <a:extLst>
              <a:ext uri="{FF2B5EF4-FFF2-40B4-BE49-F238E27FC236}">
                <a16:creationId xmlns:a16="http://schemas.microsoft.com/office/drawing/2014/main" id="{602C4043-5543-F128-32EF-61C1C0102494}"/>
              </a:ext>
            </a:extLst>
          </p:cNvPr>
          <p:cNvSpPr txBox="1"/>
          <p:nvPr userDrawn="1"/>
        </p:nvSpPr>
        <p:spPr>
          <a:xfrm>
            <a:off x="4795703" y="6562115"/>
            <a:ext cx="3017365" cy="317972"/>
          </a:xfrm>
          <a:prstGeom prst="rect">
            <a:avLst/>
          </a:prstGeom>
          <a:noFill/>
          <a:ln>
            <a:noFill/>
          </a:ln>
        </p:spPr>
        <p:txBody>
          <a:bodyPr spcFirstLastPara="1" wrap="square" lIns="25400" tIns="25400" rIns="25400" bIns="25400" anchor="ctr" anchorCtr="0">
            <a:spAutoFit/>
          </a:bodyPr>
          <a:lstStyle/>
          <a:p>
            <a:pPr algn="ctr">
              <a:buClr>
                <a:srgbClr val="F7CE55"/>
              </a:buClr>
              <a:buSzPts val="1300"/>
            </a:pPr>
            <a:r>
              <a:rPr lang="en-US" sz="1733" b="1">
                <a:solidFill>
                  <a:srgbClr val="F7CE55"/>
                </a:solidFill>
                <a:latin typeface="Times New Roman"/>
                <a:cs typeface="Times New Roman"/>
                <a:sym typeface="Times New Roman"/>
              </a:rPr>
              <a:t>CRC</a:t>
            </a:r>
            <a:r>
              <a:rPr lang="ja-JP" altLang="en-US" sz="1733" b="1">
                <a:solidFill>
                  <a:srgbClr val="F7CE55"/>
                </a:solidFill>
                <a:latin typeface="Times New Roman"/>
                <a:cs typeface="Times New Roman"/>
                <a:sym typeface="Times New Roman"/>
              </a:rPr>
              <a:t>タウンミーティング</a:t>
            </a:r>
            <a:endParaRPr sz="667"/>
          </a:p>
        </p:txBody>
      </p:sp>
      <p:sp>
        <p:nvSpPr>
          <p:cNvPr id="4" name="スライド番号プレースホルダー 3"/>
          <p:cNvSpPr>
            <a:spLocks noGrp="1"/>
          </p:cNvSpPr>
          <p:nvPr>
            <p:ph type="sldNum" sz="quarter" idx="12"/>
          </p:nvPr>
        </p:nvSpPr>
        <p:spPr>
          <a:xfrm>
            <a:off x="9318298" y="6480789"/>
            <a:ext cx="2743200" cy="365125"/>
          </a:xfrm>
        </p:spPr>
        <p:txBody>
          <a:bodyPr/>
          <a:lstStyle>
            <a:lvl1pPr>
              <a:defRPr sz="2400">
                <a:solidFill>
                  <a:schemeClr val="accent2"/>
                </a:solidFill>
              </a:defRPr>
            </a:lvl1pPr>
          </a:lstStyle>
          <a:p>
            <a:fld id="{A99D720A-4AD5-4DCF-885F-DE5297996123}" type="slidenum">
              <a:rPr lang="ja-JP" altLang="en-US" smtClean="0"/>
              <a:pPr/>
              <a:t>‹#›</a:t>
            </a:fld>
            <a:endParaRPr lang="ja-JP" altLang="en-US"/>
          </a:p>
        </p:txBody>
      </p:sp>
    </p:spTree>
    <p:extLst>
      <p:ext uri="{BB962C8B-B14F-4D97-AF65-F5344CB8AC3E}">
        <p14:creationId xmlns:p14="http://schemas.microsoft.com/office/powerpoint/2010/main" val="2042860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2025/3/11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888451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2025/3/11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189387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E02A643-9BB0-4E02-80B2-2C0A5E5D738E}" type="datetimeFigureOut">
              <a:rPr kumimoji="1" lang="ja-JP" altLang="en-US" smtClean="0"/>
              <a:t>2025/3/11</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907289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345CF6E-86AC-C475-E69B-46B5A9A0F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B105408-F27C-553F-A970-13D677EE7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AF9E8A4-2E6D-2438-8B2F-1822C1E902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3EA03C-78C7-6745-91EC-18E86A0DE8B5}" type="datetimeFigureOut">
              <a:rPr kumimoji="1" lang="ja-JP" altLang="en-US" smtClean="0"/>
              <a:t>2025/3/11</a:t>
            </a:fld>
            <a:endParaRPr kumimoji="1" lang="ja-JP" altLang="en-US"/>
          </a:p>
        </p:txBody>
      </p:sp>
      <p:sp>
        <p:nvSpPr>
          <p:cNvPr id="5" name="フッター プレースホルダー 4">
            <a:extLst>
              <a:ext uri="{FF2B5EF4-FFF2-40B4-BE49-F238E27FC236}">
                <a16:creationId xmlns:a16="http://schemas.microsoft.com/office/drawing/2014/main" id="{128A9DBF-0FC9-5C95-6DAE-E3CF3E5AF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966B0C9-7CAD-A1D3-EB30-40CCF46B28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914A7F-3758-1843-8D22-A8F13FB0FB01}" type="slidenum">
              <a:rPr kumimoji="1" lang="ja-JP" altLang="en-US" smtClean="0"/>
              <a:t>‹#›</a:t>
            </a:fld>
            <a:endParaRPr kumimoji="1" lang="ja-JP" altLang="en-US"/>
          </a:p>
        </p:txBody>
      </p:sp>
    </p:spTree>
    <p:extLst>
      <p:ext uri="{BB962C8B-B14F-4D97-AF65-F5344CB8AC3E}">
        <p14:creationId xmlns:p14="http://schemas.microsoft.com/office/powerpoint/2010/main" val="1178873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11" Type="http://schemas.openxmlformats.org/officeDocument/2006/relationships/image" Target="../media/image58.gif"/><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1.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0.emf"/><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jpe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gif"/><Relationship Id="rId5" Type="http://schemas.openxmlformats.org/officeDocument/2006/relationships/image" Target="../media/image39.emf"/><Relationship Id="rId4" Type="http://schemas.openxmlformats.org/officeDocument/2006/relationships/image" Target="../media/image38.tiff"/></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08;p43" descr="pasted-image.tiff">
            <a:extLst>
              <a:ext uri="{FF2B5EF4-FFF2-40B4-BE49-F238E27FC236}">
                <a16:creationId xmlns:a16="http://schemas.microsoft.com/office/drawing/2014/main" id="{48999122-7961-B5D3-72A3-BA049084F1F7}"/>
              </a:ext>
            </a:extLst>
          </p:cNvPr>
          <p:cNvPicPr preferRelativeResize="0"/>
          <p:nvPr/>
        </p:nvPicPr>
        <p:blipFill rotWithShape="1">
          <a:blip r:embed="rId2">
            <a:alphaModFix amt="15000"/>
          </a:blip>
          <a:srcRect/>
          <a:stretch/>
        </p:blipFill>
        <p:spPr>
          <a:xfrm>
            <a:off x="22273" y="1"/>
            <a:ext cx="12147456" cy="6857999"/>
          </a:xfrm>
          <a:prstGeom prst="rect">
            <a:avLst/>
          </a:prstGeom>
          <a:noFill/>
          <a:ln>
            <a:noFill/>
          </a:ln>
        </p:spPr>
      </p:pic>
      <p:sp>
        <p:nvSpPr>
          <p:cNvPr id="2" name="タイトル 1"/>
          <p:cNvSpPr>
            <a:spLocks noGrp="1"/>
          </p:cNvSpPr>
          <p:nvPr>
            <p:ph type="ctrTitle"/>
          </p:nvPr>
        </p:nvSpPr>
        <p:spPr>
          <a:xfrm>
            <a:off x="437029" y="1122363"/>
            <a:ext cx="11235017" cy="2823472"/>
          </a:xfrm>
        </p:spPr>
        <p:txBody>
          <a:bodyPr>
            <a:normAutofit/>
          </a:bodyPr>
          <a:lstStyle/>
          <a:p>
            <a:r>
              <a:rPr kumimoji="1" lang="en-US" altLang="ja-JP" sz="8000" b="1" err="1">
                <a:latin typeface="Meiryo" panose="020B0604030504040204" pitchFamily="34" charset="-128"/>
                <a:ea typeface="Meiryo" panose="020B0604030504040204" pitchFamily="34" charset="-128"/>
                <a:cs typeface="Segoe UI" panose="020B0502040204020203" pitchFamily="34" charset="0"/>
              </a:rPr>
              <a:t>LiteBIRD</a:t>
            </a:r>
            <a:r>
              <a:rPr kumimoji="1" lang="ja-JP" altLang="en-US" sz="8000" b="1">
                <a:latin typeface="Meiryo" panose="020B0604030504040204" pitchFamily="34" charset="-128"/>
                <a:ea typeface="Meiryo" panose="020B0604030504040204" pitchFamily="34" charset="-128"/>
                <a:cs typeface="Segoe UI" panose="020B0502040204020203" pitchFamily="34" charset="0"/>
              </a:rPr>
              <a:t>計画</a:t>
            </a:r>
            <a:br>
              <a:rPr kumimoji="1" lang="en-US" altLang="ja-JP" sz="8000" b="1">
                <a:latin typeface="Meiryo" panose="020B0604030504040204" pitchFamily="34" charset="-128"/>
                <a:ea typeface="Meiryo" panose="020B0604030504040204" pitchFamily="34" charset="-128"/>
                <a:cs typeface="Segoe UI" panose="020B0502040204020203" pitchFamily="34" charset="0"/>
              </a:rPr>
            </a:br>
            <a:r>
              <a:rPr kumimoji="1" lang="ja-JP" altLang="en-US" b="1">
                <a:latin typeface="Meiryo" panose="020B0604030504040204" pitchFamily="34" charset="-128"/>
                <a:ea typeface="Meiryo" panose="020B0604030504040204" pitchFamily="34" charset="-128"/>
                <a:cs typeface="Segoe UI" panose="020B0502040204020203" pitchFamily="34" charset="0"/>
              </a:rPr>
              <a:t>の現状と展望</a:t>
            </a:r>
            <a:endParaRPr kumimoji="1" lang="ja-JP" altLang="en-US" sz="8000" b="1">
              <a:latin typeface="Meiryo" panose="020B0604030504040204" pitchFamily="34" charset="-128"/>
              <a:ea typeface="Meiryo" panose="020B0604030504040204" pitchFamily="34" charset="-128"/>
              <a:cs typeface="Segoe UI" panose="020B0502040204020203" pitchFamily="34" charset="0"/>
            </a:endParaRPr>
          </a:p>
        </p:txBody>
      </p:sp>
      <p:sp>
        <p:nvSpPr>
          <p:cNvPr id="3" name="サブタイトル 2"/>
          <p:cNvSpPr>
            <a:spLocks noGrp="1"/>
          </p:cNvSpPr>
          <p:nvPr>
            <p:ph type="subTitle" idx="1"/>
          </p:nvPr>
        </p:nvSpPr>
        <p:spPr>
          <a:xfrm>
            <a:off x="1524000" y="4573738"/>
            <a:ext cx="9144000" cy="1858236"/>
          </a:xfrm>
        </p:spPr>
        <p:txBody>
          <a:bodyPr>
            <a:normAutofit/>
          </a:bodyPr>
          <a:lstStyle/>
          <a:p>
            <a:r>
              <a:rPr lang="en-US" altLang="ja-JP" sz="3200" b="1">
                <a:latin typeface="Meiryo" panose="020B0604030504040204" pitchFamily="34" charset="-128"/>
                <a:ea typeface="Meiryo" panose="020B0604030504040204" pitchFamily="34" charset="-128"/>
                <a:cs typeface="Segoe UI" panose="020B0502040204020203" pitchFamily="34" charset="0"/>
              </a:rPr>
              <a:t>Masaya Hasegawa (KEK)</a:t>
            </a:r>
          </a:p>
          <a:p>
            <a:r>
              <a:rPr kumimoji="1" lang="en-US" altLang="ja-JP" sz="3200" b="1">
                <a:latin typeface="Meiryo" panose="020B0604030504040204" pitchFamily="34" charset="-128"/>
                <a:ea typeface="Meiryo" panose="020B0604030504040204" pitchFamily="34" charset="-128"/>
                <a:cs typeface="Segoe UI" panose="020B0502040204020203" pitchFamily="34" charset="0"/>
              </a:rPr>
              <a:t>2025.03.11</a:t>
            </a:r>
          </a:p>
          <a:p>
            <a:r>
              <a:rPr lang="en-US" altLang="ja-JP" sz="3200" b="1">
                <a:latin typeface="Meiryo" panose="020B0604030504040204" pitchFamily="34" charset="-128"/>
                <a:ea typeface="Meiryo" panose="020B0604030504040204" pitchFamily="34" charset="-128"/>
                <a:cs typeface="Segoe UI" panose="020B0502040204020203" pitchFamily="34" charset="0"/>
              </a:rPr>
              <a:t>@CRC</a:t>
            </a:r>
            <a:r>
              <a:rPr lang="ja-JP" altLang="en-US" sz="3200" b="1">
                <a:latin typeface="Meiryo" panose="020B0604030504040204" pitchFamily="34" charset="-128"/>
                <a:ea typeface="Meiryo" panose="020B0604030504040204" pitchFamily="34" charset="-128"/>
                <a:cs typeface="Segoe UI" panose="020B0502040204020203" pitchFamily="34" charset="0"/>
              </a:rPr>
              <a:t>タウンミーティング</a:t>
            </a:r>
            <a:endParaRPr kumimoji="1" lang="ja-JP" altLang="en-US" sz="3200" b="1">
              <a:latin typeface="Meiryo" panose="020B0604030504040204" pitchFamily="34" charset="-128"/>
              <a:ea typeface="Meiryo" panose="020B0604030504040204" pitchFamily="34" charset="-128"/>
              <a:cs typeface="Segoe UI" panose="020B0502040204020203" pitchFamily="34" charset="0"/>
            </a:endParaRPr>
          </a:p>
        </p:txBody>
      </p:sp>
    </p:spTree>
    <p:extLst>
      <p:ext uri="{BB962C8B-B14F-4D97-AF65-F5344CB8AC3E}">
        <p14:creationId xmlns:p14="http://schemas.microsoft.com/office/powerpoint/2010/main" val="2128380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2AFE6-C5B1-DDBC-6B25-6FB5AFB950C8}"/>
            </a:ext>
          </a:extLst>
        </p:cNvPr>
        <p:cNvGrpSpPr/>
        <p:nvPr/>
      </p:nvGrpSpPr>
      <p:grpSpPr>
        <a:xfrm>
          <a:off x="0" y="0"/>
          <a:ext cx="0" cy="0"/>
          <a:chOff x="0" y="0"/>
          <a:chExt cx="0" cy="0"/>
        </a:xfrm>
      </p:grpSpPr>
      <p:pic>
        <p:nvPicPr>
          <p:cNvPr id="4" name="Google Shape;483;p49" descr="Google Shape;327;p31">
            <a:extLst>
              <a:ext uri="{FF2B5EF4-FFF2-40B4-BE49-F238E27FC236}">
                <a16:creationId xmlns:a16="http://schemas.microsoft.com/office/drawing/2014/main" id="{83237091-620A-ACF9-6BB5-F0537606E1C9}"/>
              </a:ext>
            </a:extLst>
          </p:cNvPr>
          <p:cNvPicPr preferRelativeResize="0"/>
          <p:nvPr/>
        </p:nvPicPr>
        <p:blipFill rotWithShape="1">
          <a:blip r:embed="rId2">
            <a:alphaModFix/>
          </a:blip>
          <a:srcRect l="49205"/>
          <a:stretch/>
        </p:blipFill>
        <p:spPr>
          <a:xfrm>
            <a:off x="6185737" y="1612437"/>
            <a:ext cx="6080553" cy="4914092"/>
          </a:xfrm>
          <a:prstGeom prst="rect">
            <a:avLst/>
          </a:prstGeom>
          <a:noFill/>
          <a:ln>
            <a:noFill/>
          </a:ln>
        </p:spPr>
      </p:pic>
      <p:cxnSp>
        <p:nvCxnSpPr>
          <p:cNvPr id="5" name="Google Shape;484;p49">
            <a:extLst>
              <a:ext uri="{FF2B5EF4-FFF2-40B4-BE49-F238E27FC236}">
                <a16:creationId xmlns:a16="http://schemas.microsoft.com/office/drawing/2014/main" id="{0B45734E-1888-E2CC-097F-FE7CC6539D76}"/>
              </a:ext>
            </a:extLst>
          </p:cNvPr>
          <p:cNvCxnSpPr/>
          <p:nvPr/>
        </p:nvCxnSpPr>
        <p:spPr>
          <a:xfrm flipH="1">
            <a:off x="10667093" y="2835195"/>
            <a:ext cx="796000" cy="949600"/>
          </a:xfrm>
          <a:prstGeom prst="straightConnector1">
            <a:avLst/>
          </a:prstGeom>
          <a:noFill/>
          <a:ln w="19050" cap="flat" cmpd="sng">
            <a:solidFill>
              <a:schemeClr val="accent2"/>
            </a:solidFill>
            <a:prstDash val="solid"/>
            <a:miter lim="400000"/>
            <a:headEnd type="none" w="sm" len="sm"/>
            <a:tailEnd type="oval" w="med" len="med"/>
          </a:ln>
        </p:spPr>
      </p:cxnSp>
      <p:sp>
        <p:nvSpPr>
          <p:cNvPr id="6" name="Google Shape;485;p49">
            <a:extLst>
              <a:ext uri="{FF2B5EF4-FFF2-40B4-BE49-F238E27FC236}">
                <a16:creationId xmlns:a16="http://schemas.microsoft.com/office/drawing/2014/main" id="{E401CBF7-A03E-158C-4650-08945482B7CC}"/>
              </a:ext>
            </a:extLst>
          </p:cNvPr>
          <p:cNvSpPr txBox="1"/>
          <p:nvPr/>
        </p:nvSpPr>
        <p:spPr>
          <a:xfrm>
            <a:off x="10917271" y="2461382"/>
            <a:ext cx="1165200" cy="359073"/>
          </a:xfrm>
          <a:prstGeom prst="rect">
            <a:avLst/>
          </a:prstGeom>
          <a:noFill/>
          <a:ln>
            <a:noFill/>
          </a:ln>
        </p:spPr>
        <p:txBody>
          <a:bodyPr spcFirstLastPara="1" wrap="square" lIns="25400" tIns="25400" rIns="25400" bIns="25400" anchor="ctr" anchorCtr="0">
            <a:spAutoFit/>
          </a:bodyPr>
          <a:lstStyle/>
          <a:p>
            <a:pPr algn="ctr">
              <a:buClr>
                <a:srgbClr val="ED7044"/>
              </a:buClr>
              <a:buSzPts val="1100"/>
            </a:pPr>
            <a:r>
              <a:rPr lang="ja" altLang="en-US" sz="2000">
                <a:solidFill>
                  <a:srgbClr val="0432FF"/>
                </a:solidFill>
                <a:latin typeface="Meiryo" panose="020B0604030504040204" pitchFamily="34" charset="-128"/>
                <a:ea typeface="Meiryo" panose="020B0604030504040204" pitchFamily="34" charset="-128"/>
                <a:cs typeface="Times New Roman"/>
                <a:sym typeface="Times New Roman"/>
              </a:rPr>
              <a:t>バス部</a:t>
            </a:r>
            <a:endParaRPr sz="667">
              <a:solidFill>
                <a:srgbClr val="0432FF"/>
              </a:solidFill>
              <a:latin typeface="Meiryo" panose="020B0604030504040204" pitchFamily="34" charset="-128"/>
              <a:ea typeface="Meiryo" panose="020B0604030504040204" pitchFamily="34" charset="-128"/>
            </a:endParaRPr>
          </a:p>
        </p:txBody>
      </p:sp>
      <p:cxnSp>
        <p:nvCxnSpPr>
          <p:cNvPr id="7" name="Google Shape;486;p49">
            <a:extLst>
              <a:ext uri="{FF2B5EF4-FFF2-40B4-BE49-F238E27FC236}">
                <a16:creationId xmlns:a16="http://schemas.microsoft.com/office/drawing/2014/main" id="{393B4F60-86C2-7FE1-A274-4BB8908EABC9}"/>
              </a:ext>
            </a:extLst>
          </p:cNvPr>
          <p:cNvCxnSpPr>
            <a:stCxn id="8" idx="1"/>
          </p:cNvCxnSpPr>
          <p:nvPr/>
        </p:nvCxnSpPr>
        <p:spPr>
          <a:xfrm flipH="1" flipV="1">
            <a:off x="9274897" y="2038234"/>
            <a:ext cx="1289600" cy="23600"/>
          </a:xfrm>
          <a:prstGeom prst="straightConnector1">
            <a:avLst/>
          </a:prstGeom>
          <a:noFill/>
          <a:ln w="19050" cap="flat" cmpd="sng">
            <a:solidFill>
              <a:schemeClr val="accent2"/>
            </a:solidFill>
            <a:prstDash val="solid"/>
            <a:miter lim="400000"/>
            <a:headEnd type="none" w="sm" len="sm"/>
            <a:tailEnd type="oval" w="med" len="med"/>
          </a:ln>
        </p:spPr>
      </p:cxnSp>
      <p:sp>
        <p:nvSpPr>
          <p:cNvPr id="8" name="Google Shape;487;p49">
            <a:extLst>
              <a:ext uri="{FF2B5EF4-FFF2-40B4-BE49-F238E27FC236}">
                <a16:creationId xmlns:a16="http://schemas.microsoft.com/office/drawing/2014/main" id="{8DD8626E-3E2D-3220-5E6E-14F1B9E5924A}"/>
              </a:ext>
            </a:extLst>
          </p:cNvPr>
          <p:cNvSpPr txBox="1"/>
          <p:nvPr/>
        </p:nvSpPr>
        <p:spPr>
          <a:xfrm>
            <a:off x="10564497" y="1677081"/>
            <a:ext cx="1289600" cy="769506"/>
          </a:xfrm>
          <a:prstGeom prst="rect">
            <a:avLst/>
          </a:prstGeom>
          <a:noFill/>
          <a:ln>
            <a:noFill/>
          </a:ln>
        </p:spPr>
        <p:txBody>
          <a:bodyPr spcFirstLastPara="1" wrap="square" lIns="25400" tIns="25400" rIns="25400" bIns="25400" anchor="ctr" anchorCtr="0">
            <a:spAutoFit/>
          </a:bodyPr>
          <a:lstStyle/>
          <a:p>
            <a:pPr algn="ctr">
              <a:buClr>
                <a:srgbClr val="ED7044"/>
              </a:buClr>
              <a:buSzPts val="1500"/>
            </a:pPr>
            <a:r>
              <a:rPr lang="ja" altLang="en-US" sz="2000">
                <a:solidFill>
                  <a:srgbClr val="0432FF"/>
                </a:solidFill>
                <a:latin typeface="Meiryo" panose="020B0604030504040204" pitchFamily="34" charset="-128"/>
                <a:ea typeface="Meiryo" panose="020B0604030504040204" pitchFamily="34" charset="-128"/>
                <a:cs typeface="Times New Roman"/>
                <a:sym typeface="Times New Roman"/>
              </a:rPr>
              <a:t>放射冷却</a:t>
            </a:r>
            <a:endParaRPr sz="2000">
              <a:solidFill>
                <a:srgbClr val="0432FF"/>
              </a:solidFill>
              <a:latin typeface="Meiryo" panose="020B0604030504040204" pitchFamily="34" charset="-128"/>
              <a:ea typeface="Meiryo" panose="020B0604030504040204" pitchFamily="34" charset="-128"/>
              <a:cs typeface="Times New Roman"/>
              <a:sym typeface="Times New Roman"/>
            </a:endParaRPr>
          </a:p>
          <a:p>
            <a:pPr algn="ctr">
              <a:buClr>
                <a:srgbClr val="ED7044"/>
              </a:buClr>
              <a:buSzPts val="1500"/>
            </a:pPr>
            <a:r>
              <a:rPr lang="en-US" altLang="ja" sz="2000">
                <a:solidFill>
                  <a:srgbClr val="0432FF"/>
                </a:solidFill>
                <a:latin typeface="Meiryo" panose="020B0604030504040204" pitchFamily="34" charset="-128"/>
                <a:ea typeface="Meiryo" panose="020B0604030504040204" pitchFamily="34" charset="-128"/>
                <a:cs typeface="Times New Roman"/>
                <a:sym typeface="Times New Roman"/>
              </a:rPr>
              <a:t>V</a:t>
            </a:r>
            <a:r>
              <a:rPr lang="ja" altLang="en-US" sz="2000">
                <a:solidFill>
                  <a:srgbClr val="0432FF"/>
                </a:solidFill>
                <a:latin typeface="Meiryo" panose="020B0604030504040204" pitchFamily="34" charset="-128"/>
                <a:ea typeface="Meiryo" panose="020B0604030504040204" pitchFamily="34" charset="-128"/>
                <a:cs typeface="Times New Roman"/>
                <a:sym typeface="Times New Roman"/>
              </a:rPr>
              <a:t>グルーブ</a:t>
            </a:r>
            <a:endParaRPr sz="667">
              <a:solidFill>
                <a:srgbClr val="0432FF"/>
              </a:solidFill>
              <a:latin typeface="Meiryo" panose="020B0604030504040204" pitchFamily="34" charset="-128"/>
              <a:ea typeface="Meiryo" panose="020B0604030504040204" pitchFamily="34" charset="-128"/>
            </a:endParaRPr>
          </a:p>
          <a:p>
            <a:pPr algn="ctr">
              <a:buClr>
                <a:srgbClr val="ED7044"/>
              </a:buClr>
              <a:buSzPts val="1100"/>
            </a:pPr>
            <a:endParaRPr sz="667">
              <a:solidFill>
                <a:srgbClr val="0432FF"/>
              </a:solidFill>
              <a:latin typeface="Meiryo" panose="020B0604030504040204" pitchFamily="34" charset="-128"/>
              <a:ea typeface="Meiryo" panose="020B0604030504040204" pitchFamily="34" charset="-128"/>
            </a:endParaRPr>
          </a:p>
        </p:txBody>
      </p:sp>
      <p:cxnSp>
        <p:nvCxnSpPr>
          <p:cNvPr id="9" name="Google Shape;488;p49">
            <a:extLst>
              <a:ext uri="{FF2B5EF4-FFF2-40B4-BE49-F238E27FC236}">
                <a16:creationId xmlns:a16="http://schemas.microsoft.com/office/drawing/2014/main" id="{CBA043E1-46D7-16B7-164C-E0A86AA2A7D7}"/>
              </a:ext>
            </a:extLst>
          </p:cNvPr>
          <p:cNvCxnSpPr/>
          <p:nvPr/>
        </p:nvCxnSpPr>
        <p:spPr>
          <a:xfrm>
            <a:off x="7913248" y="1723568"/>
            <a:ext cx="762800" cy="793600"/>
          </a:xfrm>
          <a:prstGeom prst="straightConnector1">
            <a:avLst/>
          </a:prstGeom>
          <a:noFill/>
          <a:ln w="19050" cap="flat" cmpd="sng">
            <a:solidFill>
              <a:schemeClr val="accent2"/>
            </a:solidFill>
            <a:prstDash val="solid"/>
            <a:miter lim="400000"/>
            <a:headEnd type="none" w="sm" len="sm"/>
            <a:tailEnd type="oval" w="med" len="med"/>
          </a:ln>
        </p:spPr>
      </p:cxnSp>
      <p:cxnSp>
        <p:nvCxnSpPr>
          <p:cNvPr id="10" name="Google Shape;489;p49">
            <a:extLst>
              <a:ext uri="{FF2B5EF4-FFF2-40B4-BE49-F238E27FC236}">
                <a16:creationId xmlns:a16="http://schemas.microsoft.com/office/drawing/2014/main" id="{E608D7BC-1F2D-D969-9412-E316CC69D02C}"/>
              </a:ext>
            </a:extLst>
          </p:cNvPr>
          <p:cNvCxnSpPr/>
          <p:nvPr/>
        </p:nvCxnSpPr>
        <p:spPr>
          <a:xfrm>
            <a:off x="7194935" y="1718988"/>
            <a:ext cx="1295600" cy="1052400"/>
          </a:xfrm>
          <a:prstGeom prst="straightConnector1">
            <a:avLst/>
          </a:prstGeom>
          <a:noFill/>
          <a:ln w="19050" cap="flat" cmpd="sng">
            <a:solidFill>
              <a:schemeClr val="accent2"/>
            </a:solidFill>
            <a:prstDash val="solid"/>
            <a:miter lim="400000"/>
            <a:headEnd type="none" w="sm" len="sm"/>
            <a:tailEnd type="oval" w="med" len="med"/>
          </a:ln>
        </p:spPr>
      </p:cxnSp>
      <p:cxnSp>
        <p:nvCxnSpPr>
          <p:cNvPr id="11" name="Google Shape;490;p49">
            <a:extLst>
              <a:ext uri="{FF2B5EF4-FFF2-40B4-BE49-F238E27FC236}">
                <a16:creationId xmlns:a16="http://schemas.microsoft.com/office/drawing/2014/main" id="{A0D7B73F-D3C9-C2A0-623E-4F8CC5E442C7}"/>
              </a:ext>
            </a:extLst>
          </p:cNvPr>
          <p:cNvCxnSpPr/>
          <p:nvPr/>
        </p:nvCxnSpPr>
        <p:spPr>
          <a:xfrm>
            <a:off x="6617115" y="1707695"/>
            <a:ext cx="1260800" cy="1529600"/>
          </a:xfrm>
          <a:prstGeom prst="straightConnector1">
            <a:avLst/>
          </a:prstGeom>
          <a:noFill/>
          <a:ln w="19050" cap="flat" cmpd="sng">
            <a:solidFill>
              <a:schemeClr val="accent2"/>
            </a:solidFill>
            <a:prstDash val="solid"/>
            <a:miter lim="400000"/>
            <a:headEnd type="none" w="sm" len="sm"/>
            <a:tailEnd type="oval" w="med" len="med"/>
          </a:ln>
        </p:spPr>
      </p:cxnSp>
      <p:sp>
        <p:nvSpPr>
          <p:cNvPr id="12" name="Google Shape;491;p49">
            <a:extLst>
              <a:ext uri="{FF2B5EF4-FFF2-40B4-BE49-F238E27FC236}">
                <a16:creationId xmlns:a16="http://schemas.microsoft.com/office/drawing/2014/main" id="{E2B69508-BF0C-19A0-4494-D3E56E6BE0C0}"/>
              </a:ext>
            </a:extLst>
          </p:cNvPr>
          <p:cNvSpPr txBox="1"/>
          <p:nvPr/>
        </p:nvSpPr>
        <p:spPr>
          <a:xfrm>
            <a:off x="6317532" y="1403698"/>
            <a:ext cx="537600" cy="359073"/>
          </a:xfrm>
          <a:prstGeom prst="rect">
            <a:avLst/>
          </a:prstGeom>
          <a:noFill/>
          <a:ln>
            <a:noFill/>
          </a:ln>
        </p:spPr>
        <p:txBody>
          <a:bodyPr spcFirstLastPara="1" wrap="square" lIns="25400" tIns="25400" rIns="25400" bIns="25400" anchor="ctr" anchorCtr="0">
            <a:spAutoFit/>
          </a:bodyPr>
          <a:lstStyle/>
          <a:p>
            <a:pPr algn="ctr">
              <a:buClr>
                <a:srgbClr val="ED7044"/>
              </a:buClr>
              <a:buSzPts val="1500"/>
            </a:pPr>
            <a:r>
              <a:rPr lang="en-US" altLang="ja" sz="2000">
                <a:solidFill>
                  <a:srgbClr val="0432FF"/>
                </a:solidFill>
                <a:latin typeface="Meiryo" panose="020B0604030504040204" pitchFamily="34" charset="-128"/>
                <a:ea typeface="Meiryo" panose="020B0604030504040204" pitchFamily="34" charset="-128"/>
                <a:cs typeface="Times New Roman"/>
                <a:sym typeface="Times New Roman"/>
              </a:rPr>
              <a:t>LFT</a:t>
            </a:r>
            <a:endParaRPr sz="667">
              <a:solidFill>
                <a:srgbClr val="0432FF"/>
              </a:solidFill>
              <a:latin typeface="Meiryo" panose="020B0604030504040204" pitchFamily="34" charset="-128"/>
              <a:ea typeface="Meiryo" panose="020B0604030504040204" pitchFamily="34" charset="-128"/>
            </a:endParaRPr>
          </a:p>
        </p:txBody>
      </p:sp>
      <p:sp>
        <p:nvSpPr>
          <p:cNvPr id="13" name="Google Shape;492;p49">
            <a:extLst>
              <a:ext uri="{FF2B5EF4-FFF2-40B4-BE49-F238E27FC236}">
                <a16:creationId xmlns:a16="http://schemas.microsoft.com/office/drawing/2014/main" id="{1E5A1648-5D0B-72B1-2309-00061A1FE46F}"/>
              </a:ext>
            </a:extLst>
          </p:cNvPr>
          <p:cNvSpPr txBox="1"/>
          <p:nvPr/>
        </p:nvSpPr>
        <p:spPr>
          <a:xfrm>
            <a:off x="6973767" y="1403698"/>
            <a:ext cx="567200" cy="359073"/>
          </a:xfrm>
          <a:prstGeom prst="rect">
            <a:avLst/>
          </a:prstGeom>
          <a:noFill/>
          <a:ln>
            <a:noFill/>
          </a:ln>
        </p:spPr>
        <p:txBody>
          <a:bodyPr spcFirstLastPara="1" wrap="square" lIns="25400" tIns="25400" rIns="25400" bIns="25400" anchor="ctr" anchorCtr="0">
            <a:spAutoFit/>
          </a:bodyPr>
          <a:lstStyle/>
          <a:p>
            <a:pPr algn="ctr">
              <a:buClr>
                <a:srgbClr val="ED7044"/>
              </a:buClr>
              <a:buSzPts val="1500"/>
            </a:pPr>
            <a:r>
              <a:rPr lang="en-US" altLang="ja" sz="2000">
                <a:solidFill>
                  <a:srgbClr val="0432FF"/>
                </a:solidFill>
                <a:latin typeface="Meiryo" panose="020B0604030504040204" pitchFamily="34" charset="-128"/>
                <a:ea typeface="Meiryo" panose="020B0604030504040204" pitchFamily="34" charset="-128"/>
                <a:cs typeface="Times New Roman"/>
                <a:sym typeface="Times New Roman"/>
              </a:rPr>
              <a:t>HFT</a:t>
            </a:r>
            <a:endParaRPr sz="667">
              <a:solidFill>
                <a:srgbClr val="0432FF"/>
              </a:solidFill>
              <a:latin typeface="Meiryo" panose="020B0604030504040204" pitchFamily="34" charset="-128"/>
              <a:ea typeface="Meiryo" panose="020B0604030504040204" pitchFamily="34" charset="-128"/>
            </a:endParaRPr>
          </a:p>
        </p:txBody>
      </p:sp>
      <p:sp>
        <p:nvSpPr>
          <p:cNvPr id="14" name="Google Shape;493;p49">
            <a:extLst>
              <a:ext uri="{FF2B5EF4-FFF2-40B4-BE49-F238E27FC236}">
                <a16:creationId xmlns:a16="http://schemas.microsoft.com/office/drawing/2014/main" id="{9F4CDB58-0384-2DB9-7607-444038294450}"/>
              </a:ext>
            </a:extLst>
          </p:cNvPr>
          <p:cNvSpPr txBox="1"/>
          <p:nvPr/>
        </p:nvSpPr>
        <p:spPr>
          <a:xfrm>
            <a:off x="7659788" y="1403698"/>
            <a:ext cx="612000" cy="359073"/>
          </a:xfrm>
          <a:prstGeom prst="rect">
            <a:avLst/>
          </a:prstGeom>
          <a:noFill/>
          <a:ln>
            <a:noFill/>
          </a:ln>
        </p:spPr>
        <p:txBody>
          <a:bodyPr spcFirstLastPara="1" wrap="square" lIns="25400" tIns="25400" rIns="25400" bIns="25400" anchor="ctr" anchorCtr="0">
            <a:spAutoFit/>
          </a:bodyPr>
          <a:lstStyle/>
          <a:p>
            <a:pPr algn="ctr">
              <a:buClr>
                <a:srgbClr val="ED7044"/>
              </a:buClr>
              <a:buSzPts val="1500"/>
            </a:pPr>
            <a:r>
              <a:rPr lang="en-US" altLang="ja" sz="2000">
                <a:solidFill>
                  <a:srgbClr val="0432FF"/>
                </a:solidFill>
                <a:latin typeface="Meiryo" panose="020B0604030504040204" pitchFamily="34" charset="-128"/>
                <a:ea typeface="Meiryo" panose="020B0604030504040204" pitchFamily="34" charset="-128"/>
                <a:cs typeface="Times New Roman"/>
                <a:sym typeface="Times New Roman"/>
              </a:rPr>
              <a:t>MFT</a:t>
            </a:r>
            <a:endParaRPr sz="667">
              <a:solidFill>
                <a:srgbClr val="0432FF"/>
              </a:solidFill>
              <a:latin typeface="Meiryo" panose="020B0604030504040204" pitchFamily="34" charset="-128"/>
              <a:ea typeface="Meiryo" panose="020B0604030504040204" pitchFamily="34" charset="-128"/>
            </a:endParaRPr>
          </a:p>
        </p:txBody>
      </p:sp>
      <p:sp>
        <p:nvSpPr>
          <p:cNvPr id="15" name="Google Shape;494;p49">
            <a:extLst>
              <a:ext uri="{FF2B5EF4-FFF2-40B4-BE49-F238E27FC236}">
                <a16:creationId xmlns:a16="http://schemas.microsoft.com/office/drawing/2014/main" id="{130DDB81-1444-416F-92D5-18A8CE27C590}"/>
              </a:ext>
            </a:extLst>
          </p:cNvPr>
          <p:cNvSpPr txBox="1"/>
          <p:nvPr/>
        </p:nvSpPr>
        <p:spPr>
          <a:xfrm>
            <a:off x="128701" y="133069"/>
            <a:ext cx="7452800" cy="748859"/>
          </a:xfrm>
          <a:prstGeom prst="rect">
            <a:avLst/>
          </a:prstGeom>
          <a:noFill/>
          <a:ln>
            <a:noFill/>
          </a:ln>
        </p:spPr>
        <p:txBody>
          <a:bodyPr spcFirstLastPara="1" wrap="square" lIns="25400" tIns="25400" rIns="25400" bIns="25400" anchor="ctr" anchorCtr="0">
            <a:spAutoFit/>
          </a:bodyPr>
          <a:lstStyle/>
          <a:p>
            <a:pPr>
              <a:buClr>
                <a:srgbClr val="113362"/>
              </a:buClr>
              <a:buSzPts val="3400"/>
            </a:pPr>
            <a:r>
              <a:rPr lang="en-US" altLang="ja" sz="4533" b="1" err="1">
                <a:solidFill>
                  <a:srgbClr val="113362"/>
                </a:solidFill>
                <a:latin typeface="Meiryo" panose="020B0604030504040204" pitchFamily="34" charset="-128"/>
                <a:ea typeface="Meiryo" panose="020B0604030504040204" pitchFamily="34" charset="-128"/>
                <a:cs typeface="Times New Roman"/>
                <a:sym typeface="Times New Roman"/>
              </a:rPr>
              <a:t>LiteBIRD</a:t>
            </a:r>
            <a:r>
              <a:rPr lang="en-US" altLang="ja" sz="4533" b="1">
                <a:solidFill>
                  <a:srgbClr val="113362"/>
                </a:solidFill>
                <a:latin typeface="Meiryo" panose="020B0604030504040204" pitchFamily="34" charset="-128"/>
                <a:ea typeface="Meiryo" panose="020B0604030504040204" pitchFamily="34" charset="-128"/>
                <a:cs typeface="Times New Roman"/>
                <a:sym typeface="Times New Roman"/>
              </a:rPr>
              <a:t> </a:t>
            </a:r>
            <a:r>
              <a:rPr lang="ja" altLang="en-US" sz="4533" b="1">
                <a:solidFill>
                  <a:srgbClr val="113362"/>
                </a:solidFill>
                <a:latin typeface="Meiryo" panose="020B0604030504040204" pitchFamily="34" charset="-128"/>
                <a:ea typeface="Meiryo" panose="020B0604030504040204" pitchFamily="34" charset="-128"/>
                <a:cs typeface="Times New Roman"/>
                <a:sym typeface="Times New Roman"/>
              </a:rPr>
              <a:t>衛星概要</a:t>
            </a:r>
            <a:endParaRPr sz="667">
              <a:latin typeface="Meiryo" panose="020B0604030504040204" pitchFamily="34" charset="-128"/>
              <a:ea typeface="Meiryo" panose="020B0604030504040204" pitchFamily="34" charset="-128"/>
            </a:endParaRPr>
          </a:p>
        </p:txBody>
      </p:sp>
      <p:sp>
        <p:nvSpPr>
          <p:cNvPr id="16" name="Google Shape;514;p49">
            <a:extLst>
              <a:ext uri="{FF2B5EF4-FFF2-40B4-BE49-F238E27FC236}">
                <a16:creationId xmlns:a16="http://schemas.microsoft.com/office/drawing/2014/main" id="{2C54DDA7-92B8-474B-9B07-FC67502B67AE}"/>
              </a:ext>
            </a:extLst>
          </p:cNvPr>
          <p:cNvSpPr txBox="1"/>
          <p:nvPr/>
        </p:nvSpPr>
        <p:spPr>
          <a:xfrm>
            <a:off x="5800533" y="1040916"/>
            <a:ext cx="2711600" cy="359073"/>
          </a:xfrm>
          <a:prstGeom prst="rect">
            <a:avLst/>
          </a:prstGeom>
          <a:noFill/>
          <a:ln>
            <a:noFill/>
          </a:ln>
        </p:spPr>
        <p:txBody>
          <a:bodyPr spcFirstLastPara="1" wrap="square" lIns="25400" tIns="25400" rIns="25400" bIns="25400" anchor="ctr" anchorCtr="0">
            <a:spAutoFit/>
          </a:bodyPr>
          <a:lstStyle/>
          <a:p>
            <a:pPr algn="ctr">
              <a:buClr>
                <a:srgbClr val="ED7044"/>
              </a:buClr>
              <a:buSzPts val="1500"/>
            </a:pPr>
            <a:r>
              <a:rPr lang="ja" altLang="en-US" sz="2000">
                <a:solidFill>
                  <a:srgbClr val="0432FF"/>
                </a:solidFill>
                <a:latin typeface="Meiryo" panose="020B0604030504040204" pitchFamily="34" charset="-128"/>
                <a:ea typeface="Meiryo" panose="020B0604030504040204" pitchFamily="34" charset="-128"/>
                <a:cs typeface="Times New Roman"/>
                <a:sym typeface="Times New Roman"/>
              </a:rPr>
              <a:t>ペイロードモジュール</a:t>
            </a:r>
            <a:endParaRPr sz="667">
              <a:solidFill>
                <a:srgbClr val="0432FF"/>
              </a:solidFill>
              <a:latin typeface="Meiryo" panose="020B0604030504040204" pitchFamily="34" charset="-128"/>
              <a:ea typeface="Meiryo" panose="020B0604030504040204" pitchFamily="34" charset="-128"/>
            </a:endParaRPr>
          </a:p>
        </p:txBody>
      </p:sp>
      <p:cxnSp>
        <p:nvCxnSpPr>
          <p:cNvPr id="17" name="Google Shape;515;p49">
            <a:extLst>
              <a:ext uri="{FF2B5EF4-FFF2-40B4-BE49-F238E27FC236}">
                <a16:creationId xmlns:a16="http://schemas.microsoft.com/office/drawing/2014/main" id="{4352B477-2581-5B67-7433-515F2B717AC4}"/>
              </a:ext>
            </a:extLst>
          </p:cNvPr>
          <p:cNvCxnSpPr/>
          <p:nvPr/>
        </p:nvCxnSpPr>
        <p:spPr>
          <a:xfrm rot="10800000">
            <a:off x="6258916" y="1372705"/>
            <a:ext cx="1857200" cy="0"/>
          </a:xfrm>
          <a:prstGeom prst="straightConnector1">
            <a:avLst/>
          </a:prstGeom>
          <a:noFill/>
          <a:ln w="38100" cap="flat" cmpd="sng">
            <a:solidFill>
              <a:schemeClr val="accent2"/>
            </a:solidFill>
            <a:prstDash val="solid"/>
            <a:miter lim="400000"/>
            <a:headEnd type="none" w="sm" len="sm"/>
            <a:tailEnd type="none" w="sm" len="sm"/>
          </a:ln>
        </p:spPr>
      </p:cxnSp>
      <p:cxnSp>
        <p:nvCxnSpPr>
          <p:cNvPr id="18" name="Google Shape;516;p49">
            <a:extLst>
              <a:ext uri="{FF2B5EF4-FFF2-40B4-BE49-F238E27FC236}">
                <a16:creationId xmlns:a16="http://schemas.microsoft.com/office/drawing/2014/main" id="{6BB6A0E3-FF84-C1AE-FE58-EC22C43F91EB}"/>
              </a:ext>
            </a:extLst>
          </p:cNvPr>
          <p:cNvCxnSpPr/>
          <p:nvPr/>
        </p:nvCxnSpPr>
        <p:spPr>
          <a:xfrm>
            <a:off x="7366767" y="4501800"/>
            <a:ext cx="963200" cy="379200"/>
          </a:xfrm>
          <a:prstGeom prst="straightConnector1">
            <a:avLst/>
          </a:prstGeom>
          <a:noFill/>
          <a:ln w="19050" cap="flat" cmpd="sng">
            <a:solidFill>
              <a:schemeClr val="accent2"/>
            </a:solidFill>
            <a:prstDash val="solid"/>
            <a:miter lim="400000"/>
            <a:headEnd type="none" w="sm" len="sm"/>
            <a:tailEnd type="oval" w="med" len="med"/>
          </a:ln>
        </p:spPr>
      </p:cxnSp>
      <p:cxnSp>
        <p:nvCxnSpPr>
          <p:cNvPr id="19" name="Google Shape;517;p49">
            <a:extLst>
              <a:ext uri="{FF2B5EF4-FFF2-40B4-BE49-F238E27FC236}">
                <a16:creationId xmlns:a16="http://schemas.microsoft.com/office/drawing/2014/main" id="{5B83FB94-25A5-442A-DCF4-59137F9C3C37}"/>
              </a:ext>
            </a:extLst>
          </p:cNvPr>
          <p:cNvCxnSpPr>
            <a:stCxn id="22" idx="0"/>
          </p:cNvCxnSpPr>
          <p:nvPr/>
        </p:nvCxnSpPr>
        <p:spPr>
          <a:xfrm flipV="1">
            <a:off x="8294644" y="5460133"/>
            <a:ext cx="1386800" cy="399377"/>
          </a:xfrm>
          <a:prstGeom prst="straightConnector1">
            <a:avLst/>
          </a:prstGeom>
          <a:noFill/>
          <a:ln w="19050" cap="flat" cmpd="sng">
            <a:solidFill>
              <a:schemeClr val="accent2"/>
            </a:solidFill>
            <a:prstDash val="solid"/>
            <a:miter lim="400000"/>
            <a:headEnd type="none" w="sm" len="sm"/>
            <a:tailEnd type="oval" w="med" len="med"/>
          </a:ln>
        </p:spPr>
      </p:cxnSp>
      <p:cxnSp>
        <p:nvCxnSpPr>
          <p:cNvPr id="20" name="Google Shape;519;p49">
            <a:extLst>
              <a:ext uri="{FF2B5EF4-FFF2-40B4-BE49-F238E27FC236}">
                <a16:creationId xmlns:a16="http://schemas.microsoft.com/office/drawing/2014/main" id="{E5D5C745-544D-74AC-B6F0-13523382A4CC}"/>
              </a:ext>
            </a:extLst>
          </p:cNvPr>
          <p:cNvCxnSpPr>
            <a:stCxn id="21" idx="0"/>
          </p:cNvCxnSpPr>
          <p:nvPr/>
        </p:nvCxnSpPr>
        <p:spPr>
          <a:xfrm flipH="1" flipV="1">
            <a:off x="11235992" y="5343161"/>
            <a:ext cx="468800" cy="366975"/>
          </a:xfrm>
          <a:prstGeom prst="straightConnector1">
            <a:avLst/>
          </a:prstGeom>
          <a:noFill/>
          <a:ln w="19050" cap="flat" cmpd="sng">
            <a:solidFill>
              <a:schemeClr val="accent2"/>
            </a:solidFill>
            <a:prstDash val="solid"/>
            <a:miter lim="400000"/>
            <a:headEnd type="none" w="sm" len="sm"/>
            <a:tailEnd type="oval" w="med" len="med"/>
          </a:ln>
        </p:spPr>
      </p:cxnSp>
      <p:sp>
        <p:nvSpPr>
          <p:cNvPr id="21" name="Google Shape;520;p49">
            <a:extLst>
              <a:ext uri="{FF2B5EF4-FFF2-40B4-BE49-F238E27FC236}">
                <a16:creationId xmlns:a16="http://schemas.microsoft.com/office/drawing/2014/main" id="{5BF06718-9444-36A2-E623-95ABA5D2D87A}"/>
              </a:ext>
            </a:extLst>
          </p:cNvPr>
          <p:cNvSpPr txBox="1"/>
          <p:nvPr/>
        </p:nvSpPr>
        <p:spPr>
          <a:xfrm>
            <a:off x="11235992" y="5710136"/>
            <a:ext cx="937600" cy="666849"/>
          </a:xfrm>
          <a:prstGeom prst="rect">
            <a:avLst/>
          </a:prstGeom>
          <a:noFill/>
          <a:ln>
            <a:noFill/>
          </a:ln>
        </p:spPr>
        <p:txBody>
          <a:bodyPr spcFirstLastPara="1" wrap="square" lIns="25400" tIns="25400" rIns="25400" bIns="25400" anchor="ctr" anchorCtr="0">
            <a:spAutoFit/>
          </a:bodyPr>
          <a:lstStyle/>
          <a:p>
            <a:pPr algn="ctr">
              <a:buClr>
                <a:srgbClr val="ED7044"/>
              </a:buClr>
              <a:buSzPts val="1500"/>
            </a:pPr>
            <a:r>
              <a:rPr lang="ja" altLang="en-US" sz="2000">
                <a:solidFill>
                  <a:srgbClr val="0432FF"/>
                </a:solidFill>
                <a:latin typeface="Meiryo" panose="020B0604030504040204" pitchFamily="34" charset="-128"/>
                <a:ea typeface="Meiryo" panose="020B0604030504040204" pitchFamily="34" charset="-128"/>
                <a:cs typeface="Times New Roman"/>
                <a:sym typeface="Times New Roman"/>
              </a:rPr>
              <a:t>太陽パネル</a:t>
            </a:r>
            <a:endParaRPr sz="667">
              <a:solidFill>
                <a:srgbClr val="0432FF"/>
              </a:solidFill>
              <a:latin typeface="Meiryo" panose="020B0604030504040204" pitchFamily="34" charset="-128"/>
              <a:ea typeface="Meiryo" panose="020B0604030504040204" pitchFamily="34" charset="-128"/>
            </a:endParaRPr>
          </a:p>
        </p:txBody>
      </p:sp>
      <p:sp>
        <p:nvSpPr>
          <p:cNvPr id="22" name="Google Shape;518;p49">
            <a:extLst>
              <a:ext uri="{FF2B5EF4-FFF2-40B4-BE49-F238E27FC236}">
                <a16:creationId xmlns:a16="http://schemas.microsoft.com/office/drawing/2014/main" id="{46779CCC-08B0-C105-00CB-032339C90CA1}"/>
              </a:ext>
            </a:extLst>
          </p:cNvPr>
          <p:cNvSpPr txBox="1"/>
          <p:nvPr/>
        </p:nvSpPr>
        <p:spPr>
          <a:xfrm>
            <a:off x="7507444" y="5859510"/>
            <a:ext cx="1574400" cy="666849"/>
          </a:xfrm>
          <a:prstGeom prst="rect">
            <a:avLst/>
          </a:prstGeom>
          <a:noFill/>
          <a:ln>
            <a:noFill/>
          </a:ln>
        </p:spPr>
        <p:txBody>
          <a:bodyPr spcFirstLastPara="1" wrap="square" lIns="25400" tIns="25400" rIns="25400" bIns="25400" anchor="ctr" anchorCtr="0">
            <a:spAutoFit/>
          </a:bodyPr>
          <a:lstStyle/>
          <a:p>
            <a:pPr algn="ctr">
              <a:buClr>
                <a:srgbClr val="ED7044"/>
              </a:buClr>
              <a:buSzPts val="1500"/>
            </a:pPr>
            <a:r>
              <a:rPr lang="ja" altLang="en-US" sz="2000">
                <a:solidFill>
                  <a:srgbClr val="0432FF"/>
                </a:solidFill>
                <a:latin typeface="Meiryo" panose="020B0604030504040204" pitchFamily="34" charset="-128"/>
                <a:ea typeface="Meiryo" panose="020B0604030504040204" pitchFamily="34" charset="-128"/>
                <a:cs typeface="Times New Roman"/>
                <a:sym typeface="Times New Roman"/>
              </a:rPr>
              <a:t>スタートラッカー</a:t>
            </a:r>
            <a:endParaRPr sz="667">
              <a:solidFill>
                <a:srgbClr val="0432FF"/>
              </a:solidFill>
              <a:latin typeface="Meiryo" panose="020B0604030504040204" pitchFamily="34" charset="-128"/>
              <a:ea typeface="Meiryo" panose="020B0604030504040204" pitchFamily="34" charset="-128"/>
            </a:endParaRPr>
          </a:p>
        </p:txBody>
      </p:sp>
      <p:sp>
        <p:nvSpPr>
          <p:cNvPr id="23" name="Google Shape;521;p49">
            <a:extLst>
              <a:ext uri="{FF2B5EF4-FFF2-40B4-BE49-F238E27FC236}">
                <a16:creationId xmlns:a16="http://schemas.microsoft.com/office/drawing/2014/main" id="{37213411-A609-7FA9-3FB7-D96D9278C47B}"/>
              </a:ext>
            </a:extLst>
          </p:cNvPr>
          <p:cNvSpPr txBox="1"/>
          <p:nvPr/>
        </p:nvSpPr>
        <p:spPr>
          <a:xfrm>
            <a:off x="6003733" y="3817726"/>
            <a:ext cx="1165200" cy="666849"/>
          </a:xfrm>
          <a:prstGeom prst="rect">
            <a:avLst/>
          </a:prstGeom>
          <a:noFill/>
          <a:ln>
            <a:noFill/>
          </a:ln>
        </p:spPr>
        <p:txBody>
          <a:bodyPr spcFirstLastPara="1" wrap="square" lIns="25400" tIns="25400" rIns="25400" bIns="25400" anchor="ctr" anchorCtr="0">
            <a:spAutoFit/>
          </a:bodyPr>
          <a:lstStyle/>
          <a:p>
            <a:pPr>
              <a:buClr>
                <a:srgbClr val="ED7044"/>
              </a:buClr>
              <a:buSzPts val="1500"/>
            </a:pPr>
            <a:r>
              <a:rPr lang="ja" altLang="en-US" sz="2000">
                <a:solidFill>
                  <a:srgbClr val="0432FF"/>
                </a:solidFill>
                <a:latin typeface="Meiryo" panose="020B0604030504040204" pitchFamily="34" charset="-128"/>
                <a:ea typeface="Meiryo" panose="020B0604030504040204" pitchFamily="34" charset="-128"/>
                <a:cs typeface="Times New Roman"/>
                <a:sym typeface="Times New Roman"/>
              </a:rPr>
              <a:t>ソーラーシールド</a:t>
            </a:r>
            <a:endParaRPr sz="667">
              <a:solidFill>
                <a:srgbClr val="0432FF"/>
              </a:solidFill>
              <a:latin typeface="Meiryo" panose="020B0604030504040204" pitchFamily="34" charset="-128"/>
              <a:ea typeface="Meiryo" panose="020B0604030504040204" pitchFamily="34" charset="-128"/>
            </a:endParaRPr>
          </a:p>
        </p:txBody>
      </p:sp>
      <p:cxnSp>
        <p:nvCxnSpPr>
          <p:cNvPr id="24" name="Google Shape;522;p49">
            <a:extLst>
              <a:ext uri="{FF2B5EF4-FFF2-40B4-BE49-F238E27FC236}">
                <a16:creationId xmlns:a16="http://schemas.microsoft.com/office/drawing/2014/main" id="{14A3B7EE-642C-D3D4-760F-839EE67D3BD3}"/>
              </a:ext>
            </a:extLst>
          </p:cNvPr>
          <p:cNvCxnSpPr/>
          <p:nvPr/>
        </p:nvCxnSpPr>
        <p:spPr>
          <a:xfrm rot="10800000">
            <a:off x="8075979" y="4986804"/>
            <a:ext cx="704000" cy="440000"/>
          </a:xfrm>
          <a:prstGeom prst="straightConnector1">
            <a:avLst/>
          </a:prstGeom>
          <a:noFill/>
          <a:ln w="38100" cap="flat" cmpd="sng">
            <a:solidFill>
              <a:srgbClr val="113362"/>
            </a:solidFill>
            <a:prstDash val="dot"/>
            <a:miter lim="400000"/>
            <a:headEnd type="none" w="sm" len="sm"/>
            <a:tailEnd type="none" w="sm" len="sm"/>
          </a:ln>
        </p:spPr>
      </p:cxnSp>
      <p:cxnSp>
        <p:nvCxnSpPr>
          <p:cNvPr id="25" name="Google Shape;523;p49">
            <a:extLst>
              <a:ext uri="{FF2B5EF4-FFF2-40B4-BE49-F238E27FC236}">
                <a16:creationId xmlns:a16="http://schemas.microsoft.com/office/drawing/2014/main" id="{DDE4F367-F7FE-17C5-14D0-95A757196533}"/>
              </a:ext>
            </a:extLst>
          </p:cNvPr>
          <p:cNvCxnSpPr/>
          <p:nvPr/>
        </p:nvCxnSpPr>
        <p:spPr>
          <a:xfrm rot="10800000" flipH="1">
            <a:off x="8679708" y="2693860"/>
            <a:ext cx="2048400" cy="2656800"/>
          </a:xfrm>
          <a:prstGeom prst="straightConnector1">
            <a:avLst/>
          </a:prstGeom>
          <a:noFill/>
          <a:ln w="19050" cap="flat" cmpd="sng">
            <a:solidFill>
              <a:srgbClr val="113362"/>
            </a:solidFill>
            <a:prstDash val="dashDot"/>
            <a:miter lim="400000"/>
            <a:headEnd type="stealth" w="med" len="med"/>
            <a:tailEnd type="stealth" w="med" len="med"/>
          </a:ln>
        </p:spPr>
      </p:cxnSp>
      <p:cxnSp>
        <p:nvCxnSpPr>
          <p:cNvPr id="26" name="Google Shape;524;p49">
            <a:extLst>
              <a:ext uri="{FF2B5EF4-FFF2-40B4-BE49-F238E27FC236}">
                <a16:creationId xmlns:a16="http://schemas.microsoft.com/office/drawing/2014/main" id="{1D953FA8-BDE1-2806-DEED-6D9BE8A94281}"/>
              </a:ext>
            </a:extLst>
          </p:cNvPr>
          <p:cNvCxnSpPr/>
          <p:nvPr/>
        </p:nvCxnSpPr>
        <p:spPr>
          <a:xfrm rot="10800000">
            <a:off x="10107787" y="2308745"/>
            <a:ext cx="704000" cy="440000"/>
          </a:xfrm>
          <a:prstGeom prst="straightConnector1">
            <a:avLst/>
          </a:prstGeom>
          <a:noFill/>
          <a:ln w="38100" cap="flat" cmpd="sng">
            <a:solidFill>
              <a:srgbClr val="113362"/>
            </a:solidFill>
            <a:prstDash val="dot"/>
            <a:miter lim="400000"/>
            <a:headEnd type="none" w="sm" len="sm"/>
            <a:tailEnd type="none" w="sm" len="sm"/>
          </a:ln>
        </p:spPr>
      </p:cxnSp>
      <p:sp>
        <p:nvSpPr>
          <p:cNvPr id="27" name="Google Shape;525;p49">
            <a:extLst>
              <a:ext uri="{FF2B5EF4-FFF2-40B4-BE49-F238E27FC236}">
                <a16:creationId xmlns:a16="http://schemas.microsoft.com/office/drawing/2014/main" id="{558C92F5-F812-2FF8-8179-2805E84D1E22}"/>
              </a:ext>
            </a:extLst>
          </p:cNvPr>
          <p:cNvSpPr txBox="1"/>
          <p:nvPr/>
        </p:nvSpPr>
        <p:spPr>
          <a:xfrm>
            <a:off x="9521705" y="3930090"/>
            <a:ext cx="937600" cy="420628"/>
          </a:xfrm>
          <a:prstGeom prst="rect">
            <a:avLst/>
          </a:prstGeom>
          <a:noFill/>
          <a:ln>
            <a:noFill/>
          </a:ln>
        </p:spPr>
        <p:txBody>
          <a:bodyPr spcFirstLastPara="1" wrap="square" lIns="25400" tIns="25400" rIns="25400" bIns="25400" anchor="ctr" anchorCtr="0">
            <a:spAutoFit/>
          </a:bodyPr>
          <a:lstStyle/>
          <a:p>
            <a:pPr algn="ctr">
              <a:buClr>
                <a:srgbClr val="113362"/>
              </a:buClr>
              <a:buSzPts val="1100"/>
            </a:pPr>
            <a:r>
              <a:rPr lang="en-US" altLang="ja" sz="2400">
                <a:solidFill>
                  <a:srgbClr val="113362"/>
                </a:solidFill>
                <a:latin typeface="Times New Roman"/>
                <a:ea typeface="Times New Roman"/>
                <a:cs typeface="Times New Roman"/>
                <a:sym typeface="Times New Roman"/>
              </a:rPr>
              <a:t>4.4 m</a:t>
            </a:r>
            <a:endParaRPr sz="1067"/>
          </a:p>
        </p:txBody>
      </p:sp>
      <p:sp>
        <p:nvSpPr>
          <p:cNvPr id="28" name="Google Shape;527;p49">
            <a:extLst>
              <a:ext uri="{FF2B5EF4-FFF2-40B4-BE49-F238E27FC236}">
                <a16:creationId xmlns:a16="http://schemas.microsoft.com/office/drawing/2014/main" id="{6C6D2CDC-B953-FA61-65F2-5579B6C75F2B}"/>
              </a:ext>
            </a:extLst>
          </p:cNvPr>
          <p:cNvSpPr/>
          <p:nvPr/>
        </p:nvSpPr>
        <p:spPr>
          <a:xfrm rot="-5400000">
            <a:off x="9069133" y="-85544"/>
            <a:ext cx="1147200" cy="2261200"/>
          </a:xfrm>
          <a:prstGeom prst="roundRect">
            <a:avLst>
              <a:gd name="adj" fmla="val 15554"/>
            </a:avLst>
          </a:prstGeom>
          <a:solidFill>
            <a:srgbClr val="F8CE55"/>
          </a:solidFill>
          <a:ln>
            <a:noFill/>
          </a:ln>
        </p:spPr>
        <p:txBody>
          <a:bodyPr spcFirstLastPara="1" wrap="square" lIns="0" tIns="0" rIns="0" bIns="0" anchor="ctr" anchorCtr="0">
            <a:noAutofit/>
          </a:bodyPr>
          <a:lstStyle/>
          <a:p>
            <a:pPr algn="ctr">
              <a:buClr>
                <a:srgbClr val="F8CE55"/>
              </a:buClr>
              <a:buSzPts val="1200"/>
            </a:pPr>
            <a:endParaRPr sz="1600">
              <a:solidFill>
                <a:srgbClr val="F8CE55"/>
              </a:solidFill>
              <a:latin typeface="Helvetica Neue"/>
              <a:ea typeface="Helvetica Neue"/>
              <a:cs typeface="Helvetica Neue"/>
              <a:sym typeface="Helvetica Neue"/>
            </a:endParaRPr>
          </a:p>
        </p:txBody>
      </p:sp>
      <p:sp>
        <p:nvSpPr>
          <p:cNvPr id="29" name="Google Shape;528;p49">
            <a:extLst>
              <a:ext uri="{FF2B5EF4-FFF2-40B4-BE49-F238E27FC236}">
                <a16:creationId xmlns:a16="http://schemas.microsoft.com/office/drawing/2014/main" id="{217D1DF6-4F88-07A0-001B-628DA87EC9B2}"/>
              </a:ext>
            </a:extLst>
          </p:cNvPr>
          <p:cNvSpPr txBox="1"/>
          <p:nvPr/>
        </p:nvSpPr>
        <p:spPr>
          <a:xfrm>
            <a:off x="8634333" y="622931"/>
            <a:ext cx="2016800" cy="908079"/>
          </a:xfrm>
          <a:prstGeom prst="rect">
            <a:avLst/>
          </a:prstGeom>
          <a:noFill/>
          <a:ln>
            <a:noFill/>
          </a:ln>
        </p:spPr>
        <p:txBody>
          <a:bodyPr spcFirstLastPara="1" wrap="square" lIns="22833" tIns="22833" rIns="22833" bIns="22833" anchor="t" anchorCtr="0">
            <a:spAutoFit/>
          </a:bodyPr>
          <a:lstStyle/>
          <a:p>
            <a:pPr marL="186262" indent="-186262">
              <a:buClr>
                <a:srgbClr val="113362"/>
              </a:buClr>
              <a:buSzPts val="1400"/>
              <a:buFont typeface="Arial"/>
              <a:buChar char="•"/>
            </a:pPr>
            <a:r>
              <a:rPr lang="en-US" altLang="ja" sz="1867">
                <a:solidFill>
                  <a:srgbClr val="113362"/>
                </a:solidFill>
                <a:latin typeface="Times New Roman"/>
                <a:ea typeface="Times New Roman"/>
                <a:cs typeface="Times New Roman"/>
                <a:sym typeface="Times New Roman"/>
              </a:rPr>
              <a:t>Mass: 2.6 t</a:t>
            </a:r>
            <a:endParaRPr sz="667"/>
          </a:p>
          <a:p>
            <a:pPr marL="186262" indent="-186262">
              <a:buClr>
                <a:srgbClr val="113362"/>
              </a:buClr>
              <a:buSzPts val="1400"/>
              <a:buFont typeface="Arial"/>
              <a:buChar char="•"/>
            </a:pPr>
            <a:r>
              <a:rPr lang="en-US" altLang="ja" sz="1867">
                <a:solidFill>
                  <a:srgbClr val="113362"/>
                </a:solidFill>
                <a:latin typeface="Times New Roman"/>
                <a:ea typeface="Times New Roman"/>
                <a:cs typeface="Times New Roman"/>
                <a:sym typeface="Times New Roman"/>
              </a:rPr>
              <a:t>Power: 3.0 kW</a:t>
            </a:r>
            <a:endParaRPr sz="667"/>
          </a:p>
          <a:p>
            <a:pPr marL="186262" indent="-186262">
              <a:buClr>
                <a:srgbClr val="113362"/>
              </a:buClr>
              <a:buSzPts val="1400"/>
              <a:buFont typeface="Arial"/>
              <a:buChar char="•"/>
            </a:pPr>
            <a:r>
              <a:rPr lang="en-US" altLang="ja" sz="1867">
                <a:solidFill>
                  <a:srgbClr val="113362"/>
                </a:solidFill>
                <a:latin typeface="Times New Roman"/>
                <a:ea typeface="Times New Roman"/>
                <a:cs typeface="Times New Roman"/>
                <a:sym typeface="Times New Roman"/>
              </a:rPr>
              <a:t>Data: 17.9 Gb/day</a:t>
            </a:r>
            <a:endParaRPr sz="667"/>
          </a:p>
        </p:txBody>
      </p:sp>
      <p:pic>
        <p:nvPicPr>
          <p:cNvPr id="30" name="Google Shape;531;p49">
            <a:extLst>
              <a:ext uri="{FF2B5EF4-FFF2-40B4-BE49-F238E27FC236}">
                <a16:creationId xmlns:a16="http://schemas.microsoft.com/office/drawing/2014/main" id="{2A569219-F27C-D254-BD83-DC4FC67BB57E}"/>
              </a:ext>
            </a:extLst>
          </p:cNvPr>
          <p:cNvPicPr preferRelativeResize="0"/>
          <p:nvPr/>
        </p:nvPicPr>
        <p:blipFill rotWithShape="1">
          <a:blip r:embed="rId3">
            <a:alphaModFix/>
          </a:blip>
          <a:srcRect t="3306"/>
          <a:stretch/>
        </p:blipFill>
        <p:spPr>
          <a:xfrm>
            <a:off x="128701" y="4392141"/>
            <a:ext cx="7285801" cy="1984833"/>
          </a:xfrm>
          <a:prstGeom prst="rect">
            <a:avLst/>
          </a:prstGeom>
          <a:noFill/>
          <a:ln>
            <a:noFill/>
          </a:ln>
        </p:spPr>
      </p:pic>
      <p:sp>
        <p:nvSpPr>
          <p:cNvPr id="3" name="テキスト ボックス 2">
            <a:extLst>
              <a:ext uri="{FF2B5EF4-FFF2-40B4-BE49-F238E27FC236}">
                <a16:creationId xmlns:a16="http://schemas.microsoft.com/office/drawing/2014/main" id="{90A3BC74-7DFF-4345-433A-D92C3D907C08}"/>
              </a:ext>
            </a:extLst>
          </p:cNvPr>
          <p:cNvSpPr txBox="1"/>
          <p:nvPr/>
        </p:nvSpPr>
        <p:spPr>
          <a:xfrm>
            <a:off x="74432" y="1503353"/>
            <a:ext cx="6507350" cy="2733056"/>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kumimoji="1" lang="en-US" altLang="ja-JP" sz="2400" b="1" dirty="0">
                <a:solidFill>
                  <a:srgbClr val="113362"/>
                </a:solidFill>
                <a:latin typeface="Meiryo" panose="020B0604030504040204" pitchFamily="34" charset="-128"/>
                <a:ea typeface="Meiryo" panose="020B0604030504040204" pitchFamily="34" charset="-128"/>
                <a:cs typeface="Times New Roman"/>
                <a:sym typeface="Times New Roman"/>
              </a:rPr>
              <a:t>3</a:t>
            </a:r>
            <a:r>
              <a:rPr kumimoji="1" lang="ja-JP" altLang="en-US" sz="2400" b="1">
                <a:solidFill>
                  <a:srgbClr val="113362"/>
                </a:solidFill>
                <a:latin typeface="Meiryo" panose="020B0604030504040204" pitchFamily="34" charset="-128"/>
                <a:ea typeface="Meiryo" panose="020B0604030504040204" pitchFamily="34" charset="-128"/>
                <a:cs typeface="Times New Roman"/>
                <a:sym typeface="Times New Roman"/>
              </a:rPr>
              <a:t>望遠鏡で</a:t>
            </a:r>
            <a:r>
              <a:rPr kumimoji="1" lang="en-US" altLang="ja-JP" sz="2400" b="1" dirty="0">
                <a:solidFill>
                  <a:srgbClr val="113362"/>
                </a:solidFill>
                <a:latin typeface="Meiryo" panose="020B0604030504040204" pitchFamily="34" charset="-128"/>
                <a:ea typeface="Meiryo" panose="020B0604030504040204" pitchFamily="34" charset="-128"/>
                <a:cs typeface="Times New Roman"/>
                <a:sym typeface="Times New Roman"/>
              </a:rPr>
              <a:t>40 – 402GHz, 15</a:t>
            </a:r>
            <a:r>
              <a:rPr lang="ja-JP" altLang="en-US" sz="2400" b="1">
                <a:solidFill>
                  <a:srgbClr val="113362"/>
                </a:solidFill>
                <a:latin typeface="Meiryo" panose="020B0604030504040204" pitchFamily="34" charset="-128"/>
                <a:ea typeface="Meiryo" panose="020B0604030504040204" pitchFamily="34" charset="-128"/>
                <a:cs typeface="Times New Roman"/>
                <a:sym typeface="Times New Roman"/>
              </a:rPr>
              <a:t>帯域をカバー</a:t>
            </a:r>
            <a:endParaRPr lang="en-US" altLang="ja-JP" sz="2400" b="1" dirty="0">
              <a:solidFill>
                <a:srgbClr val="113362"/>
              </a:solidFill>
              <a:latin typeface="Meiryo" panose="020B0604030504040204" pitchFamily="34" charset="-128"/>
              <a:ea typeface="Meiryo" panose="020B0604030504040204" pitchFamily="34" charset="-128"/>
              <a:cs typeface="Times New Roman"/>
              <a:sym typeface="Times New Roman"/>
            </a:endParaRPr>
          </a:p>
          <a:p>
            <a:pPr marL="914400" lvl="1" indent="-457200">
              <a:lnSpc>
                <a:spcPct val="120000"/>
              </a:lnSpc>
              <a:buFont typeface="+mj-lt"/>
              <a:buAutoNum type="arabicPeriod"/>
            </a:pPr>
            <a:r>
              <a:rPr kumimoji="1" lang="ja-JP" altLang="en-US" sz="2400" b="1">
                <a:solidFill>
                  <a:srgbClr val="113362"/>
                </a:solidFill>
                <a:latin typeface="Meiryo" panose="020B0604030504040204" pitchFamily="34" charset="-128"/>
                <a:ea typeface="Meiryo" panose="020B0604030504040204" pitchFamily="34" charset="-128"/>
                <a:cs typeface="Times New Roman"/>
                <a:sym typeface="Times New Roman"/>
              </a:rPr>
              <a:t>低周波望遠鏡</a:t>
            </a:r>
            <a:r>
              <a:rPr kumimoji="1" lang="en-US" altLang="ja-JP" sz="2400" b="1" dirty="0">
                <a:solidFill>
                  <a:srgbClr val="113362"/>
                </a:solidFill>
                <a:latin typeface="Meiryo" panose="020B0604030504040204" pitchFamily="34" charset="-128"/>
                <a:ea typeface="Meiryo" panose="020B0604030504040204" pitchFamily="34" charset="-128"/>
                <a:cs typeface="Times New Roman"/>
                <a:sym typeface="Times New Roman"/>
              </a:rPr>
              <a:t> (LFT)</a:t>
            </a:r>
          </a:p>
          <a:p>
            <a:pPr marL="914400" lvl="1" indent="-457200">
              <a:lnSpc>
                <a:spcPct val="120000"/>
              </a:lnSpc>
              <a:buFont typeface="+mj-lt"/>
              <a:buAutoNum type="arabicPeriod"/>
            </a:pPr>
            <a:r>
              <a:rPr lang="ja-JP" altLang="en-US" sz="2400" b="1">
                <a:solidFill>
                  <a:srgbClr val="113362"/>
                </a:solidFill>
                <a:latin typeface="Meiryo" panose="020B0604030504040204" pitchFamily="34" charset="-128"/>
                <a:ea typeface="Meiryo" panose="020B0604030504040204" pitchFamily="34" charset="-128"/>
                <a:cs typeface="Times New Roman"/>
                <a:sym typeface="Times New Roman"/>
              </a:rPr>
              <a:t>中周波望遠鏡</a:t>
            </a:r>
            <a:r>
              <a:rPr lang="en-US" altLang="ja-JP" sz="2400" b="1" dirty="0">
                <a:solidFill>
                  <a:srgbClr val="113362"/>
                </a:solidFill>
                <a:latin typeface="Meiryo" panose="020B0604030504040204" pitchFamily="34" charset="-128"/>
                <a:ea typeface="Meiryo" panose="020B0604030504040204" pitchFamily="34" charset="-128"/>
                <a:cs typeface="Times New Roman"/>
                <a:sym typeface="Times New Roman"/>
              </a:rPr>
              <a:t> (MFT) </a:t>
            </a:r>
          </a:p>
          <a:p>
            <a:pPr marL="914400" lvl="1" indent="-457200">
              <a:lnSpc>
                <a:spcPct val="120000"/>
              </a:lnSpc>
              <a:buFont typeface="+mj-lt"/>
              <a:buAutoNum type="arabicPeriod"/>
            </a:pPr>
            <a:r>
              <a:rPr kumimoji="1" lang="ja-JP" altLang="en-US" sz="2400" b="1">
                <a:solidFill>
                  <a:srgbClr val="113362"/>
                </a:solidFill>
                <a:latin typeface="Meiryo" panose="020B0604030504040204" pitchFamily="34" charset="-128"/>
                <a:ea typeface="Meiryo" panose="020B0604030504040204" pitchFamily="34" charset="-128"/>
                <a:cs typeface="Times New Roman"/>
                <a:sym typeface="Times New Roman"/>
              </a:rPr>
              <a:t>高周波望遠鏡</a:t>
            </a:r>
            <a:r>
              <a:rPr kumimoji="1" lang="en-US" altLang="ja-JP" sz="2400" b="1" dirty="0">
                <a:solidFill>
                  <a:srgbClr val="113362"/>
                </a:solidFill>
                <a:latin typeface="Meiryo" panose="020B0604030504040204" pitchFamily="34" charset="-128"/>
                <a:ea typeface="Meiryo" panose="020B0604030504040204" pitchFamily="34" charset="-128"/>
                <a:cs typeface="Times New Roman"/>
                <a:sym typeface="Times New Roman"/>
              </a:rPr>
              <a:t> (HFT)</a:t>
            </a:r>
          </a:p>
          <a:p>
            <a:pPr marL="457200" indent="-457200">
              <a:lnSpc>
                <a:spcPct val="120000"/>
              </a:lnSpc>
              <a:buFont typeface="Arial" panose="020B0604020202020204" pitchFamily="34" charset="0"/>
              <a:buChar char="•"/>
            </a:pPr>
            <a:r>
              <a:rPr lang="ja-JP" altLang="en-US" sz="2400" b="1">
                <a:solidFill>
                  <a:srgbClr val="113362"/>
                </a:solidFill>
                <a:latin typeface="Meiryo" panose="020B0604030504040204" pitchFamily="34" charset="-128"/>
                <a:ea typeface="Meiryo" panose="020B0604030504040204" pitchFamily="34" charset="-128"/>
                <a:cs typeface="Times New Roman"/>
                <a:sym typeface="Times New Roman"/>
              </a:rPr>
              <a:t>多色の</a:t>
            </a:r>
            <a:r>
              <a:rPr lang="ja-JP" altLang="en-US" sz="2400" b="1">
                <a:solidFill>
                  <a:srgbClr val="0432FF"/>
                </a:solidFill>
                <a:latin typeface="Meiryo" panose="020B0604030504040204" pitchFamily="34" charset="-128"/>
                <a:ea typeface="Meiryo" panose="020B0604030504040204" pitchFamily="34" charset="-128"/>
                <a:cs typeface="Times New Roman"/>
                <a:sym typeface="Times New Roman"/>
              </a:rPr>
              <a:t>超伝導転移端センサー</a:t>
            </a:r>
            <a:r>
              <a:rPr lang="en-US" altLang="ja-JP" sz="2400" b="1" dirty="0">
                <a:solidFill>
                  <a:srgbClr val="0432FF"/>
                </a:solidFill>
                <a:latin typeface="Meiryo" panose="020B0604030504040204" pitchFamily="34" charset="-128"/>
                <a:ea typeface="Meiryo" panose="020B0604030504040204" pitchFamily="34" charset="-128"/>
                <a:cs typeface="Times New Roman"/>
                <a:sym typeface="Times New Roman"/>
              </a:rPr>
              <a:t> (TES)</a:t>
            </a:r>
            <a:r>
              <a:rPr lang="ja-JP" altLang="en-US" sz="2400" b="1">
                <a:solidFill>
                  <a:srgbClr val="113362"/>
                </a:solidFill>
                <a:latin typeface="Meiryo" panose="020B0604030504040204" pitchFamily="34" charset="-128"/>
                <a:ea typeface="Meiryo" panose="020B0604030504040204" pitchFamily="34" charset="-128"/>
                <a:cs typeface="Times New Roman"/>
                <a:sym typeface="Times New Roman"/>
              </a:rPr>
              <a:t>ボロメータアレイ</a:t>
            </a:r>
            <a:r>
              <a:rPr lang="en-US" altLang="ja-JP" sz="2400" b="1" dirty="0">
                <a:solidFill>
                  <a:srgbClr val="113362"/>
                </a:solidFill>
                <a:latin typeface="Meiryo" panose="020B0604030504040204" pitchFamily="34" charset="-128"/>
                <a:ea typeface="Meiryo" panose="020B0604030504040204" pitchFamily="34" charset="-128"/>
                <a:cs typeface="Times New Roman"/>
                <a:sym typeface="Times New Roman"/>
              </a:rPr>
              <a:t> </a:t>
            </a:r>
            <a:r>
              <a:rPr lang="en-US" altLang="ja-JP" sz="2400" b="1" dirty="0">
                <a:solidFill>
                  <a:srgbClr val="0432FF"/>
                </a:solidFill>
                <a:latin typeface="Meiryo" panose="020B0604030504040204" pitchFamily="34" charset="-128"/>
                <a:ea typeface="Meiryo" panose="020B0604030504040204" pitchFamily="34" charset="-128"/>
                <a:cs typeface="Times New Roman"/>
                <a:sym typeface="Times New Roman"/>
              </a:rPr>
              <a:t>@100mK</a:t>
            </a:r>
          </a:p>
        </p:txBody>
      </p:sp>
    </p:spTree>
    <p:extLst>
      <p:ext uri="{BB962C8B-B14F-4D97-AF65-F5344CB8AC3E}">
        <p14:creationId xmlns:p14="http://schemas.microsoft.com/office/powerpoint/2010/main" val="976253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3507B-BD55-CB8E-6AEC-545ED09D3F9B}"/>
            </a:ext>
          </a:extLst>
        </p:cNvPr>
        <p:cNvGrpSpPr/>
        <p:nvPr/>
      </p:nvGrpSpPr>
      <p:grpSpPr>
        <a:xfrm>
          <a:off x="0" y="0"/>
          <a:ext cx="0" cy="0"/>
          <a:chOff x="0" y="0"/>
          <a:chExt cx="0" cy="0"/>
        </a:xfrm>
      </p:grpSpPr>
      <p:sp>
        <p:nvSpPr>
          <p:cNvPr id="15" name="Google Shape;494;p49">
            <a:extLst>
              <a:ext uri="{FF2B5EF4-FFF2-40B4-BE49-F238E27FC236}">
                <a16:creationId xmlns:a16="http://schemas.microsoft.com/office/drawing/2014/main" id="{AD6B77FA-D3AA-72C9-7FFB-A7C770471F74}"/>
              </a:ext>
            </a:extLst>
          </p:cNvPr>
          <p:cNvSpPr txBox="1"/>
          <p:nvPr/>
        </p:nvSpPr>
        <p:spPr>
          <a:xfrm>
            <a:off x="128701" y="133069"/>
            <a:ext cx="7452800" cy="748859"/>
          </a:xfrm>
          <a:prstGeom prst="rect">
            <a:avLst/>
          </a:prstGeom>
          <a:noFill/>
          <a:ln>
            <a:noFill/>
          </a:ln>
        </p:spPr>
        <p:txBody>
          <a:bodyPr spcFirstLastPara="1" wrap="square" lIns="25400" tIns="25400" rIns="25400" bIns="25400" anchor="ctr" anchorCtr="0">
            <a:spAutoFit/>
          </a:bodyPr>
          <a:lstStyle/>
          <a:p>
            <a:pPr>
              <a:buClr>
                <a:srgbClr val="113362"/>
              </a:buClr>
              <a:buSzPts val="3400"/>
            </a:pPr>
            <a:r>
              <a:rPr lang="en-US" sz="4533" b="1" err="1">
                <a:solidFill>
                  <a:srgbClr val="113362"/>
                </a:solidFill>
                <a:latin typeface="Meiryo" panose="020B0604030504040204" pitchFamily="34" charset="-128"/>
                <a:ea typeface="Meiryo" panose="020B0604030504040204" pitchFamily="34" charset="-128"/>
                <a:cs typeface="Times New Roman"/>
                <a:sym typeface="Times New Roman"/>
              </a:rPr>
              <a:t>極低温構造・冷凍機構成</a:t>
            </a:r>
            <a:endParaRPr sz="667">
              <a:latin typeface="Meiryo" panose="020B0604030504040204" pitchFamily="34" charset="-128"/>
              <a:ea typeface="Meiryo" panose="020B0604030504040204" pitchFamily="34" charset="-128"/>
            </a:endParaRPr>
          </a:p>
        </p:txBody>
      </p:sp>
      <p:pic>
        <p:nvPicPr>
          <p:cNvPr id="31" name="図 30">
            <a:extLst>
              <a:ext uri="{FF2B5EF4-FFF2-40B4-BE49-F238E27FC236}">
                <a16:creationId xmlns:a16="http://schemas.microsoft.com/office/drawing/2014/main" id="{9957AA54-8B86-F778-B0DB-53F862E13D49}"/>
              </a:ext>
            </a:extLst>
          </p:cNvPr>
          <p:cNvPicPr>
            <a:picLocks noChangeAspect="1"/>
          </p:cNvPicPr>
          <p:nvPr/>
        </p:nvPicPr>
        <p:blipFill>
          <a:blip r:embed="rId2"/>
          <a:stretch>
            <a:fillRect/>
          </a:stretch>
        </p:blipFill>
        <p:spPr>
          <a:xfrm>
            <a:off x="228856" y="1228024"/>
            <a:ext cx="5710163" cy="3367134"/>
          </a:xfrm>
          <a:prstGeom prst="rect">
            <a:avLst/>
          </a:prstGeom>
        </p:spPr>
      </p:pic>
      <p:pic>
        <p:nvPicPr>
          <p:cNvPr id="32" name="図 31">
            <a:extLst>
              <a:ext uri="{FF2B5EF4-FFF2-40B4-BE49-F238E27FC236}">
                <a16:creationId xmlns:a16="http://schemas.microsoft.com/office/drawing/2014/main" id="{9C716521-55A3-2018-BA90-158A5115E543}"/>
              </a:ext>
            </a:extLst>
          </p:cNvPr>
          <p:cNvPicPr>
            <a:picLocks noChangeAspect="1"/>
          </p:cNvPicPr>
          <p:nvPr/>
        </p:nvPicPr>
        <p:blipFill>
          <a:blip r:embed="rId3"/>
          <a:stretch>
            <a:fillRect/>
          </a:stretch>
        </p:blipFill>
        <p:spPr>
          <a:xfrm>
            <a:off x="6008719" y="989605"/>
            <a:ext cx="5797444" cy="3605553"/>
          </a:xfrm>
          <a:prstGeom prst="rect">
            <a:avLst/>
          </a:prstGeom>
        </p:spPr>
      </p:pic>
      <p:sp>
        <p:nvSpPr>
          <p:cNvPr id="33" name="テキスト ボックス 32">
            <a:extLst>
              <a:ext uri="{FF2B5EF4-FFF2-40B4-BE49-F238E27FC236}">
                <a16:creationId xmlns:a16="http://schemas.microsoft.com/office/drawing/2014/main" id="{4644869A-3036-B661-10FC-79C8A5014B37}"/>
              </a:ext>
            </a:extLst>
          </p:cNvPr>
          <p:cNvSpPr txBox="1"/>
          <p:nvPr/>
        </p:nvSpPr>
        <p:spPr>
          <a:xfrm>
            <a:off x="228856" y="5019683"/>
            <a:ext cx="7787709" cy="1261499"/>
          </a:xfrm>
          <a:prstGeom prst="rect">
            <a:avLst/>
          </a:prstGeom>
          <a:noFill/>
        </p:spPr>
        <p:txBody>
          <a:bodyPr wrap="none" rtlCol="0">
            <a:spAutoFit/>
          </a:bodyPr>
          <a:lstStyle/>
          <a:p>
            <a:pPr>
              <a:lnSpc>
                <a:spcPct val="110000"/>
              </a:lnSpc>
            </a:pPr>
            <a:r>
              <a:rPr kumimoji="1" lang="ja-JP" altLang="en-US" sz="2400">
                <a:latin typeface="+mn-ea"/>
              </a:rPr>
              <a:t>シールド</a:t>
            </a:r>
            <a:r>
              <a:rPr kumimoji="1" lang="en-US" altLang="ja-JP" sz="2400" dirty="0">
                <a:latin typeface="+mn-ea"/>
              </a:rPr>
              <a:t> 	: 2</a:t>
            </a:r>
            <a:r>
              <a:rPr kumimoji="1" lang="ja-JP" altLang="en-US" sz="2400">
                <a:latin typeface="+mn-ea"/>
              </a:rPr>
              <a:t>段スターリング冷凍機</a:t>
            </a:r>
            <a:r>
              <a:rPr kumimoji="1" lang="en-US" altLang="ja-JP" sz="2400" dirty="0">
                <a:latin typeface="+mn-ea"/>
              </a:rPr>
              <a:t> (30K, 90K </a:t>
            </a:r>
            <a:r>
              <a:rPr kumimoji="1" lang="ja-JP" altLang="en-US" sz="2400">
                <a:latin typeface="+mn-ea"/>
              </a:rPr>
              <a:t>シールド</a:t>
            </a:r>
            <a:r>
              <a:rPr kumimoji="1" lang="en-US" altLang="ja-JP" sz="2400" dirty="0">
                <a:latin typeface="+mn-ea"/>
              </a:rPr>
              <a:t>)</a:t>
            </a:r>
          </a:p>
          <a:p>
            <a:pPr>
              <a:lnSpc>
                <a:spcPct val="110000"/>
              </a:lnSpc>
            </a:pPr>
            <a:r>
              <a:rPr lang="ja-JP" altLang="en-US" sz="2400">
                <a:latin typeface="+mn-ea"/>
              </a:rPr>
              <a:t>望遠鏡筐体</a:t>
            </a:r>
            <a:r>
              <a:rPr lang="en-US" altLang="ja-JP" sz="2400" dirty="0">
                <a:latin typeface="+mn-ea"/>
              </a:rPr>
              <a:t>	: 4K-JT, 2</a:t>
            </a:r>
            <a:r>
              <a:rPr lang="ja-JP" altLang="en-US" sz="2400">
                <a:latin typeface="+mn-ea"/>
              </a:rPr>
              <a:t>段</a:t>
            </a:r>
            <a:r>
              <a:rPr lang="en-US" altLang="ja-JP" sz="2400" dirty="0">
                <a:latin typeface="+mn-ea"/>
              </a:rPr>
              <a:t>ST x 2</a:t>
            </a:r>
            <a:r>
              <a:rPr lang="ja-JP" altLang="en-US" sz="2400">
                <a:latin typeface="+mn-ea"/>
              </a:rPr>
              <a:t>台</a:t>
            </a:r>
            <a:endParaRPr lang="en-US" altLang="ja-JP" sz="2400" dirty="0">
              <a:latin typeface="+mn-ea"/>
            </a:endParaRPr>
          </a:p>
          <a:p>
            <a:pPr>
              <a:lnSpc>
                <a:spcPct val="110000"/>
              </a:lnSpc>
            </a:pPr>
            <a:r>
              <a:rPr kumimoji="1" lang="ja-JP" altLang="en-US" sz="2400">
                <a:latin typeface="+mn-ea"/>
              </a:rPr>
              <a:t>焦点面検出器</a:t>
            </a:r>
            <a:r>
              <a:rPr kumimoji="1" lang="en-US" altLang="ja-JP" sz="2400" dirty="0">
                <a:latin typeface="+mn-ea"/>
              </a:rPr>
              <a:t>: </a:t>
            </a:r>
            <a:r>
              <a:rPr kumimoji="1" lang="ja-JP" altLang="en-US" sz="2400">
                <a:latin typeface="+mn-ea"/>
              </a:rPr>
              <a:t>断熱消磁冷凍機</a:t>
            </a:r>
            <a:r>
              <a:rPr kumimoji="1" lang="en-US" altLang="ja-JP" sz="2400" dirty="0">
                <a:latin typeface="+mn-ea"/>
              </a:rPr>
              <a:t>, 2K-JT, 2</a:t>
            </a:r>
            <a:r>
              <a:rPr kumimoji="1" lang="ja-JP" altLang="en-US" sz="2400">
                <a:latin typeface="+mn-ea"/>
              </a:rPr>
              <a:t>段</a:t>
            </a:r>
            <a:r>
              <a:rPr kumimoji="1" lang="en-US" altLang="ja-JP" sz="2400" dirty="0">
                <a:latin typeface="+mn-ea"/>
              </a:rPr>
              <a:t>ST x 2</a:t>
            </a:r>
            <a:r>
              <a:rPr kumimoji="1" lang="ja-JP" altLang="en-US" sz="2400">
                <a:latin typeface="+mn-ea"/>
              </a:rPr>
              <a:t>台</a:t>
            </a:r>
          </a:p>
        </p:txBody>
      </p:sp>
      <p:sp>
        <p:nvSpPr>
          <p:cNvPr id="34" name="テキスト ボックス 33">
            <a:extLst>
              <a:ext uri="{FF2B5EF4-FFF2-40B4-BE49-F238E27FC236}">
                <a16:creationId xmlns:a16="http://schemas.microsoft.com/office/drawing/2014/main" id="{93A37916-7095-C9E4-5D13-EA5F090626EF}"/>
              </a:ext>
            </a:extLst>
          </p:cNvPr>
          <p:cNvSpPr txBox="1"/>
          <p:nvPr/>
        </p:nvSpPr>
        <p:spPr>
          <a:xfrm>
            <a:off x="67733" y="4558018"/>
            <a:ext cx="1127232" cy="461665"/>
          </a:xfrm>
          <a:prstGeom prst="rect">
            <a:avLst/>
          </a:prstGeom>
          <a:noFill/>
        </p:spPr>
        <p:txBody>
          <a:bodyPr wrap="none" rtlCol="0">
            <a:spAutoFit/>
          </a:bodyPr>
          <a:lstStyle/>
          <a:p>
            <a:r>
              <a:rPr kumimoji="1" lang="ja-JP" altLang="en-US" sz="2400" b="1"/>
              <a:t>冷却系</a:t>
            </a:r>
          </a:p>
        </p:txBody>
      </p:sp>
      <p:sp>
        <p:nvSpPr>
          <p:cNvPr id="35" name="右矢印 34">
            <a:extLst>
              <a:ext uri="{FF2B5EF4-FFF2-40B4-BE49-F238E27FC236}">
                <a16:creationId xmlns:a16="http://schemas.microsoft.com/office/drawing/2014/main" id="{B02E3FD5-7632-BD99-1BB5-E256251277C0}"/>
              </a:ext>
            </a:extLst>
          </p:cNvPr>
          <p:cNvSpPr/>
          <p:nvPr/>
        </p:nvSpPr>
        <p:spPr>
          <a:xfrm>
            <a:off x="8177688" y="5260592"/>
            <a:ext cx="761492" cy="8978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F49675E1-5686-E046-7FEA-3E3DD9349EE0}"/>
              </a:ext>
            </a:extLst>
          </p:cNvPr>
          <p:cNvSpPr txBox="1"/>
          <p:nvPr/>
        </p:nvSpPr>
        <p:spPr>
          <a:xfrm>
            <a:off x="9041251" y="4865602"/>
            <a:ext cx="2819401" cy="1569660"/>
          </a:xfrm>
          <a:prstGeom prst="rect">
            <a:avLst/>
          </a:prstGeom>
          <a:noFill/>
        </p:spPr>
        <p:txBody>
          <a:bodyPr wrap="square" rtlCol="0">
            <a:spAutoFit/>
          </a:bodyPr>
          <a:lstStyle/>
          <a:p>
            <a:r>
              <a:rPr kumimoji="1" lang="ja-JP" altLang="en-US" sz="2400"/>
              <a:t>焦点面を冷却する</a:t>
            </a:r>
            <a:endParaRPr kumimoji="1" lang="en-US" altLang="ja-JP" sz="2400" dirty="0"/>
          </a:p>
          <a:p>
            <a:r>
              <a:rPr kumimoji="1" lang="ja-JP" altLang="en-US" sz="2400"/>
              <a:t>熱設計解を</a:t>
            </a:r>
            <a:endParaRPr kumimoji="1" lang="en-US" altLang="ja-JP" sz="2400" dirty="0"/>
          </a:p>
          <a:p>
            <a:r>
              <a:rPr lang="ja-JP" altLang="en-US" sz="2400"/>
              <a:t>得ている</a:t>
            </a:r>
            <a:endParaRPr lang="en-US" altLang="ja-JP" sz="2400" dirty="0"/>
          </a:p>
          <a:p>
            <a:r>
              <a:rPr kumimoji="1" lang="en-US" altLang="ja-JP" sz="2400" dirty="0"/>
              <a:t>(</a:t>
            </a:r>
            <a:r>
              <a:rPr kumimoji="1" lang="ja-JP" altLang="en-US" sz="2400"/>
              <a:t>実証試験も進行中</a:t>
            </a:r>
            <a:r>
              <a:rPr kumimoji="1" lang="en-US" altLang="ja-JP" sz="2400" dirty="0"/>
              <a:t>)</a:t>
            </a:r>
            <a:endParaRPr kumimoji="1" lang="ja-JP" altLang="en-US" sz="2400"/>
          </a:p>
        </p:txBody>
      </p:sp>
    </p:spTree>
    <p:extLst>
      <p:ext uri="{BB962C8B-B14F-4D97-AF65-F5344CB8AC3E}">
        <p14:creationId xmlns:p14="http://schemas.microsoft.com/office/powerpoint/2010/main" val="328734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oogle Shape;431;p48">
            <a:extLst>
              <a:ext uri="{FF2B5EF4-FFF2-40B4-BE49-F238E27FC236}">
                <a16:creationId xmlns:a16="http://schemas.microsoft.com/office/drawing/2014/main" id="{3C6CB7BC-26E5-C3FA-BB90-AE3F77A31796}"/>
              </a:ext>
            </a:extLst>
          </p:cNvPr>
          <p:cNvCxnSpPr/>
          <p:nvPr/>
        </p:nvCxnSpPr>
        <p:spPr>
          <a:xfrm>
            <a:off x="81947" y="3556000"/>
            <a:ext cx="11339141" cy="0"/>
          </a:xfrm>
          <a:prstGeom prst="straightConnector1">
            <a:avLst/>
          </a:prstGeom>
          <a:noFill/>
          <a:ln w="28575" cap="flat" cmpd="sng">
            <a:solidFill>
              <a:srgbClr val="113362"/>
            </a:solidFill>
            <a:prstDash val="solid"/>
            <a:miter lim="400000"/>
            <a:headEnd type="none" w="sm" len="sm"/>
            <a:tailEnd type="stealth" w="med" len="med"/>
          </a:ln>
        </p:spPr>
      </p:cxnSp>
      <p:sp>
        <p:nvSpPr>
          <p:cNvPr id="5" name="Google Shape;432;p48">
            <a:extLst>
              <a:ext uri="{FF2B5EF4-FFF2-40B4-BE49-F238E27FC236}">
                <a16:creationId xmlns:a16="http://schemas.microsoft.com/office/drawing/2014/main" id="{0CDDB535-5554-4E4A-DDA9-6E053FB0772B}"/>
              </a:ext>
            </a:extLst>
          </p:cNvPr>
          <p:cNvSpPr/>
          <p:nvPr/>
        </p:nvSpPr>
        <p:spPr>
          <a:xfrm>
            <a:off x="-409367" y="1691199"/>
            <a:ext cx="635200" cy="3729600"/>
          </a:xfrm>
          <a:prstGeom prst="ellipse">
            <a:avLst/>
          </a:prstGeom>
          <a:solidFill>
            <a:srgbClr val="F8CE55"/>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pic>
        <p:nvPicPr>
          <p:cNvPr id="6" name="Google Shape;433;p48" descr="Google Shape;318;p30">
            <a:extLst>
              <a:ext uri="{FF2B5EF4-FFF2-40B4-BE49-F238E27FC236}">
                <a16:creationId xmlns:a16="http://schemas.microsoft.com/office/drawing/2014/main" id="{804B406D-26F7-0434-3319-0493BE415E81}"/>
              </a:ext>
            </a:extLst>
          </p:cNvPr>
          <p:cNvPicPr preferRelativeResize="0"/>
          <p:nvPr/>
        </p:nvPicPr>
        <p:blipFill rotWithShape="1">
          <a:blip r:embed="rId4">
            <a:alphaModFix/>
          </a:blip>
          <a:srcRect l="1041" t="3447" r="1286" b="2393"/>
          <a:stretch/>
        </p:blipFill>
        <p:spPr>
          <a:xfrm>
            <a:off x="7940760" y="4650073"/>
            <a:ext cx="3495705" cy="1813032"/>
          </a:xfrm>
          <a:custGeom>
            <a:avLst/>
            <a:gdLst/>
            <a:ahLst/>
            <a:cxnLst/>
            <a:rect l="l" t="t" r="r" b="b"/>
            <a:pathLst>
              <a:path w="21575" h="21534" extrusionOk="0">
                <a:moveTo>
                  <a:pt x="10395" y="9"/>
                </a:moveTo>
                <a:cubicBezTo>
                  <a:pt x="9702" y="31"/>
                  <a:pt x="9017" y="95"/>
                  <a:pt x="8577" y="194"/>
                </a:cubicBezTo>
                <a:cubicBezTo>
                  <a:pt x="5209" y="950"/>
                  <a:pt x="2602" y="2868"/>
                  <a:pt x="1146" y="5662"/>
                </a:cubicBezTo>
                <a:cubicBezTo>
                  <a:pt x="333" y="7224"/>
                  <a:pt x="2" y="8542"/>
                  <a:pt x="0" y="10232"/>
                </a:cubicBezTo>
                <a:cubicBezTo>
                  <a:pt x="-2" y="11926"/>
                  <a:pt x="335" y="13303"/>
                  <a:pt x="1116" y="14802"/>
                </a:cubicBezTo>
                <a:cubicBezTo>
                  <a:pt x="1727" y="15974"/>
                  <a:pt x="2216" y="16615"/>
                  <a:pt x="3204" y="17543"/>
                </a:cubicBezTo>
                <a:cubicBezTo>
                  <a:pt x="5008" y="19238"/>
                  <a:pt x="7098" y="20175"/>
                  <a:pt x="9667" y="20436"/>
                </a:cubicBezTo>
                <a:cubicBezTo>
                  <a:pt x="10109" y="20481"/>
                  <a:pt x="10535" y="20524"/>
                  <a:pt x="10614" y="20532"/>
                </a:cubicBezTo>
                <a:cubicBezTo>
                  <a:pt x="10927" y="20563"/>
                  <a:pt x="12807" y="20329"/>
                  <a:pt x="13496" y="20174"/>
                </a:cubicBezTo>
                <a:cubicBezTo>
                  <a:pt x="15367" y="19753"/>
                  <a:pt x="17283" y="18684"/>
                  <a:pt x="18647" y="17299"/>
                </a:cubicBezTo>
                <a:cubicBezTo>
                  <a:pt x="19466" y="16466"/>
                  <a:pt x="19915" y="15850"/>
                  <a:pt x="20456" y="14813"/>
                </a:cubicBezTo>
                <a:cubicBezTo>
                  <a:pt x="20992" y="13786"/>
                  <a:pt x="21366" y="12649"/>
                  <a:pt x="21512" y="11606"/>
                </a:cubicBezTo>
                <a:cubicBezTo>
                  <a:pt x="21580" y="11116"/>
                  <a:pt x="21598" y="9778"/>
                  <a:pt x="21543" y="9225"/>
                </a:cubicBezTo>
                <a:cubicBezTo>
                  <a:pt x="21289" y="6661"/>
                  <a:pt x="19925" y="4194"/>
                  <a:pt x="17803" y="2461"/>
                </a:cubicBezTo>
                <a:cubicBezTo>
                  <a:pt x="16250" y="1194"/>
                  <a:pt x="14408" y="404"/>
                  <a:pt x="12249" y="77"/>
                </a:cubicBezTo>
                <a:cubicBezTo>
                  <a:pt x="11786" y="7"/>
                  <a:pt x="11087" y="-13"/>
                  <a:pt x="10395" y="9"/>
                </a:cubicBezTo>
                <a:close/>
                <a:moveTo>
                  <a:pt x="15016" y="21129"/>
                </a:moveTo>
                <a:cubicBezTo>
                  <a:pt x="14821" y="21129"/>
                  <a:pt x="14770" y="21168"/>
                  <a:pt x="14770" y="21317"/>
                </a:cubicBezTo>
                <a:cubicBezTo>
                  <a:pt x="14770" y="21467"/>
                  <a:pt x="14818" y="21503"/>
                  <a:pt x="15001" y="21492"/>
                </a:cubicBezTo>
                <a:cubicBezTo>
                  <a:pt x="15129" y="21484"/>
                  <a:pt x="15239" y="21442"/>
                  <a:pt x="15247" y="21398"/>
                </a:cubicBezTo>
                <a:cubicBezTo>
                  <a:pt x="15286" y="21180"/>
                  <a:pt x="15242" y="21129"/>
                  <a:pt x="15016" y="21129"/>
                </a:cubicBezTo>
                <a:close/>
                <a:moveTo>
                  <a:pt x="6811" y="21148"/>
                </a:moveTo>
                <a:cubicBezTo>
                  <a:pt x="6759" y="21156"/>
                  <a:pt x="6709" y="21383"/>
                  <a:pt x="6754" y="21470"/>
                </a:cubicBezTo>
                <a:cubicBezTo>
                  <a:pt x="6816" y="21587"/>
                  <a:pt x="6885" y="21538"/>
                  <a:pt x="6885" y="21377"/>
                </a:cubicBezTo>
                <a:cubicBezTo>
                  <a:pt x="6885" y="21290"/>
                  <a:pt x="6862" y="21193"/>
                  <a:pt x="6833" y="21160"/>
                </a:cubicBezTo>
                <a:cubicBezTo>
                  <a:pt x="6826" y="21151"/>
                  <a:pt x="6819" y="21147"/>
                  <a:pt x="6811" y="21148"/>
                </a:cubicBezTo>
                <a:close/>
                <a:moveTo>
                  <a:pt x="10758" y="21208"/>
                </a:moveTo>
                <a:cubicBezTo>
                  <a:pt x="7557" y="21208"/>
                  <a:pt x="7114" y="21226"/>
                  <a:pt x="7114" y="21370"/>
                </a:cubicBezTo>
                <a:cubicBezTo>
                  <a:pt x="7114" y="21514"/>
                  <a:pt x="7557" y="21535"/>
                  <a:pt x="10758" y="21535"/>
                </a:cubicBezTo>
                <a:cubicBezTo>
                  <a:pt x="13958" y="21535"/>
                  <a:pt x="14400" y="21514"/>
                  <a:pt x="14400" y="21370"/>
                </a:cubicBezTo>
                <a:cubicBezTo>
                  <a:pt x="14400" y="21226"/>
                  <a:pt x="13958" y="21208"/>
                  <a:pt x="10758" y="21208"/>
                </a:cubicBezTo>
                <a:close/>
                <a:moveTo>
                  <a:pt x="15606" y="21208"/>
                </a:moveTo>
                <a:cubicBezTo>
                  <a:pt x="15575" y="21208"/>
                  <a:pt x="15549" y="21280"/>
                  <a:pt x="15549" y="21370"/>
                </a:cubicBezTo>
                <a:cubicBezTo>
                  <a:pt x="15549" y="21461"/>
                  <a:pt x="15574" y="21535"/>
                  <a:pt x="15606" y="21535"/>
                </a:cubicBezTo>
                <a:cubicBezTo>
                  <a:pt x="15638" y="21535"/>
                  <a:pt x="15663" y="21461"/>
                  <a:pt x="15663" y="21370"/>
                </a:cubicBezTo>
                <a:cubicBezTo>
                  <a:pt x="15663" y="21280"/>
                  <a:pt x="15638" y="21208"/>
                  <a:pt x="15606" y="21208"/>
                </a:cubicBezTo>
                <a:close/>
                <a:moveTo>
                  <a:pt x="6574" y="21247"/>
                </a:moveTo>
                <a:cubicBezTo>
                  <a:pt x="6528" y="21247"/>
                  <a:pt x="6485" y="21343"/>
                  <a:pt x="6514" y="21434"/>
                </a:cubicBezTo>
                <a:cubicBezTo>
                  <a:pt x="6532" y="21490"/>
                  <a:pt x="6571" y="21535"/>
                  <a:pt x="6601" y="21535"/>
                </a:cubicBezTo>
                <a:cubicBezTo>
                  <a:pt x="6663" y="21535"/>
                  <a:pt x="6673" y="21387"/>
                  <a:pt x="6618" y="21283"/>
                </a:cubicBezTo>
                <a:cubicBezTo>
                  <a:pt x="6605" y="21258"/>
                  <a:pt x="6590" y="21247"/>
                  <a:pt x="6574" y="21247"/>
                </a:cubicBezTo>
                <a:close/>
              </a:path>
            </a:pathLst>
          </a:custGeom>
          <a:noFill/>
          <a:ln>
            <a:noFill/>
          </a:ln>
        </p:spPr>
      </p:pic>
      <p:sp>
        <p:nvSpPr>
          <p:cNvPr id="7" name="Google Shape;434;p48">
            <a:extLst>
              <a:ext uri="{FF2B5EF4-FFF2-40B4-BE49-F238E27FC236}">
                <a16:creationId xmlns:a16="http://schemas.microsoft.com/office/drawing/2014/main" id="{F14D9626-1B54-C684-C966-BF821434E65E}"/>
              </a:ext>
            </a:extLst>
          </p:cNvPr>
          <p:cNvSpPr txBox="1"/>
          <p:nvPr/>
        </p:nvSpPr>
        <p:spPr>
          <a:xfrm>
            <a:off x="8166697" y="5142275"/>
            <a:ext cx="2629934" cy="1338800"/>
          </a:xfrm>
          <a:prstGeom prst="rect">
            <a:avLst/>
          </a:prstGeom>
          <a:noFill/>
          <a:ln>
            <a:noFill/>
          </a:ln>
        </p:spPr>
        <p:txBody>
          <a:bodyPr spcFirstLastPara="1" wrap="square" lIns="25400" tIns="25400" rIns="25400" bIns="25400" anchor="ctr" anchorCtr="0">
            <a:noAutofit/>
          </a:bodyPr>
          <a:lstStyle/>
          <a:p>
            <a:pPr algn="ctr">
              <a:buClr>
                <a:srgbClr val="FFFFFF"/>
              </a:buClr>
              <a:buSzPts val="1400"/>
            </a:pPr>
            <a:r>
              <a:rPr lang="en-US" altLang="ja" sz="2000" b="1">
                <a:solidFill>
                  <a:schemeClr val="bg1"/>
                </a:solidFill>
                <a:latin typeface="Times New Roman"/>
                <a:ea typeface="Times New Roman"/>
                <a:cs typeface="Times New Roman"/>
                <a:sym typeface="Times New Roman"/>
              </a:rPr>
              <a:t>3</a:t>
            </a:r>
            <a:r>
              <a:rPr lang="ja" altLang="en-US" sz="2000" b="1">
                <a:solidFill>
                  <a:schemeClr val="bg1"/>
                </a:solidFill>
                <a:latin typeface="Times New Roman"/>
                <a:ea typeface="Times New Roman"/>
                <a:cs typeface="Times New Roman"/>
                <a:sym typeface="Times New Roman"/>
              </a:rPr>
              <a:t>年間の観測後に</a:t>
            </a:r>
            <a:endParaRPr sz="2000" b="1">
              <a:solidFill>
                <a:schemeClr val="bg1"/>
              </a:solidFill>
              <a:latin typeface="Times New Roman"/>
              <a:ea typeface="Times New Roman"/>
              <a:cs typeface="Times New Roman"/>
              <a:sym typeface="Times New Roman"/>
            </a:endParaRPr>
          </a:p>
          <a:p>
            <a:pPr algn="ctr">
              <a:buClr>
                <a:srgbClr val="FFFFFF"/>
              </a:buClr>
              <a:buSzPts val="1400"/>
            </a:pPr>
            <a:r>
              <a:rPr lang="ja" altLang="en-US" sz="2000" b="1">
                <a:solidFill>
                  <a:schemeClr val="bg1"/>
                </a:solidFill>
                <a:latin typeface="Times New Roman"/>
                <a:ea typeface="Times New Roman"/>
                <a:cs typeface="Times New Roman"/>
                <a:sym typeface="Times New Roman"/>
              </a:rPr>
              <a:t>おける</a:t>
            </a:r>
            <a:r>
              <a:rPr lang="en-US" altLang="ja" b="1" i="1" err="1">
                <a:solidFill>
                  <a:schemeClr val="bg1"/>
                </a:solidFill>
                <a:latin typeface="Times New Roman"/>
                <a:ea typeface="Times New Roman"/>
                <a:cs typeface="Times New Roman"/>
                <a:sym typeface="Times New Roman"/>
              </a:rPr>
              <a:t>N</a:t>
            </a:r>
            <a:r>
              <a:rPr lang="en-US" altLang="ja" b="1" baseline="-25000" err="1">
                <a:solidFill>
                  <a:schemeClr val="bg1"/>
                </a:solidFill>
                <a:latin typeface="Times New Roman"/>
                <a:ea typeface="Times New Roman"/>
                <a:cs typeface="Times New Roman"/>
                <a:sym typeface="Times New Roman"/>
              </a:rPr>
              <a:t>hit</a:t>
            </a:r>
            <a:r>
              <a:rPr lang="ja" altLang="en-US" b="1">
                <a:solidFill>
                  <a:schemeClr val="bg1"/>
                </a:solidFill>
                <a:latin typeface="Times New Roman"/>
                <a:ea typeface="Times New Roman"/>
                <a:cs typeface="Times New Roman"/>
                <a:sym typeface="Times New Roman"/>
              </a:rPr>
              <a:t> </a:t>
            </a:r>
            <a:r>
              <a:rPr lang="ja" altLang="en-US" sz="2000" b="1">
                <a:solidFill>
                  <a:schemeClr val="bg1"/>
                </a:solidFill>
                <a:latin typeface="Times New Roman"/>
                <a:ea typeface="Times New Roman"/>
                <a:cs typeface="Times New Roman"/>
                <a:sym typeface="Times New Roman"/>
              </a:rPr>
              <a:t>マップ</a:t>
            </a:r>
            <a:br>
              <a:rPr lang="ja" altLang="en-US" sz="2000" b="1">
                <a:solidFill>
                  <a:schemeClr val="bg1"/>
                </a:solidFill>
                <a:latin typeface="Times New Roman"/>
                <a:ea typeface="Times New Roman"/>
                <a:cs typeface="Times New Roman"/>
                <a:sym typeface="Times New Roman"/>
              </a:rPr>
            </a:br>
            <a:endParaRPr sz="600">
              <a:solidFill>
                <a:schemeClr val="bg1"/>
              </a:solidFill>
            </a:endParaRPr>
          </a:p>
          <a:p>
            <a:pPr algn="ctr">
              <a:buClr>
                <a:srgbClr val="FFFFFF"/>
              </a:buClr>
              <a:buSzPts val="1000"/>
            </a:pPr>
            <a:r>
              <a:rPr lang="ja" altLang="en-US" sz="1200" b="1">
                <a:solidFill>
                  <a:schemeClr val="bg1"/>
                </a:solidFill>
                <a:latin typeface="Times New Roman"/>
                <a:ea typeface="Times New Roman"/>
                <a:cs typeface="Times New Roman"/>
                <a:sym typeface="Times New Roman"/>
              </a:rPr>
              <a:t>銀河系座標系にて</a:t>
            </a:r>
            <a:endParaRPr sz="1200">
              <a:solidFill>
                <a:schemeClr val="bg1"/>
              </a:solidFill>
            </a:endParaRPr>
          </a:p>
        </p:txBody>
      </p:sp>
      <p:pic>
        <p:nvPicPr>
          <p:cNvPr id="8" name="Google Shape;435;p48" descr="Google Shape;316;p30">
            <a:extLst>
              <a:ext uri="{FF2B5EF4-FFF2-40B4-BE49-F238E27FC236}">
                <a16:creationId xmlns:a16="http://schemas.microsoft.com/office/drawing/2014/main" id="{FFF2F3ED-6041-C4B5-2740-87ADB92A92E0}"/>
              </a:ext>
            </a:extLst>
          </p:cNvPr>
          <p:cNvPicPr preferRelativeResize="0"/>
          <p:nvPr/>
        </p:nvPicPr>
        <p:blipFill rotWithShape="1">
          <a:blip r:embed="rId5">
            <a:alphaModFix/>
          </a:blip>
          <a:srcRect/>
          <a:stretch/>
        </p:blipFill>
        <p:spPr>
          <a:xfrm rot="5400000">
            <a:off x="8947196" y="1193602"/>
            <a:ext cx="9449595" cy="4724797"/>
          </a:xfrm>
          <a:custGeom>
            <a:avLst/>
            <a:gdLst/>
            <a:ahLst/>
            <a:cxnLst/>
            <a:rect l="l" t="t"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noFill/>
          <a:ln>
            <a:noFill/>
          </a:ln>
        </p:spPr>
      </p:pic>
      <p:sp>
        <p:nvSpPr>
          <p:cNvPr id="9" name="Google Shape;436;p48">
            <a:extLst>
              <a:ext uri="{FF2B5EF4-FFF2-40B4-BE49-F238E27FC236}">
                <a16:creationId xmlns:a16="http://schemas.microsoft.com/office/drawing/2014/main" id="{9043B0B4-2E5B-ACBC-85A1-2E4BE6EF8BD3}"/>
              </a:ext>
            </a:extLst>
          </p:cNvPr>
          <p:cNvSpPr txBox="1"/>
          <p:nvPr/>
        </p:nvSpPr>
        <p:spPr>
          <a:xfrm>
            <a:off x="114087" y="114315"/>
            <a:ext cx="9609360" cy="748859"/>
          </a:xfrm>
          <a:prstGeom prst="rect">
            <a:avLst/>
          </a:prstGeom>
          <a:noFill/>
          <a:ln>
            <a:noFill/>
          </a:ln>
        </p:spPr>
        <p:txBody>
          <a:bodyPr spcFirstLastPara="1" wrap="square" lIns="25400" tIns="25400" rIns="25400" bIns="25400" anchor="ctr" anchorCtr="0">
            <a:spAutoFit/>
          </a:bodyPr>
          <a:lstStyle/>
          <a:p>
            <a:pPr>
              <a:buClr>
                <a:srgbClr val="113362"/>
              </a:buClr>
              <a:buSzPts val="3400"/>
            </a:pPr>
            <a:r>
              <a:rPr lang="ja" altLang="en-US" sz="4533" b="1">
                <a:solidFill>
                  <a:srgbClr val="113362"/>
                </a:solidFill>
                <a:latin typeface="Meiryo" panose="020B0604030504040204" pitchFamily="34" charset="-128"/>
                <a:ea typeface="Meiryo" panose="020B0604030504040204" pitchFamily="34" charset="-128"/>
                <a:cs typeface="Times New Roman"/>
                <a:sym typeface="Times New Roman"/>
              </a:rPr>
              <a:t>観測（スキャンストラテジー）</a:t>
            </a:r>
            <a:endParaRPr sz="667">
              <a:latin typeface="Meiryo" panose="020B0604030504040204" pitchFamily="34" charset="-128"/>
              <a:ea typeface="Meiryo" panose="020B0604030504040204" pitchFamily="34" charset="-128"/>
            </a:endParaRPr>
          </a:p>
        </p:txBody>
      </p:sp>
      <p:grpSp>
        <p:nvGrpSpPr>
          <p:cNvPr id="10" name="Google Shape;447;p48">
            <a:extLst>
              <a:ext uri="{FF2B5EF4-FFF2-40B4-BE49-F238E27FC236}">
                <a16:creationId xmlns:a16="http://schemas.microsoft.com/office/drawing/2014/main" id="{9E38D526-12E3-221F-9B3D-113F40D6941C}"/>
              </a:ext>
            </a:extLst>
          </p:cNvPr>
          <p:cNvGrpSpPr/>
          <p:nvPr/>
        </p:nvGrpSpPr>
        <p:grpSpPr>
          <a:xfrm>
            <a:off x="-15433" y="-12289"/>
            <a:ext cx="12222868" cy="1102000"/>
            <a:chOff x="0" y="0"/>
            <a:chExt cx="24445733" cy="2203998"/>
          </a:xfrm>
        </p:grpSpPr>
        <p:sp>
          <p:nvSpPr>
            <p:cNvPr id="11" name="Google Shape;448;p48">
              <a:extLst>
                <a:ext uri="{FF2B5EF4-FFF2-40B4-BE49-F238E27FC236}">
                  <a16:creationId xmlns:a16="http://schemas.microsoft.com/office/drawing/2014/main" id="{D807279E-C821-5B69-4A93-0DA79DC4DF1B}"/>
                </a:ext>
              </a:extLst>
            </p:cNvPr>
            <p:cNvSpPr/>
            <p:nvPr/>
          </p:nvSpPr>
          <p:spPr>
            <a:xfrm>
              <a:off x="0" y="1605648"/>
              <a:ext cx="24445733" cy="247389"/>
            </a:xfrm>
            <a:prstGeom prst="rect">
              <a:avLst/>
            </a:prstGeom>
            <a:solidFill>
              <a:srgbClr val="113362"/>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12" name="Google Shape;449;p48">
              <a:extLst>
                <a:ext uri="{FF2B5EF4-FFF2-40B4-BE49-F238E27FC236}">
                  <a16:creationId xmlns:a16="http://schemas.microsoft.com/office/drawing/2014/main" id="{ADD386AE-1278-275B-B4CE-CC970B704D66}"/>
                </a:ext>
              </a:extLst>
            </p:cNvPr>
            <p:cNvSpPr/>
            <p:nvPr/>
          </p:nvSpPr>
          <p:spPr>
            <a:xfrm>
              <a:off x="606853" y="1605648"/>
              <a:ext cx="657741" cy="247430"/>
            </a:xfrm>
            <a:prstGeom prst="rect">
              <a:avLst/>
            </a:prstGeom>
            <a:solidFill>
              <a:srgbClr val="F8CE55"/>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13" name="Google Shape;450;p48">
              <a:extLst>
                <a:ext uri="{FF2B5EF4-FFF2-40B4-BE49-F238E27FC236}">
                  <a16:creationId xmlns:a16="http://schemas.microsoft.com/office/drawing/2014/main" id="{4879965E-B970-44EC-B77E-6B29B1C411F4}"/>
                </a:ext>
              </a:extLst>
            </p:cNvPr>
            <p:cNvSpPr/>
            <p:nvPr/>
          </p:nvSpPr>
          <p:spPr>
            <a:xfrm>
              <a:off x="14189" y="1605648"/>
              <a:ext cx="657740" cy="246785"/>
            </a:xfrm>
            <a:prstGeom prst="rect">
              <a:avLst/>
            </a:prstGeom>
            <a:solidFill>
              <a:srgbClr val="F8CE55"/>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14" name="Google Shape;451;p48">
              <a:extLst>
                <a:ext uri="{FF2B5EF4-FFF2-40B4-BE49-F238E27FC236}">
                  <a16:creationId xmlns:a16="http://schemas.microsoft.com/office/drawing/2014/main" id="{E52BF420-3E05-167F-39C8-AE40033E0746}"/>
                </a:ext>
              </a:extLst>
            </p:cNvPr>
            <p:cNvSpPr/>
            <p:nvPr/>
          </p:nvSpPr>
          <p:spPr>
            <a:xfrm>
              <a:off x="1259390" y="1606251"/>
              <a:ext cx="657740" cy="246884"/>
            </a:xfrm>
            <a:custGeom>
              <a:avLst/>
              <a:gdLst/>
              <a:ahLst/>
              <a:cxnLst/>
              <a:rect l="l" t="t" r="r" b="b"/>
              <a:pathLst>
                <a:path w="21600" h="21600" extrusionOk="0">
                  <a:moveTo>
                    <a:pt x="0" y="0"/>
                  </a:moveTo>
                  <a:lnTo>
                    <a:pt x="0" y="21600"/>
                  </a:lnTo>
                  <a:lnTo>
                    <a:pt x="21600" y="21600"/>
                  </a:lnTo>
                  <a:close/>
                </a:path>
              </a:pathLst>
            </a:custGeom>
            <a:solidFill>
              <a:srgbClr val="F19E4B"/>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15" name="Google Shape;452;p48">
              <a:extLst>
                <a:ext uri="{FF2B5EF4-FFF2-40B4-BE49-F238E27FC236}">
                  <a16:creationId xmlns:a16="http://schemas.microsoft.com/office/drawing/2014/main" id="{23935222-2017-59FB-B910-21A233346244}"/>
                </a:ext>
              </a:extLst>
            </p:cNvPr>
            <p:cNvSpPr/>
            <p:nvPr/>
          </p:nvSpPr>
          <p:spPr>
            <a:xfrm flipH="1">
              <a:off x="655446" y="1605648"/>
              <a:ext cx="609148" cy="247389"/>
            </a:xfrm>
            <a:custGeom>
              <a:avLst/>
              <a:gdLst/>
              <a:ahLst/>
              <a:cxnLst/>
              <a:rect l="l" t="t" r="r" b="b"/>
              <a:pathLst>
                <a:path w="21600" h="21600" extrusionOk="0">
                  <a:moveTo>
                    <a:pt x="0" y="0"/>
                  </a:moveTo>
                  <a:lnTo>
                    <a:pt x="0" y="21600"/>
                  </a:lnTo>
                  <a:lnTo>
                    <a:pt x="21600" y="21600"/>
                  </a:lnTo>
                  <a:close/>
                </a:path>
              </a:pathLst>
            </a:custGeom>
            <a:solidFill>
              <a:srgbClr val="F19E4B"/>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16" name="Google Shape;453;p48">
              <a:extLst>
                <a:ext uri="{FF2B5EF4-FFF2-40B4-BE49-F238E27FC236}">
                  <a16:creationId xmlns:a16="http://schemas.microsoft.com/office/drawing/2014/main" id="{108E2C5B-5966-6D55-D0D8-1F7705BF82D1}"/>
                </a:ext>
              </a:extLst>
            </p:cNvPr>
            <p:cNvSpPr/>
            <p:nvPr/>
          </p:nvSpPr>
          <p:spPr>
            <a:xfrm>
              <a:off x="14189" y="1605648"/>
              <a:ext cx="657740" cy="247480"/>
            </a:xfrm>
            <a:custGeom>
              <a:avLst/>
              <a:gdLst/>
              <a:ahLst/>
              <a:cxnLst/>
              <a:rect l="l" t="t" r="r" b="b"/>
              <a:pathLst>
                <a:path w="21600" h="21600" extrusionOk="0">
                  <a:moveTo>
                    <a:pt x="0" y="0"/>
                  </a:moveTo>
                  <a:lnTo>
                    <a:pt x="0" y="21600"/>
                  </a:lnTo>
                  <a:lnTo>
                    <a:pt x="21600" y="21600"/>
                  </a:lnTo>
                  <a:close/>
                </a:path>
              </a:pathLst>
            </a:custGeom>
            <a:solidFill>
              <a:srgbClr val="ED7044"/>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17" name="Google Shape;454;p48">
              <a:extLst>
                <a:ext uri="{FF2B5EF4-FFF2-40B4-BE49-F238E27FC236}">
                  <a16:creationId xmlns:a16="http://schemas.microsoft.com/office/drawing/2014/main" id="{56732B0C-FD36-49B5-4AE8-016274251E7D}"/>
                </a:ext>
              </a:extLst>
            </p:cNvPr>
            <p:cNvSpPr/>
            <p:nvPr/>
          </p:nvSpPr>
          <p:spPr>
            <a:xfrm>
              <a:off x="21722438" y="0"/>
              <a:ext cx="2203999" cy="2203998"/>
            </a:xfrm>
            <a:prstGeom prst="ellipse">
              <a:avLst/>
            </a:prstGeom>
            <a:noFill/>
            <a:ln w="139700" cap="flat" cmpd="sng">
              <a:solidFill>
                <a:srgbClr val="FFFFFF"/>
              </a:solidFill>
              <a:prstDash val="solid"/>
              <a:miter lim="400000"/>
              <a:headEnd type="none" w="sm" len="sm"/>
              <a:tailEnd type="none" w="sm" len="sm"/>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pic>
          <p:nvPicPr>
            <p:cNvPr id="18" name="Google Shape;455;p48" descr="LiteBIRD-logo-posi-RGB.png">
              <a:extLst>
                <a:ext uri="{FF2B5EF4-FFF2-40B4-BE49-F238E27FC236}">
                  <a16:creationId xmlns:a16="http://schemas.microsoft.com/office/drawing/2014/main" id="{164BDC23-DB11-1DDA-5B4C-E4BEC295E36B}"/>
                </a:ext>
              </a:extLst>
            </p:cNvPr>
            <p:cNvPicPr preferRelativeResize="0"/>
            <p:nvPr/>
          </p:nvPicPr>
          <p:blipFill rotWithShape="1">
            <a:blip r:embed="rId6">
              <a:alphaModFix/>
            </a:blip>
            <a:srcRect l="13834" t="4052" r="13570" b="4874"/>
            <a:stretch/>
          </p:blipFill>
          <p:spPr>
            <a:xfrm>
              <a:off x="21762624" y="40180"/>
              <a:ext cx="2616314" cy="2123638"/>
            </a:xfrm>
            <a:custGeom>
              <a:avLst/>
              <a:gdLst/>
              <a:ahLst/>
              <a:cxnLst/>
              <a:rect l="l" t="t"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7"/>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noFill/>
            <a:ln>
              <a:noFill/>
            </a:ln>
          </p:spPr>
        </p:pic>
      </p:grpSp>
      <p:sp>
        <p:nvSpPr>
          <p:cNvPr id="19" name="Google Shape;456;p48">
            <a:extLst>
              <a:ext uri="{FF2B5EF4-FFF2-40B4-BE49-F238E27FC236}">
                <a16:creationId xmlns:a16="http://schemas.microsoft.com/office/drawing/2014/main" id="{7F690669-1639-792D-C475-278AD7ADC022}"/>
              </a:ext>
            </a:extLst>
          </p:cNvPr>
          <p:cNvSpPr txBox="1"/>
          <p:nvPr/>
        </p:nvSpPr>
        <p:spPr>
          <a:xfrm rot="-5400000">
            <a:off x="10802267" y="2943218"/>
            <a:ext cx="2152000" cy="1056636"/>
          </a:xfrm>
          <a:prstGeom prst="rect">
            <a:avLst/>
          </a:prstGeom>
          <a:noFill/>
          <a:ln>
            <a:noFill/>
          </a:ln>
        </p:spPr>
        <p:txBody>
          <a:bodyPr spcFirstLastPara="1" wrap="square" lIns="25400" tIns="25400" rIns="25400" bIns="25400" anchor="ctr" anchorCtr="0">
            <a:spAutoFit/>
          </a:bodyPr>
          <a:lstStyle/>
          <a:p>
            <a:pPr algn="ctr">
              <a:buClr>
                <a:srgbClr val="FFFFFF"/>
              </a:buClr>
              <a:buSzPts val="4900"/>
            </a:pPr>
            <a:r>
              <a:rPr lang="en-US" altLang="ja" sz="6533" b="1">
                <a:solidFill>
                  <a:srgbClr val="FFFFFF"/>
                </a:solidFill>
                <a:latin typeface="Times New Roman"/>
                <a:ea typeface="Times New Roman"/>
                <a:cs typeface="Times New Roman"/>
                <a:sym typeface="Times New Roman"/>
              </a:rPr>
              <a:t>CMB</a:t>
            </a:r>
            <a:endParaRPr sz="667"/>
          </a:p>
        </p:txBody>
      </p:sp>
      <p:sp>
        <p:nvSpPr>
          <p:cNvPr id="20" name="Google Shape;457;p48">
            <a:extLst>
              <a:ext uri="{FF2B5EF4-FFF2-40B4-BE49-F238E27FC236}">
                <a16:creationId xmlns:a16="http://schemas.microsoft.com/office/drawing/2014/main" id="{60B342E9-1F37-4C7D-7EEE-A599E0F66A41}"/>
              </a:ext>
            </a:extLst>
          </p:cNvPr>
          <p:cNvSpPr txBox="1"/>
          <p:nvPr/>
        </p:nvSpPr>
        <p:spPr>
          <a:xfrm>
            <a:off x="7381949" y="2384427"/>
            <a:ext cx="3968000" cy="876800"/>
          </a:xfrm>
          <a:prstGeom prst="rect">
            <a:avLst/>
          </a:prstGeom>
          <a:noFill/>
          <a:ln>
            <a:noFill/>
          </a:ln>
        </p:spPr>
        <p:txBody>
          <a:bodyPr spcFirstLastPara="1" wrap="square" lIns="25400" tIns="25400" rIns="25400" bIns="25400" anchor="ctr" anchorCtr="0">
            <a:noAutofit/>
          </a:bodyPr>
          <a:lstStyle/>
          <a:p>
            <a:pPr algn="ctr">
              <a:buClr>
                <a:srgbClr val="113362"/>
              </a:buClr>
              <a:buSzPts val="1400"/>
            </a:pPr>
            <a:r>
              <a:rPr lang="en-US" altLang="ja" sz="1600">
                <a:solidFill>
                  <a:srgbClr val="113362"/>
                </a:solidFill>
                <a:latin typeface="Times New Roman"/>
                <a:ea typeface="Times New Roman"/>
                <a:cs typeface="Times New Roman"/>
                <a:sym typeface="Times New Roman"/>
              </a:rPr>
              <a:t>Precession (anti-Sun) axis</a:t>
            </a:r>
            <a:endParaRPr sz="1600"/>
          </a:p>
          <a:p>
            <a:pPr algn="ctr">
              <a:buClr>
                <a:srgbClr val="113362"/>
              </a:buClr>
              <a:buSzPts val="1100"/>
            </a:pPr>
            <a:r>
              <a:rPr lang="en-US" altLang="ja" sz="1600">
                <a:solidFill>
                  <a:srgbClr val="113362"/>
                </a:solidFill>
                <a:latin typeface="Times New Roman"/>
                <a:ea typeface="Times New Roman"/>
                <a:cs typeface="Times New Roman"/>
                <a:sym typeface="Times New Roman"/>
              </a:rPr>
              <a:t>(</a:t>
            </a:r>
            <a:r>
              <a:rPr lang="ja" altLang="en-US" sz="1600">
                <a:solidFill>
                  <a:srgbClr val="113362"/>
                </a:solidFill>
                <a:latin typeface="Times New Roman"/>
                <a:ea typeface="Times New Roman"/>
                <a:cs typeface="Times New Roman"/>
                <a:sym typeface="Times New Roman"/>
              </a:rPr>
              <a:t>プリセッション周期</a:t>
            </a:r>
            <a:r>
              <a:rPr lang="en-US" altLang="ja" sz="1600">
                <a:solidFill>
                  <a:srgbClr val="113362"/>
                </a:solidFill>
                <a:latin typeface="Times New Roman"/>
                <a:ea typeface="Times New Roman"/>
                <a:cs typeface="Times New Roman"/>
                <a:sym typeface="Times New Roman"/>
              </a:rPr>
              <a:t>, ~3.2 </a:t>
            </a:r>
            <a:r>
              <a:rPr lang="ja" altLang="en-US" sz="1600">
                <a:solidFill>
                  <a:srgbClr val="113362"/>
                </a:solidFill>
                <a:latin typeface="Times New Roman"/>
                <a:ea typeface="Times New Roman"/>
                <a:cs typeface="Times New Roman"/>
                <a:sym typeface="Times New Roman"/>
              </a:rPr>
              <a:t>時間</a:t>
            </a:r>
            <a:r>
              <a:rPr lang="en-US" altLang="ja" sz="1600">
                <a:solidFill>
                  <a:srgbClr val="113362"/>
                </a:solidFill>
                <a:latin typeface="Times New Roman"/>
                <a:ea typeface="Times New Roman"/>
                <a:cs typeface="Times New Roman"/>
                <a:sym typeface="Times New Roman"/>
              </a:rPr>
              <a:t>)</a:t>
            </a:r>
            <a:endParaRPr sz="1600"/>
          </a:p>
        </p:txBody>
      </p:sp>
      <p:sp>
        <p:nvSpPr>
          <p:cNvPr id="21" name="Google Shape;458;p48">
            <a:extLst>
              <a:ext uri="{FF2B5EF4-FFF2-40B4-BE49-F238E27FC236}">
                <a16:creationId xmlns:a16="http://schemas.microsoft.com/office/drawing/2014/main" id="{4C5D0349-9651-C45C-D038-2A14772929DF}"/>
              </a:ext>
            </a:extLst>
          </p:cNvPr>
          <p:cNvSpPr/>
          <p:nvPr/>
        </p:nvSpPr>
        <p:spPr>
          <a:xfrm>
            <a:off x="9163227" y="1239991"/>
            <a:ext cx="1120440" cy="4571684"/>
          </a:xfrm>
          <a:prstGeom prst="ellipse">
            <a:avLst/>
          </a:prstGeom>
          <a:noFill/>
          <a:ln w="19050" cap="flat" cmpd="sng">
            <a:solidFill>
              <a:srgbClr val="113362"/>
            </a:solidFill>
            <a:prstDash val="dashDot"/>
            <a:miter lim="400000"/>
            <a:headEnd type="none" w="sm" len="sm"/>
            <a:tailEnd type="none" w="sm" len="sm"/>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22" name="Google Shape;459;p48">
            <a:extLst>
              <a:ext uri="{FF2B5EF4-FFF2-40B4-BE49-F238E27FC236}">
                <a16:creationId xmlns:a16="http://schemas.microsoft.com/office/drawing/2014/main" id="{356AD94F-FB06-4171-94A8-D9A5B983E172}"/>
              </a:ext>
            </a:extLst>
          </p:cNvPr>
          <p:cNvSpPr/>
          <p:nvPr/>
        </p:nvSpPr>
        <p:spPr>
          <a:xfrm rot="-5400000">
            <a:off x="2236143" y="-8811"/>
            <a:ext cx="1248350" cy="3898171"/>
          </a:xfrm>
          <a:prstGeom prst="roundRect">
            <a:avLst>
              <a:gd name="adj" fmla="val 11975"/>
            </a:avLst>
          </a:prstGeom>
          <a:solidFill>
            <a:srgbClr val="F8CE55"/>
          </a:solidFill>
          <a:ln>
            <a:noFill/>
          </a:ln>
        </p:spPr>
        <p:txBody>
          <a:bodyPr spcFirstLastPara="1" wrap="square" lIns="0" tIns="0" rIns="0" bIns="0" anchor="ctr" anchorCtr="0">
            <a:noAutofit/>
          </a:bodyPr>
          <a:lstStyle/>
          <a:p>
            <a:pPr algn="ctr">
              <a:buClr>
                <a:srgbClr val="F8CE55"/>
              </a:buClr>
              <a:buSzPts val="1200"/>
            </a:pPr>
            <a:endParaRPr sz="1600">
              <a:solidFill>
                <a:srgbClr val="F8CE55"/>
              </a:solidFill>
              <a:latin typeface="Helvetica Neue"/>
              <a:ea typeface="Helvetica Neue"/>
              <a:cs typeface="Helvetica Neue"/>
              <a:sym typeface="Helvetica Neue"/>
            </a:endParaRPr>
          </a:p>
        </p:txBody>
      </p:sp>
      <p:sp>
        <p:nvSpPr>
          <p:cNvPr id="23" name="Google Shape;460;p48">
            <a:extLst>
              <a:ext uri="{FF2B5EF4-FFF2-40B4-BE49-F238E27FC236}">
                <a16:creationId xmlns:a16="http://schemas.microsoft.com/office/drawing/2014/main" id="{6DDD8422-10E0-669D-1C0F-29E0A0684460}"/>
              </a:ext>
            </a:extLst>
          </p:cNvPr>
          <p:cNvSpPr txBox="1"/>
          <p:nvPr/>
        </p:nvSpPr>
        <p:spPr>
          <a:xfrm>
            <a:off x="976902" y="1399966"/>
            <a:ext cx="3898171" cy="1154108"/>
          </a:xfrm>
          <a:prstGeom prst="rect">
            <a:avLst/>
          </a:prstGeom>
          <a:noFill/>
          <a:ln>
            <a:noFill/>
          </a:ln>
        </p:spPr>
        <p:txBody>
          <a:bodyPr spcFirstLastPara="1" wrap="square" lIns="22833" tIns="22833" rIns="22833" bIns="22833" anchor="t" anchorCtr="0">
            <a:spAutoFit/>
          </a:bodyPr>
          <a:lstStyle/>
          <a:p>
            <a:pPr marL="186262" indent="-186262">
              <a:buClr>
                <a:srgbClr val="113362"/>
              </a:buClr>
              <a:buSzPts val="1400"/>
              <a:buFont typeface="Arial"/>
              <a:buChar char="•"/>
            </a:pPr>
            <a:r>
              <a:rPr lang="en-US" altLang="ja" sz="2400">
                <a:solidFill>
                  <a:srgbClr val="113362"/>
                </a:solidFill>
                <a:latin typeface="Times New Roman"/>
                <a:ea typeface="Times New Roman"/>
                <a:cs typeface="Times New Roman"/>
                <a:sym typeface="Times New Roman"/>
              </a:rPr>
              <a:t>L2</a:t>
            </a:r>
            <a:r>
              <a:rPr lang="ja" altLang="en-US" sz="2400">
                <a:solidFill>
                  <a:srgbClr val="113362"/>
                </a:solidFill>
                <a:latin typeface="Times New Roman"/>
                <a:ea typeface="Times New Roman"/>
                <a:cs typeface="Times New Roman"/>
                <a:sym typeface="Times New Roman"/>
              </a:rPr>
              <a:t>点での</a:t>
            </a:r>
            <a:r>
              <a:rPr lang="en-US" altLang="ja" sz="2400">
                <a:solidFill>
                  <a:srgbClr val="113362"/>
                </a:solidFill>
                <a:latin typeface="Times New Roman"/>
                <a:ea typeface="Times New Roman"/>
                <a:cs typeface="Times New Roman"/>
                <a:sym typeface="Times New Roman"/>
              </a:rPr>
              <a:t>3</a:t>
            </a:r>
            <a:r>
              <a:rPr lang="ja" altLang="en-US" sz="2400">
                <a:solidFill>
                  <a:srgbClr val="113362"/>
                </a:solidFill>
                <a:latin typeface="Times New Roman"/>
                <a:ea typeface="Times New Roman"/>
                <a:cs typeface="Times New Roman"/>
                <a:sym typeface="Times New Roman"/>
              </a:rPr>
              <a:t>年間観測</a:t>
            </a:r>
            <a:endParaRPr sz="667"/>
          </a:p>
          <a:p>
            <a:pPr marL="186262" indent="-186262">
              <a:buClr>
                <a:srgbClr val="113362"/>
              </a:buClr>
              <a:buSzPts val="1400"/>
              <a:buFont typeface="Arial"/>
              <a:buChar char="•"/>
            </a:pPr>
            <a:r>
              <a:rPr lang="ja" altLang="en-US" sz="2400">
                <a:solidFill>
                  <a:srgbClr val="113362"/>
                </a:solidFill>
                <a:latin typeface="Times New Roman"/>
                <a:ea typeface="Times New Roman"/>
                <a:cs typeface="Times New Roman"/>
                <a:sym typeface="Times New Roman"/>
              </a:rPr>
              <a:t>プリセッション角度</a:t>
            </a:r>
            <a:r>
              <a:rPr lang="en-US" altLang="ja" sz="1867">
                <a:solidFill>
                  <a:srgbClr val="113362"/>
                </a:solidFill>
                <a:latin typeface="Times New Roman"/>
                <a:ea typeface="Times New Roman"/>
                <a:cs typeface="Times New Roman"/>
                <a:sym typeface="Times New Roman"/>
              </a:rPr>
              <a:t>: 𝛼 = 45°</a:t>
            </a:r>
            <a:endParaRPr sz="667"/>
          </a:p>
          <a:p>
            <a:pPr marL="186262" indent="-186262">
              <a:buClr>
                <a:srgbClr val="113362"/>
              </a:buClr>
              <a:buSzPts val="1400"/>
              <a:buFont typeface="Arial"/>
              <a:buChar char="•"/>
            </a:pPr>
            <a:r>
              <a:rPr lang="ja" altLang="en-US" sz="2400">
                <a:solidFill>
                  <a:srgbClr val="113362"/>
                </a:solidFill>
                <a:latin typeface="Times New Roman"/>
                <a:ea typeface="Times New Roman"/>
                <a:cs typeface="Times New Roman"/>
                <a:sym typeface="Times New Roman"/>
              </a:rPr>
              <a:t>スピン角</a:t>
            </a:r>
            <a:r>
              <a:rPr lang="en-US" altLang="ja" sz="1867">
                <a:solidFill>
                  <a:srgbClr val="113362"/>
                </a:solidFill>
                <a:latin typeface="Times New Roman"/>
                <a:ea typeface="Times New Roman"/>
                <a:cs typeface="Times New Roman"/>
                <a:sym typeface="Times New Roman"/>
              </a:rPr>
              <a:t>: 𝛽 = 50°</a:t>
            </a:r>
            <a:endParaRPr sz="667"/>
          </a:p>
        </p:txBody>
      </p:sp>
      <p:sp>
        <p:nvSpPr>
          <p:cNvPr id="24" name="Google Shape;461;p48">
            <a:extLst>
              <a:ext uri="{FF2B5EF4-FFF2-40B4-BE49-F238E27FC236}">
                <a16:creationId xmlns:a16="http://schemas.microsoft.com/office/drawing/2014/main" id="{14005CEC-1071-2CEA-C97B-43852C426EDA}"/>
              </a:ext>
            </a:extLst>
          </p:cNvPr>
          <p:cNvSpPr txBox="1"/>
          <p:nvPr/>
        </p:nvSpPr>
        <p:spPr>
          <a:xfrm>
            <a:off x="140061" y="2942056"/>
            <a:ext cx="689340" cy="876864"/>
          </a:xfrm>
          <a:prstGeom prst="rect">
            <a:avLst/>
          </a:prstGeom>
          <a:noFill/>
          <a:ln>
            <a:noFill/>
          </a:ln>
        </p:spPr>
        <p:txBody>
          <a:bodyPr spcFirstLastPara="1" wrap="square" lIns="25400" tIns="25400" rIns="25400" bIns="25400" anchor="ctr" anchorCtr="0">
            <a:noAutofit/>
          </a:bodyPr>
          <a:lstStyle/>
          <a:p>
            <a:pPr algn="ctr">
              <a:buClr>
                <a:srgbClr val="113362"/>
              </a:buClr>
              <a:buSzPts val="1400"/>
            </a:pPr>
            <a:r>
              <a:rPr lang="en-US" altLang="ja" sz="1867">
                <a:solidFill>
                  <a:srgbClr val="113362"/>
                </a:solidFill>
                <a:latin typeface="Times New Roman"/>
                <a:ea typeface="Times New Roman"/>
                <a:cs typeface="Times New Roman"/>
                <a:sym typeface="Times New Roman"/>
              </a:rPr>
              <a:t>Sun</a:t>
            </a:r>
            <a:endParaRPr sz="667"/>
          </a:p>
        </p:txBody>
      </p:sp>
      <p:sp>
        <p:nvSpPr>
          <p:cNvPr id="25" name="Google Shape;462;p48">
            <a:extLst>
              <a:ext uri="{FF2B5EF4-FFF2-40B4-BE49-F238E27FC236}">
                <a16:creationId xmlns:a16="http://schemas.microsoft.com/office/drawing/2014/main" id="{5A5F304A-117D-2F46-1E81-93B6C3D6C312}"/>
              </a:ext>
            </a:extLst>
          </p:cNvPr>
          <p:cNvSpPr txBox="1"/>
          <p:nvPr/>
        </p:nvSpPr>
        <p:spPr>
          <a:xfrm>
            <a:off x="4690597" y="1076345"/>
            <a:ext cx="1188800" cy="375200"/>
          </a:xfrm>
          <a:prstGeom prst="rect">
            <a:avLst/>
          </a:prstGeom>
          <a:noFill/>
          <a:ln>
            <a:noFill/>
          </a:ln>
        </p:spPr>
        <p:txBody>
          <a:bodyPr spcFirstLastPara="1" wrap="square" lIns="25400" tIns="25400" rIns="25400" bIns="25400" anchor="ctr" anchorCtr="0">
            <a:noAutofit/>
          </a:bodyPr>
          <a:lstStyle/>
          <a:p>
            <a:pPr algn="ctr">
              <a:buClr>
                <a:srgbClr val="113362"/>
              </a:buClr>
              <a:buSzPts val="1400"/>
            </a:pPr>
            <a:r>
              <a:rPr lang="en-US" altLang="ja" sz="2133">
                <a:solidFill>
                  <a:srgbClr val="113362"/>
                </a:solidFill>
                <a:latin typeface="Times New Roman"/>
                <a:ea typeface="Times New Roman"/>
                <a:cs typeface="Times New Roman"/>
                <a:sym typeface="Times New Roman"/>
              </a:rPr>
              <a:t>Boresight</a:t>
            </a:r>
            <a:endParaRPr sz="2133"/>
          </a:p>
        </p:txBody>
      </p:sp>
      <p:sp>
        <p:nvSpPr>
          <p:cNvPr id="26" name="Google Shape;463;p48">
            <a:extLst>
              <a:ext uri="{FF2B5EF4-FFF2-40B4-BE49-F238E27FC236}">
                <a16:creationId xmlns:a16="http://schemas.microsoft.com/office/drawing/2014/main" id="{97D852F1-2926-C1E6-3670-2829EBE745E2}"/>
              </a:ext>
            </a:extLst>
          </p:cNvPr>
          <p:cNvSpPr txBox="1"/>
          <p:nvPr/>
        </p:nvSpPr>
        <p:spPr>
          <a:xfrm>
            <a:off x="7444167" y="988400"/>
            <a:ext cx="1515600" cy="702800"/>
          </a:xfrm>
          <a:prstGeom prst="rect">
            <a:avLst/>
          </a:prstGeom>
          <a:noFill/>
          <a:ln>
            <a:noFill/>
          </a:ln>
        </p:spPr>
        <p:txBody>
          <a:bodyPr spcFirstLastPara="1" wrap="square" lIns="25400" tIns="25400" rIns="25400" bIns="25400" anchor="ctr" anchorCtr="0">
            <a:noAutofit/>
          </a:bodyPr>
          <a:lstStyle/>
          <a:p>
            <a:pPr algn="ctr">
              <a:buClr>
                <a:srgbClr val="113362"/>
              </a:buClr>
              <a:buSzPts val="1400"/>
            </a:pPr>
            <a:r>
              <a:rPr lang="en-US" altLang="ja" sz="2133">
                <a:solidFill>
                  <a:srgbClr val="113362"/>
                </a:solidFill>
                <a:latin typeface="Times New Roman"/>
                <a:ea typeface="Times New Roman"/>
                <a:cs typeface="Times New Roman"/>
                <a:sym typeface="Times New Roman"/>
              </a:rPr>
              <a:t>Spin axis</a:t>
            </a:r>
            <a:endParaRPr sz="2133"/>
          </a:p>
          <a:p>
            <a:pPr algn="ctr">
              <a:buClr>
                <a:srgbClr val="113362"/>
              </a:buClr>
              <a:buSzPts val="1100"/>
            </a:pPr>
            <a:r>
              <a:rPr lang="en-US" altLang="ja" sz="2133">
                <a:solidFill>
                  <a:srgbClr val="113362"/>
                </a:solidFill>
                <a:latin typeface="Times New Roman"/>
                <a:ea typeface="Times New Roman"/>
                <a:cs typeface="Times New Roman"/>
                <a:sym typeface="Times New Roman"/>
              </a:rPr>
              <a:t>(</a:t>
            </a:r>
            <a:r>
              <a:rPr lang="ja" altLang="en-US" sz="2133">
                <a:solidFill>
                  <a:srgbClr val="113362"/>
                </a:solidFill>
                <a:latin typeface="Times New Roman"/>
                <a:ea typeface="Times New Roman"/>
                <a:cs typeface="Times New Roman"/>
                <a:sym typeface="Times New Roman"/>
              </a:rPr>
              <a:t>周期 </a:t>
            </a:r>
            <a:r>
              <a:rPr lang="en-US" altLang="ja" sz="2133">
                <a:solidFill>
                  <a:srgbClr val="113362"/>
                </a:solidFill>
                <a:latin typeface="Times New Roman"/>
                <a:ea typeface="Times New Roman"/>
                <a:cs typeface="Times New Roman"/>
                <a:sym typeface="Times New Roman"/>
              </a:rPr>
              <a:t>20 </a:t>
            </a:r>
            <a:r>
              <a:rPr lang="ja" altLang="en-US" sz="2133">
                <a:solidFill>
                  <a:srgbClr val="113362"/>
                </a:solidFill>
                <a:latin typeface="Times New Roman"/>
                <a:ea typeface="Times New Roman"/>
                <a:cs typeface="Times New Roman"/>
                <a:sym typeface="Times New Roman"/>
              </a:rPr>
              <a:t>分</a:t>
            </a:r>
            <a:r>
              <a:rPr lang="en-US" altLang="ja" sz="2133">
                <a:solidFill>
                  <a:srgbClr val="113362"/>
                </a:solidFill>
                <a:latin typeface="Times New Roman"/>
                <a:ea typeface="Times New Roman"/>
                <a:cs typeface="Times New Roman"/>
                <a:sym typeface="Times New Roman"/>
              </a:rPr>
              <a:t>)</a:t>
            </a:r>
            <a:endParaRPr sz="2133"/>
          </a:p>
        </p:txBody>
      </p:sp>
      <p:cxnSp>
        <p:nvCxnSpPr>
          <p:cNvPr id="27" name="Google Shape;464;p48">
            <a:extLst>
              <a:ext uri="{FF2B5EF4-FFF2-40B4-BE49-F238E27FC236}">
                <a16:creationId xmlns:a16="http://schemas.microsoft.com/office/drawing/2014/main" id="{8A5FBA0C-8A3F-EBF2-E23B-CBA8A78A53BE}"/>
              </a:ext>
            </a:extLst>
          </p:cNvPr>
          <p:cNvCxnSpPr/>
          <p:nvPr/>
        </p:nvCxnSpPr>
        <p:spPr>
          <a:xfrm rot="10800000" flipH="1">
            <a:off x="4558887" y="1220641"/>
            <a:ext cx="5145832" cy="3079483"/>
          </a:xfrm>
          <a:prstGeom prst="straightConnector1">
            <a:avLst/>
          </a:prstGeom>
          <a:noFill/>
          <a:ln w="38100" cap="flat" cmpd="sng">
            <a:solidFill>
              <a:srgbClr val="F19E4B"/>
            </a:solidFill>
            <a:prstDash val="solid"/>
            <a:miter lim="400000"/>
            <a:headEnd type="none" w="sm" len="sm"/>
            <a:tailEnd type="stealth" w="med" len="med"/>
          </a:ln>
        </p:spPr>
      </p:cxnSp>
      <p:cxnSp>
        <p:nvCxnSpPr>
          <p:cNvPr id="28" name="Google Shape;465;p48">
            <a:extLst>
              <a:ext uri="{FF2B5EF4-FFF2-40B4-BE49-F238E27FC236}">
                <a16:creationId xmlns:a16="http://schemas.microsoft.com/office/drawing/2014/main" id="{8A2F3D51-E3D1-11FE-6738-B760979D2812}"/>
              </a:ext>
            </a:extLst>
          </p:cNvPr>
          <p:cNvCxnSpPr/>
          <p:nvPr/>
        </p:nvCxnSpPr>
        <p:spPr>
          <a:xfrm>
            <a:off x="5941328" y="3654671"/>
            <a:ext cx="2387480" cy="702747"/>
          </a:xfrm>
          <a:prstGeom prst="straightConnector1">
            <a:avLst/>
          </a:prstGeom>
          <a:noFill/>
          <a:ln w="38100" cap="flat" cmpd="sng">
            <a:solidFill>
              <a:srgbClr val="F19E4B"/>
            </a:solidFill>
            <a:prstDash val="dashDot"/>
            <a:miter lim="400000"/>
            <a:headEnd type="none" w="sm" len="sm"/>
            <a:tailEnd type="stealth" w="med" len="med"/>
          </a:ln>
        </p:spPr>
      </p:cxnSp>
      <p:pic>
        <p:nvPicPr>
          <p:cNvPr id="29" name="Google Shape;466;p48" descr="Image">
            <a:extLst>
              <a:ext uri="{FF2B5EF4-FFF2-40B4-BE49-F238E27FC236}">
                <a16:creationId xmlns:a16="http://schemas.microsoft.com/office/drawing/2014/main" id="{DCFF2B50-5E09-AB3F-5D74-F7D5DC4A099B}"/>
              </a:ext>
            </a:extLst>
          </p:cNvPr>
          <p:cNvPicPr preferRelativeResize="0"/>
          <p:nvPr/>
        </p:nvPicPr>
        <p:blipFill rotWithShape="1">
          <a:blip r:embed="rId7">
            <a:alphaModFix amt="42548"/>
          </a:blip>
          <a:srcRect l="3092" t="4761" r="4688" b="2832"/>
          <a:stretch/>
        </p:blipFill>
        <p:spPr>
          <a:xfrm rot="6573252">
            <a:off x="6460247" y="3162055"/>
            <a:ext cx="875652" cy="1485192"/>
          </a:xfrm>
          <a:custGeom>
            <a:avLst/>
            <a:gdLst/>
            <a:ahLst/>
            <a:cxnLst/>
            <a:rect l="l" t="t" r="r" b="b"/>
            <a:pathLst>
              <a:path w="21415" h="21588" extrusionOk="0">
                <a:moveTo>
                  <a:pt x="11618" y="1"/>
                </a:moveTo>
                <a:cubicBezTo>
                  <a:pt x="9371" y="-12"/>
                  <a:pt x="7075" y="76"/>
                  <a:pt x="5625" y="269"/>
                </a:cubicBezTo>
                <a:cubicBezTo>
                  <a:pt x="2256" y="717"/>
                  <a:pt x="0" y="1506"/>
                  <a:pt x="0" y="2239"/>
                </a:cubicBezTo>
                <a:cubicBezTo>
                  <a:pt x="0" y="2510"/>
                  <a:pt x="9465" y="18063"/>
                  <a:pt x="11507" y="21147"/>
                </a:cubicBezTo>
                <a:lnTo>
                  <a:pt x="11798" y="21588"/>
                </a:lnTo>
                <a:lnTo>
                  <a:pt x="12094" y="21000"/>
                </a:lnTo>
                <a:cubicBezTo>
                  <a:pt x="20546" y="4246"/>
                  <a:pt x="21600" y="2057"/>
                  <a:pt x="21392" y="1694"/>
                </a:cubicBezTo>
                <a:cubicBezTo>
                  <a:pt x="21110" y="1202"/>
                  <a:pt x="19689" y="726"/>
                  <a:pt x="17325" y="335"/>
                </a:cubicBezTo>
                <a:cubicBezTo>
                  <a:pt x="16064" y="127"/>
                  <a:pt x="13865" y="14"/>
                  <a:pt x="11618" y="1"/>
                </a:cubicBezTo>
                <a:close/>
              </a:path>
            </a:pathLst>
          </a:custGeom>
          <a:noFill/>
          <a:ln>
            <a:noFill/>
          </a:ln>
        </p:spPr>
      </p:pic>
      <p:cxnSp>
        <p:nvCxnSpPr>
          <p:cNvPr id="30" name="Google Shape;467;p48">
            <a:extLst>
              <a:ext uri="{FF2B5EF4-FFF2-40B4-BE49-F238E27FC236}">
                <a16:creationId xmlns:a16="http://schemas.microsoft.com/office/drawing/2014/main" id="{7C841BB7-36BE-516A-BA54-AB35C9A2E2C5}"/>
              </a:ext>
            </a:extLst>
          </p:cNvPr>
          <p:cNvCxnSpPr/>
          <p:nvPr/>
        </p:nvCxnSpPr>
        <p:spPr>
          <a:xfrm rot="10800000" flipH="1">
            <a:off x="5939629" y="1136272"/>
            <a:ext cx="136704" cy="2151517"/>
          </a:xfrm>
          <a:prstGeom prst="straightConnector1">
            <a:avLst/>
          </a:prstGeom>
          <a:noFill/>
          <a:ln w="38100" cap="flat" cmpd="sng">
            <a:solidFill>
              <a:srgbClr val="F19E4B"/>
            </a:solidFill>
            <a:prstDash val="dashDot"/>
            <a:miter lim="400000"/>
            <a:headEnd type="none" w="sm" len="sm"/>
            <a:tailEnd type="stealth" w="med" len="med"/>
          </a:ln>
        </p:spPr>
      </p:cxnSp>
      <p:pic>
        <p:nvPicPr>
          <p:cNvPr id="31" name="Google Shape;468;p48" descr="Image">
            <a:extLst>
              <a:ext uri="{FF2B5EF4-FFF2-40B4-BE49-F238E27FC236}">
                <a16:creationId xmlns:a16="http://schemas.microsoft.com/office/drawing/2014/main" id="{CAC14E75-6187-8FE1-A87B-E3EDB05DE43F}"/>
              </a:ext>
            </a:extLst>
          </p:cNvPr>
          <p:cNvPicPr preferRelativeResize="0"/>
          <p:nvPr/>
        </p:nvPicPr>
        <p:blipFill rotWithShape="1">
          <a:blip r:embed="rId7">
            <a:alphaModFix amt="42548"/>
          </a:blip>
          <a:srcRect l="3092" t="4761" r="4688" b="2832"/>
          <a:stretch/>
        </p:blipFill>
        <p:spPr>
          <a:xfrm rot="303999">
            <a:off x="5550654" y="1540808"/>
            <a:ext cx="875652" cy="1485192"/>
          </a:xfrm>
          <a:custGeom>
            <a:avLst/>
            <a:gdLst/>
            <a:ahLst/>
            <a:cxnLst/>
            <a:rect l="l" t="t" r="r" b="b"/>
            <a:pathLst>
              <a:path w="21415" h="21588" extrusionOk="0">
                <a:moveTo>
                  <a:pt x="11618" y="1"/>
                </a:moveTo>
                <a:cubicBezTo>
                  <a:pt x="9371" y="-12"/>
                  <a:pt x="7075" y="76"/>
                  <a:pt x="5625" y="269"/>
                </a:cubicBezTo>
                <a:cubicBezTo>
                  <a:pt x="2256" y="717"/>
                  <a:pt x="0" y="1506"/>
                  <a:pt x="0" y="2239"/>
                </a:cubicBezTo>
                <a:cubicBezTo>
                  <a:pt x="0" y="2510"/>
                  <a:pt x="9465" y="18063"/>
                  <a:pt x="11507" y="21147"/>
                </a:cubicBezTo>
                <a:lnTo>
                  <a:pt x="11798" y="21588"/>
                </a:lnTo>
                <a:lnTo>
                  <a:pt x="12094" y="21000"/>
                </a:lnTo>
                <a:cubicBezTo>
                  <a:pt x="20546" y="4246"/>
                  <a:pt x="21600" y="2057"/>
                  <a:pt x="21392" y="1694"/>
                </a:cubicBezTo>
                <a:cubicBezTo>
                  <a:pt x="21110" y="1202"/>
                  <a:pt x="19689" y="726"/>
                  <a:pt x="17325" y="335"/>
                </a:cubicBezTo>
                <a:cubicBezTo>
                  <a:pt x="16064" y="127"/>
                  <a:pt x="13865" y="14"/>
                  <a:pt x="11618" y="1"/>
                </a:cubicBezTo>
                <a:close/>
              </a:path>
            </a:pathLst>
          </a:custGeom>
          <a:noFill/>
          <a:ln>
            <a:noFill/>
          </a:ln>
        </p:spPr>
      </p:pic>
      <p:sp>
        <p:nvSpPr>
          <p:cNvPr id="32" name="Google Shape;469;p48">
            <a:extLst>
              <a:ext uri="{FF2B5EF4-FFF2-40B4-BE49-F238E27FC236}">
                <a16:creationId xmlns:a16="http://schemas.microsoft.com/office/drawing/2014/main" id="{4B70242D-58FF-2B83-EB59-7585AFD44FA3}"/>
              </a:ext>
            </a:extLst>
          </p:cNvPr>
          <p:cNvSpPr/>
          <p:nvPr/>
        </p:nvSpPr>
        <p:spPr>
          <a:xfrm rot="-2100196">
            <a:off x="6757286" y="759445"/>
            <a:ext cx="988567" cy="3860863"/>
          </a:xfrm>
          <a:prstGeom prst="ellipse">
            <a:avLst/>
          </a:prstGeom>
          <a:noFill/>
          <a:ln w="19050" cap="flat" cmpd="sng">
            <a:solidFill>
              <a:srgbClr val="113362"/>
            </a:solidFill>
            <a:prstDash val="dashDot"/>
            <a:miter lim="400000"/>
            <a:headEnd type="none" w="sm" len="sm"/>
            <a:tailEnd type="none" w="sm" len="sm"/>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33" name="Google Shape;470;p48">
            <a:extLst>
              <a:ext uri="{FF2B5EF4-FFF2-40B4-BE49-F238E27FC236}">
                <a16:creationId xmlns:a16="http://schemas.microsoft.com/office/drawing/2014/main" id="{51C3224A-B80E-AE85-59FC-3DC9DE15E48A}"/>
              </a:ext>
            </a:extLst>
          </p:cNvPr>
          <p:cNvSpPr/>
          <p:nvPr/>
        </p:nvSpPr>
        <p:spPr>
          <a:xfrm>
            <a:off x="5960898" y="2808755"/>
            <a:ext cx="502545" cy="359309"/>
          </a:xfrm>
          <a:custGeom>
            <a:avLst/>
            <a:gdLst/>
            <a:ahLst/>
            <a:cxnLst/>
            <a:rect l="l" t="t" r="r" b="b"/>
            <a:pathLst>
              <a:path w="21600" h="21600" extrusionOk="0">
                <a:moveTo>
                  <a:pt x="0" y="0"/>
                </a:moveTo>
                <a:cubicBezTo>
                  <a:pt x="10764" y="1986"/>
                  <a:pt x="17964" y="9186"/>
                  <a:pt x="21600" y="21600"/>
                </a:cubicBezTo>
              </a:path>
            </a:pathLst>
          </a:custGeom>
          <a:noFill/>
          <a:ln w="50800" cap="flat" cmpd="sng">
            <a:solidFill>
              <a:srgbClr val="000000"/>
            </a:solidFill>
            <a:prstDash val="solid"/>
            <a:miter lim="400000"/>
            <a:headEnd type="none" w="sm" len="sm"/>
            <a:tailEnd type="none" w="sm" len="sm"/>
          </a:ln>
        </p:spPr>
        <p:txBody>
          <a:bodyPr spcFirstLastPara="1" wrap="square" lIns="45700" tIns="22867" rIns="45700" bIns="22867" anchor="t" anchorCtr="0">
            <a:noAutofit/>
          </a:bodyPr>
          <a:lstStyle/>
          <a:p>
            <a:pPr algn="ctr">
              <a:buClr>
                <a:srgbClr val="000000"/>
              </a:buClr>
              <a:buSzPts val="1100"/>
            </a:pPr>
            <a:endParaRPr sz="1467" b="1">
              <a:solidFill>
                <a:srgbClr val="000000"/>
              </a:solidFill>
              <a:latin typeface="Helvetica Neue"/>
              <a:ea typeface="Helvetica Neue"/>
              <a:cs typeface="Helvetica Neue"/>
              <a:sym typeface="Helvetica Neue"/>
            </a:endParaRPr>
          </a:p>
        </p:txBody>
      </p:sp>
      <p:sp>
        <p:nvSpPr>
          <p:cNvPr id="34" name="Google Shape;471;p48">
            <a:extLst>
              <a:ext uri="{FF2B5EF4-FFF2-40B4-BE49-F238E27FC236}">
                <a16:creationId xmlns:a16="http://schemas.microsoft.com/office/drawing/2014/main" id="{E8ACE223-5425-0E96-1632-17AB393DEC87}"/>
              </a:ext>
            </a:extLst>
          </p:cNvPr>
          <p:cNvSpPr/>
          <p:nvPr/>
        </p:nvSpPr>
        <p:spPr>
          <a:xfrm>
            <a:off x="6633239" y="3080119"/>
            <a:ext cx="289085" cy="470400"/>
          </a:xfrm>
          <a:custGeom>
            <a:avLst/>
            <a:gdLst/>
            <a:ahLst/>
            <a:cxnLst/>
            <a:rect l="l" t="t" r="r" b="b"/>
            <a:pathLst>
              <a:path w="21600" h="21600" extrusionOk="0">
                <a:moveTo>
                  <a:pt x="0" y="0"/>
                </a:moveTo>
                <a:cubicBezTo>
                  <a:pt x="14168" y="6232"/>
                  <a:pt x="21368" y="13432"/>
                  <a:pt x="21600" y="21600"/>
                </a:cubicBezTo>
              </a:path>
            </a:pathLst>
          </a:custGeom>
          <a:noFill/>
          <a:ln w="50800" cap="flat" cmpd="sng">
            <a:solidFill>
              <a:srgbClr val="000000"/>
            </a:solidFill>
            <a:prstDash val="solid"/>
            <a:miter lim="400000"/>
            <a:headEnd type="none" w="sm" len="sm"/>
            <a:tailEnd type="none" w="sm" len="sm"/>
          </a:ln>
        </p:spPr>
        <p:txBody>
          <a:bodyPr spcFirstLastPara="1" wrap="square" lIns="45700" tIns="22867" rIns="45700" bIns="22867" anchor="t" anchorCtr="0">
            <a:noAutofit/>
          </a:bodyPr>
          <a:lstStyle/>
          <a:p>
            <a:pPr algn="ctr">
              <a:buClr>
                <a:srgbClr val="000000"/>
              </a:buClr>
              <a:buSzPts val="1100"/>
            </a:pPr>
            <a:endParaRPr sz="1467" b="1">
              <a:solidFill>
                <a:srgbClr val="000000"/>
              </a:solidFill>
              <a:latin typeface="Helvetica Neue"/>
              <a:ea typeface="Helvetica Neue"/>
              <a:cs typeface="Helvetica Neue"/>
              <a:sym typeface="Helvetica Neue"/>
            </a:endParaRPr>
          </a:p>
        </p:txBody>
      </p:sp>
      <p:sp>
        <p:nvSpPr>
          <p:cNvPr id="35" name="Google Shape;472;p48">
            <a:extLst>
              <a:ext uri="{FF2B5EF4-FFF2-40B4-BE49-F238E27FC236}">
                <a16:creationId xmlns:a16="http://schemas.microsoft.com/office/drawing/2014/main" id="{CD3ACC13-4FC8-3409-C24D-1544F3C97751}"/>
              </a:ext>
            </a:extLst>
          </p:cNvPr>
          <p:cNvSpPr txBox="1"/>
          <p:nvPr/>
        </p:nvSpPr>
        <p:spPr>
          <a:xfrm rot="-2975">
            <a:off x="6556868" y="3040826"/>
            <a:ext cx="292677" cy="705836"/>
          </a:xfrm>
          <a:prstGeom prst="rect">
            <a:avLst/>
          </a:prstGeom>
          <a:noFill/>
          <a:ln>
            <a:noFill/>
          </a:ln>
        </p:spPr>
        <p:txBody>
          <a:bodyPr spcFirstLastPara="1" wrap="square" lIns="25400" tIns="25400" rIns="25400" bIns="25400" anchor="ctr" anchorCtr="0">
            <a:noAutofit/>
          </a:bodyPr>
          <a:lstStyle/>
          <a:p>
            <a:pPr>
              <a:buClr>
                <a:srgbClr val="113362"/>
              </a:buClr>
              <a:buSzPts val="2200"/>
            </a:pPr>
            <a:r>
              <a:rPr lang="ja" altLang="en-US" sz="2933">
                <a:solidFill>
                  <a:srgbClr val="113362"/>
                </a:solidFill>
                <a:latin typeface="Times New Roman"/>
                <a:ea typeface="Times New Roman"/>
                <a:cs typeface="Times New Roman"/>
                <a:sym typeface="Times New Roman"/>
              </a:rPr>
              <a:t>𝛼</a:t>
            </a:r>
            <a:endParaRPr sz="667"/>
          </a:p>
        </p:txBody>
      </p:sp>
      <p:sp>
        <p:nvSpPr>
          <p:cNvPr id="36" name="Google Shape;473;p48">
            <a:extLst>
              <a:ext uri="{FF2B5EF4-FFF2-40B4-BE49-F238E27FC236}">
                <a16:creationId xmlns:a16="http://schemas.microsoft.com/office/drawing/2014/main" id="{806B2108-8A35-9EEA-6B95-A25FEC4BCA35}"/>
              </a:ext>
            </a:extLst>
          </p:cNvPr>
          <p:cNvSpPr txBox="1"/>
          <p:nvPr/>
        </p:nvSpPr>
        <p:spPr>
          <a:xfrm rot="297">
            <a:off x="6147070" y="2300159"/>
            <a:ext cx="279319" cy="705836"/>
          </a:xfrm>
          <a:prstGeom prst="rect">
            <a:avLst/>
          </a:prstGeom>
          <a:noFill/>
          <a:ln>
            <a:noFill/>
          </a:ln>
        </p:spPr>
        <p:txBody>
          <a:bodyPr spcFirstLastPara="1" wrap="square" lIns="25400" tIns="25400" rIns="25400" bIns="25400" anchor="ctr" anchorCtr="0">
            <a:noAutofit/>
          </a:bodyPr>
          <a:lstStyle/>
          <a:p>
            <a:pPr>
              <a:buClr>
                <a:srgbClr val="113362"/>
              </a:buClr>
              <a:buSzPts val="2200"/>
            </a:pPr>
            <a:r>
              <a:rPr lang="ja" altLang="en-US" sz="2933">
                <a:solidFill>
                  <a:srgbClr val="113362"/>
                </a:solidFill>
                <a:latin typeface="Times New Roman"/>
                <a:ea typeface="Times New Roman"/>
                <a:cs typeface="Times New Roman"/>
                <a:sym typeface="Times New Roman"/>
              </a:rPr>
              <a:t>𝛽</a:t>
            </a:r>
            <a:endParaRPr sz="667"/>
          </a:p>
        </p:txBody>
      </p:sp>
      <p:pic>
        <p:nvPicPr>
          <p:cNvPr id="37" name="Google Shape;474;p48" descr="Google Shape;313;p30">
            <a:extLst>
              <a:ext uri="{FF2B5EF4-FFF2-40B4-BE49-F238E27FC236}">
                <a16:creationId xmlns:a16="http://schemas.microsoft.com/office/drawing/2014/main" id="{4AD5095E-0138-C72A-2EA8-5B44BE90B454}"/>
              </a:ext>
            </a:extLst>
          </p:cNvPr>
          <p:cNvPicPr preferRelativeResize="0"/>
          <p:nvPr/>
        </p:nvPicPr>
        <p:blipFill rotWithShape="1">
          <a:blip r:embed="rId8">
            <a:alphaModFix/>
          </a:blip>
          <a:srcRect l="5121" t="2872" r="1484" b="7185"/>
          <a:stretch/>
        </p:blipFill>
        <p:spPr>
          <a:xfrm rot="6593349">
            <a:off x="5159160" y="3005530"/>
            <a:ext cx="1257403" cy="1185367"/>
          </a:xfrm>
          <a:custGeom>
            <a:avLst/>
            <a:gdLst/>
            <a:ahLst/>
            <a:cxnLst/>
            <a:rect l="l" t="t" r="r" b="b"/>
            <a:pathLst>
              <a:path w="21487" h="21522" extrusionOk="0">
                <a:moveTo>
                  <a:pt x="7358" y="0"/>
                </a:moveTo>
                <a:cubicBezTo>
                  <a:pt x="7052" y="0"/>
                  <a:pt x="6831" y="48"/>
                  <a:pt x="6866" y="108"/>
                </a:cubicBezTo>
                <a:cubicBezTo>
                  <a:pt x="6970" y="287"/>
                  <a:pt x="6627" y="437"/>
                  <a:pt x="6072" y="454"/>
                </a:cubicBezTo>
                <a:cubicBezTo>
                  <a:pt x="5712" y="465"/>
                  <a:pt x="5548" y="543"/>
                  <a:pt x="5547" y="703"/>
                </a:cubicBezTo>
                <a:cubicBezTo>
                  <a:pt x="5546" y="874"/>
                  <a:pt x="5411" y="921"/>
                  <a:pt x="5031" y="886"/>
                </a:cubicBezTo>
                <a:cubicBezTo>
                  <a:pt x="4609" y="847"/>
                  <a:pt x="4491" y="903"/>
                  <a:pt x="4363" y="1203"/>
                </a:cubicBezTo>
                <a:cubicBezTo>
                  <a:pt x="4201" y="1584"/>
                  <a:pt x="3078" y="2166"/>
                  <a:pt x="2946" y="1938"/>
                </a:cubicBezTo>
                <a:cubicBezTo>
                  <a:pt x="2905" y="1868"/>
                  <a:pt x="2713" y="1960"/>
                  <a:pt x="2519" y="2144"/>
                </a:cubicBezTo>
                <a:cubicBezTo>
                  <a:pt x="2310" y="2342"/>
                  <a:pt x="2218" y="2533"/>
                  <a:pt x="2295" y="2616"/>
                </a:cubicBezTo>
                <a:cubicBezTo>
                  <a:pt x="2475" y="2809"/>
                  <a:pt x="2196" y="3325"/>
                  <a:pt x="1912" y="3325"/>
                </a:cubicBezTo>
                <a:cubicBezTo>
                  <a:pt x="1757" y="3325"/>
                  <a:pt x="1707" y="3424"/>
                  <a:pt x="1756" y="3624"/>
                </a:cubicBezTo>
                <a:cubicBezTo>
                  <a:pt x="1844" y="3986"/>
                  <a:pt x="1355" y="4886"/>
                  <a:pt x="1101" y="4831"/>
                </a:cubicBezTo>
                <a:cubicBezTo>
                  <a:pt x="994" y="4808"/>
                  <a:pt x="913" y="4960"/>
                  <a:pt x="905" y="5195"/>
                </a:cubicBezTo>
                <a:cubicBezTo>
                  <a:pt x="888" y="5677"/>
                  <a:pt x="730" y="5986"/>
                  <a:pt x="559" y="5873"/>
                </a:cubicBezTo>
                <a:cubicBezTo>
                  <a:pt x="490" y="5827"/>
                  <a:pt x="411" y="5984"/>
                  <a:pt x="386" y="6219"/>
                </a:cubicBezTo>
                <a:cubicBezTo>
                  <a:pt x="358" y="6475"/>
                  <a:pt x="264" y="6630"/>
                  <a:pt x="149" y="6604"/>
                </a:cubicBezTo>
                <a:cubicBezTo>
                  <a:pt x="-3" y="6570"/>
                  <a:pt x="-28" y="6815"/>
                  <a:pt x="26" y="7761"/>
                </a:cubicBezTo>
                <a:cubicBezTo>
                  <a:pt x="64" y="8421"/>
                  <a:pt x="128" y="9067"/>
                  <a:pt x="169" y="9194"/>
                </a:cubicBezTo>
                <a:cubicBezTo>
                  <a:pt x="330" y="9701"/>
                  <a:pt x="552" y="11655"/>
                  <a:pt x="474" y="11871"/>
                </a:cubicBezTo>
                <a:cubicBezTo>
                  <a:pt x="417" y="12029"/>
                  <a:pt x="498" y="12118"/>
                  <a:pt x="728" y="12152"/>
                </a:cubicBezTo>
                <a:cubicBezTo>
                  <a:pt x="961" y="12188"/>
                  <a:pt x="1051" y="12290"/>
                  <a:pt x="1020" y="12484"/>
                </a:cubicBezTo>
                <a:cubicBezTo>
                  <a:pt x="984" y="12712"/>
                  <a:pt x="1026" y="12736"/>
                  <a:pt x="1240" y="12614"/>
                </a:cubicBezTo>
                <a:cubicBezTo>
                  <a:pt x="1579" y="12420"/>
                  <a:pt x="2512" y="12806"/>
                  <a:pt x="2356" y="13075"/>
                </a:cubicBezTo>
                <a:cubicBezTo>
                  <a:pt x="2292" y="13185"/>
                  <a:pt x="2313" y="13215"/>
                  <a:pt x="2410" y="13150"/>
                </a:cubicBezTo>
                <a:cubicBezTo>
                  <a:pt x="2594" y="13029"/>
                  <a:pt x="2867" y="13500"/>
                  <a:pt x="2773" y="13777"/>
                </a:cubicBezTo>
                <a:cubicBezTo>
                  <a:pt x="2739" y="13879"/>
                  <a:pt x="3006" y="14267"/>
                  <a:pt x="3370" y="14638"/>
                </a:cubicBezTo>
                <a:cubicBezTo>
                  <a:pt x="3733" y="15010"/>
                  <a:pt x="4031" y="15388"/>
                  <a:pt x="4031" y="15478"/>
                </a:cubicBezTo>
                <a:cubicBezTo>
                  <a:pt x="4031" y="15568"/>
                  <a:pt x="4146" y="15634"/>
                  <a:pt x="4285" y="15622"/>
                </a:cubicBezTo>
                <a:cubicBezTo>
                  <a:pt x="4456" y="15608"/>
                  <a:pt x="4523" y="15690"/>
                  <a:pt x="4492" y="15881"/>
                </a:cubicBezTo>
                <a:cubicBezTo>
                  <a:pt x="4457" y="16104"/>
                  <a:pt x="4499" y="16137"/>
                  <a:pt x="4686" y="16025"/>
                </a:cubicBezTo>
                <a:cubicBezTo>
                  <a:pt x="4837" y="15935"/>
                  <a:pt x="5182" y="15953"/>
                  <a:pt x="5638" y="16080"/>
                </a:cubicBezTo>
                <a:cubicBezTo>
                  <a:pt x="6033" y="16189"/>
                  <a:pt x="6625" y="16306"/>
                  <a:pt x="6954" y="16339"/>
                </a:cubicBezTo>
                <a:cubicBezTo>
                  <a:pt x="7623" y="16405"/>
                  <a:pt x="7867" y="16780"/>
                  <a:pt x="7700" y="17488"/>
                </a:cubicBezTo>
                <a:cubicBezTo>
                  <a:pt x="7635" y="17766"/>
                  <a:pt x="7655" y="17850"/>
                  <a:pt x="7771" y="17773"/>
                </a:cubicBezTo>
                <a:cubicBezTo>
                  <a:pt x="7923" y="17673"/>
                  <a:pt x="8256" y="18294"/>
                  <a:pt x="8202" y="18576"/>
                </a:cubicBezTo>
                <a:cubicBezTo>
                  <a:pt x="8190" y="18637"/>
                  <a:pt x="8218" y="18791"/>
                  <a:pt x="8263" y="18919"/>
                </a:cubicBezTo>
                <a:cubicBezTo>
                  <a:pt x="8551" y="19728"/>
                  <a:pt x="8648" y="20238"/>
                  <a:pt x="8572" y="20565"/>
                </a:cubicBezTo>
                <a:cubicBezTo>
                  <a:pt x="8523" y="20771"/>
                  <a:pt x="8542" y="20918"/>
                  <a:pt x="8612" y="20893"/>
                </a:cubicBezTo>
                <a:cubicBezTo>
                  <a:pt x="8683" y="20868"/>
                  <a:pt x="8898" y="21005"/>
                  <a:pt x="9090" y="21196"/>
                </a:cubicBezTo>
                <a:cubicBezTo>
                  <a:pt x="9498" y="21600"/>
                  <a:pt x="9247" y="21587"/>
                  <a:pt x="13017" y="21379"/>
                </a:cubicBezTo>
                <a:cubicBezTo>
                  <a:pt x="15171" y="21261"/>
                  <a:pt x="15995" y="21163"/>
                  <a:pt x="16072" y="21015"/>
                </a:cubicBezTo>
                <a:cubicBezTo>
                  <a:pt x="16131" y="20904"/>
                  <a:pt x="16338" y="20830"/>
                  <a:pt x="16533" y="20853"/>
                </a:cubicBezTo>
                <a:cubicBezTo>
                  <a:pt x="16941" y="20901"/>
                  <a:pt x="17419" y="20432"/>
                  <a:pt x="17300" y="20100"/>
                </a:cubicBezTo>
                <a:cubicBezTo>
                  <a:pt x="17256" y="19978"/>
                  <a:pt x="17434" y="19632"/>
                  <a:pt x="17700" y="19322"/>
                </a:cubicBezTo>
                <a:cubicBezTo>
                  <a:pt x="17963" y="19015"/>
                  <a:pt x="18144" y="18764"/>
                  <a:pt x="18103" y="18764"/>
                </a:cubicBezTo>
                <a:cubicBezTo>
                  <a:pt x="18063" y="18764"/>
                  <a:pt x="18110" y="18660"/>
                  <a:pt x="18209" y="18533"/>
                </a:cubicBezTo>
                <a:cubicBezTo>
                  <a:pt x="18307" y="18407"/>
                  <a:pt x="18447" y="18342"/>
                  <a:pt x="18517" y="18389"/>
                </a:cubicBezTo>
                <a:cubicBezTo>
                  <a:pt x="18588" y="18435"/>
                  <a:pt x="18646" y="18400"/>
                  <a:pt x="18646" y="18310"/>
                </a:cubicBezTo>
                <a:cubicBezTo>
                  <a:pt x="18646" y="17849"/>
                  <a:pt x="18899" y="17332"/>
                  <a:pt x="19070" y="17445"/>
                </a:cubicBezTo>
                <a:cubicBezTo>
                  <a:pt x="19136" y="17489"/>
                  <a:pt x="19182" y="17405"/>
                  <a:pt x="19172" y="17258"/>
                </a:cubicBezTo>
                <a:cubicBezTo>
                  <a:pt x="19159" y="17082"/>
                  <a:pt x="19240" y="17005"/>
                  <a:pt x="19406" y="17034"/>
                </a:cubicBezTo>
                <a:cubicBezTo>
                  <a:pt x="19592" y="17068"/>
                  <a:pt x="19649" y="16986"/>
                  <a:pt x="19623" y="16724"/>
                </a:cubicBezTo>
                <a:cubicBezTo>
                  <a:pt x="19596" y="16457"/>
                  <a:pt x="19651" y="16382"/>
                  <a:pt x="19850" y="16418"/>
                </a:cubicBezTo>
                <a:cubicBezTo>
                  <a:pt x="20037" y="16452"/>
                  <a:pt x="20098" y="16384"/>
                  <a:pt x="20067" y="16184"/>
                </a:cubicBezTo>
                <a:cubicBezTo>
                  <a:pt x="20022" y="15901"/>
                  <a:pt x="20644" y="14822"/>
                  <a:pt x="20772" y="14959"/>
                </a:cubicBezTo>
                <a:cubicBezTo>
                  <a:pt x="20942" y="15140"/>
                  <a:pt x="21374" y="14427"/>
                  <a:pt x="21338" y="14026"/>
                </a:cubicBezTo>
                <a:cubicBezTo>
                  <a:pt x="21317" y="13788"/>
                  <a:pt x="21358" y="13425"/>
                  <a:pt x="21426" y="13219"/>
                </a:cubicBezTo>
                <a:cubicBezTo>
                  <a:pt x="21572" y="12783"/>
                  <a:pt x="21432" y="11926"/>
                  <a:pt x="21237" y="12055"/>
                </a:cubicBezTo>
                <a:cubicBezTo>
                  <a:pt x="21038" y="12186"/>
                  <a:pt x="20834" y="11478"/>
                  <a:pt x="20925" y="10974"/>
                </a:cubicBezTo>
                <a:cubicBezTo>
                  <a:pt x="20980" y="10667"/>
                  <a:pt x="20952" y="10570"/>
                  <a:pt x="20836" y="10646"/>
                </a:cubicBezTo>
                <a:cubicBezTo>
                  <a:pt x="20597" y="10804"/>
                  <a:pt x="20371" y="10062"/>
                  <a:pt x="20480" y="9479"/>
                </a:cubicBezTo>
                <a:cubicBezTo>
                  <a:pt x="20546" y="9130"/>
                  <a:pt x="20522" y="9022"/>
                  <a:pt x="20402" y="9101"/>
                </a:cubicBezTo>
                <a:cubicBezTo>
                  <a:pt x="20182" y="9246"/>
                  <a:pt x="19939" y="8562"/>
                  <a:pt x="20050" y="8110"/>
                </a:cubicBezTo>
                <a:cubicBezTo>
                  <a:pt x="20106" y="7880"/>
                  <a:pt x="20056" y="7715"/>
                  <a:pt x="19897" y="7620"/>
                </a:cubicBezTo>
                <a:cubicBezTo>
                  <a:pt x="19766" y="7542"/>
                  <a:pt x="19656" y="7388"/>
                  <a:pt x="19656" y="7274"/>
                </a:cubicBezTo>
                <a:cubicBezTo>
                  <a:pt x="19656" y="7161"/>
                  <a:pt x="19511" y="6964"/>
                  <a:pt x="19331" y="6838"/>
                </a:cubicBezTo>
                <a:cubicBezTo>
                  <a:pt x="19065" y="6652"/>
                  <a:pt x="18614" y="6623"/>
                  <a:pt x="16947" y="6687"/>
                </a:cubicBezTo>
                <a:lnTo>
                  <a:pt x="14892" y="6766"/>
                </a:lnTo>
                <a:lnTo>
                  <a:pt x="14746" y="6363"/>
                </a:lnTo>
                <a:cubicBezTo>
                  <a:pt x="14667" y="6140"/>
                  <a:pt x="14627" y="5683"/>
                  <a:pt x="14658" y="5350"/>
                </a:cubicBezTo>
                <a:cubicBezTo>
                  <a:pt x="14704" y="4858"/>
                  <a:pt x="14665" y="4731"/>
                  <a:pt x="14445" y="4669"/>
                </a:cubicBezTo>
                <a:cubicBezTo>
                  <a:pt x="14237" y="4611"/>
                  <a:pt x="14189" y="4492"/>
                  <a:pt x="14245" y="4165"/>
                </a:cubicBezTo>
                <a:cubicBezTo>
                  <a:pt x="14304" y="3813"/>
                  <a:pt x="14281" y="3770"/>
                  <a:pt x="14116" y="3916"/>
                </a:cubicBezTo>
                <a:cubicBezTo>
                  <a:pt x="13881" y="4124"/>
                  <a:pt x="13726" y="4007"/>
                  <a:pt x="13726" y="3621"/>
                </a:cubicBezTo>
                <a:cubicBezTo>
                  <a:pt x="13726" y="3456"/>
                  <a:pt x="13597" y="3326"/>
                  <a:pt x="13400" y="3297"/>
                </a:cubicBezTo>
                <a:cubicBezTo>
                  <a:pt x="13221" y="3269"/>
                  <a:pt x="13073" y="3147"/>
                  <a:pt x="13071" y="3019"/>
                </a:cubicBezTo>
                <a:cubicBezTo>
                  <a:pt x="13070" y="2892"/>
                  <a:pt x="12964" y="2806"/>
                  <a:pt x="12837" y="2828"/>
                </a:cubicBezTo>
                <a:cubicBezTo>
                  <a:pt x="12710" y="2851"/>
                  <a:pt x="12524" y="2762"/>
                  <a:pt x="12424" y="2634"/>
                </a:cubicBezTo>
                <a:cubicBezTo>
                  <a:pt x="12324" y="2505"/>
                  <a:pt x="12020" y="2399"/>
                  <a:pt x="11749" y="2399"/>
                </a:cubicBezTo>
                <a:cubicBezTo>
                  <a:pt x="11370" y="2399"/>
                  <a:pt x="11228" y="2321"/>
                  <a:pt x="11135" y="2054"/>
                </a:cubicBezTo>
                <a:cubicBezTo>
                  <a:pt x="11069" y="1863"/>
                  <a:pt x="11042" y="1623"/>
                  <a:pt x="11077" y="1524"/>
                </a:cubicBezTo>
                <a:cubicBezTo>
                  <a:pt x="11119" y="1406"/>
                  <a:pt x="11002" y="1363"/>
                  <a:pt x="10735" y="1394"/>
                </a:cubicBezTo>
                <a:cubicBezTo>
                  <a:pt x="10257" y="1451"/>
                  <a:pt x="9772" y="1217"/>
                  <a:pt x="9901" y="994"/>
                </a:cubicBezTo>
                <a:cubicBezTo>
                  <a:pt x="9955" y="901"/>
                  <a:pt x="9826" y="858"/>
                  <a:pt x="9579" y="886"/>
                </a:cubicBezTo>
                <a:cubicBezTo>
                  <a:pt x="9245" y="924"/>
                  <a:pt x="9178" y="877"/>
                  <a:pt x="9216" y="641"/>
                </a:cubicBezTo>
                <a:cubicBezTo>
                  <a:pt x="9255" y="400"/>
                  <a:pt x="9193" y="368"/>
                  <a:pt x="8860" y="436"/>
                </a:cubicBezTo>
                <a:cubicBezTo>
                  <a:pt x="8421" y="525"/>
                  <a:pt x="7735" y="310"/>
                  <a:pt x="7846" y="119"/>
                </a:cubicBezTo>
                <a:cubicBezTo>
                  <a:pt x="7884" y="53"/>
                  <a:pt x="7663" y="0"/>
                  <a:pt x="7358" y="0"/>
                </a:cubicBezTo>
                <a:close/>
              </a:path>
            </a:pathLst>
          </a:custGeom>
          <a:noFill/>
          <a:ln>
            <a:noFill/>
          </a:ln>
        </p:spPr>
      </p:pic>
      <p:sp>
        <p:nvSpPr>
          <p:cNvPr id="38" name="Google Shape;475;p48">
            <a:extLst>
              <a:ext uri="{FF2B5EF4-FFF2-40B4-BE49-F238E27FC236}">
                <a16:creationId xmlns:a16="http://schemas.microsoft.com/office/drawing/2014/main" id="{1AC6A862-29E9-5BEE-9947-EB0DB0C5B942}"/>
              </a:ext>
            </a:extLst>
          </p:cNvPr>
          <p:cNvSpPr txBox="1"/>
          <p:nvPr/>
        </p:nvSpPr>
        <p:spPr>
          <a:xfrm>
            <a:off x="6157203" y="4241847"/>
            <a:ext cx="1188820" cy="375093"/>
          </a:xfrm>
          <a:prstGeom prst="rect">
            <a:avLst/>
          </a:prstGeom>
          <a:noFill/>
          <a:ln>
            <a:noFill/>
          </a:ln>
        </p:spPr>
        <p:txBody>
          <a:bodyPr spcFirstLastPara="1" wrap="square" lIns="25400" tIns="25400" rIns="25400" bIns="25400" anchor="ctr" anchorCtr="0">
            <a:noAutofit/>
          </a:bodyPr>
          <a:lstStyle/>
          <a:p>
            <a:pPr algn="ctr">
              <a:buClr>
                <a:srgbClr val="113362"/>
              </a:buClr>
              <a:buSzPts val="1400"/>
            </a:pPr>
            <a:r>
              <a:rPr lang="en-US" altLang="ja" sz="1867">
                <a:solidFill>
                  <a:srgbClr val="113362"/>
                </a:solidFill>
                <a:latin typeface="Times New Roman"/>
                <a:ea typeface="Times New Roman"/>
                <a:cs typeface="Times New Roman"/>
                <a:sym typeface="Times New Roman"/>
              </a:rPr>
              <a:t>FoV</a:t>
            </a:r>
            <a:endParaRPr sz="667"/>
          </a:p>
        </p:txBody>
      </p:sp>
      <p:pic>
        <p:nvPicPr>
          <p:cNvPr id="39" name="Google Shape;476;p48" descr="Image">
            <a:extLst>
              <a:ext uri="{FF2B5EF4-FFF2-40B4-BE49-F238E27FC236}">
                <a16:creationId xmlns:a16="http://schemas.microsoft.com/office/drawing/2014/main" id="{3245C50B-F421-462C-5A47-BA5010E76E76}"/>
              </a:ext>
            </a:extLst>
          </p:cNvPr>
          <p:cNvPicPr preferRelativeResize="0"/>
          <p:nvPr/>
        </p:nvPicPr>
        <p:blipFill rotWithShape="1">
          <a:blip r:embed="rId9">
            <a:alphaModFix/>
          </a:blip>
          <a:srcRect/>
          <a:stretch/>
        </p:blipFill>
        <p:spPr>
          <a:xfrm>
            <a:off x="3503578" y="3139768"/>
            <a:ext cx="780885" cy="784829"/>
          </a:xfrm>
          <a:prstGeom prst="rect">
            <a:avLst/>
          </a:prstGeom>
          <a:noFill/>
          <a:ln>
            <a:noFill/>
          </a:ln>
        </p:spPr>
      </p:pic>
      <p:pic>
        <p:nvPicPr>
          <p:cNvPr id="2" name="test_c">
            <a:hlinkClick r:id="" action="ppaction://media"/>
            <a:extLst>
              <a:ext uri="{FF2B5EF4-FFF2-40B4-BE49-F238E27FC236}">
                <a16:creationId xmlns:a16="http://schemas.microsoft.com/office/drawing/2014/main" id="{E49F1A81-1E1B-6A72-25B9-28B1AF9C5EA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flipH="1">
            <a:off x="225833" y="4014531"/>
            <a:ext cx="4236939" cy="2383279"/>
          </a:xfrm>
          <a:prstGeom prst="rect">
            <a:avLst/>
          </a:prstGeom>
        </p:spPr>
      </p:pic>
      <p:pic>
        <p:nvPicPr>
          <p:cNvPr id="3" name="図 2" descr="図形, 円&#10;&#10;中程度の精度で自動的に生成された説明">
            <a:extLst>
              <a:ext uri="{FF2B5EF4-FFF2-40B4-BE49-F238E27FC236}">
                <a16:creationId xmlns:a16="http://schemas.microsoft.com/office/drawing/2014/main" id="{398A4E31-4836-8A68-71E0-DD7B1F6E60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06353" y="4677412"/>
            <a:ext cx="2632028" cy="1645017"/>
          </a:xfrm>
          <a:prstGeom prst="rect">
            <a:avLst/>
          </a:prstGeom>
        </p:spPr>
      </p:pic>
    </p:spTree>
    <p:extLst>
      <p:ext uri="{BB962C8B-B14F-4D97-AF65-F5344CB8AC3E}">
        <p14:creationId xmlns:p14="http://schemas.microsoft.com/office/powerpoint/2010/main" val="371620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038"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43D43-78E2-A072-A98E-92295B62A8E6}"/>
            </a:ext>
          </a:extLst>
        </p:cNvPr>
        <p:cNvGrpSpPr/>
        <p:nvPr/>
      </p:nvGrpSpPr>
      <p:grpSpPr>
        <a:xfrm>
          <a:off x="0" y="0"/>
          <a:ext cx="0" cy="0"/>
          <a:chOff x="0" y="0"/>
          <a:chExt cx="0" cy="0"/>
        </a:xfrm>
      </p:grpSpPr>
      <p:sp>
        <p:nvSpPr>
          <p:cNvPr id="5" name="Google Shape;375;p47">
            <a:extLst>
              <a:ext uri="{FF2B5EF4-FFF2-40B4-BE49-F238E27FC236}">
                <a16:creationId xmlns:a16="http://schemas.microsoft.com/office/drawing/2014/main" id="{D1D3E6FB-C3EC-9DF2-D16E-67D832F9E7ED}"/>
              </a:ext>
            </a:extLst>
          </p:cNvPr>
          <p:cNvSpPr txBox="1"/>
          <p:nvPr/>
        </p:nvSpPr>
        <p:spPr>
          <a:xfrm>
            <a:off x="135473" y="139835"/>
            <a:ext cx="9660000" cy="748859"/>
          </a:xfrm>
          <a:prstGeom prst="rect">
            <a:avLst/>
          </a:prstGeom>
          <a:noFill/>
          <a:ln>
            <a:noFill/>
          </a:ln>
        </p:spPr>
        <p:txBody>
          <a:bodyPr spcFirstLastPara="1" wrap="square" lIns="25400" tIns="25400" rIns="25400" bIns="25400" anchor="ctr" anchorCtr="0">
            <a:spAutoFit/>
          </a:bodyPr>
          <a:lstStyle/>
          <a:p>
            <a:pPr>
              <a:buClr>
                <a:srgbClr val="113362"/>
              </a:buClr>
              <a:buSzPts val="3400"/>
            </a:pPr>
            <a:r>
              <a:rPr lang="en-US" altLang="ja" sz="4533" b="1" err="1">
                <a:solidFill>
                  <a:srgbClr val="113362"/>
                </a:solidFill>
                <a:latin typeface="Meiryo" panose="020B0604030504040204" pitchFamily="34" charset="-128"/>
                <a:ea typeface="Meiryo" panose="020B0604030504040204" pitchFamily="34" charset="-128"/>
                <a:cs typeface="Times New Roman"/>
                <a:sym typeface="Times New Roman"/>
              </a:rPr>
              <a:t>LiteBIRD</a:t>
            </a:r>
            <a:r>
              <a:rPr lang="ja-JP" altLang="en-US" sz="4533" b="1">
                <a:solidFill>
                  <a:srgbClr val="113362"/>
                </a:solidFill>
                <a:latin typeface="Meiryo" panose="020B0604030504040204" pitchFamily="34" charset="-128"/>
                <a:ea typeface="Meiryo" panose="020B0604030504040204" pitchFamily="34" charset="-128"/>
                <a:cs typeface="Times New Roman"/>
                <a:sym typeface="Times New Roman"/>
              </a:rPr>
              <a:t>衛星</a:t>
            </a:r>
            <a:r>
              <a:rPr lang="ja" altLang="en-US" sz="4533" b="1">
                <a:solidFill>
                  <a:srgbClr val="113362"/>
                </a:solidFill>
                <a:latin typeface="Meiryo" panose="020B0604030504040204" pitchFamily="34" charset="-128"/>
                <a:ea typeface="Meiryo" panose="020B0604030504040204" pitchFamily="34" charset="-128"/>
                <a:cs typeface="Times New Roman"/>
                <a:sym typeface="Times New Roman"/>
              </a:rPr>
              <a:t>の目標</a:t>
            </a:r>
            <a:endParaRPr sz="667">
              <a:latin typeface="Meiryo" panose="020B0604030504040204" pitchFamily="34" charset="-128"/>
              <a:ea typeface="Meiryo" panose="020B0604030504040204" pitchFamily="34" charset="-128"/>
            </a:endParaRPr>
          </a:p>
        </p:txBody>
      </p:sp>
      <p:sp>
        <p:nvSpPr>
          <p:cNvPr id="6" name="Google Shape;395;p47">
            <a:extLst>
              <a:ext uri="{FF2B5EF4-FFF2-40B4-BE49-F238E27FC236}">
                <a16:creationId xmlns:a16="http://schemas.microsoft.com/office/drawing/2014/main" id="{4DE8229D-0611-D9B6-577E-49F5CE6A944B}"/>
              </a:ext>
            </a:extLst>
          </p:cNvPr>
          <p:cNvSpPr txBox="1"/>
          <p:nvPr/>
        </p:nvSpPr>
        <p:spPr>
          <a:xfrm>
            <a:off x="110313" y="3454215"/>
            <a:ext cx="6034709" cy="2889967"/>
          </a:xfrm>
          <a:prstGeom prst="rect">
            <a:avLst/>
          </a:prstGeom>
          <a:noFill/>
          <a:ln>
            <a:noFill/>
          </a:ln>
        </p:spPr>
        <p:txBody>
          <a:bodyPr spcFirstLastPara="1" wrap="square" lIns="22833" tIns="22833" rIns="22833" bIns="22833" anchor="t" anchorCtr="0">
            <a:spAutoFit/>
          </a:bodyPr>
          <a:lstStyle/>
          <a:p>
            <a:pPr>
              <a:lnSpc>
                <a:spcPct val="110000"/>
              </a:lnSpc>
              <a:buClr>
                <a:srgbClr val="113362"/>
              </a:buClr>
              <a:buSzPts val="1500"/>
            </a:pPr>
            <a:r>
              <a:rPr lang="ja-JP" altLang="en-US" sz="2800" b="1">
                <a:solidFill>
                  <a:srgbClr val="113362"/>
                </a:solidFill>
                <a:latin typeface="Meiryo" panose="020B0604030504040204" pitchFamily="34" charset="-128"/>
                <a:ea typeface="Meiryo" panose="020B0604030504040204" pitchFamily="34" charset="-128"/>
                <a:cs typeface="Times New Roman"/>
                <a:sym typeface="Times New Roman"/>
              </a:rPr>
              <a:t>感度目標</a:t>
            </a:r>
            <a:r>
              <a:rPr lang="en-US" altLang="ja" sz="2800" b="1">
                <a:solidFill>
                  <a:srgbClr val="113362"/>
                </a:solidFill>
                <a:latin typeface="Meiryo" panose="020B0604030504040204" pitchFamily="34" charset="-128"/>
                <a:ea typeface="Meiryo" panose="020B0604030504040204" pitchFamily="34" charset="-128"/>
                <a:cs typeface="Times New Roman"/>
                <a:sym typeface="Times New Roman"/>
              </a:rPr>
              <a:t>:</a:t>
            </a:r>
            <a:endParaRPr sz="900" b="1">
              <a:latin typeface="Meiryo" panose="020B0604030504040204" pitchFamily="34" charset="-128"/>
              <a:ea typeface="Meiryo" panose="020B0604030504040204" pitchFamily="34" charset="-128"/>
            </a:endParaRPr>
          </a:p>
          <a:p>
            <a:pPr marL="507987" indent="-194728">
              <a:lnSpc>
                <a:spcPct val="110000"/>
              </a:lnSpc>
              <a:buClr>
                <a:srgbClr val="113362"/>
              </a:buClr>
              <a:buSzPts val="1500"/>
              <a:buFont typeface="Arial"/>
              <a:buChar char="•"/>
            </a:pPr>
            <a:r>
              <a:rPr lang="en-US" altLang="ja" sz="2800" i="1">
                <a:solidFill>
                  <a:srgbClr val="113362"/>
                </a:solidFill>
                <a:latin typeface="Meiryo" panose="020B0604030504040204" pitchFamily="34" charset="-128"/>
                <a:ea typeface="Meiryo" panose="020B0604030504040204" pitchFamily="34" charset="-128"/>
                <a:cs typeface="Times New Roman"/>
                <a:sym typeface="Times New Roman"/>
              </a:rPr>
              <a:t>r</a:t>
            </a:r>
            <a:r>
              <a:rPr lang="ja" altLang="en-US" sz="2800">
                <a:solidFill>
                  <a:srgbClr val="113362"/>
                </a:solidFill>
                <a:latin typeface="Meiryo" panose="020B0604030504040204" pitchFamily="34" charset="-128"/>
                <a:ea typeface="Meiryo" panose="020B0604030504040204" pitchFamily="34" charset="-128"/>
                <a:cs typeface="Times New Roman"/>
                <a:sym typeface="Times New Roman"/>
              </a:rPr>
              <a:t> </a:t>
            </a:r>
            <a:r>
              <a:rPr lang="en-US" altLang="ja" sz="2800">
                <a:solidFill>
                  <a:srgbClr val="113362"/>
                </a:solidFill>
                <a:latin typeface="Meiryo" panose="020B0604030504040204" pitchFamily="34" charset="-128"/>
                <a:ea typeface="Meiryo" panose="020B0604030504040204" pitchFamily="34" charset="-128"/>
                <a:cs typeface="Times New Roman"/>
                <a:sym typeface="Times New Roman"/>
              </a:rPr>
              <a:t>= 0</a:t>
            </a:r>
            <a:r>
              <a:rPr lang="ja" altLang="en-US" sz="2800">
                <a:solidFill>
                  <a:srgbClr val="113362"/>
                </a:solidFill>
                <a:latin typeface="Meiryo" panose="020B0604030504040204" pitchFamily="34" charset="-128"/>
                <a:ea typeface="Meiryo" panose="020B0604030504040204" pitchFamily="34" charset="-128"/>
                <a:cs typeface="Times New Roman"/>
                <a:sym typeface="Times New Roman"/>
              </a:rPr>
              <a:t>の場合 </a:t>
            </a:r>
            <a:r>
              <a:rPr lang="ja" altLang="en-US" sz="2800" b="1">
                <a:solidFill>
                  <a:srgbClr val="0432FF"/>
                </a:solidFill>
                <a:latin typeface="Meiryo" panose="020B0604030504040204" pitchFamily="34" charset="-128"/>
                <a:ea typeface="Meiryo" panose="020B0604030504040204" pitchFamily="34" charset="-128"/>
                <a:cs typeface="Times New Roman"/>
                <a:sym typeface="Times New Roman"/>
              </a:rPr>
              <a:t>𝛿</a:t>
            </a:r>
            <a:r>
              <a:rPr lang="en-US" altLang="ja" sz="2800" b="1" i="1">
                <a:solidFill>
                  <a:srgbClr val="0432FF"/>
                </a:solidFill>
                <a:latin typeface="Meiryo" panose="020B0604030504040204" pitchFamily="34" charset="-128"/>
                <a:ea typeface="Meiryo" panose="020B0604030504040204" pitchFamily="34" charset="-128"/>
                <a:cs typeface="Times New Roman"/>
                <a:sym typeface="Times New Roman"/>
              </a:rPr>
              <a:t>r</a:t>
            </a:r>
            <a:r>
              <a:rPr lang="ja" altLang="en-US" sz="2800" b="1">
                <a:solidFill>
                  <a:srgbClr val="0432FF"/>
                </a:solidFill>
                <a:latin typeface="Meiryo" panose="020B0604030504040204" pitchFamily="34" charset="-128"/>
                <a:ea typeface="Meiryo" panose="020B0604030504040204" pitchFamily="34" charset="-128"/>
                <a:cs typeface="Times New Roman"/>
                <a:sym typeface="Times New Roman"/>
              </a:rPr>
              <a:t> </a:t>
            </a:r>
            <a:r>
              <a:rPr lang="en-US" altLang="ja" sz="2800" b="1">
                <a:solidFill>
                  <a:srgbClr val="0432FF"/>
                </a:solidFill>
                <a:latin typeface="Meiryo" panose="020B0604030504040204" pitchFamily="34" charset="-128"/>
                <a:ea typeface="Meiryo" panose="020B0604030504040204" pitchFamily="34" charset="-128"/>
                <a:cs typeface="Times New Roman"/>
                <a:sym typeface="Times New Roman"/>
              </a:rPr>
              <a:t>&lt; 0.001</a:t>
            </a:r>
            <a:endParaRPr b="1">
              <a:solidFill>
                <a:srgbClr val="0432FF"/>
              </a:solidFill>
              <a:latin typeface="Meiryo" panose="020B0604030504040204" pitchFamily="34" charset="-128"/>
              <a:ea typeface="Meiryo" panose="020B0604030504040204" pitchFamily="34" charset="-128"/>
              <a:cs typeface="Helvetica Neue"/>
              <a:sym typeface="Helvetica Neue"/>
            </a:endParaRPr>
          </a:p>
          <a:p>
            <a:pPr marL="507987" indent="-194728">
              <a:lnSpc>
                <a:spcPct val="110000"/>
              </a:lnSpc>
              <a:buClr>
                <a:srgbClr val="113362"/>
              </a:buClr>
              <a:buSzPts val="1500"/>
              <a:buFont typeface="Arial"/>
              <a:buChar char="•"/>
            </a:pPr>
            <a:r>
              <a:rPr lang="en-US" altLang="ja" sz="2800" i="1">
                <a:solidFill>
                  <a:srgbClr val="113362"/>
                </a:solidFill>
                <a:latin typeface="Meiryo" panose="020B0604030504040204" pitchFamily="34" charset="-128"/>
                <a:ea typeface="Meiryo" panose="020B0604030504040204" pitchFamily="34" charset="-128"/>
                <a:cs typeface="Times New Roman"/>
                <a:sym typeface="Times New Roman"/>
              </a:rPr>
              <a:t>r</a:t>
            </a:r>
            <a:r>
              <a:rPr lang="ja" altLang="en-US" sz="2800">
                <a:solidFill>
                  <a:srgbClr val="113362"/>
                </a:solidFill>
                <a:latin typeface="Meiryo" panose="020B0604030504040204" pitchFamily="34" charset="-128"/>
                <a:ea typeface="Meiryo" panose="020B0604030504040204" pitchFamily="34" charset="-128"/>
                <a:cs typeface="Times New Roman"/>
                <a:sym typeface="Times New Roman"/>
              </a:rPr>
              <a:t> </a:t>
            </a:r>
            <a:r>
              <a:rPr lang="en-US" altLang="ja" sz="2800">
                <a:solidFill>
                  <a:srgbClr val="113362"/>
                </a:solidFill>
                <a:latin typeface="Meiryo" panose="020B0604030504040204" pitchFamily="34" charset="-128"/>
                <a:ea typeface="Meiryo" panose="020B0604030504040204" pitchFamily="34" charset="-128"/>
                <a:cs typeface="Times New Roman"/>
                <a:sym typeface="Times New Roman"/>
              </a:rPr>
              <a:t>= 0.01</a:t>
            </a:r>
            <a:r>
              <a:rPr lang="ja" altLang="en-US" sz="2800">
                <a:solidFill>
                  <a:srgbClr val="113362"/>
                </a:solidFill>
                <a:latin typeface="Meiryo" panose="020B0604030504040204" pitchFamily="34" charset="-128"/>
                <a:ea typeface="Meiryo" panose="020B0604030504040204" pitchFamily="34" charset="-128"/>
                <a:cs typeface="Times New Roman"/>
                <a:sym typeface="Times New Roman"/>
              </a:rPr>
              <a:t>の場合 </a:t>
            </a:r>
            <a:endParaRPr lang="en-US" altLang="ja" sz="2800">
              <a:solidFill>
                <a:srgbClr val="113362"/>
              </a:solidFill>
              <a:latin typeface="Meiryo" panose="020B0604030504040204" pitchFamily="34" charset="-128"/>
              <a:ea typeface="Meiryo" panose="020B0604030504040204" pitchFamily="34" charset="-128"/>
              <a:cs typeface="Times New Roman"/>
              <a:sym typeface="Times New Roman"/>
            </a:endParaRPr>
          </a:p>
          <a:p>
            <a:pPr marL="507987" indent="-194728">
              <a:lnSpc>
                <a:spcPct val="110000"/>
              </a:lnSpc>
              <a:buClr>
                <a:srgbClr val="113362"/>
              </a:buClr>
              <a:buSzPts val="1500"/>
              <a:buFont typeface="Arial"/>
              <a:buChar char="•"/>
            </a:pPr>
            <a:r>
              <a:rPr lang="ja" altLang="en-US" sz="2800">
                <a:solidFill>
                  <a:srgbClr val="113362"/>
                </a:solidFill>
                <a:latin typeface="Meiryo" panose="020B0604030504040204" pitchFamily="34" charset="-128"/>
                <a:ea typeface="Meiryo" panose="020B0604030504040204" pitchFamily="34" charset="-128"/>
                <a:cs typeface="Times New Roman"/>
                <a:sym typeface="Times New Roman"/>
              </a:rPr>
              <a:t>再電離由来ピーク</a:t>
            </a:r>
            <a:r>
              <a:rPr lang="en-US" altLang="ja" sz="2800">
                <a:solidFill>
                  <a:srgbClr val="113362"/>
                </a:solidFill>
                <a:latin typeface="Meiryo" panose="020B0604030504040204" pitchFamily="34" charset="-128"/>
                <a:ea typeface="Meiryo" panose="020B0604030504040204" pitchFamily="34" charset="-128"/>
                <a:cs typeface="Times New Roman"/>
                <a:sym typeface="Times New Roman"/>
              </a:rPr>
              <a:t>(~</a:t>
            </a:r>
            <a:r>
              <a:rPr lang="ja-JP" altLang="en-US" sz="2800">
                <a:solidFill>
                  <a:srgbClr val="113362"/>
                </a:solidFill>
                <a:latin typeface="Meiryo" panose="020B0604030504040204" pitchFamily="34" charset="-128"/>
                <a:ea typeface="Meiryo" panose="020B0604030504040204" pitchFamily="34" charset="-128"/>
                <a:cs typeface="Times New Roman"/>
                <a:sym typeface="Times New Roman"/>
              </a:rPr>
              <a:t>数十度</a:t>
            </a:r>
            <a:r>
              <a:rPr lang="en-US" altLang="ja" sz="2800">
                <a:solidFill>
                  <a:srgbClr val="113362"/>
                </a:solidFill>
                <a:latin typeface="Meiryo" panose="020B0604030504040204" pitchFamily="34" charset="-128"/>
                <a:ea typeface="Meiryo" panose="020B0604030504040204" pitchFamily="34" charset="-128"/>
                <a:cs typeface="Times New Roman"/>
                <a:sym typeface="Times New Roman"/>
              </a:rPr>
              <a:t>)</a:t>
            </a:r>
            <a:br>
              <a:rPr lang="en-US" altLang="ja" sz="2800">
                <a:solidFill>
                  <a:srgbClr val="113362"/>
                </a:solidFill>
                <a:latin typeface="Meiryo" panose="020B0604030504040204" pitchFamily="34" charset="-128"/>
                <a:ea typeface="Meiryo" panose="020B0604030504040204" pitchFamily="34" charset="-128"/>
                <a:cs typeface="Times New Roman"/>
                <a:sym typeface="Times New Roman"/>
              </a:rPr>
            </a:br>
            <a:r>
              <a:rPr lang="ja" altLang="en-US" sz="2800">
                <a:solidFill>
                  <a:srgbClr val="113362"/>
                </a:solidFill>
                <a:latin typeface="Meiryo" panose="020B0604030504040204" pitchFamily="34" charset="-128"/>
                <a:ea typeface="Meiryo" panose="020B0604030504040204" pitchFamily="34" charset="-128"/>
                <a:cs typeface="Times New Roman"/>
                <a:sym typeface="Times New Roman"/>
              </a:rPr>
              <a:t>再結合由来ピーク</a:t>
            </a:r>
            <a:r>
              <a:rPr lang="en-US" altLang="ja" sz="2800">
                <a:solidFill>
                  <a:srgbClr val="113362"/>
                </a:solidFill>
                <a:latin typeface="Meiryo" panose="020B0604030504040204" pitchFamily="34" charset="-128"/>
                <a:ea typeface="Meiryo" panose="020B0604030504040204" pitchFamily="34" charset="-128"/>
                <a:cs typeface="Times New Roman"/>
                <a:sym typeface="Times New Roman"/>
              </a:rPr>
              <a:t>(~</a:t>
            </a:r>
            <a:r>
              <a:rPr lang="ja-JP" altLang="en-US" sz="2800">
                <a:solidFill>
                  <a:srgbClr val="113362"/>
                </a:solidFill>
                <a:latin typeface="Meiryo" panose="020B0604030504040204" pitchFamily="34" charset="-128"/>
                <a:ea typeface="Meiryo" panose="020B0604030504040204" pitchFamily="34" charset="-128"/>
                <a:cs typeface="Times New Roman"/>
                <a:sym typeface="Times New Roman"/>
              </a:rPr>
              <a:t>数度</a:t>
            </a:r>
            <a:r>
              <a:rPr lang="en-US" altLang="ja" sz="2800">
                <a:solidFill>
                  <a:srgbClr val="113362"/>
                </a:solidFill>
                <a:latin typeface="Meiryo" panose="020B0604030504040204" pitchFamily="34" charset="-128"/>
                <a:ea typeface="Meiryo" panose="020B0604030504040204" pitchFamily="34" charset="-128"/>
                <a:cs typeface="Times New Roman"/>
                <a:sym typeface="Times New Roman"/>
              </a:rPr>
              <a:t>) </a:t>
            </a:r>
          </a:p>
          <a:p>
            <a:pPr marL="313259">
              <a:lnSpc>
                <a:spcPct val="110000"/>
              </a:lnSpc>
              <a:buClr>
                <a:srgbClr val="113362"/>
              </a:buClr>
              <a:buSzPts val="1500"/>
            </a:pPr>
            <a:r>
              <a:rPr lang="en-US" altLang="ja" sz="2800">
                <a:solidFill>
                  <a:srgbClr val="113362"/>
                </a:solidFill>
                <a:latin typeface="Meiryo" panose="020B0604030504040204" pitchFamily="34" charset="-128"/>
                <a:ea typeface="Meiryo" panose="020B0604030504040204" pitchFamily="34" charset="-128"/>
                <a:cs typeface="Times New Roman"/>
                <a:sym typeface="Times New Roman"/>
              </a:rPr>
              <a:t>  </a:t>
            </a:r>
            <a:r>
              <a:rPr lang="ja" altLang="en-US" sz="2800">
                <a:solidFill>
                  <a:srgbClr val="113362"/>
                </a:solidFill>
                <a:latin typeface="Meiryo" panose="020B0604030504040204" pitchFamily="34" charset="-128"/>
                <a:ea typeface="Meiryo" panose="020B0604030504040204" pitchFamily="34" charset="-128"/>
                <a:cs typeface="Times New Roman"/>
                <a:sym typeface="Times New Roman"/>
              </a:rPr>
              <a:t>をそれぞれ</a:t>
            </a:r>
            <a:r>
              <a:rPr lang="en-US" altLang="ja" sz="2800">
                <a:solidFill>
                  <a:srgbClr val="113362"/>
                </a:solidFill>
                <a:latin typeface="Meiryo" panose="020B0604030504040204" pitchFamily="34" charset="-128"/>
                <a:ea typeface="Meiryo" panose="020B0604030504040204" pitchFamily="34" charset="-128"/>
                <a:cs typeface="Times New Roman"/>
                <a:sym typeface="Times New Roman"/>
              </a:rPr>
              <a:t> &gt;5</a:t>
            </a:r>
            <a:r>
              <a:rPr lang="en-US" altLang="ja" sz="2800">
                <a:solidFill>
                  <a:srgbClr val="113362"/>
                </a:solidFill>
                <a:latin typeface="Symbol" pitchFamily="2" charset="2"/>
                <a:ea typeface="Meiryo" panose="020B0604030504040204" pitchFamily="34" charset="-128"/>
                <a:cs typeface="Times New Roman"/>
                <a:sym typeface="Times New Roman"/>
              </a:rPr>
              <a:t>s</a:t>
            </a:r>
            <a:r>
              <a:rPr lang="en-US" altLang="ja" sz="2800">
                <a:solidFill>
                  <a:srgbClr val="113362"/>
                </a:solidFill>
                <a:latin typeface="Meiryo" panose="020B0604030504040204" pitchFamily="34" charset="-128"/>
                <a:ea typeface="Meiryo" panose="020B0604030504040204" pitchFamily="34" charset="-128"/>
                <a:cs typeface="Times New Roman"/>
                <a:sym typeface="Times New Roman"/>
              </a:rPr>
              <a:t> </a:t>
            </a:r>
            <a:r>
              <a:rPr lang="ja-JP" altLang="en-US" sz="2800">
                <a:solidFill>
                  <a:srgbClr val="113362"/>
                </a:solidFill>
                <a:latin typeface="Meiryo" panose="020B0604030504040204" pitchFamily="34" charset="-128"/>
                <a:ea typeface="Meiryo" panose="020B0604030504040204" pitchFamily="34" charset="-128"/>
                <a:cs typeface="Times New Roman"/>
                <a:sym typeface="Times New Roman"/>
              </a:rPr>
              <a:t>で</a:t>
            </a:r>
            <a:r>
              <a:rPr lang="ja" altLang="en-US" sz="2800">
                <a:solidFill>
                  <a:srgbClr val="113362"/>
                </a:solidFill>
                <a:latin typeface="Meiryo" panose="020B0604030504040204" pitchFamily="34" charset="-128"/>
                <a:ea typeface="Meiryo" panose="020B0604030504040204" pitchFamily="34" charset="-128"/>
                <a:cs typeface="Times New Roman"/>
                <a:sym typeface="Times New Roman"/>
              </a:rPr>
              <a:t>検証。</a:t>
            </a:r>
            <a:endParaRPr sz="900">
              <a:latin typeface="Meiryo" panose="020B0604030504040204" pitchFamily="34" charset="-128"/>
              <a:ea typeface="Meiryo" panose="020B0604030504040204" pitchFamily="34" charset="-128"/>
            </a:endParaRPr>
          </a:p>
        </p:txBody>
      </p:sp>
      <p:grpSp>
        <p:nvGrpSpPr>
          <p:cNvPr id="7" name="Google Shape;396;p47">
            <a:extLst>
              <a:ext uri="{FF2B5EF4-FFF2-40B4-BE49-F238E27FC236}">
                <a16:creationId xmlns:a16="http://schemas.microsoft.com/office/drawing/2014/main" id="{77D33406-A7A6-9286-1A76-491AA7EB1037}"/>
              </a:ext>
            </a:extLst>
          </p:cNvPr>
          <p:cNvGrpSpPr/>
          <p:nvPr/>
        </p:nvGrpSpPr>
        <p:grpSpPr>
          <a:xfrm>
            <a:off x="5724604" y="1015021"/>
            <a:ext cx="6467396" cy="5407407"/>
            <a:chOff x="0" y="0"/>
            <a:chExt cx="11947646" cy="9989459"/>
          </a:xfrm>
        </p:grpSpPr>
        <p:pic>
          <p:nvPicPr>
            <p:cNvPr id="8" name="Google Shape;397;p47" descr="LBPTEP.pdf">
              <a:extLst>
                <a:ext uri="{FF2B5EF4-FFF2-40B4-BE49-F238E27FC236}">
                  <a16:creationId xmlns:a16="http://schemas.microsoft.com/office/drawing/2014/main" id="{A191E5A9-436B-FA30-5F05-B1058DC955D7}"/>
                </a:ext>
              </a:extLst>
            </p:cNvPr>
            <p:cNvPicPr preferRelativeResize="0"/>
            <p:nvPr/>
          </p:nvPicPr>
          <p:blipFill rotWithShape="1">
            <a:blip r:embed="rId2">
              <a:alphaModFix/>
            </a:blip>
            <a:srcRect/>
            <a:stretch/>
          </p:blipFill>
          <p:spPr>
            <a:xfrm>
              <a:off x="0" y="0"/>
              <a:ext cx="11947646" cy="9989459"/>
            </a:xfrm>
            <a:prstGeom prst="rect">
              <a:avLst/>
            </a:prstGeom>
            <a:noFill/>
            <a:ln>
              <a:noFill/>
            </a:ln>
          </p:spPr>
        </p:pic>
        <p:sp>
          <p:nvSpPr>
            <p:cNvPr id="9" name="Google Shape;398;p47">
              <a:extLst>
                <a:ext uri="{FF2B5EF4-FFF2-40B4-BE49-F238E27FC236}">
                  <a16:creationId xmlns:a16="http://schemas.microsoft.com/office/drawing/2014/main" id="{10F3DB66-9EE1-5075-FFE9-13DBAD9DE8C6}"/>
                </a:ext>
              </a:extLst>
            </p:cNvPr>
            <p:cNvSpPr/>
            <p:nvPr/>
          </p:nvSpPr>
          <p:spPr>
            <a:xfrm>
              <a:off x="1122051" y="2096886"/>
              <a:ext cx="2505300" cy="2821800"/>
            </a:xfrm>
            <a:prstGeom prst="rect">
              <a:avLst/>
            </a:prstGeom>
            <a:solidFill>
              <a:srgbClr val="FFFFFF"/>
            </a:solidFill>
            <a:ln>
              <a:noFill/>
            </a:ln>
          </p:spPr>
          <p:txBody>
            <a:bodyPr spcFirstLastPara="1" wrap="square" lIns="35700" tIns="35700" rIns="35700" bIns="35700" anchor="ctr" anchorCtr="0">
              <a:noAutofit/>
            </a:bodyPr>
            <a:lstStyle/>
            <a:p>
              <a:pPr algn="ctr">
                <a:buClr>
                  <a:srgbClr val="FFFFFF"/>
                </a:buClr>
                <a:buSzPts val="1100"/>
              </a:pPr>
              <a:endParaRPr sz="1467">
                <a:solidFill>
                  <a:srgbClr val="FFFFFF"/>
                </a:solidFill>
                <a:latin typeface="Helvetica Neue"/>
                <a:ea typeface="Helvetica Neue"/>
                <a:cs typeface="Helvetica Neue"/>
                <a:sym typeface="Helvetica Neue"/>
              </a:endParaRPr>
            </a:p>
          </p:txBody>
        </p:sp>
        <p:sp>
          <p:nvSpPr>
            <p:cNvPr id="10" name="Google Shape;399;p47">
              <a:extLst>
                <a:ext uri="{FF2B5EF4-FFF2-40B4-BE49-F238E27FC236}">
                  <a16:creationId xmlns:a16="http://schemas.microsoft.com/office/drawing/2014/main" id="{6DCF714B-2F73-61F6-E72C-97437CE0FC94}"/>
                </a:ext>
              </a:extLst>
            </p:cNvPr>
            <p:cNvSpPr/>
            <p:nvPr/>
          </p:nvSpPr>
          <p:spPr>
            <a:xfrm>
              <a:off x="1182916" y="2149650"/>
              <a:ext cx="181500" cy="181500"/>
            </a:xfrm>
            <a:prstGeom prst="ellipse">
              <a:avLst/>
            </a:prstGeom>
            <a:solidFill>
              <a:srgbClr val="5CA7F8"/>
            </a:solidFill>
            <a:ln>
              <a:noFill/>
            </a:ln>
          </p:spPr>
          <p:txBody>
            <a:bodyPr spcFirstLastPara="1" wrap="square" lIns="35700" tIns="35700" rIns="35700" bIns="35700" anchor="ctr" anchorCtr="0">
              <a:noAutofit/>
            </a:bodyPr>
            <a:lstStyle/>
            <a:p>
              <a:pPr algn="ctr">
                <a:buClr>
                  <a:srgbClr val="FFFFFF"/>
                </a:buClr>
                <a:buSzPts val="1100"/>
              </a:pPr>
              <a:endParaRPr sz="1467">
                <a:solidFill>
                  <a:srgbClr val="FFFFFF"/>
                </a:solidFill>
                <a:latin typeface="Helvetica Neue"/>
                <a:ea typeface="Helvetica Neue"/>
                <a:cs typeface="Helvetica Neue"/>
                <a:sym typeface="Helvetica Neue"/>
              </a:endParaRPr>
            </a:p>
          </p:txBody>
        </p:sp>
        <p:sp>
          <p:nvSpPr>
            <p:cNvPr id="11" name="Google Shape;400;p47">
              <a:extLst>
                <a:ext uri="{FF2B5EF4-FFF2-40B4-BE49-F238E27FC236}">
                  <a16:creationId xmlns:a16="http://schemas.microsoft.com/office/drawing/2014/main" id="{FDAD11B5-BC60-6A8F-01D7-E02FBCE73CFA}"/>
                </a:ext>
              </a:extLst>
            </p:cNvPr>
            <p:cNvSpPr txBox="1"/>
            <p:nvPr/>
          </p:nvSpPr>
          <p:spPr>
            <a:xfrm>
              <a:off x="1421651" y="1947270"/>
              <a:ext cx="2304000" cy="586200"/>
            </a:xfrm>
            <a:prstGeom prst="rect">
              <a:avLst/>
            </a:prstGeom>
            <a:noFill/>
            <a:ln>
              <a:noFill/>
            </a:ln>
          </p:spPr>
          <p:txBody>
            <a:bodyPr spcFirstLastPara="1" wrap="square" lIns="35700" tIns="35700" rIns="35700" bIns="35700" anchor="ctr" anchorCtr="0">
              <a:noAutofit/>
            </a:bodyPr>
            <a:lstStyle/>
            <a:p>
              <a:pPr>
                <a:buClr>
                  <a:srgbClr val="5CA7F8"/>
                </a:buClr>
                <a:buSzPts val="1100"/>
              </a:pPr>
              <a:r>
                <a:rPr lang="en-US" altLang="ja" sz="1467" b="1">
                  <a:solidFill>
                    <a:srgbClr val="5CA7F8"/>
                  </a:solidFill>
                  <a:latin typeface="Palatino"/>
                  <a:ea typeface="Palatino"/>
                  <a:cs typeface="Palatino"/>
                  <a:sym typeface="Palatino"/>
                </a:rPr>
                <a:t>Planck</a:t>
              </a:r>
              <a:endParaRPr sz="667"/>
            </a:p>
          </p:txBody>
        </p:sp>
        <p:sp>
          <p:nvSpPr>
            <p:cNvPr id="12" name="Google Shape;401;p47">
              <a:extLst>
                <a:ext uri="{FF2B5EF4-FFF2-40B4-BE49-F238E27FC236}">
                  <a16:creationId xmlns:a16="http://schemas.microsoft.com/office/drawing/2014/main" id="{160FB1A0-5377-323F-C432-163B01EE9C2C}"/>
                </a:ext>
              </a:extLst>
            </p:cNvPr>
            <p:cNvSpPr/>
            <p:nvPr/>
          </p:nvSpPr>
          <p:spPr>
            <a:xfrm>
              <a:off x="1182916" y="2553450"/>
              <a:ext cx="181500" cy="181500"/>
            </a:xfrm>
            <a:prstGeom prst="ellipse">
              <a:avLst/>
            </a:prstGeom>
            <a:solidFill>
              <a:srgbClr val="C0C0C0"/>
            </a:solidFill>
            <a:ln>
              <a:noFill/>
            </a:ln>
          </p:spPr>
          <p:txBody>
            <a:bodyPr spcFirstLastPara="1" wrap="square" lIns="35700" tIns="35700" rIns="35700" bIns="35700" anchor="ctr" anchorCtr="0">
              <a:noAutofit/>
            </a:bodyPr>
            <a:lstStyle/>
            <a:p>
              <a:pPr algn="ctr">
                <a:buClr>
                  <a:srgbClr val="FFFFFF"/>
                </a:buClr>
                <a:buSzPts val="1100"/>
              </a:pPr>
              <a:endParaRPr sz="1467">
                <a:solidFill>
                  <a:srgbClr val="FFFFFF"/>
                </a:solidFill>
                <a:latin typeface="Helvetica Neue"/>
                <a:ea typeface="Helvetica Neue"/>
                <a:cs typeface="Helvetica Neue"/>
                <a:sym typeface="Helvetica Neue"/>
              </a:endParaRPr>
            </a:p>
          </p:txBody>
        </p:sp>
        <p:sp>
          <p:nvSpPr>
            <p:cNvPr id="13" name="Google Shape;402;p47">
              <a:extLst>
                <a:ext uri="{FF2B5EF4-FFF2-40B4-BE49-F238E27FC236}">
                  <a16:creationId xmlns:a16="http://schemas.microsoft.com/office/drawing/2014/main" id="{AB4F2D2E-7FAB-B5B4-FD99-837253D5B6D0}"/>
                </a:ext>
              </a:extLst>
            </p:cNvPr>
            <p:cNvSpPr txBox="1"/>
            <p:nvPr/>
          </p:nvSpPr>
          <p:spPr>
            <a:xfrm>
              <a:off x="1421651" y="2351071"/>
              <a:ext cx="2037900" cy="586200"/>
            </a:xfrm>
            <a:prstGeom prst="rect">
              <a:avLst/>
            </a:prstGeom>
            <a:noFill/>
            <a:ln>
              <a:noFill/>
            </a:ln>
          </p:spPr>
          <p:txBody>
            <a:bodyPr spcFirstLastPara="1" wrap="square" lIns="35700" tIns="35700" rIns="35700" bIns="35700" anchor="ctr" anchorCtr="0">
              <a:noAutofit/>
            </a:bodyPr>
            <a:lstStyle/>
            <a:p>
              <a:pPr>
                <a:buClr>
                  <a:srgbClr val="C0C0C0"/>
                </a:buClr>
                <a:buSzPts val="1100"/>
              </a:pPr>
              <a:r>
                <a:rPr lang="en-US" altLang="ja" sz="1467" b="1">
                  <a:solidFill>
                    <a:srgbClr val="C0C0C0"/>
                  </a:solidFill>
                  <a:latin typeface="Palatino"/>
                  <a:ea typeface="Palatino"/>
                  <a:cs typeface="Palatino"/>
                  <a:sym typeface="Palatino"/>
                </a:rPr>
                <a:t>WMAP</a:t>
              </a:r>
              <a:endParaRPr sz="667"/>
            </a:p>
          </p:txBody>
        </p:sp>
        <p:sp>
          <p:nvSpPr>
            <p:cNvPr id="14" name="Google Shape;403;p47">
              <a:extLst>
                <a:ext uri="{FF2B5EF4-FFF2-40B4-BE49-F238E27FC236}">
                  <a16:creationId xmlns:a16="http://schemas.microsoft.com/office/drawing/2014/main" id="{3F54AFD5-281F-81FA-40C7-6E2A73AD9850}"/>
                </a:ext>
              </a:extLst>
            </p:cNvPr>
            <p:cNvSpPr/>
            <p:nvPr/>
          </p:nvSpPr>
          <p:spPr>
            <a:xfrm>
              <a:off x="1182916" y="2957250"/>
              <a:ext cx="181500" cy="181500"/>
            </a:xfrm>
            <a:prstGeom prst="ellipse">
              <a:avLst/>
            </a:prstGeom>
            <a:solidFill>
              <a:srgbClr val="EA8677"/>
            </a:solidFill>
            <a:ln>
              <a:noFill/>
            </a:ln>
          </p:spPr>
          <p:txBody>
            <a:bodyPr spcFirstLastPara="1" wrap="square" lIns="35700" tIns="35700" rIns="35700" bIns="35700" anchor="ctr" anchorCtr="0">
              <a:noAutofit/>
            </a:bodyPr>
            <a:lstStyle/>
            <a:p>
              <a:pPr algn="ctr">
                <a:buClr>
                  <a:srgbClr val="EA8677"/>
                </a:buClr>
                <a:buSzPts val="1100"/>
              </a:pPr>
              <a:endParaRPr sz="1467">
                <a:solidFill>
                  <a:srgbClr val="EA8677"/>
                </a:solidFill>
                <a:latin typeface="Helvetica Neue"/>
                <a:ea typeface="Helvetica Neue"/>
                <a:cs typeface="Helvetica Neue"/>
                <a:sym typeface="Helvetica Neue"/>
              </a:endParaRPr>
            </a:p>
          </p:txBody>
        </p:sp>
        <p:sp>
          <p:nvSpPr>
            <p:cNvPr id="15" name="Google Shape;404;p47">
              <a:extLst>
                <a:ext uri="{FF2B5EF4-FFF2-40B4-BE49-F238E27FC236}">
                  <a16:creationId xmlns:a16="http://schemas.microsoft.com/office/drawing/2014/main" id="{14AE64CC-180D-C22B-1294-DB3BD5F5B4FB}"/>
                </a:ext>
              </a:extLst>
            </p:cNvPr>
            <p:cNvSpPr/>
            <p:nvPr/>
          </p:nvSpPr>
          <p:spPr>
            <a:xfrm>
              <a:off x="1182916" y="3361050"/>
              <a:ext cx="181500" cy="181500"/>
            </a:xfrm>
            <a:prstGeom prst="ellipse">
              <a:avLst/>
            </a:prstGeom>
            <a:solidFill>
              <a:srgbClr val="E9C967"/>
            </a:solidFill>
            <a:ln>
              <a:noFill/>
            </a:ln>
          </p:spPr>
          <p:txBody>
            <a:bodyPr spcFirstLastPara="1" wrap="square" lIns="35700" tIns="35700" rIns="35700" bIns="35700" anchor="ctr" anchorCtr="0">
              <a:noAutofit/>
            </a:bodyPr>
            <a:lstStyle/>
            <a:p>
              <a:pPr algn="ctr">
                <a:buClr>
                  <a:srgbClr val="FFFFFF"/>
                </a:buClr>
                <a:buSzPts val="1100"/>
              </a:pPr>
              <a:endParaRPr sz="1467">
                <a:solidFill>
                  <a:srgbClr val="FFFFFF"/>
                </a:solidFill>
                <a:latin typeface="Helvetica Neue"/>
                <a:ea typeface="Helvetica Neue"/>
                <a:cs typeface="Helvetica Neue"/>
                <a:sym typeface="Helvetica Neue"/>
              </a:endParaRPr>
            </a:p>
          </p:txBody>
        </p:sp>
        <p:sp>
          <p:nvSpPr>
            <p:cNvPr id="16" name="Google Shape;405;p47">
              <a:extLst>
                <a:ext uri="{FF2B5EF4-FFF2-40B4-BE49-F238E27FC236}">
                  <a16:creationId xmlns:a16="http://schemas.microsoft.com/office/drawing/2014/main" id="{15A6A9FB-9BDB-5AC3-66CE-102B82869835}"/>
                </a:ext>
              </a:extLst>
            </p:cNvPr>
            <p:cNvSpPr/>
            <p:nvPr/>
          </p:nvSpPr>
          <p:spPr>
            <a:xfrm>
              <a:off x="1182916" y="3764850"/>
              <a:ext cx="181500" cy="181500"/>
            </a:xfrm>
            <a:prstGeom prst="ellipse">
              <a:avLst/>
            </a:prstGeom>
            <a:solidFill>
              <a:srgbClr val="A5C13D"/>
            </a:solidFill>
            <a:ln>
              <a:noFill/>
            </a:ln>
          </p:spPr>
          <p:txBody>
            <a:bodyPr spcFirstLastPara="1" wrap="square" lIns="35700" tIns="35700" rIns="35700" bIns="35700" anchor="ctr" anchorCtr="0">
              <a:noAutofit/>
            </a:bodyPr>
            <a:lstStyle/>
            <a:p>
              <a:pPr algn="ctr">
                <a:buClr>
                  <a:srgbClr val="FFFFFF"/>
                </a:buClr>
                <a:buSzPts val="1100"/>
              </a:pPr>
              <a:endParaRPr sz="1467">
                <a:solidFill>
                  <a:srgbClr val="FFFFFF"/>
                </a:solidFill>
                <a:latin typeface="Helvetica Neue"/>
                <a:ea typeface="Helvetica Neue"/>
                <a:cs typeface="Helvetica Neue"/>
                <a:sym typeface="Helvetica Neue"/>
              </a:endParaRPr>
            </a:p>
          </p:txBody>
        </p:sp>
        <p:sp>
          <p:nvSpPr>
            <p:cNvPr id="17" name="Google Shape;406;p47">
              <a:extLst>
                <a:ext uri="{FF2B5EF4-FFF2-40B4-BE49-F238E27FC236}">
                  <a16:creationId xmlns:a16="http://schemas.microsoft.com/office/drawing/2014/main" id="{D11935F6-B741-C7EE-5897-3445E2BB848F}"/>
                </a:ext>
              </a:extLst>
            </p:cNvPr>
            <p:cNvSpPr/>
            <p:nvPr/>
          </p:nvSpPr>
          <p:spPr>
            <a:xfrm>
              <a:off x="1182916" y="4168650"/>
              <a:ext cx="181500" cy="181500"/>
            </a:xfrm>
            <a:prstGeom prst="ellipse">
              <a:avLst/>
            </a:prstGeom>
            <a:solidFill>
              <a:srgbClr val="B15590"/>
            </a:solidFill>
            <a:ln>
              <a:noFill/>
            </a:ln>
          </p:spPr>
          <p:txBody>
            <a:bodyPr spcFirstLastPara="1" wrap="square" lIns="35700" tIns="35700" rIns="35700" bIns="35700" anchor="ctr" anchorCtr="0">
              <a:noAutofit/>
            </a:bodyPr>
            <a:lstStyle/>
            <a:p>
              <a:pPr algn="ctr">
                <a:buClr>
                  <a:srgbClr val="FFFFFF"/>
                </a:buClr>
                <a:buSzPts val="1100"/>
              </a:pPr>
              <a:endParaRPr sz="1467">
                <a:solidFill>
                  <a:srgbClr val="FFFFFF"/>
                </a:solidFill>
                <a:latin typeface="Helvetica Neue"/>
                <a:ea typeface="Helvetica Neue"/>
                <a:cs typeface="Helvetica Neue"/>
                <a:sym typeface="Helvetica Neue"/>
              </a:endParaRPr>
            </a:p>
          </p:txBody>
        </p:sp>
        <p:sp>
          <p:nvSpPr>
            <p:cNvPr id="18" name="Google Shape;407;p47">
              <a:extLst>
                <a:ext uri="{FF2B5EF4-FFF2-40B4-BE49-F238E27FC236}">
                  <a16:creationId xmlns:a16="http://schemas.microsoft.com/office/drawing/2014/main" id="{020A9F9B-2002-75F0-B2F8-37C99C7778C1}"/>
                </a:ext>
              </a:extLst>
            </p:cNvPr>
            <p:cNvSpPr txBox="1"/>
            <p:nvPr/>
          </p:nvSpPr>
          <p:spPr>
            <a:xfrm>
              <a:off x="1421651" y="2754870"/>
              <a:ext cx="2662200" cy="586200"/>
            </a:xfrm>
            <a:prstGeom prst="rect">
              <a:avLst/>
            </a:prstGeom>
            <a:noFill/>
            <a:ln>
              <a:noFill/>
            </a:ln>
          </p:spPr>
          <p:txBody>
            <a:bodyPr spcFirstLastPara="1" wrap="square" lIns="35700" tIns="35700" rIns="35700" bIns="35700" anchor="ctr" anchorCtr="0">
              <a:noAutofit/>
            </a:bodyPr>
            <a:lstStyle/>
            <a:p>
              <a:pPr>
                <a:buClr>
                  <a:srgbClr val="EA8677"/>
                </a:buClr>
                <a:buSzPts val="1100"/>
              </a:pPr>
              <a:r>
                <a:rPr lang="en-US" altLang="ja" sz="1467" b="1">
                  <a:solidFill>
                    <a:srgbClr val="EA8677"/>
                  </a:solidFill>
                  <a:latin typeface="Palatino"/>
                  <a:ea typeface="Palatino"/>
                  <a:cs typeface="Palatino"/>
                  <a:sym typeface="Palatino"/>
                </a:rPr>
                <a:t>ACT</a:t>
              </a:r>
              <a:endParaRPr sz="667"/>
            </a:p>
          </p:txBody>
        </p:sp>
        <p:sp>
          <p:nvSpPr>
            <p:cNvPr id="19" name="Google Shape;408;p47">
              <a:extLst>
                <a:ext uri="{FF2B5EF4-FFF2-40B4-BE49-F238E27FC236}">
                  <a16:creationId xmlns:a16="http://schemas.microsoft.com/office/drawing/2014/main" id="{EA0DA549-C00B-CF57-4B0C-D39E1E5475BD}"/>
                </a:ext>
              </a:extLst>
            </p:cNvPr>
            <p:cNvSpPr txBox="1"/>
            <p:nvPr/>
          </p:nvSpPr>
          <p:spPr>
            <a:xfrm>
              <a:off x="1421651" y="3158670"/>
              <a:ext cx="2216700" cy="586200"/>
            </a:xfrm>
            <a:prstGeom prst="rect">
              <a:avLst/>
            </a:prstGeom>
            <a:noFill/>
            <a:ln>
              <a:noFill/>
            </a:ln>
          </p:spPr>
          <p:txBody>
            <a:bodyPr spcFirstLastPara="1" wrap="square" lIns="35700" tIns="35700" rIns="35700" bIns="35700" anchor="ctr" anchorCtr="0">
              <a:noAutofit/>
            </a:bodyPr>
            <a:lstStyle/>
            <a:p>
              <a:pPr>
                <a:buClr>
                  <a:srgbClr val="E9C967"/>
                </a:buClr>
                <a:buSzPts val="1100"/>
              </a:pPr>
              <a:r>
                <a:rPr lang="en-US" altLang="ja" sz="1467" b="1" err="1">
                  <a:solidFill>
                    <a:srgbClr val="E9C967"/>
                  </a:solidFill>
                  <a:latin typeface="Palatino"/>
                  <a:ea typeface="Palatino"/>
                  <a:cs typeface="Palatino"/>
                  <a:sym typeface="Palatino"/>
                </a:rPr>
                <a:t>SPTpol</a:t>
              </a:r>
              <a:endParaRPr sz="667"/>
            </a:p>
          </p:txBody>
        </p:sp>
        <p:sp>
          <p:nvSpPr>
            <p:cNvPr id="20" name="Google Shape;409;p47">
              <a:extLst>
                <a:ext uri="{FF2B5EF4-FFF2-40B4-BE49-F238E27FC236}">
                  <a16:creationId xmlns:a16="http://schemas.microsoft.com/office/drawing/2014/main" id="{E9D7BB67-8D94-5205-7647-DEB35F07E9A0}"/>
                </a:ext>
              </a:extLst>
            </p:cNvPr>
            <p:cNvSpPr txBox="1"/>
            <p:nvPr/>
          </p:nvSpPr>
          <p:spPr>
            <a:xfrm>
              <a:off x="1421651" y="3562470"/>
              <a:ext cx="3696300" cy="586200"/>
            </a:xfrm>
            <a:prstGeom prst="rect">
              <a:avLst/>
            </a:prstGeom>
            <a:noFill/>
            <a:ln>
              <a:noFill/>
            </a:ln>
          </p:spPr>
          <p:txBody>
            <a:bodyPr spcFirstLastPara="1" wrap="square" lIns="35700" tIns="35700" rIns="35700" bIns="35700" anchor="ctr" anchorCtr="0">
              <a:noAutofit/>
            </a:bodyPr>
            <a:lstStyle/>
            <a:p>
              <a:pPr>
                <a:buClr>
                  <a:srgbClr val="A5C13D"/>
                </a:buClr>
                <a:buSzPts val="1100"/>
              </a:pPr>
              <a:r>
                <a:rPr lang="en-US" altLang="ja" sz="1467" b="1">
                  <a:solidFill>
                    <a:srgbClr val="A5C13D"/>
                  </a:solidFill>
                  <a:latin typeface="Palatino"/>
                  <a:ea typeface="Palatino"/>
                  <a:cs typeface="Palatino"/>
                  <a:sym typeface="Palatino"/>
                </a:rPr>
                <a:t>POLARBEAR</a:t>
              </a:r>
              <a:endParaRPr sz="667"/>
            </a:p>
          </p:txBody>
        </p:sp>
        <p:sp>
          <p:nvSpPr>
            <p:cNvPr id="21" name="Google Shape;410;p47">
              <a:extLst>
                <a:ext uri="{FF2B5EF4-FFF2-40B4-BE49-F238E27FC236}">
                  <a16:creationId xmlns:a16="http://schemas.microsoft.com/office/drawing/2014/main" id="{3A2B5197-F3E0-BABA-B386-2206ACF52B14}"/>
                </a:ext>
              </a:extLst>
            </p:cNvPr>
            <p:cNvSpPr txBox="1"/>
            <p:nvPr/>
          </p:nvSpPr>
          <p:spPr>
            <a:xfrm>
              <a:off x="1421651" y="3966270"/>
              <a:ext cx="3306300" cy="586200"/>
            </a:xfrm>
            <a:prstGeom prst="rect">
              <a:avLst/>
            </a:prstGeom>
            <a:noFill/>
            <a:ln>
              <a:noFill/>
            </a:ln>
          </p:spPr>
          <p:txBody>
            <a:bodyPr spcFirstLastPara="1" wrap="square" lIns="35700" tIns="35700" rIns="35700" bIns="35700" anchor="ctr" anchorCtr="0">
              <a:noAutofit/>
            </a:bodyPr>
            <a:lstStyle/>
            <a:p>
              <a:pPr>
                <a:buClr>
                  <a:srgbClr val="B15590"/>
                </a:buClr>
                <a:buSzPts val="1100"/>
              </a:pPr>
              <a:r>
                <a:rPr lang="en-US" altLang="ja" sz="1467" b="1">
                  <a:solidFill>
                    <a:srgbClr val="B15590"/>
                  </a:solidFill>
                  <a:latin typeface="Palatino"/>
                  <a:ea typeface="Palatino"/>
                  <a:cs typeface="Palatino"/>
                  <a:sym typeface="Palatino"/>
                </a:rPr>
                <a:t>BICEP2/Keck</a:t>
              </a:r>
              <a:endParaRPr sz="667"/>
            </a:p>
          </p:txBody>
        </p:sp>
        <p:pic>
          <p:nvPicPr>
            <p:cNvPr id="22" name="Google Shape;411;p47" descr="latex-image-1.pdf">
              <a:extLst>
                <a:ext uri="{FF2B5EF4-FFF2-40B4-BE49-F238E27FC236}">
                  <a16:creationId xmlns:a16="http://schemas.microsoft.com/office/drawing/2014/main" id="{0D15A3C7-4F01-D7BF-34A3-A63F80AF30FD}"/>
                </a:ext>
              </a:extLst>
            </p:cNvPr>
            <p:cNvPicPr preferRelativeResize="0"/>
            <p:nvPr/>
          </p:nvPicPr>
          <p:blipFill rotWithShape="1">
            <a:blip r:embed="rId3">
              <a:alphaModFix/>
            </a:blip>
            <a:srcRect/>
            <a:stretch/>
          </p:blipFill>
          <p:spPr>
            <a:xfrm>
              <a:off x="4375094" y="923757"/>
              <a:ext cx="672802" cy="415554"/>
            </a:xfrm>
            <a:prstGeom prst="rect">
              <a:avLst/>
            </a:prstGeom>
            <a:noFill/>
            <a:ln>
              <a:noFill/>
            </a:ln>
          </p:spPr>
        </p:pic>
        <p:pic>
          <p:nvPicPr>
            <p:cNvPr id="23" name="Google Shape;412;p47" descr="pasted-image.pdf">
              <a:extLst>
                <a:ext uri="{FF2B5EF4-FFF2-40B4-BE49-F238E27FC236}">
                  <a16:creationId xmlns:a16="http://schemas.microsoft.com/office/drawing/2014/main" id="{AC84FF18-E799-29C7-99E8-23D0336C7541}"/>
                </a:ext>
              </a:extLst>
            </p:cNvPr>
            <p:cNvPicPr preferRelativeResize="0"/>
            <p:nvPr/>
          </p:nvPicPr>
          <p:blipFill rotWithShape="1">
            <a:blip r:embed="rId4">
              <a:alphaModFix/>
            </a:blip>
            <a:srcRect/>
            <a:stretch/>
          </p:blipFill>
          <p:spPr>
            <a:xfrm>
              <a:off x="8893523" y="2244750"/>
              <a:ext cx="702484" cy="415554"/>
            </a:xfrm>
            <a:prstGeom prst="rect">
              <a:avLst/>
            </a:prstGeom>
            <a:noFill/>
            <a:ln>
              <a:noFill/>
            </a:ln>
          </p:spPr>
        </p:pic>
        <p:pic>
          <p:nvPicPr>
            <p:cNvPr id="24" name="Google Shape;413;p47" descr="pasted-image.pdf">
              <a:extLst>
                <a:ext uri="{FF2B5EF4-FFF2-40B4-BE49-F238E27FC236}">
                  <a16:creationId xmlns:a16="http://schemas.microsoft.com/office/drawing/2014/main" id="{4FCB7FB9-179E-5D76-7377-1F6338D6F519}"/>
                </a:ext>
              </a:extLst>
            </p:cNvPr>
            <p:cNvPicPr preferRelativeResize="0"/>
            <p:nvPr/>
          </p:nvPicPr>
          <p:blipFill rotWithShape="1">
            <a:blip r:embed="rId5">
              <a:alphaModFix/>
            </a:blip>
            <a:srcRect/>
            <a:stretch/>
          </p:blipFill>
          <p:spPr>
            <a:xfrm>
              <a:off x="9679236" y="4304309"/>
              <a:ext cx="1345602" cy="465025"/>
            </a:xfrm>
            <a:prstGeom prst="rect">
              <a:avLst/>
            </a:prstGeom>
            <a:noFill/>
            <a:ln>
              <a:noFill/>
            </a:ln>
          </p:spPr>
        </p:pic>
        <p:sp>
          <p:nvSpPr>
            <p:cNvPr id="25" name="Google Shape;414;p47">
              <a:extLst>
                <a:ext uri="{FF2B5EF4-FFF2-40B4-BE49-F238E27FC236}">
                  <a16:creationId xmlns:a16="http://schemas.microsoft.com/office/drawing/2014/main" id="{840B1B4C-8EF7-07E0-B532-A734C743A8B6}"/>
                </a:ext>
              </a:extLst>
            </p:cNvPr>
            <p:cNvSpPr/>
            <p:nvPr/>
          </p:nvSpPr>
          <p:spPr>
            <a:xfrm>
              <a:off x="1184050" y="4561414"/>
              <a:ext cx="181500" cy="181500"/>
            </a:xfrm>
            <a:prstGeom prst="ellipse">
              <a:avLst/>
            </a:prstGeom>
            <a:solidFill>
              <a:srgbClr val="141514"/>
            </a:solidFill>
            <a:ln>
              <a:noFill/>
            </a:ln>
          </p:spPr>
          <p:txBody>
            <a:bodyPr spcFirstLastPara="1" wrap="square" lIns="35700" tIns="35700" rIns="35700" bIns="35700" anchor="ctr" anchorCtr="0">
              <a:noAutofit/>
            </a:bodyPr>
            <a:lstStyle/>
            <a:p>
              <a:pPr algn="ctr">
                <a:buClr>
                  <a:srgbClr val="FFFFFF"/>
                </a:buClr>
                <a:buSzPts val="1100"/>
              </a:pPr>
              <a:endParaRPr sz="1467">
                <a:solidFill>
                  <a:srgbClr val="FFFFFF"/>
                </a:solidFill>
                <a:latin typeface="Helvetica Neue"/>
                <a:ea typeface="Helvetica Neue"/>
                <a:cs typeface="Helvetica Neue"/>
                <a:sym typeface="Helvetica Neue"/>
              </a:endParaRPr>
            </a:p>
          </p:txBody>
        </p:sp>
        <p:sp>
          <p:nvSpPr>
            <p:cNvPr id="26" name="Google Shape;415;p47">
              <a:extLst>
                <a:ext uri="{FF2B5EF4-FFF2-40B4-BE49-F238E27FC236}">
                  <a16:creationId xmlns:a16="http://schemas.microsoft.com/office/drawing/2014/main" id="{F177F8C2-607C-6E62-D31C-CEA96849CC43}"/>
                </a:ext>
              </a:extLst>
            </p:cNvPr>
            <p:cNvSpPr txBox="1"/>
            <p:nvPr/>
          </p:nvSpPr>
          <p:spPr>
            <a:xfrm>
              <a:off x="1422786" y="4359034"/>
              <a:ext cx="3306300" cy="586200"/>
            </a:xfrm>
            <a:prstGeom prst="rect">
              <a:avLst/>
            </a:prstGeom>
            <a:noFill/>
            <a:ln>
              <a:noFill/>
            </a:ln>
          </p:spPr>
          <p:txBody>
            <a:bodyPr spcFirstLastPara="1" wrap="square" lIns="35700" tIns="35700" rIns="35700" bIns="35700" anchor="ctr" anchorCtr="0">
              <a:noAutofit/>
            </a:bodyPr>
            <a:lstStyle/>
            <a:p>
              <a:pPr>
                <a:buClr>
                  <a:srgbClr val="000000"/>
                </a:buClr>
                <a:buSzPts val="1100"/>
              </a:pPr>
              <a:r>
                <a:rPr lang="en-US" altLang="ja" sz="1467" b="1">
                  <a:solidFill>
                    <a:srgbClr val="000000"/>
                  </a:solidFill>
                  <a:latin typeface="Palatino"/>
                  <a:ea typeface="Palatino"/>
                  <a:cs typeface="Palatino"/>
                  <a:sym typeface="Palatino"/>
                </a:rPr>
                <a:t>LiteBIRD</a:t>
              </a:r>
              <a:endParaRPr sz="667"/>
            </a:p>
          </p:txBody>
        </p:sp>
        <p:sp>
          <p:nvSpPr>
            <p:cNvPr id="27" name="Google Shape;416;p47">
              <a:extLst>
                <a:ext uri="{FF2B5EF4-FFF2-40B4-BE49-F238E27FC236}">
                  <a16:creationId xmlns:a16="http://schemas.microsoft.com/office/drawing/2014/main" id="{96BE49F9-E939-BEEC-6694-4A89EC2BEB7A}"/>
                </a:ext>
              </a:extLst>
            </p:cNvPr>
            <p:cNvSpPr/>
            <p:nvPr/>
          </p:nvSpPr>
          <p:spPr>
            <a:xfrm>
              <a:off x="8463530" y="1544601"/>
              <a:ext cx="1685400" cy="420600"/>
            </a:xfrm>
            <a:prstGeom prst="rect">
              <a:avLst/>
            </a:prstGeom>
            <a:solidFill>
              <a:srgbClr val="FFFFFF"/>
            </a:solidFill>
            <a:ln>
              <a:noFill/>
            </a:ln>
          </p:spPr>
          <p:txBody>
            <a:bodyPr spcFirstLastPara="1" wrap="square" lIns="35700" tIns="35700" rIns="35700" bIns="35700" anchor="ctr" anchorCtr="0">
              <a:noAutofit/>
            </a:bodyPr>
            <a:lstStyle/>
            <a:p>
              <a:pPr algn="ctr">
                <a:buClr>
                  <a:srgbClr val="FFFFFF"/>
                </a:buClr>
                <a:buSzPts val="1100"/>
              </a:pPr>
              <a:endParaRPr sz="1467">
                <a:solidFill>
                  <a:srgbClr val="FFFFFF"/>
                </a:solidFill>
                <a:latin typeface="Helvetica Neue"/>
                <a:ea typeface="Helvetica Neue"/>
                <a:cs typeface="Helvetica Neue"/>
                <a:sym typeface="Helvetica Neue"/>
              </a:endParaRPr>
            </a:p>
          </p:txBody>
        </p:sp>
        <p:sp>
          <p:nvSpPr>
            <p:cNvPr id="28" name="Google Shape;417;p47">
              <a:extLst>
                <a:ext uri="{FF2B5EF4-FFF2-40B4-BE49-F238E27FC236}">
                  <a16:creationId xmlns:a16="http://schemas.microsoft.com/office/drawing/2014/main" id="{0B51F7D1-B0A4-EE6A-5159-FCB8FB76A811}"/>
                </a:ext>
              </a:extLst>
            </p:cNvPr>
            <p:cNvSpPr/>
            <p:nvPr/>
          </p:nvSpPr>
          <p:spPr>
            <a:xfrm>
              <a:off x="8754495" y="3498644"/>
              <a:ext cx="1685400" cy="420600"/>
            </a:xfrm>
            <a:prstGeom prst="rect">
              <a:avLst/>
            </a:prstGeom>
            <a:solidFill>
              <a:srgbClr val="FFFFFF"/>
            </a:solidFill>
            <a:ln>
              <a:noFill/>
            </a:ln>
          </p:spPr>
          <p:txBody>
            <a:bodyPr spcFirstLastPara="1" wrap="square" lIns="35700" tIns="35700" rIns="35700" bIns="35700" anchor="ctr" anchorCtr="0">
              <a:noAutofit/>
            </a:bodyPr>
            <a:lstStyle/>
            <a:p>
              <a:pPr algn="ctr">
                <a:buClr>
                  <a:srgbClr val="FFFFFF"/>
                </a:buClr>
                <a:buSzPts val="1100"/>
              </a:pPr>
              <a:endParaRPr sz="1467">
                <a:solidFill>
                  <a:srgbClr val="FFFFFF"/>
                </a:solidFill>
                <a:latin typeface="Helvetica Neue"/>
                <a:ea typeface="Helvetica Neue"/>
                <a:cs typeface="Helvetica Neue"/>
                <a:sym typeface="Helvetica Neue"/>
              </a:endParaRPr>
            </a:p>
          </p:txBody>
        </p:sp>
        <p:sp>
          <p:nvSpPr>
            <p:cNvPr id="29" name="Google Shape;418;p47">
              <a:extLst>
                <a:ext uri="{FF2B5EF4-FFF2-40B4-BE49-F238E27FC236}">
                  <a16:creationId xmlns:a16="http://schemas.microsoft.com/office/drawing/2014/main" id="{C48DD815-713D-67E7-B2BE-496DC097E4CA}"/>
                </a:ext>
              </a:extLst>
            </p:cNvPr>
            <p:cNvSpPr/>
            <p:nvPr/>
          </p:nvSpPr>
          <p:spPr>
            <a:xfrm>
              <a:off x="8881495" y="5429264"/>
              <a:ext cx="1113900" cy="420600"/>
            </a:xfrm>
            <a:prstGeom prst="rect">
              <a:avLst/>
            </a:prstGeom>
            <a:solidFill>
              <a:srgbClr val="FFFFFF"/>
            </a:solidFill>
            <a:ln>
              <a:noFill/>
            </a:ln>
          </p:spPr>
          <p:txBody>
            <a:bodyPr spcFirstLastPara="1" wrap="square" lIns="35700" tIns="35700" rIns="35700" bIns="35700" anchor="ctr" anchorCtr="0">
              <a:noAutofit/>
            </a:bodyPr>
            <a:lstStyle/>
            <a:p>
              <a:pPr algn="ctr">
                <a:buClr>
                  <a:srgbClr val="FFFFFF"/>
                </a:buClr>
                <a:buSzPts val="1100"/>
              </a:pPr>
              <a:endParaRPr sz="1467">
                <a:solidFill>
                  <a:srgbClr val="FFFFFF"/>
                </a:solidFill>
                <a:latin typeface="Helvetica Neue"/>
                <a:ea typeface="Helvetica Neue"/>
                <a:cs typeface="Helvetica Neue"/>
                <a:sym typeface="Helvetica Neue"/>
              </a:endParaRPr>
            </a:p>
          </p:txBody>
        </p:sp>
        <p:sp>
          <p:nvSpPr>
            <p:cNvPr id="30" name="Google Shape;419;p47">
              <a:extLst>
                <a:ext uri="{FF2B5EF4-FFF2-40B4-BE49-F238E27FC236}">
                  <a16:creationId xmlns:a16="http://schemas.microsoft.com/office/drawing/2014/main" id="{D82370CF-D803-08A4-2829-84ED94EB85CC}"/>
                </a:ext>
              </a:extLst>
            </p:cNvPr>
            <p:cNvSpPr/>
            <p:nvPr/>
          </p:nvSpPr>
          <p:spPr>
            <a:xfrm>
              <a:off x="7860738" y="7781509"/>
              <a:ext cx="1113900" cy="420600"/>
            </a:xfrm>
            <a:prstGeom prst="rect">
              <a:avLst/>
            </a:prstGeom>
            <a:solidFill>
              <a:srgbClr val="FFFFFF"/>
            </a:solidFill>
            <a:ln>
              <a:noFill/>
            </a:ln>
          </p:spPr>
          <p:txBody>
            <a:bodyPr spcFirstLastPara="1" wrap="square" lIns="35700" tIns="35700" rIns="35700" bIns="35700" anchor="ctr" anchorCtr="0">
              <a:noAutofit/>
            </a:bodyPr>
            <a:lstStyle/>
            <a:p>
              <a:pPr algn="ctr">
                <a:buClr>
                  <a:srgbClr val="FFFFFF"/>
                </a:buClr>
                <a:buSzPts val="1100"/>
              </a:pPr>
              <a:endParaRPr sz="1467">
                <a:solidFill>
                  <a:srgbClr val="FFFFFF"/>
                </a:solidFill>
                <a:latin typeface="Helvetica Neue"/>
                <a:ea typeface="Helvetica Neue"/>
                <a:cs typeface="Helvetica Neue"/>
                <a:sym typeface="Helvetica Neue"/>
              </a:endParaRPr>
            </a:p>
          </p:txBody>
        </p:sp>
        <p:sp>
          <p:nvSpPr>
            <p:cNvPr id="31" name="Google Shape;420;p47">
              <a:extLst>
                <a:ext uri="{FF2B5EF4-FFF2-40B4-BE49-F238E27FC236}">
                  <a16:creationId xmlns:a16="http://schemas.microsoft.com/office/drawing/2014/main" id="{DF09C2F0-88C5-B2BD-6C4B-11ACFF8BAD24}"/>
                </a:ext>
              </a:extLst>
            </p:cNvPr>
            <p:cNvSpPr/>
            <p:nvPr/>
          </p:nvSpPr>
          <p:spPr>
            <a:xfrm>
              <a:off x="5148959" y="6867596"/>
              <a:ext cx="657900" cy="198000"/>
            </a:xfrm>
            <a:prstGeom prst="rect">
              <a:avLst/>
            </a:prstGeom>
            <a:solidFill>
              <a:srgbClr val="FFFFFF"/>
            </a:solidFill>
            <a:ln>
              <a:noFill/>
            </a:ln>
          </p:spPr>
          <p:txBody>
            <a:bodyPr spcFirstLastPara="1" wrap="square" lIns="35700" tIns="35700" rIns="35700" bIns="35700" anchor="ctr" anchorCtr="0">
              <a:noAutofit/>
            </a:bodyPr>
            <a:lstStyle/>
            <a:p>
              <a:pPr algn="ctr">
                <a:buClr>
                  <a:srgbClr val="FFFFFF"/>
                </a:buClr>
                <a:buSzPts val="1100"/>
              </a:pPr>
              <a:endParaRPr sz="1467">
                <a:solidFill>
                  <a:srgbClr val="FFFFFF"/>
                </a:solidFill>
                <a:latin typeface="Helvetica Neue"/>
                <a:ea typeface="Helvetica Neue"/>
                <a:cs typeface="Helvetica Neue"/>
                <a:sym typeface="Helvetica Neue"/>
              </a:endParaRPr>
            </a:p>
          </p:txBody>
        </p:sp>
        <p:pic>
          <p:nvPicPr>
            <p:cNvPr id="32" name="Google Shape;421;p47" descr="pasted-image.png">
              <a:extLst>
                <a:ext uri="{FF2B5EF4-FFF2-40B4-BE49-F238E27FC236}">
                  <a16:creationId xmlns:a16="http://schemas.microsoft.com/office/drawing/2014/main" id="{41CB288E-4EA6-40E1-0FA0-980E9D802A66}"/>
                </a:ext>
              </a:extLst>
            </p:cNvPr>
            <p:cNvPicPr preferRelativeResize="0"/>
            <p:nvPr/>
          </p:nvPicPr>
          <p:blipFill rotWithShape="1">
            <a:blip r:embed="rId6">
              <a:alphaModFix/>
            </a:blip>
            <a:srcRect/>
            <a:stretch/>
          </p:blipFill>
          <p:spPr>
            <a:xfrm rot="-61567">
              <a:off x="5137180" y="6872438"/>
              <a:ext cx="181468" cy="84686"/>
            </a:xfrm>
            <a:prstGeom prst="rect">
              <a:avLst/>
            </a:prstGeom>
            <a:noFill/>
            <a:ln>
              <a:noFill/>
            </a:ln>
          </p:spPr>
        </p:pic>
        <p:sp>
          <p:nvSpPr>
            <p:cNvPr id="33" name="Google Shape;422;p47">
              <a:extLst>
                <a:ext uri="{FF2B5EF4-FFF2-40B4-BE49-F238E27FC236}">
                  <a16:creationId xmlns:a16="http://schemas.microsoft.com/office/drawing/2014/main" id="{4C2069AF-6C8D-618E-C473-F8959CA42949}"/>
                </a:ext>
              </a:extLst>
            </p:cNvPr>
            <p:cNvSpPr/>
            <p:nvPr/>
          </p:nvSpPr>
          <p:spPr>
            <a:xfrm>
              <a:off x="7794664" y="6827801"/>
              <a:ext cx="3287700" cy="586200"/>
            </a:xfrm>
            <a:prstGeom prst="rect">
              <a:avLst/>
            </a:prstGeom>
            <a:solidFill>
              <a:srgbClr val="FFFFFF"/>
            </a:solidFill>
            <a:ln>
              <a:noFill/>
            </a:ln>
          </p:spPr>
          <p:txBody>
            <a:bodyPr spcFirstLastPara="1" wrap="square" lIns="35700" tIns="35700" rIns="35700" bIns="35700" anchor="ctr" anchorCtr="0">
              <a:noAutofit/>
            </a:bodyPr>
            <a:lstStyle/>
            <a:p>
              <a:pPr algn="ctr">
                <a:buClr>
                  <a:srgbClr val="FFFFFF"/>
                </a:buClr>
                <a:buSzPts val="1100"/>
              </a:pPr>
              <a:endParaRPr sz="1467">
                <a:solidFill>
                  <a:srgbClr val="FFFFFF"/>
                </a:solidFill>
                <a:latin typeface="Helvetica Neue"/>
                <a:ea typeface="Helvetica Neue"/>
                <a:cs typeface="Helvetica Neue"/>
                <a:sym typeface="Helvetica Neue"/>
              </a:endParaRPr>
            </a:p>
          </p:txBody>
        </p:sp>
        <p:pic>
          <p:nvPicPr>
            <p:cNvPr id="34" name="Google Shape;423;p47" descr="latex-image-1.pdf">
              <a:extLst>
                <a:ext uri="{FF2B5EF4-FFF2-40B4-BE49-F238E27FC236}">
                  <a16:creationId xmlns:a16="http://schemas.microsoft.com/office/drawing/2014/main" id="{C1FB277A-8813-0E7D-E603-88161746DC7E}"/>
                </a:ext>
              </a:extLst>
            </p:cNvPr>
            <p:cNvPicPr preferRelativeResize="0"/>
            <p:nvPr/>
          </p:nvPicPr>
          <p:blipFill rotWithShape="1">
            <a:blip r:embed="rId7">
              <a:alphaModFix/>
            </a:blip>
            <a:srcRect/>
            <a:stretch/>
          </p:blipFill>
          <p:spPr>
            <a:xfrm>
              <a:off x="7825361" y="6915526"/>
              <a:ext cx="3098680" cy="452507"/>
            </a:xfrm>
            <a:prstGeom prst="rect">
              <a:avLst/>
            </a:prstGeom>
            <a:noFill/>
            <a:ln>
              <a:noFill/>
            </a:ln>
          </p:spPr>
        </p:pic>
      </p:grpSp>
      <p:grpSp>
        <p:nvGrpSpPr>
          <p:cNvPr id="48" name="グループ化 47">
            <a:extLst>
              <a:ext uri="{FF2B5EF4-FFF2-40B4-BE49-F238E27FC236}">
                <a16:creationId xmlns:a16="http://schemas.microsoft.com/office/drawing/2014/main" id="{71C72878-15B6-299C-8A0F-687D0FA2E741}"/>
              </a:ext>
            </a:extLst>
          </p:cNvPr>
          <p:cNvGrpSpPr/>
          <p:nvPr/>
        </p:nvGrpSpPr>
        <p:grpSpPr>
          <a:xfrm>
            <a:off x="6470018" y="3189283"/>
            <a:ext cx="4990364" cy="1709916"/>
            <a:chOff x="6470018" y="3189283"/>
            <a:chExt cx="4990364" cy="1709916"/>
          </a:xfrm>
        </p:grpSpPr>
        <p:sp>
          <p:nvSpPr>
            <p:cNvPr id="2" name="下矢印 1">
              <a:extLst>
                <a:ext uri="{FF2B5EF4-FFF2-40B4-BE49-F238E27FC236}">
                  <a16:creationId xmlns:a16="http://schemas.microsoft.com/office/drawing/2014/main" id="{A7255576-F3CF-AD77-25D5-54DCDDA3D6DA}"/>
                </a:ext>
              </a:extLst>
            </p:cNvPr>
            <p:cNvSpPr/>
            <p:nvPr/>
          </p:nvSpPr>
          <p:spPr>
            <a:xfrm>
              <a:off x="6470018" y="3825514"/>
              <a:ext cx="873705" cy="1073685"/>
            </a:xfrm>
            <a:prstGeom prst="downArrow">
              <a:avLst/>
            </a:prstGeom>
            <a:solidFill>
              <a:srgbClr val="00FA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下矢印 2">
              <a:extLst>
                <a:ext uri="{FF2B5EF4-FFF2-40B4-BE49-F238E27FC236}">
                  <a16:creationId xmlns:a16="http://schemas.microsoft.com/office/drawing/2014/main" id="{A8F5127B-BB59-8BD5-DCFE-EAFB8680778E}"/>
                </a:ext>
              </a:extLst>
            </p:cNvPr>
            <p:cNvSpPr/>
            <p:nvPr/>
          </p:nvSpPr>
          <p:spPr>
            <a:xfrm>
              <a:off x="8997818" y="3587344"/>
              <a:ext cx="873705" cy="1073685"/>
            </a:xfrm>
            <a:prstGeom prst="downArrow">
              <a:avLst/>
            </a:prstGeom>
            <a:solidFill>
              <a:srgbClr val="00FA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9B9E79A-EA0C-FF09-EADD-B1D1A10EA6A3}"/>
                </a:ext>
              </a:extLst>
            </p:cNvPr>
            <p:cNvSpPr txBox="1"/>
            <p:nvPr/>
          </p:nvSpPr>
          <p:spPr>
            <a:xfrm>
              <a:off x="7177585" y="3378146"/>
              <a:ext cx="1710345" cy="830997"/>
            </a:xfrm>
            <a:prstGeom prst="rect">
              <a:avLst/>
            </a:prstGeom>
            <a:solidFill>
              <a:srgbClr val="00FDFF"/>
            </a:solidFill>
          </p:spPr>
          <p:txBody>
            <a:bodyPr wrap="square" rtlCol="0">
              <a:spAutoFit/>
            </a:bodyPr>
            <a:lstStyle/>
            <a:p>
              <a:r>
                <a:rPr kumimoji="1" lang="ja-JP" altLang="en-US" sz="2400"/>
                <a:t>宇宙の</a:t>
              </a:r>
              <a:endParaRPr kumimoji="1" lang="en-US" altLang="ja-JP" sz="2400"/>
            </a:p>
            <a:p>
              <a:r>
                <a:rPr kumimoji="1" lang="ja-JP" altLang="en-US" sz="2400"/>
                <a:t>再電離由来</a:t>
              </a:r>
            </a:p>
          </p:txBody>
        </p:sp>
        <p:sp>
          <p:nvSpPr>
            <p:cNvPr id="37" name="テキスト ボックス 36">
              <a:extLst>
                <a:ext uri="{FF2B5EF4-FFF2-40B4-BE49-F238E27FC236}">
                  <a16:creationId xmlns:a16="http://schemas.microsoft.com/office/drawing/2014/main" id="{BBC03329-D695-47AE-A372-0CEEA5B02EA2}"/>
                </a:ext>
              </a:extLst>
            </p:cNvPr>
            <p:cNvSpPr txBox="1"/>
            <p:nvPr/>
          </p:nvSpPr>
          <p:spPr>
            <a:xfrm>
              <a:off x="9750037" y="3189283"/>
              <a:ext cx="1710345" cy="461665"/>
            </a:xfrm>
            <a:prstGeom prst="rect">
              <a:avLst/>
            </a:prstGeom>
            <a:solidFill>
              <a:srgbClr val="00FDFF"/>
            </a:solidFill>
          </p:spPr>
          <p:txBody>
            <a:bodyPr wrap="square" rtlCol="0">
              <a:spAutoFit/>
            </a:bodyPr>
            <a:lstStyle/>
            <a:p>
              <a:r>
                <a:rPr lang="ja-JP" altLang="en-US" sz="2400"/>
                <a:t>再結合</a:t>
              </a:r>
              <a:r>
                <a:rPr kumimoji="1" lang="ja-JP" altLang="en-US" sz="2400"/>
                <a:t>由来</a:t>
              </a:r>
            </a:p>
          </p:txBody>
        </p:sp>
      </p:grpSp>
      <p:sp>
        <p:nvSpPr>
          <p:cNvPr id="38" name="テキスト ボックス 37">
            <a:extLst>
              <a:ext uri="{FF2B5EF4-FFF2-40B4-BE49-F238E27FC236}">
                <a16:creationId xmlns:a16="http://schemas.microsoft.com/office/drawing/2014/main" id="{345022E2-0897-12D2-9ABE-B90195155EAE}"/>
              </a:ext>
            </a:extLst>
          </p:cNvPr>
          <p:cNvSpPr txBox="1"/>
          <p:nvPr/>
        </p:nvSpPr>
        <p:spPr>
          <a:xfrm>
            <a:off x="8390900" y="981817"/>
            <a:ext cx="1569660" cy="369332"/>
          </a:xfrm>
          <a:prstGeom prst="rect">
            <a:avLst/>
          </a:prstGeom>
          <a:solidFill>
            <a:schemeClr val="bg1"/>
          </a:solidFill>
        </p:spPr>
        <p:txBody>
          <a:bodyPr wrap="none" rtlCol="0">
            <a:spAutoFit/>
          </a:bodyPr>
          <a:lstStyle/>
          <a:p>
            <a:r>
              <a:rPr kumimoji="1" lang="ja-JP" altLang="en-US">
                <a:latin typeface="Meiryo" panose="020B0604030504040204" pitchFamily="34" charset="-128"/>
                <a:ea typeface="Meiryo" panose="020B0604030504040204" pitchFamily="34" charset="-128"/>
              </a:rPr>
              <a:t>角度スケール</a:t>
            </a:r>
          </a:p>
        </p:txBody>
      </p:sp>
      <p:grpSp>
        <p:nvGrpSpPr>
          <p:cNvPr id="46" name="グループ化 45">
            <a:extLst>
              <a:ext uri="{FF2B5EF4-FFF2-40B4-BE49-F238E27FC236}">
                <a16:creationId xmlns:a16="http://schemas.microsoft.com/office/drawing/2014/main" id="{E5BF60BF-8073-AB50-3B34-7C0C04CC0C4A}"/>
              </a:ext>
            </a:extLst>
          </p:cNvPr>
          <p:cNvGrpSpPr/>
          <p:nvPr/>
        </p:nvGrpSpPr>
        <p:grpSpPr>
          <a:xfrm>
            <a:off x="6456202" y="31946"/>
            <a:ext cx="5567449" cy="1372059"/>
            <a:chOff x="6456202" y="31946"/>
            <a:chExt cx="5567449" cy="1372059"/>
          </a:xfrm>
        </p:grpSpPr>
        <p:pic>
          <p:nvPicPr>
            <p:cNvPr id="39" name="図 38">
              <a:extLst>
                <a:ext uri="{FF2B5EF4-FFF2-40B4-BE49-F238E27FC236}">
                  <a16:creationId xmlns:a16="http://schemas.microsoft.com/office/drawing/2014/main" id="{9858DF16-0071-E2DB-1AB8-8D7B49E887BC}"/>
                </a:ext>
              </a:extLst>
            </p:cNvPr>
            <p:cNvPicPr>
              <a:picLocks noChangeAspect="1"/>
            </p:cNvPicPr>
            <p:nvPr/>
          </p:nvPicPr>
          <p:blipFill rotWithShape="1">
            <a:blip r:embed="rId8"/>
            <a:srcRect l="51275"/>
            <a:stretch/>
          </p:blipFill>
          <p:spPr>
            <a:xfrm>
              <a:off x="6456202" y="41040"/>
              <a:ext cx="1356147" cy="1362963"/>
            </a:xfrm>
            <a:prstGeom prst="rect">
              <a:avLst/>
            </a:prstGeom>
            <a:ln w="25400">
              <a:solidFill>
                <a:schemeClr val="tx1"/>
              </a:solidFill>
            </a:ln>
          </p:spPr>
        </p:pic>
        <p:pic>
          <p:nvPicPr>
            <p:cNvPr id="40" name="図 39">
              <a:extLst>
                <a:ext uri="{FF2B5EF4-FFF2-40B4-BE49-F238E27FC236}">
                  <a16:creationId xmlns:a16="http://schemas.microsoft.com/office/drawing/2014/main" id="{AD0BB1A8-2B9C-D705-D67B-DA343475318C}"/>
                </a:ext>
              </a:extLst>
            </p:cNvPr>
            <p:cNvPicPr>
              <a:picLocks noChangeAspect="1"/>
            </p:cNvPicPr>
            <p:nvPr/>
          </p:nvPicPr>
          <p:blipFill rotWithShape="1">
            <a:blip r:embed="rId8"/>
            <a:srcRect l="51275"/>
            <a:stretch/>
          </p:blipFill>
          <p:spPr>
            <a:xfrm>
              <a:off x="11544187" y="477038"/>
              <a:ext cx="479464" cy="481874"/>
            </a:xfrm>
            <a:prstGeom prst="rect">
              <a:avLst/>
            </a:prstGeom>
            <a:ln w="25400">
              <a:solidFill>
                <a:schemeClr val="tx1"/>
              </a:solidFill>
            </a:ln>
          </p:spPr>
        </p:pic>
        <p:sp>
          <p:nvSpPr>
            <p:cNvPr id="41" name="台形 40">
              <a:extLst>
                <a:ext uri="{FF2B5EF4-FFF2-40B4-BE49-F238E27FC236}">
                  <a16:creationId xmlns:a16="http://schemas.microsoft.com/office/drawing/2014/main" id="{84FD23B1-9D7F-834F-CD66-5EAEE96ADA2A}"/>
                </a:ext>
              </a:extLst>
            </p:cNvPr>
            <p:cNvSpPr/>
            <p:nvPr/>
          </p:nvSpPr>
          <p:spPr>
            <a:xfrm rot="5400000">
              <a:off x="9007730" y="-1132453"/>
              <a:ext cx="1372059" cy="3700858"/>
            </a:xfrm>
            <a:prstGeom prst="trapezoid">
              <a:avLst>
                <a:gd name="adj" fmla="val 31009"/>
              </a:avLst>
            </a:prstGeom>
            <a:solidFill>
              <a:schemeClr val="accent1">
                <a:alpha val="1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0" name="図 49" descr="ダイアグラム&#10;&#10;自動的に生成された説明">
            <a:extLst>
              <a:ext uri="{FF2B5EF4-FFF2-40B4-BE49-F238E27FC236}">
                <a16:creationId xmlns:a16="http://schemas.microsoft.com/office/drawing/2014/main" id="{615233B3-B046-004A-8160-9C18AEFDB1DF}"/>
              </a:ext>
            </a:extLst>
          </p:cNvPr>
          <p:cNvPicPr>
            <a:picLocks noChangeAspect="1"/>
          </p:cNvPicPr>
          <p:nvPr/>
        </p:nvPicPr>
        <p:blipFill>
          <a:blip r:embed="rId9">
            <a:extLst>
              <a:ext uri="{28A0092B-C50C-407E-A947-70E740481C1C}">
                <a14:useLocalDpi xmlns:a14="http://schemas.microsoft.com/office/drawing/2010/main" val="0"/>
              </a:ext>
            </a:extLst>
          </a:blip>
          <a:srcRect t="222" r="814" b="-1198"/>
          <a:stretch/>
        </p:blipFill>
        <p:spPr>
          <a:xfrm>
            <a:off x="114983" y="1015021"/>
            <a:ext cx="5161855" cy="1965802"/>
          </a:xfrm>
          <a:prstGeom prst="rect">
            <a:avLst/>
          </a:prstGeom>
        </p:spPr>
      </p:pic>
      <p:sp>
        <p:nvSpPr>
          <p:cNvPr id="51" name="曲折矢印 50">
            <a:extLst>
              <a:ext uri="{FF2B5EF4-FFF2-40B4-BE49-F238E27FC236}">
                <a16:creationId xmlns:a16="http://schemas.microsoft.com/office/drawing/2014/main" id="{8B4E1DFD-F4E8-9DD4-11E2-6915846A7492}"/>
              </a:ext>
            </a:extLst>
          </p:cNvPr>
          <p:cNvSpPr/>
          <p:nvPr/>
        </p:nvSpPr>
        <p:spPr>
          <a:xfrm rot="10800000" flipH="1">
            <a:off x="4359393" y="3011789"/>
            <a:ext cx="1150516" cy="868680"/>
          </a:xfrm>
          <a:prstGeom prst="bentArrow">
            <a:avLst>
              <a:gd name="adj1" fmla="val 21549"/>
              <a:gd name="adj2" fmla="val 25000"/>
              <a:gd name="adj3" fmla="val 25000"/>
              <a:gd name="adj4" fmla="val 4375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テキスト ボックス 51">
            <a:extLst>
              <a:ext uri="{FF2B5EF4-FFF2-40B4-BE49-F238E27FC236}">
                <a16:creationId xmlns:a16="http://schemas.microsoft.com/office/drawing/2014/main" id="{5338990C-4CB0-7BF9-13B5-32CE19EFA3DA}"/>
              </a:ext>
            </a:extLst>
          </p:cNvPr>
          <p:cNvSpPr txBox="1"/>
          <p:nvPr/>
        </p:nvSpPr>
        <p:spPr>
          <a:xfrm>
            <a:off x="1919323" y="2933795"/>
            <a:ext cx="2465188" cy="707886"/>
          </a:xfrm>
          <a:prstGeom prst="rect">
            <a:avLst/>
          </a:prstGeom>
          <a:noFill/>
        </p:spPr>
        <p:txBody>
          <a:bodyPr wrap="square" rtlCol="0">
            <a:spAutoFit/>
          </a:bodyPr>
          <a:lstStyle/>
          <a:p>
            <a:r>
              <a:rPr lang="ja-JP" altLang="en-US" sz="2000"/>
              <a:t>球面調和関数によるスペクトル分解</a:t>
            </a:r>
            <a:endParaRPr kumimoji="1" lang="ja-JP" altLang="en-US" sz="2000"/>
          </a:p>
        </p:txBody>
      </p:sp>
      <p:grpSp>
        <p:nvGrpSpPr>
          <p:cNvPr id="57" name="グループ化 56">
            <a:extLst>
              <a:ext uri="{FF2B5EF4-FFF2-40B4-BE49-F238E27FC236}">
                <a16:creationId xmlns:a16="http://schemas.microsoft.com/office/drawing/2014/main" id="{4F2EFE52-D86C-C01D-16DF-FF1130A9B836}"/>
              </a:ext>
            </a:extLst>
          </p:cNvPr>
          <p:cNvGrpSpPr/>
          <p:nvPr/>
        </p:nvGrpSpPr>
        <p:grpSpPr>
          <a:xfrm>
            <a:off x="9332344" y="1638510"/>
            <a:ext cx="2733401" cy="2859146"/>
            <a:chOff x="9332344" y="1638510"/>
            <a:chExt cx="2733401" cy="2859146"/>
          </a:xfrm>
        </p:grpSpPr>
        <p:sp>
          <p:nvSpPr>
            <p:cNvPr id="42" name="テキスト ボックス 41">
              <a:extLst>
                <a:ext uri="{FF2B5EF4-FFF2-40B4-BE49-F238E27FC236}">
                  <a16:creationId xmlns:a16="http://schemas.microsoft.com/office/drawing/2014/main" id="{4411C17D-5058-D710-0773-D862B8C05BE2}"/>
                </a:ext>
              </a:extLst>
            </p:cNvPr>
            <p:cNvSpPr txBox="1"/>
            <p:nvPr/>
          </p:nvSpPr>
          <p:spPr>
            <a:xfrm>
              <a:off x="10651943" y="3789770"/>
              <a:ext cx="1413802" cy="707886"/>
            </a:xfrm>
            <a:prstGeom prst="rect">
              <a:avLst/>
            </a:prstGeom>
            <a:noFill/>
          </p:spPr>
          <p:txBody>
            <a:bodyPr wrap="square" rtlCol="0">
              <a:spAutoFit/>
            </a:bodyPr>
            <a:lstStyle/>
            <a:p>
              <a:r>
                <a:rPr kumimoji="1" lang="ja-JP" altLang="en-US" sz="2000"/>
                <a:t>重力レンズ</a:t>
              </a:r>
              <a:endParaRPr kumimoji="1" lang="en-US" altLang="ja-JP" sz="2000"/>
            </a:p>
            <a:p>
              <a:r>
                <a:rPr kumimoji="1" lang="en-US" altLang="ja-JP" sz="2000"/>
                <a:t>B</a:t>
              </a:r>
              <a:r>
                <a:rPr kumimoji="1" lang="ja-JP" altLang="en-US" sz="2000"/>
                <a:t>モード</a:t>
              </a:r>
            </a:p>
          </p:txBody>
        </p:sp>
        <p:sp>
          <p:nvSpPr>
            <p:cNvPr id="53" name="テキスト ボックス 52">
              <a:extLst>
                <a:ext uri="{FF2B5EF4-FFF2-40B4-BE49-F238E27FC236}">
                  <a16:creationId xmlns:a16="http://schemas.microsoft.com/office/drawing/2014/main" id="{E343C93B-A069-AB7D-B834-219B22C10F1D}"/>
                </a:ext>
              </a:extLst>
            </p:cNvPr>
            <p:cNvSpPr txBox="1"/>
            <p:nvPr/>
          </p:nvSpPr>
          <p:spPr>
            <a:xfrm>
              <a:off x="9332344" y="1638510"/>
              <a:ext cx="1413802" cy="400110"/>
            </a:xfrm>
            <a:prstGeom prst="rect">
              <a:avLst/>
            </a:prstGeom>
            <a:noFill/>
          </p:spPr>
          <p:txBody>
            <a:bodyPr wrap="square" rtlCol="0">
              <a:spAutoFit/>
            </a:bodyPr>
            <a:lstStyle/>
            <a:p>
              <a:r>
                <a:rPr kumimoji="1" lang="ja-JP" altLang="en-US" sz="2000"/>
                <a:t>温度揺らぎ</a:t>
              </a:r>
            </a:p>
          </p:txBody>
        </p:sp>
        <p:sp>
          <p:nvSpPr>
            <p:cNvPr id="54" name="テキスト ボックス 53">
              <a:extLst>
                <a:ext uri="{FF2B5EF4-FFF2-40B4-BE49-F238E27FC236}">
                  <a16:creationId xmlns:a16="http://schemas.microsoft.com/office/drawing/2014/main" id="{0E2043A8-E1F4-39B9-3CAF-DFA1C26A6E37}"/>
                </a:ext>
              </a:extLst>
            </p:cNvPr>
            <p:cNvSpPr txBox="1"/>
            <p:nvPr/>
          </p:nvSpPr>
          <p:spPr>
            <a:xfrm>
              <a:off x="10353455" y="2691080"/>
              <a:ext cx="1617881" cy="400110"/>
            </a:xfrm>
            <a:prstGeom prst="rect">
              <a:avLst/>
            </a:prstGeom>
            <a:noFill/>
          </p:spPr>
          <p:txBody>
            <a:bodyPr wrap="square" rtlCol="0">
              <a:spAutoFit/>
            </a:bodyPr>
            <a:lstStyle/>
            <a:p>
              <a:r>
                <a:rPr kumimoji="1" lang="ja-JP" altLang="en-US" sz="2000"/>
                <a:t>偏光</a:t>
              </a:r>
              <a:r>
                <a:rPr kumimoji="1" lang="en-US" altLang="ja-JP" sz="2000"/>
                <a:t>E</a:t>
              </a:r>
              <a:r>
                <a:rPr kumimoji="1" lang="ja-JP" altLang="en-US" sz="2000"/>
                <a:t>モード</a:t>
              </a:r>
            </a:p>
          </p:txBody>
        </p:sp>
      </p:grpSp>
      <p:grpSp>
        <p:nvGrpSpPr>
          <p:cNvPr id="56" name="グループ化 55">
            <a:extLst>
              <a:ext uri="{FF2B5EF4-FFF2-40B4-BE49-F238E27FC236}">
                <a16:creationId xmlns:a16="http://schemas.microsoft.com/office/drawing/2014/main" id="{8C1B3C83-132D-AAAF-C96A-F6B71BEB5693}"/>
              </a:ext>
            </a:extLst>
          </p:cNvPr>
          <p:cNvGrpSpPr/>
          <p:nvPr/>
        </p:nvGrpSpPr>
        <p:grpSpPr>
          <a:xfrm>
            <a:off x="6273384" y="4761476"/>
            <a:ext cx="5508885" cy="1173104"/>
            <a:chOff x="6273384" y="4761476"/>
            <a:chExt cx="5508885" cy="1173104"/>
          </a:xfrm>
        </p:grpSpPr>
        <p:sp>
          <p:nvSpPr>
            <p:cNvPr id="43" name="フリーフォーム 42">
              <a:extLst>
                <a:ext uri="{FF2B5EF4-FFF2-40B4-BE49-F238E27FC236}">
                  <a16:creationId xmlns:a16="http://schemas.microsoft.com/office/drawing/2014/main" id="{AABD5CA6-E8F0-3308-C87B-6619768F1C35}"/>
                </a:ext>
              </a:extLst>
            </p:cNvPr>
            <p:cNvSpPr/>
            <p:nvPr/>
          </p:nvSpPr>
          <p:spPr>
            <a:xfrm>
              <a:off x="6273384" y="4761476"/>
              <a:ext cx="5508885" cy="1054708"/>
            </a:xfrm>
            <a:custGeom>
              <a:avLst/>
              <a:gdLst>
                <a:gd name="connsiteX0" fmla="*/ 0 w 5508885"/>
                <a:gd name="connsiteY0" fmla="*/ 252734 h 1054708"/>
                <a:gd name="connsiteX1" fmla="*/ 157396 w 5508885"/>
                <a:gd name="connsiteY1" fmla="*/ 245239 h 1054708"/>
                <a:gd name="connsiteX2" fmla="*/ 344773 w 5508885"/>
                <a:gd name="connsiteY2" fmla="*/ 237744 h 1054708"/>
                <a:gd name="connsiteX3" fmla="*/ 592111 w 5508885"/>
                <a:gd name="connsiteY3" fmla="*/ 252734 h 1054708"/>
                <a:gd name="connsiteX4" fmla="*/ 801973 w 5508885"/>
                <a:gd name="connsiteY4" fmla="*/ 320190 h 1054708"/>
                <a:gd name="connsiteX5" fmla="*/ 1019331 w 5508885"/>
                <a:gd name="connsiteY5" fmla="*/ 410131 h 1054708"/>
                <a:gd name="connsiteX6" fmla="*/ 1206708 w 5508885"/>
                <a:gd name="connsiteY6" fmla="*/ 530052 h 1054708"/>
                <a:gd name="connsiteX7" fmla="*/ 1341619 w 5508885"/>
                <a:gd name="connsiteY7" fmla="*/ 590013 h 1054708"/>
                <a:gd name="connsiteX8" fmla="*/ 1446550 w 5508885"/>
                <a:gd name="connsiteY8" fmla="*/ 567527 h 1054708"/>
                <a:gd name="connsiteX9" fmla="*/ 1626432 w 5508885"/>
                <a:gd name="connsiteY9" fmla="*/ 507567 h 1054708"/>
                <a:gd name="connsiteX10" fmla="*/ 1851285 w 5508885"/>
                <a:gd name="connsiteY10" fmla="*/ 387645 h 1054708"/>
                <a:gd name="connsiteX11" fmla="*/ 2121108 w 5508885"/>
                <a:gd name="connsiteY11" fmla="*/ 282714 h 1054708"/>
                <a:gd name="connsiteX12" fmla="*/ 2360950 w 5508885"/>
                <a:gd name="connsiteY12" fmla="*/ 200268 h 1054708"/>
                <a:gd name="connsiteX13" fmla="*/ 2758190 w 5508885"/>
                <a:gd name="connsiteY13" fmla="*/ 65357 h 1054708"/>
                <a:gd name="connsiteX14" fmla="*/ 3072983 w 5508885"/>
                <a:gd name="connsiteY14" fmla="*/ 5396 h 1054708"/>
                <a:gd name="connsiteX15" fmla="*/ 3222885 w 5508885"/>
                <a:gd name="connsiteY15" fmla="*/ 5396 h 1054708"/>
                <a:gd name="connsiteX16" fmla="*/ 3342806 w 5508885"/>
                <a:gd name="connsiteY16" fmla="*/ 27881 h 1054708"/>
                <a:gd name="connsiteX17" fmla="*/ 3492708 w 5508885"/>
                <a:gd name="connsiteY17" fmla="*/ 87842 h 1054708"/>
                <a:gd name="connsiteX18" fmla="*/ 3642609 w 5508885"/>
                <a:gd name="connsiteY18" fmla="*/ 200268 h 1054708"/>
                <a:gd name="connsiteX19" fmla="*/ 3844977 w 5508885"/>
                <a:gd name="connsiteY19" fmla="*/ 327685 h 1054708"/>
                <a:gd name="connsiteX20" fmla="*/ 3979888 w 5508885"/>
                <a:gd name="connsiteY20" fmla="*/ 312694 h 1054708"/>
                <a:gd name="connsiteX21" fmla="*/ 4092314 w 5508885"/>
                <a:gd name="connsiteY21" fmla="*/ 312694 h 1054708"/>
                <a:gd name="connsiteX22" fmla="*/ 4204741 w 5508885"/>
                <a:gd name="connsiteY22" fmla="*/ 365160 h 1054708"/>
                <a:gd name="connsiteX23" fmla="*/ 4287186 w 5508885"/>
                <a:gd name="connsiteY23" fmla="*/ 432616 h 1054708"/>
                <a:gd name="connsiteX24" fmla="*/ 4324662 w 5508885"/>
                <a:gd name="connsiteY24" fmla="*/ 462596 h 1054708"/>
                <a:gd name="connsiteX25" fmla="*/ 4414603 w 5508885"/>
                <a:gd name="connsiteY25" fmla="*/ 432616 h 1054708"/>
                <a:gd name="connsiteX26" fmla="*/ 4444583 w 5508885"/>
                <a:gd name="connsiteY26" fmla="*/ 432616 h 1054708"/>
                <a:gd name="connsiteX27" fmla="*/ 4519534 w 5508885"/>
                <a:gd name="connsiteY27" fmla="*/ 477586 h 1054708"/>
                <a:gd name="connsiteX28" fmla="*/ 4572000 w 5508885"/>
                <a:gd name="connsiteY28" fmla="*/ 522557 h 1054708"/>
                <a:gd name="connsiteX29" fmla="*/ 4616970 w 5508885"/>
                <a:gd name="connsiteY29" fmla="*/ 560032 h 1054708"/>
                <a:gd name="connsiteX30" fmla="*/ 4699416 w 5508885"/>
                <a:gd name="connsiteY30" fmla="*/ 575022 h 1054708"/>
                <a:gd name="connsiteX31" fmla="*/ 4751882 w 5508885"/>
                <a:gd name="connsiteY31" fmla="*/ 575022 h 1054708"/>
                <a:gd name="connsiteX32" fmla="*/ 4796852 w 5508885"/>
                <a:gd name="connsiteY32" fmla="*/ 612498 h 1054708"/>
                <a:gd name="connsiteX33" fmla="*/ 4849318 w 5508885"/>
                <a:gd name="connsiteY33" fmla="*/ 642478 h 1054708"/>
                <a:gd name="connsiteX34" fmla="*/ 4886793 w 5508885"/>
                <a:gd name="connsiteY34" fmla="*/ 657468 h 1054708"/>
                <a:gd name="connsiteX35" fmla="*/ 4924268 w 5508885"/>
                <a:gd name="connsiteY35" fmla="*/ 672458 h 1054708"/>
                <a:gd name="connsiteX36" fmla="*/ 4946754 w 5508885"/>
                <a:gd name="connsiteY36" fmla="*/ 694944 h 1054708"/>
                <a:gd name="connsiteX37" fmla="*/ 5036695 w 5508885"/>
                <a:gd name="connsiteY37" fmla="*/ 732419 h 1054708"/>
                <a:gd name="connsiteX38" fmla="*/ 5231567 w 5508885"/>
                <a:gd name="connsiteY38" fmla="*/ 859835 h 1054708"/>
                <a:gd name="connsiteX39" fmla="*/ 5291527 w 5508885"/>
                <a:gd name="connsiteY39" fmla="*/ 882321 h 1054708"/>
                <a:gd name="connsiteX40" fmla="*/ 5433934 w 5508885"/>
                <a:gd name="connsiteY40" fmla="*/ 979757 h 1054708"/>
                <a:gd name="connsiteX41" fmla="*/ 5508885 w 5508885"/>
                <a:gd name="connsiteY41" fmla="*/ 1054708 h 105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508885" h="1054708">
                  <a:moveTo>
                    <a:pt x="0" y="252734"/>
                  </a:moveTo>
                  <a:lnTo>
                    <a:pt x="157396" y="245239"/>
                  </a:lnTo>
                  <a:cubicBezTo>
                    <a:pt x="214858" y="242741"/>
                    <a:pt x="272321" y="236495"/>
                    <a:pt x="344773" y="237744"/>
                  </a:cubicBezTo>
                  <a:cubicBezTo>
                    <a:pt x="417225" y="238993"/>
                    <a:pt x="515911" y="238993"/>
                    <a:pt x="592111" y="252734"/>
                  </a:cubicBezTo>
                  <a:cubicBezTo>
                    <a:pt x="668311" y="266475"/>
                    <a:pt x="730770" y="293957"/>
                    <a:pt x="801973" y="320190"/>
                  </a:cubicBezTo>
                  <a:cubicBezTo>
                    <a:pt x="873176" y="346423"/>
                    <a:pt x="951875" y="375154"/>
                    <a:pt x="1019331" y="410131"/>
                  </a:cubicBezTo>
                  <a:cubicBezTo>
                    <a:pt x="1086787" y="445108"/>
                    <a:pt x="1152993" y="500072"/>
                    <a:pt x="1206708" y="530052"/>
                  </a:cubicBezTo>
                  <a:cubicBezTo>
                    <a:pt x="1260423" y="560032"/>
                    <a:pt x="1301645" y="583767"/>
                    <a:pt x="1341619" y="590013"/>
                  </a:cubicBezTo>
                  <a:cubicBezTo>
                    <a:pt x="1381593" y="596259"/>
                    <a:pt x="1399081" y="581268"/>
                    <a:pt x="1446550" y="567527"/>
                  </a:cubicBezTo>
                  <a:cubicBezTo>
                    <a:pt x="1494019" y="553786"/>
                    <a:pt x="1558976" y="537547"/>
                    <a:pt x="1626432" y="507567"/>
                  </a:cubicBezTo>
                  <a:cubicBezTo>
                    <a:pt x="1693888" y="477587"/>
                    <a:pt x="1768839" y="425120"/>
                    <a:pt x="1851285" y="387645"/>
                  </a:cubicBezTo>
                  <a:cubicBezTo>
                    <a:pt x="1933731" y="350170"/>
                    <a:pt x="2036164" y="313944"/>
                    <a:pt x="2121108" y="282714"/>
                  </a:cubicBezTo>
                  <a:cubicBezTo>
                    <a:pt x="2206052" y="251484"/>
                    <a:pt x="2360950" y="200268"/>
                    <a:pt x="2360950" y="200268"/>
                  </a:cubicBezTo>
                  <a:cubicBezTo>
                    <a:pt x="2467130" y="164042"/>
                    <a:pt x="2639518" y="97836"/>
                    <a:pt x="2758190" y="65357"/>
                  </a:cubicBezTo>
                  <a:cubicBezTo>
                    <a:pt x="2876862" y="32878"/>
                    <a:pt x="2995534" y="15389"/>
                    <a:pt x="3072983" y="5396"/>
                  </a:cubicBezTo>
                  <a:cubicBezTo>
                    <a:pt x="3150432" y="-4598"/>
                    <a:pt x="3177915" y="1649"/>
                    <a:pt x="3222885" y="5396"/>
                  </a:cubicBezTo>
                  <a:cubicBezTo>
                    <a:pt x="3267855" y="9143"/>
                    <a:pt x="3297836" y="14140"/>
                    <a:pt x="3342806" y="27881"/>
                  </a:cubicBezTo>
                  <a:cubicBezTo>
                    <a:pt x="3387777" y="41622"/>
                    <a:pt x="3442741" y="59111"/>
                    <a:pt x="3492708" y="87842"/>
                  </a:cubicBezTo>
                  <a:cubicBezTo>
                    <a:pt x="3542675" y="116573"/>
                    <a:pt x="3583898" y="160294"/>
                    <a:pt x="3642609" y="200268"/>
                  </a:cubicBezTo>
                  <a:cubicBezTo>
                    <a:pt x="3701320" y="240242"/>
                    <a:pt x="3788764" y="308947"/>
                    <a:pt x="3844977" y="327685"/>
                  </a:cubicBezTo>
                  <a:cubicBezTo>
                    <a:pt x="3901190" y="346423"/>
                    <a:pt x="3938665" y="315192"/>
                    <a:pt x="3979888" y="312694"/>
                  </a:cubicBezTo>
                  <a:cubicBezTo>
                    <a:pt x="4021111" y="310196"/>
                    <a:pt x="4054839" y="303950"/>
                    <a:pt x="4092314" y="312694"/>
                  </a:cubicBezTo>
                  <a:cubicBezTo>
                    <a:pt x="4129789" y="321438"/>
                    <a:pt x="4172262" y="345173"/>
                    <a:pt x="4204741" y="365160"/>
                  </a:cubicBezTo>
                  <a:cubicBezTo>
                    <a:pt x="4237220" y="385147"/>
                    <a:pt x="4287186" y="432616"/>
                    <a:pt x="4287186" y="432616"/>
                  </a:cubicBezTo>
                  <a:cubicBezTo>
                    <a:pt x="4307173" y="448855"/>
                    <a:pt x="4303426" y="462596"/>
                    <a:pt x="4324662" y="462596"/>
                  </a:cubicBezTo>
                  <a:cubicBezTo>
                    <a:pt x="4345898" y="462596"/>
                    <a:pt x="4414603" y="432616"/>
                    <a:pt x="4414603" y="432616"/>
                  </a:cubicBezTo>
                  <a:cubicBezTo>
                    <a:pt x="4434590" y="427619"/>
                    <a:pt x="4427094" y="425121"/>
                    <a:pt x="4444583" y="432616"/>
                  </a:cubicBezTo>
                  <a:cubicBezTo>
                    <a:pt x="4462072" y="440111"/>
                    <a:pt x="4498298" y="462596"/>
                    <a:pt x="4519534" y="477586"/>
                  </a:cubicBezTo>
                  <a:cubicBezTo>
                    <a:pt x="4540770" y="492576"/>
                    <a:pt x="4555761" y="508816"/>
                    <a:pt x="4572000" y="522557"/>
                  </a:cubicBezTo>
                  <a:cubicBezTo>
                    <a:pt x="4588239" y="536298"/>
                    <a:pt x="4595734" y="551288"/>
                    <a:pt x="4616970" y="560032"/>
                  </a:cubicBezTo>
                  <a:cubicBezTo>
                    <a:pt x="4638206" y="568776"/>
                    <a:pt x="4676931" y="572524"/>
                    <a:pt x="4699416" y="575022"/>
                  </a:cubicBezTo>
                  <a:cubicBezTo>
                    <a:pt x="4721901" y="577520"/>
                    <a:pt x="4735643" y="568776"/>
                    <a:pt x="4751882" y="575022"/>
                  </a:cubicBezTo>
                  <a:cubicBezTo>
                    <a:pt x="4768121" y="581268"/>
                    <a:pt x="4780613" y="601255"/>
                    <a:pt x="4796852" y="612498"/>
                  </a:cubicBezTo>
                  <a:cubicBezTo>
                    <a:pt x="4813091" y="623741"/>
                    <a:pt x="4834328" y="634983"/>
                    <a:pt x="4849318" y="642478"/>
                  </a:cubicBezTo>
                  <a:cubicBezTo>
                    <a:pt x="4864308" y="649973"/>
                    <a:pt x="4886793" y="657468"/>
                    <a:pt x="4886793" y="657468"/>
                  </a:cubicBezTo>
                  <a:lnTo>
                    <a:pt x="4924268" y="672458"/>
                  </a:lnTo>
                  <a:cubicBezTo>
                    <a:pt x="4934262" y="678704"/>
                    <a:pt x="4928016" y="684950"/>
                    <a:pt x="4946754" y="694944"/>
                  </a:cubicBezTo>
                  <a:cubicBezTo>
                    <a:pt x="4965492" y="704938"/>
                    <a:pt x="4989226" y="704937"/>
                    <a:pt x="5036695" y="732419"/>
                  </a:cubicBezTo>
                  <a:cubicBezTo>
                    <a:pt x="5084164" y="759901"/>
                    <a:pt x="5189095" y="834851"/>
                    <a:pt x="5231567" y="859835"/>
                  </a:cubicBezTo>
                  <a:cubicBezTo>
                    <a:pt x="5274039" y="884819"/>
                    <a:pt x="5257799" y="862334"/>
                    <a:pt x="5291527" y="882321"/>
                  </a:cubicBezTo>
                  <a:cubicBezTo>
                    <a:pt x="5325255" y="902308"/>
                    <a:pt x="5397708" y="951026"/>
                    <a:pt x="5433934" y="979757"/>
                  </a:cubicBezTo>
                  <a:cubicBezTo>
                    <a:pt x="5470160" y="1008488"/>
                    <a:pt x="5489522" y="1031598"/>
                    <a:pt x="5508885" y="1054708"/>
                  </a:cubicBezTo>
                </a:path>
              </a:pathLst>
            </a:cu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EA53CF9F-4409-C099-EB59-0264596683F6}"/>
                </a:ext>
              </a:extLst>
            </p:cNvPr>
            <p:cNvSpPr txBox="1"/>
            <p:nvPr/>
          </p:nvSpPr>
          <p:spPr>
            <a:xfrm>
              <a:off x="9145970" y="5226694"/>
              <a:ext cx="1894286" cy="707886"/>
            </a:xfrm>
            <a:prstGeom prst="rect">
              <a:avLst/>
            </a:prstGeom>
            <a:noFill/>
          </p:spPr>
          <p:txBody>
            <a:bodyPr wrap="square" rtlCol="0">
              <a:spAutoFit/>
            </a:bodyPr>
            <a:lstStyle/>
            <a:p>
              <a:r>
                <a:rPr lang="ja-JP" altLang="en-US" sz="2000"/>
                <a:t>インフレーション</a:t>
              </a:r>
              <a:r>
                <a:rPr kumimoji="1" lang="en-US" altLang="ja-JP" sz="2000"/>
                <a:t>B</a:t>
              </a:r>
              <a:r>
                <a:rPr kumimoji="1" lang="ja-JP" altLang="en-US" sz="2000"/>
                <a:t>モード</a:t>
              </a:r>
            </a:p>
          </p:txBody>
        </p:sp>
      </p:grpSp>
      <p:grpSp>
        <p:nvGrpSpPr>
          <p:cNvPr id="49" name="グループ化 48">
            <a:extLst>
              <a:ext uri="{FF2B5EF4-FFF2-40B4-BE49-F238E27FC236}">
                <a16:creationId xmlns:a16="http://schemas.microsoft.com/office/drawing/2014/main" id="{0EE1B29D-94C0-D936-B6E6-75A5295FB941}"/>
              </a:ext>
            </a:extLst>
          </p:cNvPr>
          <p:cNvGrpSpPr/>
          <p:nvPr/>
        </p:nvGrpSpPr>
        <p:grpSpPr>
          <a:xfrm>
            <a:off x="6318489" y="4658618"/>
            <a:ext cx="5747256" cy="1249974"/>
            <a:chOff x="6239878" y="4703176"/>
            <a:chExt cx="5747256" cy="1249974"/>
          </a:xfrm>
        </p:grpSpPr>
        <p:sp>
          <p:nvSpPr>
            <p:cNvPr id="44" name="左右矢印 43">
              <a:extLst>
                <a:ext uri="{FF2B5EF4-FFF2-40B4-BE49-F238E27FC236}">
                  <a16:creationId xmlns:a16="http://schemas.microsoft.com/office/drawing/2014/main" id="{2CC28B84-5F0C-6247-4051-C3E377D1376D}"/>
                </a:ext>
              </a:extLst>
            </p:cNvPr>
            <p:cNvSpPr/>
            <p:nvPr/>
          </p:nvSpPr>
          <p:spPr>
            <a:xfrm>
              <a:off x="6239878" y="5230221"/>
              <a:ext cx="4041315" cy="722929"/>
            </a:xfrm>
            <a:prstGeom prst="leftRightArrow">
              <a:avLst/>
            </a:prstGeom>
            <a:solidFill>
              <a:srgbClr val="FF0000"/>
            </a:soli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err="1"/>
                <a:t>LiteBIRD</a:t>
              </a:r>
              <a:r>
                <a:rPr kumimoji="1" lang="ja-JP" altLang="en-US"/>
                <a:t>で狙う角度スケール</a:t>
              </a:r>
            </a:p>
          </p:txBody>
        </p:sp>
        <p:sp>
          <p:nvSpPr>
            <p:cNvPr id="45" name="左右矢印 44">
              <a:extLst>
                <a:ext uri="{FF2B5EF4-FFF2-40B4-BE49-F238E27FC236}">
                  <a16:creationId xmlns:a16="http://schemas.microsoft.com/office/drawing/2014/main" id="{3A97AAA1-8D14-635D-3E73-00433D3D6510}"/>
                </a:ext>
              </a:extLst>
            </p:cNvPr>
            <p:cNvSpPr/>
            <p:nvPr/>
          </p:nvSpPr>
          <p:spPr>
            <a:xfrm>
              <a:off x="8638619" y="4703176"/>
              <a:ext cx="3348515" cy="657615"/>
            </a:xfrm>
            <a:prstGeom prst="leftRightArrow">
              <a:avLst/>
            </a:prstGeom>
            <a:solidFill>
              <a:srgbClr val="FFC000"/>
            </a:soli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地上実験のカバー範囲</a:t>
              </a:r>
              <a:endParaRPr kumimoji="1" lang="ja-JP" altLang="en-US">
                <a:solidFill>
                  <a:schemeClr val="tx1"/>
                </a:solidFill>
              </a:endParaRPr>
            </a:p>
          </p:txBody>
        </p:sp>
      </p:grpSp>
    </p:spTree>
    <p:extLst>
      <p:ext uri="{BB962C8B-B14F-4D97-AF65-F5344CB8AC3E}">
        <p14:creationId xmlns:p14="http://schemas.microsoft.com/office/powerpoint/2010/main" val="419463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4">
            <a:extLst>
              <a:ext uri="{FF2B5EF4-FFF2-40B4-BE49-F238E27FC236}">
                <a16:creationId xmlns:a16="http://schemas.microsoft.com/office/drawing/2014/main" id="{FB5508E3-F854-31F3-88B0-C06492E5474F}"/>
              </a:ext>
            </a:extLst>
          </p:cNvPr>
          <p:cNvPicPr>
            <a:picLocks noChangeAspect="1"/>
          </p:cNvPicPr>
          <p:nvPr/>
        </p:nvPicPr>
        <p:blipFill rotWithShape="1">
          <a:blip r:embed="rId2"/>
          <a:srcRect l="7094" t="41393" r="14979" b="19909"/>
          <a:stretch/>
        </p:blipFill>
        <p:spPr>
          <a:xfrm>
            <a:off x="6461527" y="3080548"/>
            <a:ext cx="5704065" cy="1999452"/>
          </a:xfrm>
          <a:prstGeom prst="rect">
            <a:avLst/>
          </a:prstGeom>
        </p:spPr>
      </p:pic>
      <p:sp>
        <p:nvSpPr>
          <p:cNvPr id="2" name="タイトル 1">
            <a:extLst>
              <a:ext uri="{FF2B5EF4-FFF2-40B4-BE49-F238E27FC236}">
                <a16:creationId xmlns:a16="http://schemas.microsoft.com/office/drawing/2014/main" id="{4755D27A-FFED-139F-0061-549B68FF9051}"/>
              </a:ext>
            </a:extLst>
          </p:cNvPr>
          <p:cNvSpPr>
            <a:spLocks noGrp="1"/>
          </p:cNvSpPr>
          <p:nvPr>
            <p:ph type="title"/>
          </p:nvPr>
        </p:nvSpPr>
        <p:spPr>
          <a:xfrm>
            <a:off x="91611" y="-204883"/>
            <a:ext cx="10515600" cy="1325563"/>
          </a:xfrm>
        </p:spPr>
        <p:txBody>
          <a:bodyPr/>
          <a:lstStyle/>
          <a:p>
            <a:r>
              <a:rPr kumimoji="1" lang="en-US" altLang="ja-JP" err="1"/>
              <a:t>LiteBIRD</a:t>
            </a:r>
            <a:r>
              <a:rPr kumimoji="1" lang="ja-JP" altLang="en-US"/>
              <a:t>の最近の状況</a:t>
            </a:r>
          </a:p>
        </p:txBody>
      </p:sp>
      <p:sp>
        <p:nvSpPr>
          <p:cNvPr id="3" name="コンテンツ プレースホルダー 2">
            <a:extLst>
              <a:ext uri="{FF2B5EF4-FFF2-40B4-BE49-F238E27FC236}">
                <a16:creationId xmlns:a16="http://schemas.microsoft.com/office/drawing/2014/main" id="{991FBA11-2B85-B67F-8560-4911B1829A83}"/>
              </a:ext>
            </a:extLst>
          </p:cNvPr>
          <p:cNvSpPr>
            <a:spLocks noGrp="1"/>
          </p:cNvSpPr>
          <p:nvPr>
            <p:ph idx="1"/>
          </p:nvPr>
        </p:nvSpPr>
        <p:spPr>
          <a:xfrm>
            <a:off x="177708" y="1060983"/>
            <a:ext cx="11723451" cy="5521245"/>
          </a:xfrm>
        </p:spPr>
        <p:txBody>
          <a:bodyPr>
            <a:normAutofit lnSpcReduction="10000"/>
          </a:bodyPr>
          <a:lstStyle/>
          <a:p>
            <a:r>
              <a:rPr kumimoji="1" lang="en-US" altLang="ja-JP" sz="2400" dirty="0">
                <a:latin typeface="Times New Roman" panose="02020603050405020304" pitchFamily="18" charset="0"/>
                <a:cs typeface="Times New Roman" panose="02020603050405020304" pitchFamily="18" charset="0"/>
              </a:rPr>
              <a:t>2019</a:t>
            </a:r>
            <a:r>
              <a:rPr kumimoji="1" lang="ja-JP" altLang="en-US" sz="2400">
                <a:latin typeface="Times New Roman" panose="02020603050405020304" pitchFamily="18" charset="0"/>
                <a:cs typeface="Times New Roman" panose="02020603050405020304" pitchFamily="18" charset="0"/>
              </a:rPr>
              <a:t>年</a:t>
            </a:r>
            <a:r>
              <a:rPr kumimoji="1" lang="en-US" altLang="ja-JP" sz="2400" dirty="0">
                <a:latin typeface="Times New Roman" panose="02020603050405020304" pitchFamily="18" charset="0"/>
                <a:cs typeface="Times New Roman" panose="02020603050405020304" pitchFamily="18" charset="0"/>
              </a:rPr>
              <a:t>5</a:t>
            </a:r>
            <a:r>
              <a:rPr kumimoji="1" lang="ja-JP" altLang="en-US" sz="2400">
                <a:latin typeface="Times New Roman" panose="02020603050405020304" pitchFamily="18" charset="0"/>
                <a:cs typeface="Times New Roman" panose="02020603050405020304" pitchFamily="18" charset="0"/>
              </a:rPr>
              <a:t>月</a:t>
            </a:r>
            <a:r>
              <a:rPr kumimoji="1" lang="en-US" altLang="ja-JP" sz="2400" dirty="0">
                <a:latin typeface="Times New Roman" panose="02020603050405020304" pitchFamily="18" charset="0"/>
                <a:cs typeface="Times New Roman" panose="02020603050405020304" pitchFamily="18" charset="0"/>
              </a:rPr>
              <a:t>	: </a:t>
            </a:r>
            <a:r>
              <a:rPr kumimoji="1" lang="en-US" altLang="ja-JP" sz="2400" dirty="0" err="1">
                <a:latin typeface="Times New Roman" panose="02020603050405020304" pitchFamily="18" charset="0"/>
                <a:cs typeface="Times New Roman" panose="02020603050405020304" pitchFamily="18" charset="0"/>
              </a:rPr>
              <a:t>LiteBIRD</a:t>
            </a:r>
            <a:r>
              <a:rPr lang="ja-JP" altLang="en-US" sz="2400">
                <a:latin typeface="Times New Roman" panose="02020603050405020304" pitchFamily="18" charset="0"/>
                <a:cs typeface="Times New Roman" panose="02020603050405020304" pitchFamily="18" charset="0"/>
              </a:rPr>
              <a:t>が</a:t>
            </a:r>
            <a:r>
              <a:rPr kumimoji="1" lang="ja-JP" altLang="en-US" sz="2400">
                <a:latin typeface="Times New Roman" panose="02020603050405020304" pitchFamily="18" charset="0"/>
                <a:cs typeface="Times New Roman" panose="02020603050405020304" pitchFamily="18" charset="0"/>
              </a:rPr>
              <a:t>戦略的中型２号機として選定</a:t>
            </a:r>
            <a:endParaRPr lang="en-US" altLang="ja-JP" sz="2400" dirty="0">
              <a:latin typeface="Times New Roman" panose="02020603050405020304" pitchFamily="18" charset="0"/>
              <a:cs typeface="Times New Roman" panose="02020603050405020304" pitchFamily="18" charset="0"/>
            </a:endParaRPr>
          </a:p>
          <a:p>
            <a:r>
              <a:rPr kumimoji="1" lang="en-US" altLang="ja-JP" sz="2400" dirty="0">
                <a:latin typeface="Times New Roman" panose="02020603050405020304" pitchFamily="18" charset="0"/>
                <a:cs typeface="Times New Roman" panose="02020603050405020304" pitchFamily="18" charset="0"/>
              </a:rPr>
              <a:t>2023</a:t>
            </a:r>
            <a:r>
              <a:rPr kumimoji="1" lang="ja-JP" altLang="en-US" sz="2400">
                <a:latin typeface="Times New Roman" panose="02020603050405020304" pitchFamily="18" charset="0"/>
                <a:cs typeface="Times New Roman" panose="02020603050405020304" pitchFamily="18" charset="0"/>
              </a:rPr>
              <a:t>年</a:t>
            </a:r>
            <a:r>
              <a:rPr kumimoji="1" lang="en-US" altLang="ja-JP" sz="2400" dirty="0">
                <a:latin typeface="Times New Roman" panose="02020603050405020304" pitchFamily="18" charset="0"/>
                <a:cs typeface="Times New Roman" panose="02020603050405020304" pitchFamily="18" charset="0"/>
              </a:rPr>
              <a:t>	: </a:t>
            </a:r>
            <a:r>
              <a:rPr lang="ja-JP" altLang="en-US" sz="2400">
                <a:latin typeface="Times New Roman" panose="02020603050405020304" pitchFamily="18" charset="0"/>
                <a:cs typeface="Times New Roman" panose="02020603050405020304" pitchFamily="18" charset="0"/>
              </a:rPr>
              <a:t>プロジェクトへの支持と評価</a:t>
            </a:r>
            <a:r>
              <a:rPr kumimoji="1" lang="en-US" altLang="ja-JP" sz="2400" dirty="0">
                <a:latin typeface="Times New Roman" panose="02020603050405020304" pitchFamily="18" charset="0"/>
                <a:cs typeface="Times New Roman" panose="02020603050405020304" pitchFamily="18" charset="0"/>
              </a:rPr>
              <a:t> (</a:t>
            </a:r>
            <a:r>
              <a:rPr kumimoji="1" lang="ja-JP" altLang="en-US" sz="2400">
                <a:latin typeface="Times New Roman" panose="02020603050405020304" pitchFamily="18" charset="0"/>
                <a:cs typeface="Times New Roman" panose="02020603050405020304" pitchFamily="18" charset="0"/>
              </a:rPr>
              <a:t>以下は国内例</a:t>
            </a:r>
            <a:r>
              <a:rPr kumimoji="1" lang="en-US" altLang="ja-JP" sz="2400" dirty="0">
                <a:latin typeface="Times New Roman" panose="02020603050405020304" pitchFamily="18" charset="0"/>
                <a:cs typeface="Times New Roman" panose="02020603050405020304" pitchFamily="18" charset="0"/>
              </a:rPr>
              <a:t>)</a:t>
            </a:r>
          </a:p>
          <a:p>
            <a:pPr lvl="6"/>
            <a:r>
              <a:rPr lang="ja-JP" altLang="en-US" sz="2000">
                <a:latin typeface="Times New Roman" panose="02020603050405020304" pitchFamily="18" charset="0"/>
                <a:cs typeface="Times New Roman" panose="02020603050405020304" pitchFamily="18" charset="0"/>
              </a:rPr>
              <a:t>学術会議</a:t>
            </a:r>
            <a:r>
              <a:rPr lang="en-US" altLang="ja-JP" sz="2000" dirty="0">
                <a:latin typeface="Times New Roman" panose="02020603050405020304" pitchFamily="18" charset="0"/>
                <a:cs typeface="Times New Roman" panose="02020603050405020304" pitchFamily="18" charset="0"/>
              </a:rPr>
              <a:t> </a:t>
            </a:r>
            <a:r>
              <a:rPr lang="ja-JP" altLang="en-US" sz="2000">
                <a:latin typeface="Times New Roman" panose="02020603050405020304" pitchFamily="18" charset="0"/>
                <a:cs typeface="Times New Roman" panose="02020603050405020304" pitchFamily="18" charset="0"/>
              </a:rPr>
              <a:t>「マスタープラン</a:t>
            </a:r>
            <a:r>
              <a:rPr lang="en-US" altLang="ja-JP" sz="2000" dirty="0">
                <a:latin typeface="Times New Roman" panose="02020603050405020304" pitchFamily="18" charset="0"/>
                <a:cs typeface="Times New Roman" panose="02020603050405020304" pitchFamily="18" charset="0"/>
              </a:rPr>
              <a:t>2023</a:t>
            </a:r>
            <a:r>
              <a:rPr lang="ja-JP" altLang="en-US" sz="2000">
                <a:latin typeface="Times New Roman" panose="02020603050405020304" pitchFamily="18" charset="0"/>
                <a:cs typeface="Times New Roman" panose="02020603050405020304" pitchFamily="18" charset="0"/>
              </a:rPr>
              <a:t>」</a:t>
            </a:r>
            <a:endParaRPr lang="en-US" altLang="ja-JP" sz="2000" dirty="0">
              <a:latin typeface="Times New Roman" panose="02020603050405020304" pitchFamily="18" charset="0"/>
              <a:cs typeface="Times New Roman" panose="02020603050405020304" pitchFamily="18" charset="0"/>
            </a:endParaRPr>
          </a:p>
          <a:p>
            <a:pPr lvl="6"/>
            <a:r>
              <a:rPr kumimoji="1" lang="ja-JP" altLang="en-US" sz="2000">
                <a:latin typeface="Times New Roman" panose="02020603050405020304" pitchFamily="18" charset="0"/>
                <a:cs typeface="Times New Roman" panose="02020603050405020304" pitchFamily="18" charset="0"/>
              </a:rPr>
              <a:t>学術会議</a:t>
            </a:r>
            <a:r>
              <a:rPr kumimoji="1" lang="en-US" altLang="ja-JP" sz="2000" dirty="0">
                <a:latin typeface="Times New Roman" panose="02020603050405020304" pitchFamily="18" charset="0"/>
                <a:cs typeface="Times New Roman" panose="02020603050405020304" pitchFamily="18" charset="0"/>
              </a:rPr>
              <a:t> </a:t>
            </a:r>
            <a:r>
              <a:rPr kumimoji="1" lang="ja-JP" altLang="en-US" sz="2000">
                <a:latin typeface="Times New Roman" panose="02020603050405020304" pitchFamily="18" charset="0"/>
                <a:cs typeface="Times New Roman" panose="02020603050405020304" pitchFamily="18" charset="0"/>
              </a:rPr>
              <a:t>「未来の学術振興構想」</a:t>
            </a:r>
            <a:endParaRPr kumimoji="1" lang="en-US" altLang="ja-JP" sz="2000" dirty="0">
              <a:latin typeface="Times New Roman" panose="02020603050405020304" pitchFamily="18" charset="0"/>
              <a:cs typeface="Times New Roman" panose="02020603050405020304" pitchFamily="18" charset="0"/>
            </a:endParaRPr>
          </a:p>
          <a:p>
            <a:pPr lvl="6"/>
            <a:r>
              <a:rPr kumimoji="1" lang="ja-JP" altLang="en-US" sz="2000">
                <a:latin typeface="Times New Roman" panose="02020603050405020304" pitchFamily="18" charset="0"/>
                <a:cs typeface="Times New Roman" panose="02020603050405020304" pitchFamily="18" charset="0"/>
              </a:rPr>
              <a:t>文科省</a:t>
            </a:r>
            <a:r>
              <a:rPr kumimoji="1" lang="en-US" altLang="ja-JP" sz="2000" dirty="0">
                <a:latin typeface="Times New Roman" panose="02020603050405020304" pitchFamily="18" charset="0"/>
                <a:cs typeface="Times New Roman" panose="02020603050405020304" pitchFamily="18" charset="0"/>
              </a:rPr>
              <a:t> </a:t>
            </a:r>
            <a:r>
              <a:rPr kumimoji="1" lang="ja-JP" altLang="en-US" sz="2000">
                <a:latin typeface="Times New Roman" panose="02020603050405020304" pitchFamily="18" charset="0"/>
                <a:cs typeface="Times New Roman" panose="02020603050405020304" pitchFamily="18" charset="0"/>
              </a:rPr>
              <a:t>「学術研究の大型プロジェクトの推進に関する基本構想</a:t>
            </a:r>
            <a:r>
              <a:rPr kumimoji="1" lang="en-US" altLang="ja-JP" sz="2000" dirty="0">
                <a:latin typeface="Times New Roman" panose="02020603050405020304" pitchFamily="18" charset="0"/>
                <a:cs typeface="Times New Roman" panose="02020603050405020304" pitchFamily="18" charset="0"/>
              </a:rPr>
              <a:t>(</a:t>
            </a:r>
            <a:r>
              <a:rPr kumimoji="1" lang="ja-JP" altLang="en-US" sz="2000">
                <a:latin typeface="Times New Roman" panose="02020603050405020304" pitchFamily="18" charset="0"/>
                <a:cs typeface="Times New Roman" panose="02020603050405020304" pitchFamily="18" charset="0"/>
              </a:rPr>
              <a:t>ロードマップ</a:t>
            </a:r>
            <a:r>
              <a:rPr kumimoji="1" lang="en-US" altLang="ja-JP" sz="2000" dirty="0">
                <a:latin typeface="Times New Roman" panose="02020603050405020304" pitchFamily="18" charset="0"/>
                <a:cs typeface="Times New Roman" panose="02020603050405020304" pitchFamily="18" charset="0"/>
              </a:rPr>
              <a:t>)</a:t>
            </a:r>
            <a:r>
              <a:rPr kumimoji="1" lang="ja-JP" altLang="en-US" sz="2000">
                <a:latin typeface="Times New Roman" panose="02020603050405020304" pitchFamily="18" charset="0"/>
                <a:cs typeface="Times New Roman" panose="02020603050405020304" pitchFamily="18" charset="0"/>
              </a:rPr>
              <a:t>」</a:t>
            </a:r>
            <a:endParaRPr kumimoji="1" lang="en-US" altLang="ja-JP" sz="2000" dirty="0">
              <a:latin typeface="Times New Roman" panose="02020603050405020304" pitchFamily="18" charset="0"/>
              <a:cs typeface="Times New Roman" panose="02020603050405020304" pitchFamily="18" charset="0"/>
            </a:endParaRPr>
          </a:p>
          <a:p>
            <a:r>
              <a:rPr kumimoji="1" lang="en-US" altLang="ja-JP" sz="2400" dirty="0">
                <a:latin typeface="Times New Roman" panose="02020603050405020304" pitchFamily="18" charset="0"/>
                <a:cs typeface="Times New Roman" panose="02020603050405020304" pitchFamily="18" charset="0"/>
              </a:rPr>
              <a:t>2024</a:t>
            </a:r>
            <a:r>
              <a:rPr kumimoji="1" lang="ja-JP" altLang="en-US" sz="2400">
                <a:latin typeface="Times New Roman" panose="02020603050405020304" pitchFamily="18" charset="0"/>
                <a:cs typeface="Times New Roman" panose="02020603050405020304" pitchFamily="18" charset="0"/>
              </a:rPr>
              <a:t>年</a:t>
            </a:r>
            <a:r>
              <a:rPr kumimoji="1" lang="en-US" altLang="ja-JP" sz="2400" dirty="0">
                <a:latin typeface="Times New Roman" panose="02020603050405020304" pitchFamily="18" charset="0"/>
                <a:cs typeface="Times New Roman" panose="02020603050405020304" pitchFamily="18" charset="0"/>
              </a:rPr>
              <a:t>2</a:t>
            </a:r>
            <a:r>
              <a:rPr kumimoji="1" lang="ja-JP" altLang="en-US" sz="2400">
                <a:latin typeface="Times New Roman" panose="02020603050405020304" pitchFamily="18" charset="0"/>
                <a:cs typeface="Times New Roman" panose="02020603050405020304" pitchFamily="18" charset="0"/>
              </a:rPr>
              <a:t>月</a:t>
            </a:r>
            <a:r>
              <a:rPr kumimoji="1" lang="en-US" altLang="ja-JP" sz="2400" dirty="0">
                <a:latin typeface="Times New Roman" panose="02020603050405020304" pitchFamily="18" charset="0"/>
                <a:cs typeface="Times New Roman" panose="02020603050405020304" pitchFamily="18" charset="0"/>
              </a:rPr>
              <a:t>	: JAXA/ISAS</a:t>
            </a:r>
            <a:r>
              <a:rPr kumimoji="1" lang="ja-JP" altLang="en-US" sz="2400">
                <a:latin typeface="Times New Roman" panose="02020603050405020304" pitchFamily="18" charset="0"/>
                <a:cs typeface="Times New Roman" panose="02020603050405020304" pitchFamily="18" charset="0"/>
              </a:rPr>
              <a:t>ミッション定義審査</a:t>
            </a:r>
            <a:endParaRPr kumimoji="1" lang="en-US" altLang="ja-JP" sz="2400" dirty="0">
              <a:latin typeface="Times New Roman" panose="02020603050405020304" pitchFamily="18" charset="0"/>
              <a:cs typeface="Times New Roman" panose="02020603050405020304" pitchFamily="18" charset="0"/>
            </a:endParaRPr>
          </a:p>
          <a:p>
            <a:pPr marL="0" indent="0">
              <a:buNone/>
            </a:pPr>
            <a:r>
              <a:rPr kumimoji="1" lang="en-US" altLang="ja-JP" sz="2400" dirty="0">
                <a:latin typeface="Times New Roman" panose="02020603050405020304" pitchFamily="18" charset="0"/>
                <a:cs typeface="Times New Roman" panose="02020603050405020304" pitchFamily="18" charset="0"/>
              </a:rPr>
              <a:t>		 (MDR)</a:t>
            </a:r>
            <a:r>
              <a:rPr kumimoji="1" lang="ja-JP" altLang="en-US" sz="2400">
                <a:latin typeface="Times New Roman" panose="02020603050405020304" pitchFamily="18" charset="0"/>
                <a:cs typeface="Times New Roman" panose="02020603050405020304" pitchFamily="18" charset="0"/>
              </a:rPr>
              <a:t>を実施</a:t>
            </a:r>
            <a:endParaRPr kumimoji="1" lang="en-US" altLang="ja-JP" sz="2400" dirty="0">
              <a:latin typeface="Times New Roman" panose="02020603050405020304" pitchFamily="18" charset="0"/>
              <a:cs typeface="Times New Roman" panose="02020603050405020304" pitchFamily="18" charset="0"/>
            </a:endParaRPr>
          </a:p>
          <a:p>
            <a:pPr marL="0" indent="0">
              <a:buNone/>
            </a:pPr>
            <a:endParaRPr lang="en-US" altLang="ja-JP" sz="2400" dirty="0">
              <a:latin typeface="Times New Roman" panose="02020603050405020304" pitchFamily="18" charset="0"/>
              <a:cs typeface="Times New Roman" panose="02020603050405020304" pitchFamily="18" charset="0"/>
            </a:endParaRPr>
          </a:p>
          <a:p>
            <a:pPr marL="0" indent="0">
              <a:buNone/>
            </a:pPr>
            <a:endParaRPr lang="en-US" altLang="ja-JP" sz="2400" dirty="0">
              <a:latin typeface="Times New Roman" panose="02020603050405020304" pitchFamily="18" charset="0"/>
              <a:cs typeface="Times New Roman" panose="02020603050405020304" pitchFamily="18" charset="0"/>
            </a:endParaRPr>
          </a:p>
          <a:p>
            <a:pPr marL="0" indent="0">
              <a:buNone/>
            </a:pPr>
            <a:endParaRPr lang="en-US" altLang="ja-JP" sz="2400" dirty="0">
              <a:latin typeface="Times New Roman" panose="02020603050405020304" pitchFamily="18" charset="0"/>
              <a:cs typeface="Times New Roman" panose="02020603050405020304" pitchFamily="18" charset="0"/>
            </a:endParaRPr>
          </a:p>
          <a:p>
            <a:r>
              <a:rPr kumimoji="1" lang="en-US" altLang="ja-JP" sz="2400" dirty="0">
                <a:latin typeface="Times New Roman" panose="02020603050405020304" pitchFamily="18" charset="0"/>
                <a:cs typeface="Times New Roman" panose="02020603050405020304" pitchFamily="18" charset="0"/>
              </a:rPr>
              <a:t>2024</a:t>
            </a:r>
            <a:r>
              <a:rPr kumimoji="1" lang="ja-JP" altLang="en-US" sz="2400">
                <a:latin typeface="Times New Roman" panose="02020603050405020304" pitchFamily="18" charset="0"/>
                <a:cs typeface="Times New Roman" panose="02020603050405020304" pitchFamily="18" charset="0"/>
              </a:rPr>
              <a:t>年</a:t>
            </a:r>
            <a:r>
              <a:rPr kumimoji="1" lang="en-US" altLang="ja-JP" sz="2400" dirty="0">
                <a:latin typeface="Times New Roman" panose="02020603050405020304" pitchFamily="18" charset="0"/>
                <a:cs typeface="Times New Roman" panose="02020603050405020304" pitchFamily="18" charset="0"/>
              </a:rPr>
              <a:t>9</a:t>
            </a:r>
            <a:r>
              <a:rPr kumimoji="1" lang="ja-JP" altLang="en-US" sz="2400">
                <a:latin typeface="Times New Roman" panose="02020603050405020304" pitchFamily="18" charset="0"/>
                <a:cs typeface="Times New Roman" panose="02020603050405020304" pitchFamily="18" charset="0"/>
              </a:rPr>
              <a:t>月</a:t>
            </a:r>
            <a:r>
              <a:rPr kumimoji="1" lang="en-US" altLang="ja-JP" sz="2400" dirty="0">
                <a:latin typeface="Times New Roman" panose="02020603050405020304" pitchFamily="18" charset="0"/>
                <a:cs typeface="Times New Roman" panose="02020603050405020304" pitchFamily="18" charset="0"/>
              </a:rPr>
              <a:t>	: JAXA/ISAS</a:t>
            </a:r>
            <a:r>
              <a:rPr kumimoji="1" lang="ja-JP" altLang="en-US" sz="2400">
                <a:latin typeface="Times New Roman" panose="02020603050405020304" pitchFamily="18" charset="0"/>
                <a:cs typeface="Times New Roman" panose="02020603050405020304" pitchFamily="18" charset="0"/>
              </a:rPr>
              <a:t>による</a:t>
            </a:r>
            <a:r>
              <a:rPr kumimoji="1" lang="en-US" altLang="ja-JP" sz="2400" dirty="0">
                <a:latin typeface="Times New Roman" panose="02020603050405020304" pitchFamily="18" charset="0"/>
                <a:cs typeface="Times New Roman" panose="02020603050405020304" pitchFamily="18" charset="0"/>
              </a:rPr>
              <a:t>KDP (Key Decision Point)</a:t>
            </a:r>
            <a:r>
              <a:rPr kumimoji="1" lang="ja-JP" altLang="en-US" sz="2400">
                <a:latin typeface="Times New Roman" panose="02020603050405020304" pitchFamily="18" charset="0"/>
                <a:cs typeface="Times New Roman" panose="02020603050405020304" pitchFamily="18" charset="0"/>
              </a:rPr>
              <a:t>を実施。</a:t>
            </a:r>
            <a:endParaRPr kumimoji="1" lang="en-US" altLang="ja-JP" sz="2400" dirty="0">
              <a:latin typeface="Times New Roman" panose="02020603050405020304" pitchFamily="18" charset="0"/>
              <a:cs typeface="Times New Roman" panose="02020603050405020304" pitchFamily="18" charset="0"/>
            </a:endParaRPr>
          </a:p>
          <a:p>
            <a:pPr lvl="5">
              <a:lnSpc>
                <a:spcPct val="110000"/>
              </a:lnSpc>
            </a:pPr>
            <a:r>
              <a:rPr lang="en-US" altLang="ja-JP" sz="2400" dirty="0">
                <a:latin typeface="Times New Roman" panose="02020603050405020304" pitchFamily="18" charset="0"/>
                <a:cs typeface="Times New Roman" panose="02020603050405020304" pitchFamily="18" charset="0"/>
              </a:rPr>
              <a:t>KEK</a:t>
            </a:r>
            <a:r>
              <a:rPr lang="ja-JP" altLang="en-US" sz="2400">
                <a:latin typeface="Times New Roman" panose="02020603050405020304" pitchFamily="18" charset="0"/>
                <a:cs typeface="Times New Roman" panose="02020603050405020304" pitchFamily="18" charset="0"/>
              </a:rPr>
              <a:t>が担当する機器の開発</a:t>
            </a:r>
            <a:r>
              <a:rPr lang="en-US" altLang="ja-JP" sz="2400" dirty="0">
                <a:latin typeface="Times New Roman" panose="02020603050405020304" pitchFamily="18" charset="0"/>
                <a:cs typeface="Times New Roman" panose="02020603050405020304" pitchFamily="18" charset="0"/>
              </a:rPr>
              <a:t> (</a:t>
            </a:r>
            <a:r>
              <a:rPr lang="ja-JP" altLang="en-US" sz="2400">
                <a:latin typeface="Times New Roman" panose="02020603050405020304" pitchFamily="18" charset="0"/>
                <a:cs typeface="Times New Roman" panose="02020603050405020304" pitchFamily="18" charset="0"/>
              </a:rPr>
              <a:t>焦点面センサーアレイのフライトモデルの供給</a:t>
            </a:r>
            <a:r>
              <a:rPr lang="en-US" altLang="ja-JP" sz="2400" dirty="0">
                <a:latin typeface="Times New Roman" panose="02020603050405020304" pitchFamily="18" charset="0"/>
                <a:cs typeface="Times New Roman" panose="02020603050405020304" pitchFamily="18" charset="0"/>
              </a:rPr>
              <a:t>)</a:t>
            </a:r>
            <a:r>
              <a:rPr lang="ja-JP" altLang="en-US" sz="2400">
                <a:latin typeface="Times New Roman" panose="02020603050405020304" pitchFamily="18" charset="0"/>
                <a:cs typeface="Times New Roman" panose="02020603050405020304" pitchFamily="18" charset="0"/>
              </a:rPr>
              <a:t>を担う事を断念するとの判断を受け、見直し検討を約１年間かけて実施し、継続検討の可否を判断する。</a:t>
            </a:r>
            <a:endParaRPr kumimoji="1" lang="ja-JP" altLang="en-US" sz="2400">
              <a:latin typeface="Times New Roman" panose="02020603050405020304" pitchFamily="18" charset="0"/>
              <a:cs typeface="Times New Roman" panose="02020603050405020304" pitchFamily="18" charset="0"/>
            </a:endParaRPr>
          </a:p>
        </p:txBody>
      </p:sp>
      <p:sp>
        <p:nvSpPr>
          <p:cNvPr id="5" name="下矢印 4">
            <a:extLst>
              <a:ext uri="{FF2B5EF4-FFF2-40B4-BE49-F238E27FC236}">
                <a16:creationId xmlns:a16="http://schemas.microsoft.com/office/drawing/2014/main" id="{E1710769-93F6-F4B2-3B81-C2DE081382B8}"/>
              </a:ext>
            </a:extLst>
          </p:cNvPr>
          <p:cNvSpPr/>
          <p:nvPr/>
        </p:nvSpPr>
        <p:spPr>
          <a:xfrm>
            <a:off x="7559040" y="2783840"/>
            <a:ext cx="484632" cy="296708"/>
          </a:xfrm>
          <a:prstGeom prst="downArrow">
            <a:avLst/>
          </a:prstGeom>
          <a:solidFill>
            <a:srgbClr val="00FA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8897F6C-BC56-3488-2CC5-48B9EE76B182}"/>
              </a:ext>
            </a:extLst>
          </p:cNvPr>
          <p:cNvSpPr txBox="1"/>
          <p:nvPr/>
        </p:nvSpPr>
        <p:spPr>
          <a:xfrm>
            <a:off x="6643451" y="2741696"/>
            <a:ext cx="976549" cy="369332"/>
          </a:xfrm>
          <a:prstGeom prst="rect">
            <a:avLst/>
          </a:prstGeom>
          <a:noFill/>
        </p:spPr>
        <p:txBody>
          <a:bodyPr wrap="none" rtlCol="0">
            <a:spAutoFit/>
          </a:bodyPr>
          <a:lstStyle/>
          <a:p>
            <a:r>
              <a:rPr kumimoji="1" lang="ja-JP" altLang="en-US"/>
              <a:t>いまココ</a:t>
            </a:r>
          </a:p>
        </p:txBody>
      </p:sp>
    </p:spTree>
    <p:extLst>
      <p:ext uri="{BB962C8B-B14F-4D97-AF65-F5344CB8AC3E}">
        <p14:creationId xmlns:p14="http://schemas.microsoft.com/office/powerpoint/2010/main" val="1888033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5A7DD2-B57D-8C8D-FD25-E8A0A512AB39}"/>
              </a:ext>
            </a:extLst>
          </p:cNvPr>
          <p:cNvSpPr>
            <a:spLocks noGrp="1"/>
          </p:cNvSpPr>
          <p:nvPr>
            <p:ph type="title"/>
          </p:nvPr>
        </p:nvSpPr>
        <p:spPr/>
        <p:txBody>
          <a:bodyPr/>
          <a:lstStyle/>
          <a:p>
            <a:r>
              <a:rPr kumimoji="1" lang="ja-JP" altLang="en-US"/>
              <a:t>計画の見直し検討</a:t>
            </a:r>
            <a:r>
              <a:rPr lang="ja-JP" altLang="en-US"/>
              <a:t>で目指す</a:t>
            </a:r>
            <a:r>
              <a:rPr lang="en-US" altLang="ja-JP"/>
              <a:t>New </a:t>
            </a:r>
            <a:r>
              <a:rPr lang="en-US" altLang="ja-JP" err="1"/>
              <a:t>LiteBIRD</a:t>
            </a:r>
            <a:endParaRPr kumimoji="1" lang="ja-JP" altLang="en-US"/>
          </a:p>
        </p:txBody>
      </p:sp>
      <p:sp>
        <p:nvSpPr>
          <p:cNvPr id="3" name="コンテンツ プレースホルダー 2">
            <a:extLst>
              <a:ext uri="{FF2B5EF4-FFF2-40B4-BE49-F238E27FC236}">
                <a16:creationId xmlns:a16="http://schemas.microsoft.com/office/drawing/2014/main" id="{D43C0DD3-C3DE-D9FA-3BA6-ADA80D4E0919}"/>
              </a:ext>
            </a:extLst>
          </p:cNvPr>
          <p:cNvSpPr>
            <a:spLocks noGrp="1"/>
          </p:cNvSpPr>
          <p:nvPr>
            <p:ph idx="1"/>
          </p:nvPr>
        </p:nvSpPr>
        <p:spPr>
          <a:xfrm>
            <a:off x="134112" y="1253331"/>
            <a:ext cx="11323320" cy="1937925"/>
          </a:xfrm>
        </p:spPr>
        <p:txBody>
          <a:bodyPr>
            <a:normAutofit/>
          </a:bodyPr>
          <a:lstStyle/>
          <a:p>
            <a:r>
              <a:rPr kumimoji="1" lang="en-US" altLang="ja-JP" err="1"/>
              <a:t>LiteBIRD</a:t>
            </a:r>
            <a:r>
              <a:rPr kumimoji="1" lang="ja-JP" altLang="en-US"/>
              <a:t>の科学目的</a:t>
            </a:r>
            <a:r>
              <a:rPr kumimoji="1" lang="en-US" altLang="ja-JP"/>
              <a:t> </a:t>
            </a:r>
            <a:r>
              <a:rPr kumimoji="1" lang="ja-JP" altLang="en-US"/>
              <a:t>は不変</a:t>
            </a:r>
            <a:r>
              <a:rPr kumimoji="1" lang="en-US" altLang="ja-JP"/>
              <a:t> </a:t>
            </a:r>
            <a:r>
              <a:rPr kumimoji="1" lang="en-US" altLang="ja-JP" sz="2400"/>
              <a:t>(</a:t>
            </a:r>
            <a:r>
              <a:rPr kumimoji="1" lang="ja-JP" altLang="en-US" sz="2400"/>
              <a:t>戦略的中型２号機選定時に示した水準は維持</a:t>
            </a:r>
            <a:r>
              <a:rPr kumimoji="1" lang="en-US" altLang="ja-JP" sz="2400"/>
              <a:t>)</a:t>
            </a:r>
            <a:endParaRPr kumimoji="1" lang="en-US" altLang="ja-JP"/>
          </a:p>
          <a:p>
            <a:pPr lvl="1"/>
            <a:r>
              <a:rPr lang="en-US" altLang="ja-JP" sz="2800"/>
              <a:t>B</a:t>
            </a:r>
            <a:r>
              <a:rPr lang="ja-JP" altLang="en-US" sz="2800"/>
              <a:t>モードに対する要求感度を緩和</a:t>
            </a:r>
            <a:r>
              <a:rPr lang="en-US" altLang="ja-JP" sz="2800"/>
              <a:t>:  </a:t>
            </a:r>
            <a:r>
              <a:rPr lang="en-US" altLang="ja-JP" sz="2800" err="1"/>
              <a:t>δr</a:t>
            </a:r>
            <a:r>
              <a:rPr lang="en-US" altLang="ja-JP" sz="2800"/>
              <a:t> &lt; 0.001 </a:t>
            </a:r>
            <a:r>
              <a:rPr lang="en-US" altLang="ja-JP" sz="2800">
                <a:sym typeface="Wingdings" pitchFamily="2" charset="2"/>
              </a:rPr>
              <a:t></a:t>
            </a:r>
            <a:r>
              <a:rPr lang="ja-JP" altLang="en-US" sz="2800">
                <a:sym typeface="Wingdings" pitchFamily="2" charset="2"/>
              </a:rPr>
              <a:t>　</a:t>
            </a:r>
            <a:r>
              <a:rPr lang="en-US" altLang="ja-JP" sz="2800" err="1">
                <a:sym typeface="Wingdings" pitchFamily="2" charset="2"/>
              </a:rPr>
              <a:t>δr</a:t>
            </a:r>
            <a:r>
              <a:rPr lang="en-US" altLang="ja-JP" sz="2800">
                <a:sym typeface="Wingdings" pitchFamily="2" charset="2"/>
              </a:rPr>
              <a:t> &lt; 0.002 </a:t>
            </a:r>
            <a:endParaRPr lang="en-US" altLang="ja-JP" sz="2800"/>
          </a:p>
          <a:p>
            <a:pPr lvl="2"/>
            <a:r>
              <a:rPr lang="ja-JP" altLang="en-US" sz="2800"/>
              <a:t>単一場モデルの検証は十分行える</a:t>
            </a:r>
            <a:r>
              <a:rPr lang="en-US" altLang="ja-JP" sz="2800"/>
              <a:t> (</a:t>
            </a:r>
            <a:r>
              <a:rPr lang="ja-JP" altLang="en-US" sz="2800"/>
              <a:t>例：代表格であるスタロビンスキーモデルを</a:t>
            </a:r>
            <a:r>
              <a:rPr lang="en-US" altLang="ja-JP" sz="2800"/>
              <a:t>95%CL</a:t>
            </a:r>
            <a:r>
              <a:rPr lang="ja-JP" altLang="en-US" sz="2800"/>
              <a:t>で検証可能</a:t>
            </a:r>
            <a:r>
              <a:rPr lang="en-US" altLang="ja-JP" sz="2800"/>
              <a:t>)</a:t>
            </a:r>
            <a:endParaRPr kumimoji="1" lang="ja-JP" altLang="en-US" sz="2800"/>
          </a:p>
        </p:txBody>
      </p:sp>
      <p:pic>
        <p:nvPicPr>
          <p:cNvPr id="4" name="Google Shape;586;p55">
            <a:extLst>
              <a:ext uri="{FF2B5EF4-FFF2-40B4-BE49-F238E27FC236}">
                <a16:creationId xmlns:a16="http://schemas.microsoft.com/office/drawing/2014/main" id="{EB3114EB-EB25-EFBB-89C7-072D6C2D2A79}"/>
              </a:ext>
            </a:extLst>
          </p:cNvPr>
          <p:cNvPicPr preferRelativeResize="0"/>
          <p:nvPr/>
        </p:nvPicPr>
        <p:blipFill rotWithShape="1">
          <a:blip r:embed="rId2">
            <a:alphaModFix/>
          </a:blip>
          <a:srcRect l="10158" t="7576" r="10356" b="39808"/>
          <a:stretch/>
        </p:blipFill>
        <p:spPr>
          <a:xfrm>
            <a:off x="445839" y="3191256"/>
            <a:ext cx="5854998" cy="3083601"/>
          </a:xfrm>
          <a:prstGeom prst="rect">
            <a:avLst/>
          </a:prstGeom>
          <a:noFill/>
          <a:ln>
            <a:noFill/>
          </a:ln>
        </p:spPr>
      </p:pic>
      <p:cxnSp>
        <p:nvCxnSpPr>
          <p:cNvPr id="6" name="直線コネクタ 5">
            <a:extLst>
              <a:ext uri="{FF2B5EF4-FFF2-40B4-BE49-F238E27FC236}">
                <a16:creationId xmlns:a16="http://schemas.microsoft.com/office/drawing/2014/main" id="{3942395B-C0AA-8D18-25CA-F2787552477B}"/>
              </a:ext>
            </a:extLst>
          </p:cNvPr>
          <p:cNvCxnSpPr/>
          <p:nvPr/>
        </p:nvCxnSpPr>
        <p:spPr>
          <a:xfrm>
            <a:off x="1122218" y="4010891"/>
            <a:ext cx="5049982" cy="0"/>
          </a:xfrm>
          <a:prstGeom prst="line">
            <a:avLst/>
          </a:prstGeom>
          <a:ln w="31750">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テキスト ボックス 6">
            <a:extLst>
              <a:ext uri="{FF2B5EF4-FFF2-40B4-BE49-F238E27FC236}">
                <a16:creationId xmlns:a16="http://schemas.microsoft.com/office/drawing/2014/main" id="{8157E97D-FC43-132A-7A79-8757B027D741}"/>
              </a:ext>
            </a:extLst>
          </p:cNvPr>
          <p:cNvSpPr txBox="1"/>
          <p:nvPr/>
        </p:nvSpPr>
        <p:spPr>
          <a:xfrm>
            <a:off x="2923309" y="3641559"/>
            <a:ext cx="1338828" cy="369332"/>
          </a:xfrm>
          <a:prstGeom prst="rect">
            <a:avLst/>
          </a:prstGeom>
          <a:noFill/>
        </p:spPr>
        <p:txBody>
          <a:bodyPr wrap="none" rtlCol="0">
            <a:spAutoFit/>
          </a:bodyPr>
          <a:lstStyle/>
          <a:p>
            <a:r>
              <a:rPr kumimoji="1" lang="ja-JP" altLang="en-US">
                <a:highlight>
                  <a:srgbClr val="FFFF00"/>
                </a:highlight>
              </a:rPr>
              <a:t>現在の制限</a:t>
            </a:r>
          </a:p>
        </p:txBody>
      </p:sp>
      <p:cxnSp>
        <p:nvCxnSpPr>
          <p:cNvPr id="8" name="直線コネクタ 7">
            <a:extLst>
              <a:ext uri="{FF2B5EF4-FFF2-40B4-BE49-F238E27FC236}">
                <a16:creationId xmlns:a16="http://schemas.microsoft.com/office/drawing/2014/main" id="{9CE33D8E-6C21-A4F8-D633-5A5F30B150DB}"/>
              </a:ext>
            </a:extLst>
          </p:cNvPr>
          <p:cNvCxnSpPr/>
          <p:nvPr/>
        </p:nvCxnSpPr>
        <p:spPr>
          <a:xfrm>
            <a:off x="1122218" y="5257800"/>
            <a:ext cx="5049982" cy="0"/>
          </a:xfrm>
          <a:prstGeom prst="line">
            <a:avLst/>
          </a:prstGeom>
          <a:ln w="31750">
            <a:solidFill>
              <a:srgbClr val="0432FF"/>
            </a:solidFill>
            <a:prstDash val="sysDash"/>
          </a:ln>
        </p:spPr>
        <p:style>
          <a:lnRef idx="2">
            <a:schemeClr val="accent1"/>
          </a:lnRef>
          <a:fillRef idx="0">
            <a:schemeClr val="accent1"/>
          </a:fillRef>
          <a:effectRef idx="1">
            <a:schemeClr val="accent1"/>
          </a:effectRef>
          <a:fontRef idx="minor">
            <a:schemeClr val="tx1"/>
          </a:fontRef>
        </p:style>
      </p:cxnSp>
      <p:grpSp>
        <p:nvGrpSpPr>
          <p:cNvPr id="17" name="グループ化 16">
            <a:extLst>
              <a:ext uri="{FF2B5EF4-FFF2-40B4-BE49-F238E27FC236}">
                <a16:creationId xmlns:a16="http://schemas.microsoft.com/office/drawing/2014/main" id="{6D516F47-9294-2555-488C-0321CD96229C}"/>
              </a:ext>
            </a:extLst>
          </p:cNvPr>
          <p:cNvGrpSpPr/>
          <p:nvPr/>
        </p:nvGrpSpPr>
        <p:grpSpPr>
          <a:xfrm>
            <a:off x="1122218" y="4685207"/>
            <a:ext cx="5049982" cy="378629"/>
            <a:chOff x="1122218" y="4685207"/>
            <a:chExt cx="5049982" cy="378629"/>
          </a:xfrm>
        </p:grpSpPr>
        <p:cxnSp>
          <p:nvCxnSpPr>
            <p:cNvPr id="9" name="直線コネクタ 8">
              <a:extLst>
                <a:ext uri="{FF2B5EF4-FFF2-40B4-BE49-F238E27FC236}">
                  <a16:creationId xmlns:a16="http://schemas.microsoft.com/office/drawing/2014/main" id="{F66BBEB2-0A6F-B691-679D-6FE9B45E1C65}"/>
                </a:ext>
              </a:extLst>
            </p:cNvPr>
            <p:cNvCxnSpPr/>
            <p:nvPr/>
          </p:nvCxnSpPr>
          <p:spPr>
            <a:xfrm>
              <a:off x="1122218" y="5063836"/>
              <a:ext cx="5049982" cy="0"/>
            </a:xfrm>
            <a:prstGeom prst="line">
              <a:avLst/>
            </a:prstGeom>
            <a:ln w="3175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B463DB60-89B9-FDDE-81FA-3309AD519070}"/>
                </a:ext>
              </a:extLst>
            </p:cNvPr>
            <p:cNvSpPr txBox="1"/>
            <p:nvPr/>
          </p:nvSpPr>
          <p:spPr>
            <a:xfrm>
              <a:off x="3592723" y="4685207"/>
              <a:ext cx="2238305" cy="369332"/>
            </a:xfrm>
            <a:prstGeom prst="rect">
              <a:avLst/>
            </a:prstGeom>
            <a:noFill/>
          </p:spPr>
          <p:txBody>
            <a:bodyPr wrap="none" rtlCol="0">
              <a:spAutoFit/>
            </a:bodyPr>
            <a:lstStyle/>
            <a:p>
              <a:r>
                <a:rPr lang="en-US" altLang="ja-JP">
                  <a:highlight>
                    <a:srgbClr val="FFFF00"/>
                  </a:highlight>
                </a:rPr>
                <a:t>New </a:t>
              </a:r>
              <a:r>
                <a:rPr lang="en-US" altLang="ja-JP" err="1">
                  <a:highlight>
                    <a:srgbClr val="FFFF00"/>
                  </a:highlight>
                </a:rPr>
                <a:t>LiteBIRD</a:t>
              </a:r>
              <a:r>
                <a:rPr lang="ja-JP" altLang="en-US">
                  <a:highlight>
                    <a:srgbClr val="FFFF00"/>
                  </a:highlight>
                </a:rPr>
                <a:t>の目標</a:t>
              </a:r>
              <a:endParaRPr kumimoji="1" lang="ja-JP" altLang="en-US">
                <a:highlight>
                  <a:srgbClr val="FFFF00"/>
                </a:highlight>
              </a:endParaRPr>
            </a:p>
          </p:txBody>
        </p:sp>
      </p:grpSp>
      <p:grpSp>
        <p:nvGrpSpPr>
          <p:cNvPr id="16" name="グループ化 15">
            <a:extLst>
              <a:ext uri="{FF2B5EF4-FFF2-40B4-BE49-F238E27FC236}">
                <a16:creationId xmlns:a16="http://schemas.microsoft.com/office/drawing/2014/main" id="{9B7592C7-B1D0-086F-BD51-CDC8E5F41C2A}"/>
              </a:ext>
            </a:extLst>
          </p:cNvPr>
          <p:cNvGrpSpPr/>
          <p:nvPr/>
        </p:nvGrpSpPr>
        <p:grpSpPr>
          <a:xfrm>
            <a:off x="1122218" y="4010891"/>
            <a:ext cx="8475979" cy="858982"/>
            <a:chOff x="1122218" y="4010891"/>
            <a:chExt cx="8475979" cy="858982"/>
          </a:xfrm>
        </p:grpSpPr>
        <p:sp>
          <p:nvSpPr>
            <p:cNvPr id="11" name="正方形/長方形 10">
              <a:extLst>
                <a:ext uri="{FF2B5EF4-FFF2-40B4-BE49-F238E27FC236}">
                  <a16:creationId xmlns:a16="http://schemas.microsoft.com/office/drawing/2014/main" id="{47CEA84B-B7E8-4AE3-694F-92914F147262}"/>
                </a:ext>
              </a:extLst>
            </p:cNvPr>
            <p:cNvSpPr/>
            <p:nvPr/>
          </p:nvSpPr>
          <p:spPr>
            <a:xfrm>
              <a:off x="1122218" y="4010891"/>
              <a:ext cx="5049982" cy="858982"/>
            </a:xfrm>
            <a:prstGeom prst="rect">
              <a:avLst/>
            </a:prstGeom>
            <a:solidFill>
              <a:schemeClr val="accent6">
                <a:lumMod val="40000"/>
                <a:lumOff val="60000"/>
                <a:alpha val="388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中かっこ 13">
              <a:extLst>
                <a:ext uri="{FF2B5EF4-FFF2-40B4-BE49-F238E27FC236}">
                  <a16:creationId xmlns:a16="http://schemas.microsoft.com/office/drawing/2014/main" id="{E5A331CB-968D-D0AE-FD2C-F87C2E80DBD2}"/>
                </a:ext>
              </a:extLst>
            </p:cNvPr>
            <p:cNvSpPr/>
            <p:nvPr/>
          </p:nvSpPr>
          <p:spPr>
            <a:xfrm>
              <a:off x="6315975" y="4010891"/>
              <a:ext cx="146027" cy="858982"/>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C638114C-83DD-F844-8F34-CCE05AF076F7}"/>
                </a:ext>
              </a:extLst>
            </p:cNvPr>
            <p:cNvSpPr txBox="1"/>
            <p:nvPr/>
          </p:nvSpPr>
          <p:spPr>
            <a:xfrm>
              <a:off x="6539346" y="4149436"/>
              <a:ext cx="3058851" cy="646331"/>
            </a:xfrm>
            <a:prstGeom prst="rect">
              <a:avLst/>
            </a:prstGeom>
            <a:noFill/>
          </p:spPr>
          <p:txBody>
            <a:bodyPr wrap="none" rtlCol="0">
              <a:spAutoFit/>
            </a:bodyPr>
            <a:lstStyle/>
            <a:p>
              <a:r>
                <a:rPr kumimoji="1" lang="ja-JP" altLang="en-US"/>
                <a:t>主要なインフレーションモデル</a:t>
              </a:r>
              <a:endParaRPr kumimoji="1" lang="en-US" altLang="ja-JP"/>
            </a:p>
            <a:p>
              <a:r>
                <a:rPr kumimoji="1" lang="ja-JP" altLang="en-US"/>
                <a:t>の予想範囲</a:t>
              </a:r>
            </a:p>
          </p:txBody>
        </p:sp>
      </p:grpSp>
    </p:spTree>
    <p:extLst>
      <p:ext uri="{BB962C8B-B14F-4D97-AF65-F5344CB8AC3E}">
        <p14:creationId xmlns:p14="http://schemas.microsoft.com/office/powerpoint/2010/main" val="279008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59DEF-CD88-D1F3-D614-B7DBF4DB432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313A5C9-74E9-E38C-9550-74C074D1F199}"/>
              </a:ext>
            </a:extLst>
          </p:cNvPr>
          <p:cNvSpPr>
            <a:spLocks noGrp="1"/>
          </p:cNvSpPr>
          <p:nvPr>
            <p:ph type="title"/>
          </p:nvPr>
        </p:nvSpPr>
        <p:spPr/>
        <p:txBody>
          <a:bodyPr/>
          <a:lstStyle/>
          <a:p>
            <a:r>
              <a:rPr kumimoji="1" lang="ja-JP" altLang="en-US"/>
              <a:t>計画の見直し検討</a:t>
            </a:r>
            <a:r>
              <a:rPr lang="ja-JP" altLang="en-US"/>
              <a:t>で目指す</a:t>
            </a:r>
            <a:r>
              <a:rPr lang="en-US" altLang="ja-JP"/>
              <a:t>New </a:t>
            </a:r>
            <a:r>
              <a:rPr lang="en-US" altLang="ja-JP" err="1"/>
              <a:t>LiteBIRD</a:t>
            </a:r>
            <a:endParaRPr kumimoji="1" lang="ja-JP" altLang="en-US"/>
          </a:p>
        </p:txBody>
      </p:sp>
      <p:sp>
        <p:nvSpPr>
          <p:cNvPr id="3" name="コンテンツ プレースホルダー 2">
            <a:extLst>
              <a:ext uri="{FF2B5EF4-FFF2-40B4-BE49-F238E27FC236}">
                <a16:creationId xmlns:a16="http://schemas.microsoft.com/office/drawing/2014/main" id="{EC0782A7-10B6-F39C-7BF4-D7C154D4800E}"/>
              </a:ext>
            </a:extLst>
          </p:cNvPr>
          <p:cNvSpPr>
            <a:spLocks noGrp="1"/>
          </p:cNvSpPr>
          <p:nvPr>
            <p:ph idx="1"/>
          </p:nvPr>
        </p:nvSpPr>
        <p:spPr>
          <a:xfrm>
            <a:off x="134112" y="1253331"/>
            <a:ext cx="11323320" cy="2632869"/>
          </a:xfrm>
        </p:spPr>
        <p:txBody>
          <a:bodyPr>
            <a:normAutofit/>
          </a:bodyPr>
          <a:lstStyle/>
          <a:p>
            <a:pPr>
              <a:lnSpc>
                <a:spcPct val="100000"/>
              </a:lnSpc>
            </a:pPr>
            <a:r>
              <a:rPr kumimoji="1" lang="en-US" altLang="ja-JP" dirty="0" err="1"/>
              <a:t>LiteBIRD</a:t>
            </a:r>
            <a:r>
              <a:rPr kumimoji="1" lang="ja-JP" altLang="en-US"/>
              <a:t>の科学目的</a:t>
            </a:r>
            <a:r>
              <a:rPr kumimoji="1" lang="en-US" altLang="ja-JP" dirty="0"/>
              <a:t> </a:t>
            </a:r>
            <a:r>
              <a:rPr kumimoji="1" lang="ja-JP" altLang="en-US"/>
              <a:t>は不変</a:t>
            </a:r>
            <a:r>
              <a:rPr kumimoji="1" lang="en-US" altLang="ja-JP" dirty="0"/>
              <a:t> </a:t>
            </a:r>
            <a:r>
              <a:rPr kumimoji="1" lang="en-US" altLang="ja-JP" sz="2400" dirty="0"/>
              <a:t>(</a:t>
            </a:r>
            <a:r>
              <a:rPr kumimoji="1" lang="ja-JP" altLang="en-US" sz="2400"/>
              <a:t>戦略的中型２号機選定時に示した水準は維持</a:t>
            </a:r>
            <a:r>
              <a:rPr kumimoji="1" lang="en-US" altLang="ja-JP" sz="2400" dirty="0"/>
              <a:t>)</a:t>
            </a:r>
            <a:endParaRPr kumimoji="1" lang="en-US" altLang="ja-JP" dirty="0"/>
          </a:p>
          <a:p>
            <a:pPr lvl="1">
              <a:lnSpc>
                <a:spcPct val="100000"/>
              </a:lnSpc>
            </a:pPr>
            <a:r>
              <a:rPr lang="en-US" altLang="ja-JP" sz="2800" dirty="0"/>
              <a:t>B</a:t>
            </a:r>
            <a:r>
              <a:rPr lang="ja-JP" altLang="en-US" sz="2800"/>
              <a:t>モードに対する要求感度を緩和</a:t>
            </a:r>
            <a:r>
              <a:rPr lang="en-US" altLang="ja-JP" sz="2800" dirty="0"/>
              <a:t>:  </a:t>
            </a:r>
            <a:r>
              <a:rPr lang="en-US" altLang="ja-JP" sz="2800" dirty="0" err="1"/>
              <a:t>δr</a:t>
            </a:r>
            <a:r>
              <a:rPr lang="en-US" altLang="ja-JP" sz="2800" dirty="0"/>
              <a:t> &lt; 0.001 </a:t>
            </a:r>
            <a:r>
              <a:rPr lang="en-US" altLang="ja-JP" sz="2800" dirty="0">
                <a:sym typeface="Wingdings" pitchFamily="2" charset="2"/>
              </a:rPr>
              <a:t></a:t>
            </a:r>
            <a:r>
              <a:rPr lang="ja-JP" altLang="en-US" sz="2800">
                <a:sym typeface="Wingdings" pitchFamily="2" charset="2"/>
              </a:rPr>
              <a:t>　</a:t>
            </a:r>
            <a:r>
              <a:rPr lang="en-US" altLang="ja-JP" sz="2800" dirty="0" err="1">
                <a:sym typeface="Wingdings" pitchFamily="2" charset="2"/>
              </a:rPr>
              <a:t>δr</a:t>
            </a:r>
            <a:r>
              <a:rPr lang="en-US" altLang="ja-JP" sz="2800" dirty="0">
                <a:sym typeface="Wingdings" pitchFamily="2" charset="2"/>
              </a:rPr>
              <a:t> &lt; 0.002 </a:t>
            </a:r>
            <a:endParaRPr lang="en-US" altLang="ja-JP" sz="2800" dirty="0"/>
          </a:p>
          <a:p>
            <a:pPr lvl="2">
              <a:lnSpc>
                <a:spcPct val="100000"/>
              </a:lnSpc>
            </a:pPr>
            <a:r>
              <a:rPr lang="ja-JP" altLang="en-US" sz="2800"/>
              <a:t>単一場モデルの検証は十分行える</a:t>
            </a:r>
            <a:r>
              <a:rPr lang="en-US" altLang="ja-JP" sz="2800" dirty="0"/>
              <a:t> (</a:t>
            </a:r>
            <a:r>
              <a:rPr lang="ja-JP" altLang="en-US" sz="2800"/>
              <a:t>例：代表格であるスタロビンスキーモデルを</a:t>
            </a:r>
            <a:r>
              <a:rPr lang="en-US" altLang="ja-JP" sz="2800" dirty="0"/>
              <a:t>95%CL</a:t>
            </a:r>
            <a:r>
              <a:rPr lang="ja-JP" altLang="en-US" sz="2800"/>
              <a:t>で検証可能</a:t>
            </a:r>
            <a:r>
              <a:rPr lang="en-US" altLang="ja-JP" sz="2800" dirty="0"/>
              <a:t>)</a:t>
            </a:r>
          </a:p>
          <a:p>
            <a:pPr lvl="2">
              <a:lnSpc>
                <a:spcPct val="100000"/>
              </a:lnSpc>
            </a:pPr>
            <a:r>
              <a:rPr kumimoji="1" lang="ja-JP" altLang="en-US" sz="2800"/>
              <a:t>要求の緩和により、設計に対するマージンを確保</a:t>
            </a:r>
          </a:p>
        </p:txBody>
      </p:sp>
      <p:sp>
        <p:nvSpPr>
          <p:cNvPr id="5" name="コンテンツ プレースホルダー 2">
            <a:extLst>
              <a:ext uri="{FF2B5EF4-FFF2-40B4-BE49-F238E27FC236}">
                <a16:creationId xmlns:a16="http://schemas.microsoft.com/office/drawing/2014/main" id="{882D8A1D-5801-26DF-97EC-84569110665E}"/>
              </a:ext>
            </a:extLst>
          </p:cNvPr>
          <p:cNvSpPr txBox="1">
            <a:spLocks/>
          </p:cNvSpPr>
          <p:nvPr/>
        </p:nvSpPr>
        <p:spPr>
          <a:xfrm>
            <a:off x="134112" y="3976970"/>
            <a:ext cx="11323320" cy="983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設計の単純化を計る</a:t>
            </a:r>
            <a:endParaRPr lang="en-US" altLang="ja-JP"/>
          </a:p>
          <a:p>
            <a:pPr lvl="1"/>
            <a:r>
              <a:rPr lang="ja-JP" altLang="en-US"/>
              <a:t>インターフェースの複雑さを解消</a:t>
            </a:r>
          </a:p>
        </p:txBody>
      </p:sp>
      <p:sp>
        <p:nvSpPr>
          <p:cNvPr id="12" name="コンテンツ プレースホルダー 2">
            <a:extLst>
              <a:ext uri="{FF2B5EF4-FFF2-40B4-BE49-F238E27FC236}">
                <a16:creationId xmlns:a16="http://schemas.microsoft.com/office/drawing/2014/main" id="{D6AC3F0A-4F4D-3FE5-E515-E539B36F0F10}"/>
              </a:ext>
            </a:extLst>
          </p:cNvPr>
          <p:cNvSpPr txBox="1">
            <a:spLocks/>
          </p:cNvSpPr>
          <p:nvPr/>
        </p:nvSpPr>
        <p:spPr>
          <a:xfrm>
            <a:off x="134112" y="5134540"/>
            <a:ext cx="11323320" cy="1149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チームの世代交代</a:t>
            </a:r>
            <a:endParaRPr lang="en-US" altLang="ja-JP"/>
          </a:p>
          <a:p>
            <a:pPr lvl="1"/>
            <a:r>
              <a:rPr kumimoji="1" lang="en-US" altLang="ja-JP"/>
              <a:t>PI</a:t>
            </a:r>
            <a:r>
              <a:rPr kumimoji="1" lang="ja-JP" altLang="en-US"/>
              <a:t>の交代</a:t>
            </a:r>
            <a:r>
              <a:rPr lang="en-US" altLang="ja-JP"/>
              <a:t> :</a:t>
            </a:r>
            <a:r>
              <a:rPr lang="ja-JP" altLang="en-US"/>
              <a:t>羽澄</a:t>
            </a:r>
            <a:r>
              <a:rPr lang="en-US" altLang="ja-JP"/>
              <a:t> (KEK) </a:t>
            </a:r>
            <a:r>
              <a:rPr lang="en-US" altLang="ja-JP">
                <a:sym typeface="Wingdings" pitchFamily="2" charset="2"/>
              </a:rPr>
              <a:t></a:t>
            </a:r>
            <a:r>
              <a:rPr lang="en-US" altLang="ja-JP"/>
              <a:t> </a:t>
            </a:r>
            <a:r>
              <a:rPr lang="ja-JP" altLang="en-US"/>
              <a:t>松村</a:t>
            </a:r>
            <a:r>
              <a:rPr lang="en-US" altLang="ja-JP"/>
              <a:t> (</a:t>
            </a:r>
            <a:r>
              <a:rPr lang="ja-JP" altLang="en-US"/>
              <a:t>カブリ</a:t>
            </a:r>
            <a:r>
              <a:rPr lang="en-US" altLang="ja-JP"/>
              <a:t>IPMU), </a:t>
            </a:r>
            <a:r>
              <a:rPr lang="ja-JP" altLang="en-US"/>
              <a:t>をはじめとして、</a:t>
            </a:r>
            <a:r>
              <a:rPr lang="en-US" altLang="ja-JP"/>
              <a:t>30〜40</a:t>
            </a:r>
            <a:r>
              <a:rPr lang="ja-JP" altLang="en-US"/>
              <a:t>代が中心となって計画の見直し検討を主導</a:t>
            </a:r>
            <a:endParaRPr kumimoji="1" lang="ja-JP" altLang="en-US"/>
          </a:p>
        </p:txBody>
      </p:sp>
      <p:sp>
        <p:nvSpPr>
          <p:cNvPr id="13" name="テキスト ボックス 12">
            <a:extLst>
              <a:ext uri="{FF2B5EF4-FFF2-40B4-BE49-F238E27FC236}">
                <a16:creationId xmlns:a16="http://schemas.microsoft.com/office/drawing/2014/main" id="{B0015AA2-E26A-9CEB-ED8D-6BA1D2740C4C}"/>
              </a:ext>
            </a:extLst>
          </p:cNvPr>
          <p:cNvSpPr txBox="1"/>
          <p:nvPr/>
        </p:nvSpPr>
        <p:spPr>
          <a:xfrm>
            <a:off x="7385764" y="4333240"/>
            <a:ext cx="3941618" cy="830997"/>
          </a:xfrm>
          <a:prstGeom prst="rect">
            <a:avLst/>
          </a:prstGeom>
          <a:noFill/>
        </p:spPr>
        <p:txBody>
          <a:bodyPr wrap="square" rtlCol="0">
            <a:spAutoFit/>
          </a:bodyPr>
          <a:lstStyle/>
          <a:p>
            <a:r>
              <a:rPr kumimoji="1" lang="en-US" altLang="ja-JP" sz="2400"/>
              <a:t>MDR</a:t>
            </a:r>
            <a:r>
              <a:rPr kumimoji="1" lang="ja-JP" altLang="en-US" sz="2400"/>
              <a:t>技術審査会での指摘の幾つかをすでに解決</a:t>
            </a:r>
          </a:p>
        </p:txBody>
      </p:sp>
      <p:sp>
        <p:nvSpPr>
          <p:cNvPr id="18" name="右矢印 17">
            <a:extLst>
              <a:ext uri="{FF2B5EF4-FFF2-40B4-BE49-F238E27FC236}">
                <a16:creationId xmlns:a16="http://schemas.microsoft.com/office/drawing/2014/main" id="{F47AC426-7B23-02B6-0BF2-D138E50FB0AE}"/>
              </a:ext>
            </a:extLst>
          </p:cNvPr>
          <p:cNvSpPr/>
          <p:nvPr/>
        </p:nvSpPr>
        <p:spPr>
          <a:xfrm>
            <a:off x="5854052" y="4317538"/>
            <a:ext cx="978408" cy="484632"/>
          </a:xfrm>
          <a:prstGeom prst="rightArrow">
            <a:avLst/>
          </a:prstGeom>
          <a:solidFill>
            <a:srgbClr val="00FA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a:extLst>
              <a:ext uri="{FF2B5EF4-FFF2-40B4-BE49-F238E27FC236}">
                <a16:creationId xmlns:a16="http://schemas.microsoft.com/office/drawing/2014/main" id="{DBACE762-1DEC-DD21-4F4C-33DEB83D6C2F}"/>
              </a:ext>
            </a:extLst>
          </p:cNvPr>
          <p:cNvSpPr/>
          <p:nvPr/>
        </p:nvSpPr>
        <p:spPr>
          <a:xfrm rot="1648180">
            <a:off x="6343256" y="3723121"/>
            <a:ext cx="978408" cy="484632"/>
          </a:xfrm>
          <a:prstGeom prst="rightArrow">
            <a:avLst/>
          </a:prstGeom>
          <a:solidFill>
            <a:srgbClr val="00FA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163A8B4C-45BF-6909-F255-E73C69DA3C29}"/>
              </a:ext>
            </a:extLst>
          </p:cNvPr>
          <p:cNvSpPr txBox="1"/>
          <p:nvPr/>
        </p:nvSpPr>
        <p:spPr>
          <a:xfrm>
            <a:off x="236509" y="4802170"/>
            <a:ext cx="11496914" cy="1574855"/>
          </a:xfrm>
          <a:prstGeom prst="rect">
            <a:avLst/>
          </a:prstGeom>
          <a:solidFill>
            <a:schemeClr val="accent2">
              <a:lumMod val="20000"/>
              <a:lumOff val="80000"/>
            </a:schemeClr>
          </a:solidFill>
        </p:spPr>
        <p:txBody>
          <a:bodyPr wrap="square" rtlCol="0">
            <a:spAutoFit/>
          </a:bodyPr>
          <a:lstStyle/>
          <a:p>
            <a:pPr>
              <a:lnSpc>
                <a:spcPct val="120000"/>
              </a:lnSpc>
            </a:pPr>
            <a:r>
              <a:rPr kumimoji="1" lang="ja-JP" altLang="en-US" sz="2800" b="1">
                <a:latin typeface="+mn-ea"/>
              </a:rPr>
              <a:t>今後の予定</a:t>
            </a:r>
            <a:endParaRPr kumimoji="1" lang="en-US" altLang="ja-JP" sz="2800" b="1" dirty="0">
              <a:latin typeface="+mn-ea"/>
            </a:endParaRPr>
          </a:p>
          <a:p>
            <a:pPr>
              <a:lnSpc>
                <a:spcPct val="120000"/>
              </a:lnSpc>
            </a:pPr>
            <a:r>
              <a:rPr kumimoji="1" lang="en-US" altLang="ja-JP" sz="2800" b="1" dirty="0">
                <a:latin typeface="+mn-ea"/>
              </a:rPr>
              <a:t>2025</a:t>
            </a:r>
            <a:r>
              <a:rPr kumimoji="1" lang="ja-JP" altLang="en-US" sz="2800" b="1">
                <a:latin typeface="+mn-ea"/>
              </a:rPr>
              <a:t>年春</a:t>
            </a:r>
            <a:r>
              <a:rPr lang="en-US" altLang="ja-JP" sz="2800" b="1" dirty="0">
                <a:latin typeface="+mn-ea"/>
              </a:rPr>
              <a:t> : </a:t>
            </a:r>
            <a:r>
              <a:rPr lang="ja-JP" altLang="en-US" sz="2800" b="1">
                <a:latin typeface="+mn-ea"/>
              </a:rPr>
              <a:t>望遠鏡コンフィグレーションを確定</a:t>
            </a:r>
            <a:endParaRPr lang="en-US" altLang="ja-JP" sz="2800" b="1" dirty="0">
              <a:latin typeface="+mn-ea"/>
            </a:endParaRPr>
          </a:p>
          <a:p>
            <a:pPr>
              <a:lnSpc>
                <a:spcPct val="120000"/>
              </a:lnSpc>
            </a:pPr>
            <a:r>
              <a:rPr kumimoji="1" lang="en-US" altLang="ja-JP" sz="2800" b="1" dirty="0">
                <a:latin typeface="+mn-ea"/>
              </a:rPr>
              <a:t>2025</a:t>
            </a:r>
            <a:r>
              <a:rPr kumimoji="1" lang="ja-JP" altLang="en-US" sz="2800" b="1">
                <a:latin typeface="+mn-ea"/>
              </a:rPr>
              <a:t>年９月頃</a:t>
            </a:r>
            <a:r>
              <a:rPr kumimoji="1" lang="en-US" altLang="ja-JP" sz="2800" b="1" dirty="0">
                <a:latin typeface="+mn-ea"/>
              </a:rPr>
              <a:t>:  JAXA/ISAS</a:t>
            </a:r>
            <a:r>
              <a:rPr kumimoji="1" lang="ja-JP" altLang="en-US" sz="2800" b="1">
                <a:latin typeface="+mn-ea"/>
              </a:rPr>
              <a:t>による</a:t>
            </a:r>
            <a:r>
              <a:rPr kumimoji="1" lang="en-US" altLang="ja-JP" sz="2800" b="1" dirty="0">
                <a:latin typeface="+mn-ea"/>
              </a:rPr>
              <a:t>Key Decision Point (KDP2) </a:t>
            </a:r>
            <a:r>
              <a:rPr kumimoji="1" lang="ja-JP" altLang="en-US" sz="2800" b="1">
                <a:latin typeface="+mn-ea"/>
              </a:rPr>
              <a:t>を実施</a:t>
            </a:r>
          </a:p>
        </p:txBody>
      </p:sp>
    </p:spTree>
    <p:extLst>
      <p:ext uri="{BB962C8B-B14F-4D97-AF65-F5344CB8AC3E}">
        <p14:creationId xmlns:p14="http://schemas.microsoft.com/office/powerpoint/2010/main" val="255191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37E172-904D-C375-3143-A5FC9813FFCE}"/>
              </a:ext>
            </a:extLst>
          </p:cNvPr>
          <p:cNvSpPr>
            <a:spLocks noGrp="1"/>
          </p:cNvSpPr>
          <p:nvPr>
            <p:ph type="title"/>
          </p:nvPr>
        </p:nvSpPr>
        <p:spPr/>
        <p:txBody>
          <a:bodyPr/>
          <a:lstStyle/>
          <a:p>
            <a:r>
              <a:rPr lang="ja-JP" altLang="en-US"/>
              <a:t>期待される波及効果とシナジー</a:t>
            </a:r>
            <a:endParaRPr kumimoji="1" lang="ja-JP" altLang="en-US"/>
          </a:p>
        </p:txBody>
      </p:sp>
      <p:sp>
        <p:nvSpPr>
          <p:cNvPr id="3" name="コンテンツ プレースホルダー 2">
            <a:extLst>
              <a:ext uri="{FF2B5EF4-FFF2-40B4-BE49-F238E27FC236}">
                <a16:creationId xmlns:a16="http://schemas.microsoft.com/office/drawing/2014/main" id="{8D0A679F-600B-CB6B-9F15-66BF5025B54B}"/>
              </a:ext>
            </a:extLst>
          </p:cNvPr>
          <p:cNvSpPr>
            <a:spLocks noGrp="1"/>
          </p:cNvSpPr>
          <p:nvPr>
            <p:ph idx="1"/>
          </p:nvPr>
        </p:nvSpPr>
        <p:spPr>
          <a:xfrm>
            <a:off x="131619" y="1254952"/>
            <a:ext cx="11586029" cy="5136614"/>
          </a:xfrm>
        </p:spPr>
        <p:txBody>
          <a:bodyPr>
            <a:normAutofit/>
          </a:bodyPr>
          <a:lstStyle/>
          <a:p>
            <a:pPr>
              <a:lnSpc>
                <a:spcPct val="120000"/>
              </a:lnSpc>
            </a:pPr>
            <a:r>
              <a:rPr kumimoji="1" lang="en-US" altLang="ja-JP" b="1" dirty="0" err="1">
                <a:latin typeface="Meiryo" panose="020B0604030504040204" pitchFamily="34" charset="-128"/>
                <a:ea typeface="Meiryo" panose="020B0604030504040204" pitchFamily="34" charset="-128"/>
              </a:rPr>
              <a:t>LiteBIRD</a:t>
            </a:r>
            <a:r>
              <a:rPr kumimoji="1" lang="ja-JP" altLang="en-US" b="1">
                <a:latin typeface="Meiryo" panose="020B0604030504040204" pitchFamily="34" charset="-128"/>
                <a:ea typeface="Meiryo" panose="020B0604030504040204" pitchFamily="34" charset="-128"/>
              </a:rPr>
              <a:t>で得られる</a:t>
            </a:r>
            <a:r>
              <a:rPr kumimoji="1" lang="en-US" altLang="ja-JP" b="1" dirty="0">
                <a:latin typeface="Meiryo" panose="020B0604030504040204" pitchFamily="34" charset="-128"/>
                <a:ea typeface="Meiryo" panose="020B0604030504040204" pitchFamily="34" charset="-128"/>
              </a:rPr>
              <a:t>15</a:t>
            </a:r>
            <a:r>
              <a:rPr kumimoji="1" lang="ja-JP" altLang="en-US" b="1">
                <a:latin typeface="Meiryo" panose="020B0604030504040204" pitchFamily="34" charset="-128"/>
                <a:ea typeface="Meiryo" panose="020B0604030504040204" pitchFamily="34" charset="-128"/>
              </a:rPr>
              <a:t>周波数帯でのミリ波帯域全天偏光マップは</a:t>
            </a:r>
            <a:r>
              <a:rPr kumimoji="1" lang="en-US" altLang="ja-JP" b="1" dirty="0">
                <a:latin typeface="Meiryo" panose="020B0604030504040204" pitchFamily="34" charset="-128"/>
                <a:ea typeface="Meiryo" panose="020B0604030504040204" pitchFamily="34" charset="-128"/>
              </a:rPr>
              <a:t>,</a:t>
            </a:r>
            <a:r>
              <a:rPr kumimoji="1" lang="ja-JP" altLang="en-US" b="1">
                <a:latin typeface="Meiryo" panose="020B0604030504040204" pitchFamily="34" charset="-128"/>
                <a:ea typeface="Meiryo" panose="020B0604030504040204" pitchFamily="34" charset="-128"/>
              </a:rPr>
              <a:t>インフレーションに加えて、宇宙物理における種々のブレークスルーを引き起こすポテンシャルが有る</a:t>
            </a:r>
            <a:r>
              <a:rPr kumimoji="1" lang="en-US" altLang="ja-JP" b="1" dirty="0">
                <a:latin typeface="Meiryo" panose="020B0604030504040204" pitchFamily="34" charset="-128"/>
                <a:ea typeface="Meiryo" panose="020B0604030504040204" pitchFamily="34" charset="-128"/>
              </a:rPr>
              <a:t>, </a:t>
            </a:r>
            <a:r>
              <a:rPr kumimoji="1" lang="ja-JP" altLang="en-US" b="1">
                <a:latin typeface="Meiryo" panose="020B0604030504040204" pitchFamily="34" charset="-128"/>
                <a:ea typeface="Meiryo" panose="020B0604030504040204" pitchFamily="34" charset="-128"/>
              </a:rPr>
              <a:t>はず</a:t>
            </a:r>
            <a:endParaRPr kumimoji="1" lang="en-US" altLang="ja-JP" b="1" dirty="0">
              <a:latin typeface="Meiryo" panose="020B0604030504040204" pitchFamily="34" charset="-128"/>
              <a:ea typeface="Meiryo" panose="020B0604030504040204" pitchFamily="34" charset="-128"/>
            </a:endParaRPr>
          </a:p>
          <a:p>
            <a:pPr marL="914400" lvl="1" indent="-336550" algn="l" rtl="0">
              <a:lnSpc>
                <a:spcPct val="110000"/>
              </a:lnSpc>
              <a:spcBef>
                <a:spcPts val="0"/>
              </a:spcBef>
              <a:spcAft>
                <a:spcPts val="0"/>
              </a:spcAft>
              <a:buClr>
                <a:schemeClr val="dk1"/>
              </a:buClr>
              <a:buSzPts val="1700"/>
              <a:buChar char="○"/>
            </a:pPr>
            <a:r>
              <a:rPr lang="ja-JP" altLang="en-US" sz="2800">
                <a:solidFill>
                  <a:schemeClr val="dk1"/>
                </a:solidFill>
              </a:rPr>
              <a:t>宇宙は、いつ</a:t>
            </a:r>
            <a:r>
              <a:rPr lang="ja-JP" altLang="en-US" sz="2800">
                <a:solidFill>
                  <a:srgbClr val="0432FF"/>
                </a:solidFill>
              </a:rPr>
              <a:t>再電離</a:t>
            </a:r>
            <a:r>
              <a:rPr lang="ja-JP" altLang="en-US" sz="2800">
                <a:solidFill>
                  <a:schemeClr val="dk1"/>
                </a:solidFill>
              </a:rPr>
              <a:t>したのか？</a:t>
            </a:r>
          </a:p>
          <a:p>
            <a:pPr marL="914400" lvl="1" indent="-336550" algn="l" rtl="0">
              <a:lnSpc>
                <a:spcPct val="110000"/>
              </a:lnSpc>
              <a:spcBef>
                <a:spcPts val="0"/>
              </a:spcBef>
              <a:spcAft>
                <a:spcPts val="0"/>
              </a:spcAft>
              <a:buClr>
                <a:schemeClr val="dk1"/>
              </a:buClr>
              <a:buSzPts val="1700"/>
              <a:buChar char="○"/>
            </a:pPr>
            <a:r>
              <a:rPr lang="ja-JP" altLang="en-US" sz="2800" b="1">
                <a:solidFill>
                  <a:schemeClr val="dk1"/>
                </a:solidFill>
              </a:rPr>
              <a:t>宇宙は、左右を区別するか？（</a:t>
            </a:r>
            <a:r>
              <a:rPr lang="ja-JP" altLang="en-US" sz="2800" b="1">
                <a:solidFill>
                  <a:srgbClr val="0432FF"/>
                </a:solidFill>
              </a:rPr>
              <a:t>パリティ対称性</a:t>
            </a:r>
            <a:r>
              <a:rPr lang="ja-JP" altLang="en-US" sz="2800" b="1">
                <a:solidFill>
                  <a:schemeClr val="dk1"/>
                </a:solidFill>
              </a:rPr>
              <a:t>の破れ）</a:t>
            </a:r>
          </a:p>
          <a:p>
            <a:pPr marL="914400" lvl="1" indent="-336550" algn="l" rtl="0">
              <a:lnSpc>
                <a:spcPct val="110000"/>
              </a:lnSpc>
              <a:spcBef>
                <a:spcPts val="0"/>
              </a:spcBef>
              <a:spcAft>
                <a:spcPts val="0"/>
              </a:spcAft>
              <a:buClr>
                <a:schemeClr val="dk1"/>
              </a:buClr>
              <a:buSzPts val="1700"/>
              <a:buChar char="○"/>
            </a:pPr>
            <a:r>
              <a:rPr lang="ja-JP" altLang="en-US" sz="2800" b="1">
                <a:solidFill>
                  <a:schemeClr val="dk1"/>
                </a:solidFill>
              </a:rPr>
              <a:t>宇宙の</a:t>
            </a:r>
            <a:r>
              <a:rPr lang="ja-JP" altLang="en-US" sz="2800" b="1">
                <a:solidFill>
                  <a:srgbClr val="0432FF"/>
                </a:solidFill>
              </a:rPr>
              <a:t>高温ガス分布</a:t>
            </a:r>
            <a:r>
              <a:rPr lang="ja-JP" altLang="en-US" sz="2800" b="1">
                <a:solidFill>
                  <a:schemeClr val="dk1"/>
                </a:solidFill>
              </a:rPr>
              <a:t>の地図を作る</a:t>
            </a:r>
          </a:p>
          <a:p>
            <a:pPr marL="914400" lvl="1" indent="-336550" algn="l" rtl="0">
              <a:lnSpc>
                <a:spcPct val="110000"/>
              </a:lnSpc>
              <a:spcBef>
                <a:spcPts val="0"/>
              </a:spcBef>
              <a:spcAft>
                <a:spcPts val="0"/>
              </a:spcAft>
              <a:buClr>
                <a:schemeClr val="dk1"/>
              </a:buClr>
              <a:buSzPts val="1700"/>
              <a:buChar char="○"/>
            </a:pPr>
            <a:r>
              <a:rPr lang="ja-JP" altLang="en-US" sz="2800" b="1">
                <a:solidFill>
                  <a:srgbClr val="0432FF"/>
                </a:solidFill>
              </a:rPr>
              <a:t>黒体輻射のズレ</a:t>
            </a:r>
            <a:r>
              <a:rPr lang="ja-JP" altLang="en-US" sz="2800" b="1">
                <a:solidFill>
                  <a:schemeClr val="dk1"/>
                </a:solidFill>
              </a:rPr>
              <a:t>から探る宇宙初期</a:t>
            </a:r>
          </a:p>
          <a:p>
            <a:pPr marL="914400" lvl="1" indent="-336550" algn="l" rtl="0">
              <a:lnSpc>
                <a:spcPct val="110000"/>
              </a:lnSpc>
              <a:spcBef>
                <a:spcPts val="0"/>
              </a:spcBef>
              <a:spcAft>
                <a:spcPts val="0"/>
              </a:spcAft>
              <a:buClr>
                <a:schemeClr val="dk1"/>
              </a:buClr>
              <a:buSzPts val="1700"/>
              <a:buChar char="○"/>
            </a:pPr>
            <a:r>
              <a:rPr lang="ja-JP" altLang="en-US" sz="2800" b="1">
                <a:solidFill>
                  <a:schemeClr val="dk1"/>
                </a:solidFill>
              </a:rPr>
              <a:t>宇宙にあまねく存在する</a:t>
            </a:r>
            <a:r>
              <a:rPr lang="ja-JP" altLang="en-US" sz="2800" b="1">
                <a:solidFill>
                  <a:srgbClr val="0432FF"/>
                </a:solidFill>
              </a:rPr>
              <a:t>磁場</a:t>
            </a:r>
            <a:r>
              <a:rPr lang="ja-JP" altLang="en-US" sz="2800" b="1">
                <a:solidFill>
                  <a:schemeClr val="dk1"/>
                </a:solidFill>
              </a:rPr>
              <a:t>の起源</a:t>
            </a:r>
          </a:p>
          <a:p>
            <a:pPr marL="914400" lvl="1" indent="-336550" algn="l" rtl="0">
              <a:lnSpc>
                <a:spcPct val="110000"/>
              </a:lnSpc>
              <a:spcBef>
                <a:spcPts val="0"/>
              </a:spcBef>
              <a:spcAft>
                <a:spcPts val="0"/>
              </a:spcAft>
              <a:buClr>
                <a:schemeClr val="dk1"/>
              </a:buClr>
              <a:buSzPts val="1700"/>
              <a:buChar char="○"/>
            </a:pPr>
            <a:r>
              <a:rPr lang="ja-JP" altLang="en-US" sz="2800" b="1">
                <a:solidFill>
                  <a:srgbClr val="0432FF"/>
                </a:solidFill>
              </a:rPr>
              <a:t>宇宙は等方的</a:t>
            </a:r>
            <a:r>
              <a:rPr lang="ja-JP" altLang="en-US" sz="2800" b="1">
                <a:solidFill>
                  <a:schemeClr val="dk1"/>
                </a:solidFill>
              </a:rPr>
              <a:t>か？</a:t>
            </a:r>
          </a:p>
          <a:p>
            <a:pPr marL="914400" lvl="1" indent="-336550" algn="l" rtl="0">
              <a:lnSpc>
                <a:spcPct val="110000"/>
              </a:lnSpc>
              <a:spcBef>
                <a:spcPts val="0"/>
              </a:spcBef>
              <a:spcAft>
                <a:spcPts val="0"/>
              </a:spcAft>
              <a:buClr>
                <a:schemeClr val="dk1"/>
              </a:buClr>
              <a:buSzPts val="1700"/>
              <a:buChar char="○"/>
            </a:pPr>
            <a:r>
              <a:rPr lang="ja-JP" altLang="en-US" sz="2800" b="1">
                <a:solidFill>
                  <a:schemeClr val="dk1"/>
                </a:solidFill>
              </a:rPr>
              <a:t>銀河系天文学：</a:t>
            </a:r>
            <a:r>
              <a:rPr lang="ja-JP" altLang="en-US" sz="2800" b="1">
                <a:solidFill>
                  <a:srgbClr val="0432FF"/>
                </a:solidFill>
              </a:rPr>
              <a:t>磁場</a:t>
            </a:r>
            <a:r>
              <a:rPr lang="ja-JP" altLang="en-US" sz="2800" b="1">
                <a:solidFill>
                  <a:schemeClr val="dk1"/>
                </a:solidFill>
              </a:rPr>
              <a:t>と星間物質の宇宙物理学</a:t>
            </a:r>
          </a:p>
        </p:txBody>
      </p:sp>
      <p:sp>
        <p:nvSpPr>
          <p:cNvPr id="4" name="右中かっこ 3">
            <a:extLst>
              <a:ext uri="{FF2B5EF4-FFF2-40B4-BE49-F238E27FC236}">
                <a16:creationId xmlns:a16="http://schemas.microsoft.com/office/drawing/2014/main" id="{480CAE46-8D2C-7075-25F9-94A66F6227E1}"/>
              </a:ext>
            </a:extLst>
          </p:cNvPr>
          <p:cNvSpPr/>
          <p:nvPr/>
        </p:nvSpPr>
        <p:spPr>
          <a:xfrm>
            <a:off x="9207517" y="2817032"/>
            <a:ext cx="471055" cy="3195781"/>
          </a:xfrm>
          <a:prstGeom prst="rightBrace">
            <a:avLst>
              <a:gd name="adj1" fmla="val 33823"/>
              <a:gd name="adj2" fmla="val 50000"/>
            </a:avLst>
          </a:prstGeom>
          <a:ln w="349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pic>
        <p:nvPicPr>
          <p:cNvPr id="9" name="図 8" descr="グラフィカル ユーザー インターフェイス, テキスト, アプリケーション, メール&#10;&#10;自動的に生成された説明">
            <a:extLst>
              <a:ext uri="{FF2B5EF4-FFF2-40B4-BE49-F238E27FC236}">
                <a16:creationId xmlns:a16="http://schemas.microsoft.com/office/drawing/2014/main" id="{C113CA5A-C467-CE7C-89A5-1A0A645E0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6007" y="4134595"/>
            <a:ext cx="3125264" cy="1318511"/>
          </a:xfrm>
          <a:prstGeom prst="rect">
            <a:avLst/>
          </a:prstGeom>
          <a:ln w="31750">
            <a:solidFill>
              <a:schemeClr val="tx1"/>
            </a:solidFill>
          </a:ln>
        </p:spPr>
      </p:pic>
      <p:sp>
        <p:nvSpPr>
          <p:cNvPr id="10" name="テキスト ボックス 9">
            <a:extLst>
              <a:ext uri="{FF2B5EF4-FFF2-40B4-BE49-F238E27FC236}">
                <a16:creationId xmlns:a16="http://schemas.microsoft.com/office/drawing/2014/main" id="{FCA56005-1DCD-7283-167A-5215F4665EC3}"/>
              </a:ext>
            </a:extLst>
          </p:cNvPr>
          <p:cNvSpPr txBox="1"/>
          <p:nvPr/>
        </p:nvSpPr>
        <p:spPr>
          <a:xfrm>
            <a:off x="9678572" y="5512546"/>
            <a:ext cx="2414444" cy="646331"/>
          </a:xfrm>
          <a:prstGeom prst="rect">
            <a:avLst/>
          </a:prstGeom>
          <a:noFill/>
        </p:spPr>
        <p:txBody>
          <a:bodyPr wrap="none" rtlCol="0">
            <a:spAutoFit/>
          </a:bodyPr>
          <a:lstStyle/>
          <a:p>
            <a:r>
              <a:rPr kumimoji="1" lang="en-US" altLang="ja-JP"/>
              <a:t>PTEP </a:t>
            </a:r>
          </a:p>
          <a:p>
            <a:r>
              <a:rPr lang="en-US" altLang="ja-JP"/>
              <a:t>Issue 4</a:t>
            </a:r>
            <a:r>
              <a:rPr kumimoji="1" lang="en-US" altLang="ja-JP"/>
              <a:t>, 042F01 (2023)</a:t>
            </a:r>
            <a:endParaRPr kumimoji="1" lang="ja-JP" altLang="en-US"/>
          </a:p>
        </p:txBody>
      </p:sp>
    </p:spTree>
    <p:extLst>
      <p:ext uri="{BB962C8B-B14F-4D97-AF65-F5344CB8AC3E}">
        <p14:creationId xmlns:p14="http://schemas.microsoft.com/office/powerpoint/2010/main" val="1842292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7"/>
          <p:cNvSpPr txBox="1"/>
          <p:nvPr/>
        </p:nvSpPr>
        <p:spPr>
          <a:xfrm>
            <a:off x="128705" y="116184"/>
            <a:ext cx="10434400" cy="666849"/>
          </a:xfrm>
          <a:prstGeom prst="rect">
            <a:avLst/>
          </a:prstGeom>
          <a:noFill/>
          <a:ln>
            <a:noFill/>
          </a:ln>
        </p:spPr>
        <p:txBody>
          <a:bodyPr spcFirstLastPara="1" wrap="square" lIns="25400" tIns="25400" rIns="25400" bIns="25400" anchor="ctr" anchorCtr="0">
            <a:spAutoFit/>
          </a:bodyPr>
          <a:lstStyle/>
          <a:p>
            <a:pPr>
              <a:buClr>
                <a:srgbClr val="113362"/>
              </a:buClr>
              <a:buSzPts val="3000"/>
            </a:pPr>
            <a:r>
              <a:rPr lang="ja" altLang="en-US" sz="4000" b="1">
                <a:solidFill>
                  <a:srgbClr val="113362"/>
                </a:solidFill>
                <a:latin typeface="Meiryo" panose="020B0604030504040204" pitchFamily="34" charset="-128"/>
                <a:ea typeface="Meiryo" panose="020B0604030504040204" pitchFamily="34" charset="-128"/>
                <a:cs typeface="Times New Roman"/>
                <a:sym typeface="Times New Roman"/>
              </a:rPr>
              <a:t>宇宙再電離と</a:t>
            </a:r>
            <a:r>
              <a:rPr lang="ja-JP" altLang="en-US" sz="4000" b="1">
                <a:solidFill>
                  <a:srgbClr val="113362"/>
                </a:solidFill>
                <a:latin typeface="Meiryo" panose="020B0604030504040204" pitchFamily="34" charset="-128"/>
                <a:ea typeface="Meiryo" panose="020B0604030504040204" pitchFamily="34" charset="-128"/>
                <a:cs typeface="Times New Roman"/>
                <a:sym typeface="Times New Roman"/>
              </a:rPr>
              <a:t>ニュートリノ質量</a:t>
            </a:r>
            <a:endParaRPr sz="667">
              <a:latin typeface="Meiryo" panose="020B0604030504040204" pitchFamily="34" charset="-128"/>
              <a:ea typeface="Meiryo" panose="020B0604030504040204" pitchFamily="34" charset="-128"/>
            </a:endParaRPr>
          </a:p>
        </p:txBody>
      </p:sp>
      <p:sp>
        <p:nvSpPr>
          <p:cNvPr id="606" name="Google Shape;606;p57"/>
          <p:cNvSpPr txBox="1"/>
          <p:nvPr/>
        </p:nvSpPr>
        <p:spPr>
          <a:xfrm>
            <a:off x="1787832" y="6521678"/>
            <a:ext cx="381200" cy="317972"/>
          </a:xfrm>
          <a:prstGeom prst="rect">
            <a:avLst/>
          </a:prstGeom>
          <a:noFill/>
          <a:ln>
            <a:noFill/>
          </a:ln>
        </p:spPr>
        <p:txBody>
          <a:bodyPr spcFirstLastPara="1" wrap="square" lIns="25400" tIns="25400" rIns="25400" bIns="25400" anchor="ctr" anchorCtr="0">
            <a:spAutoFit/>
          </a:bodyPr>
          <a:lstStyle/>
          <a:p>
            <a:pPr algn="r">
              <a:buClr>
                <a:srgbClr val="F7CE55"/>
              </a:buClr>
              <a:buSzPts val="1300"/>
            </a:pPr>
            <a:r>
              <a:rPr lang="en-US" altLang="ja" sz="1733" b="1">
                <a:solidFill>
                  <a:srgbClr val="F7CE55"/>
                </a:solidFill>
                <a:latin typeface="Times New Roman"/>
                <a:ea typeface="Times New Roman"/>
                <a:cs typeface="Times New Roman"/>
                <a:sym typeface="Times New Roman"/>
              </a:rPr>
              <a:t>1/N</a:t>
            </a:r>
            <a:endParaRPr sz="667"/>
          </a:p>
        </p:txBody>
      </p:sp>
      <p:grpSp>
        <p:nvGrpSpPr>
          <p:cNvPr id="607" name="Google Shape;607;p57"/>
          <p:cNvGrpSpPr/>
          <p:nvPr/>
        </p:nvGrpSpPr>
        <p:grpSpPr>
          <a:xfrm>
            <a:off x="-15433" y="6539464"/>
            <a:ext cx="12233897" cy="328201"/>
            <a:chOff x="0" y="-2"/>
            <a:chExt cx="24467794" cy="656402"/>
          </a:xfrm>
        </p:grpSpPr>
        <p:sp>
          <p:nvSpPr>
            <p:cNvPr id="608" name="Google Shape;608;p57"/>
            <p:cNvSpPr/>
            <p:nvPr/>
          </p:nvSpPr>
          <p:spPr>
            <a:xfrm>
              <a:off x="0" y="0"/>
              <a:ext cx="24445800" cy="656400"/>
            </a:xfrm>
            <a:prstGeom prst="rect">
              <a:avLst/>
            </a:prstGeom>
            <a:solidFill>
              <a:srgbClr val="113362"/>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grpSp>
          <p:nvGrpSpPr>
            <p:cNvPr id="609" name="Google Shape;609;p57"/>
            <p:cNvGrpSpPr/>
            <p:nvPr/>
          </p:nvGrpSpPr>
          <p:grpSpPr>
            <a:xfrm flipH="1">
              <a:off x="22124073" y="-2"/>
              <a:ext cx="2343721" cy="656371"/>
              <a:chOff x="0" y="-1"/>
              <a:chExt cx="2343721" cy="656371"/>
            </a:xfrm>
          </p:grpSpPr>
          <p:sp>
            <p:nvSpPr>
              <p:cNvPr id="610" name="Google Shape;610;p57"/>
              <p:cNvSpPr/>
              <p:nvPr/>
            </p:nvSpPr>
            <p:spPr>
              <a:xfrm>
                <a:off x="729937" y="-1"/>
                <a:ext cx="810000" cy="656100"/>
              </a:xfrm>
              <a:prstGeom prst="rect">
                <a:avLst/>
              </a:prstGeom>
              <a:solidFill>
                <a:srgbClr val="F8CE55"/>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611" name="Google Shape;611;p57"/>
              <p:cNvSpPr/>
              <p:nvPr/>
            </p:nvSpPr>
            <p:spPr>
              <a:xfrm>
                <a:off x="0" y="-1"/>
                <a:ext cx="810000" cy="654900"/>
              </a:xfrm>
              <a:prstGeom prst="rect">
                <a:avLst/>
              </a:prstGeom>
              <a:solidFill>
                <a:srgbClr val="F8CE55"/>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612" name="Google Shape;612;p57"/>
              <p:cNvSpPr/>
              <p:nvPr/>
            </p:nvSpPr>
            <p:spPr>
              <a:xfrm>
                <a:off x="1533613" y="1596"/>
                <a:ext cx="810108" cy="654750"/>
              </a:xfrm>
              <a:custGeom>
                <a:avLst/>
                <a:gdLst/>
                <a:ahLst/>
                <a:cxnLst/>
                <a:rect l="l" t="t" r="r" b="b"/>
                <a:pathLst>
                  <a:path w="21600" h="21600" extrusionOk="0">
                    <a:moveTo>
                      <a:pt x="0" y="0"/>
                    </a:moveTo>
                    <a:lnTo>
                      <a:pt x="0" y="21600"/>
                    </a:lnTo>
                    <a:lnTo>
                      <a:pt x="21600" y="21600"/>
                    </a:lnTo>
                    <a:close/>
                  </a:path>
                </a:pathLst>
              </a:custGeom>
              <a:solidFill>
                <a:srgbClr val="F19E4B"/>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613" name="Google Shape;613;p57"/>
              <p:cNvSpPr/>
              <p:nvPr/>
            </p:nvSpPr>
            <p:spPr>
              <a:xfrm flipH="1">
                <a:off x="789800" y="0"/>
                <a:ext cx="750222" cy="656100"/>
              </a:xfrm>
              <a:custGeom>
                <a:avLst/>
                <a:gdLst/>
                <a:ahLst/>
                <a:cxnLst/>
                <a:rect l="l" t="t" r="r" b="b"/>
                <a:pathLst>
                  <a:path w="21600" h="21600" extrusionOk="0">
                    <a:moveTo>
                      <a:pt x="0" y="0"/>
                    </a:moveTo>
                    <a:lnTo>
                      <a:pt x="0" y="21600"/>
                    </a:lnTo>
                    <a:lnTo>
                      <a:pt x="21600" y="21600"/>
                    </a:lnTo>
                    <a:close/>
                  </a:path>
                </a:pathLst>
              </a:custGeom>
              <a:solidFill>
                <a:srgbClr val="F19E4B"/>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614" name="Google Shape;614;p57"/>
              <p:cNvSpPr/>
              <p:nvPr/>
            </p:nvSpPr>
            <p:spPr>
              <a:xfrm>
                <a:off x="0" y="0"/>
                <a:ext cx="810108" cy="656370"/>
              </a:xfrm>
              <a:custGeom>
                <a:avLst/>
                <a:gdLst/>
                <a:ahLst/>
                <a:cxnLst/>
                <a:rect l="l" t="t" r="r" b="b"/>
                <a:pathLst>
                  <a:path w="21600" h="21600" extrusionOk="0">
                    <a:moveTo>
                      <a:pt x="0" y="0"/>
                    </a:moveTo>
                    <a:lnTo>
                      <a:pt x="0" y="21600"/>
                    </a:lnTo>
                    <a:lnTo>
                      <a:pt x="21600" y="21600"/>
                    </a:lnTo>
                    <a:close/>
                  </a:path>
                </a:pathLst>
              </a:custGeom>
              <a:solidFill>
                <a:srgbClr val="ED7044"/>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grpSp>
      </p:grpSp>
      <p:sp>
        <p:nvSpPr>
          <p:cNvPr id="615" name="Google Shape;615;p57"/>
          <p:cNvSpPr txBox="1"/>
          <p:nvPr/>
        </p:nvSpPr>
        <p:spPr>
          <a:xfrm>
            <a:off x="11656459" y="6539478"/>
            <a:ext cx="355200" cy="317972"/>
          </a:xfrm>
          <a:prstGeom prst="rect">
            <a:avLst/>
          </a:prstGeom>
          <a:noFill/>
          <a:ln>
            <a:noFill/>
          </a:ln>
        </p:spPr>
        <p:txBody>
          <a:bodyPr spcFirstLastPara="1" wrap="square" lIns="25400" tIns="25400" rIns="25400" bIns="25400" anchor="ctr" anchorCtr="0">
            <a:spAutoFit/>
          </a:bodyPr>
          <a:lstStyle/>
          <a:p>
            <a:pPr algn="ctr">
              <a:buClr>
                <a:srgbClr val="ED7044"/>
              </a:buClr>
              <a:buSzPts val="1300"/>
            </a:pPr>
            <a:r>
              <a:rPr lang="en-US" altLang="ja" sz="1733" b="1">
                <a:solidFill>
                  <a:srgbClr val="ED7044"/>
                </a:solidFill>
                <a:latin typeface="Times New Roman"/>
                <a:ea typeface="Times New Roman"/>
                <a:cs typeface="Times New Roman"/>
                <a:sym typeface="Times New Roman"/>
              </a:rPr>
              <a:t>8</a:t>
            </a:r>
            <a:endParaRPr sz="667"/>
          </a:p>
        </p:txBody>
      </p:sp>
      <p:grpSp>
        <p:nvGrpSpPr>
          <p:cNvPr id="616" name="Google Shape;616;p57"/>
          <p:cNvGrpSpPr/>
          <p:nvPr/>
        </p:nvGrpSpPr>
        <p:grpSpPr>
          <a:xfrm>
            <a:off x="-15433" y="-12289"/>
            <a:ext cx="12222900" cy="1102051"/>
            <a:chOff x="0" y="0"/>
            <a:chExt cx="24445800" cy="2204100"/>
          </a:xfrm>
        </p:grpSpPr>
        <p:sp>
          <p:nvSpPr>
            <p:cNvPr id="617" name="Google Shape;617;p57"/>
            <p:cNvSpPr/>
            <p:nvPr/>
          </p:nvSpPr>
          <p:spPr>
            <a:xfrm>
              <a:off x="0" y="1605648"/>
              <a:ext cx="24445800" cy="247500"/>
            </a:xfrm>
            <a:prstGeom prst="rect">
              <a:avLst/>
            </a:prstGeom>
            <a:solidFill>
              <a:srgbClr val="113362"/>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618" name="Google Shape;618;p57"/>
            <p:cNvSpPr/>
            <p:nvPr/>
          </p:nvSpPr>
          <p:spPr>
            <a:xfrm>
              <a:off x="606853" y="1605648"/>
              <a:ext cx="657600" cy="247500"/>
            </a:xfrm>
            <a:prstGeom prst="rect">
              <a:avLst/>
            </a:prstGeom>
            <a:solidFill>
              <a:srgbClr val="F8CE55"/>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619" name="Google Shape;619;p57"/>
            <p:cNvSpPr/>
            <p:nvPr/>
          </p:nvSpPr>
          <p:spPr>
            <a:xfrm>
              <a:off x="14189" y="1605648"/>
              <a:ext cx="657600" cy="246900"/>
            </a:xfrm>
            <a:prstGeom prst="rect">
              <a:avLst/>
            </a:prstGeom>
            <a:solidFill>
              <a:srgbClr val="F8CE55"/>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620" name="Google Shape;620;p57"/>
            <p:cNvSpPr/>
            <p:nvPr/>
          </p:nvSpPr>
          <p:spPr>
            <a:xfrm>
              <a:off x="1259390" y="1606251"/>
              <a:ext cx="657720" cy="246888"/>
            </a:xfrm>
            <a:custGeom>
              <a:avLst/>
              <a:gdLst/>
              <a:ahLst/>
              <a:cxnLst/>
              <a:rect l="l" t="t" r="r" b="b"/>
              <a:pathLst>
                <a:path w="21600" h="21600" extrusionOk="0">
                  <a:moveTo>
                    <a:pt x="0" y="0"/>
                  </a:moveTo>
                  <a:lnTo>
                    <a:pt x="0" y="21600"/>
                  </a:lnTo>
                  <a:lnTo>
                    <a:pt x="21600" y="21600"/>
                  </a:lnTo>
                  <a:close/>
                </a:path>
              </a:pathLst>
            </a:custGeom>
            <a:solidFill>
              <a:srgbClr val="F19E4B"/>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621" name="Google Shape;621;p57"/>
            <p:cNvSpPr/>
            <p:nvPr/>
          </p:nvSpPr>
          <p:spPr>
            <a:xfrm flipH="1">
              <a:off x="655420" y="1605648"/>
              <a:ext cx="609174" cy="247374"/>
            </a:xfrm>
            <a:custGeom>
              <a:avLst/>
              <a:gdLst/>
              <a:ahLst/>
              <a:cxnLst/>
              <a:rect l="l" t="t" r="r" b="b"/>
              <a:pathLst>
                <a:path w="21600" h="21600" extrusionOk="0">
                  <a:moveTo>
                    <a:pt x="0" y="0"/>
                  </a:moveTo>
                  <a:lnTo>
                    <a:pt x="0" y="21600"/>
                  </a:lnTo>
                  <a:lnTo>
                    <a:pt x="21600" y="21600"/>
                  </a:lnTo>
                  <a:close/>
                </a:path>
              </a:pathLst>
            </a:custGeom>
            <a:solidFill>
              <a:srgbClr val="F19E4B"/>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622" name="Google Shape;622;p57"/>
            <p:cNvSpPr/>
            <p:nvPr/>
          </p:nvSpPr>
          <p:spPr>
            <a:xfrm>
              <a:off x="14189" y="1605648"/>
              <a:ext cx="657720" cy="247482"/>
            </a:xfrm>
            <a:custGeom>
              <a:avLst/>
              <a:gdLst/>
              <a:ahLst/>
              <a:cxnLst/>
              <a:rect l="l" t="t" r="r" b="b"/>
              <a:pathLst>
                <a:path w="21600" h="21600" extrusionOk="0">
                  <a:moveTo>
                    <a:pt x="0" y="0"/>
                  </a:moveTo>
                  <a:lnTo>
                    <a:pt x="0" y="21600"/>
                  </a:lnTo>
                  <a:lnTo>
                    <a:pt x="21600" y="21600"/>
                  </a:lnTo>
                  <a:close/>
                </a:path>
              </a:pathLst>
            </a:custGeom>
            <a:solidFill>
              <a:srgbClr val="ED7044"/>
            </a:solidFill>
            <a:ln>
              <a:noFill/>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sp>
          <p:nvSpPr>
            <p:cNvPr id="623" name="Google Shape;623;p57"/>
            <p:cNvSpPr/>
            <p:nvPr/>
          </p:nvSpPr>
          <p:spPr>
            <a:xfrm>
              <a:off x="21722438" y="0"/>
              <a:ext cx="2204100" cy="2204100"/>
            </a:xfrm>
            <a:prstGeom prst="ellipse">
              <a:avLst/>
            </a:prstGeom>
            <a:noFill/>
            <a:ln w="139700" cap="flat" cmpd="sng">
              <a:solidFill>
                <a:srgbClr val="FFFFFF"/>
              </a:solidFill>
              <a:prstDash val="solid"/>
              <a:miter lim="400000"/>
              <a:headEnd type="none" w="sm" len="sm"/>
              <a:tailEnd type="none" w="sm" len="sm"/>
            </a:ln>
          </p:spPr>
          <p:txBody>
            <a:bodyPr spcFirstLastPara="1" wrap="square" lIns="0" tIns="0" rIns="0" bIns="0" anchor="ctr" anchorCtr="0">
              <a:noAutofit/>
            </a:bodyPr>
            <a:lstStyle/>
            <a:p>
              <a:pPr algn="ctr">
                <a:buClr>
                  <a:srgbClr val="FFFFFF"/>
                </a:buClr>
                <a:buSzPts val="1200"/>
              </a:pPr>
              <a:endParaRPr sz="1600">
                <a:solidFill>
                  <a:srgbClr val="FFFFFF"/>
                </a:solidFill>
                <a:latin typeface="Helvetica Neue"/>
                <a:ea typeface="Helvetica Neue"/>
                <a:cs typeface="Helvetica Neue"/>
                <a:sym typeface="Helvetica Neue"/>
              </a:endParaRPr>
            </a:p>
          </p:txBody>
        </p:sp>
        <p:pic>
          <p:nvPicPr>
            <p:cNvPr id="624" name="Google Shape;624;p57" descr="LiteBIRD-logo-posi-RGB.png"/>
            <p:cNvPicPr preferRelativeResize="0"/>
            <p:nvPr/>
          </p:nvPicPr>
          <p:blipFill rotWithShape="1">
            <a:blip r:embed="rId3">
              <a:alphaModFix/>
            </a:blip>
            <a:srcRect l="13836" t="4052" r="13568" b="4872"/>
            <a:stretch/>
          </p:blipFill>
          <p:spPr>
            <a:xfrm>
              <a:off x="21762624" y="40180"/>
              <a:ext cx="2616306" cy="2123660"/>
            </a:xfrm>
            <a:custGeom>
              <a:avLst/>
              <a:gdLst/>
              <a:ahLst/>
              <a:cxnLst/>
              <a:rect l="l" t="t" r="r" b="b"/>
              <a:pathLst>
                <a:path w="21576" h="21382" extrusionOk="0">
                  <a:moveTo>
                    <a:pt x="8791" y="8"/>
                  </a:moveTo>
                  <a:cubicBezTo>
                    <a:pt x="8231" y="-51"/>
                    <a:pt x="6887" y="199"/>
                    <a:pt x="5918" y="600"/>
                  </a:cubicBezTo>
                  <a:cubicBezTo>
                    <a:pt x="5025" y="969"/>
                    <a:pt x="3620" y="1880"/>
                    <a:pt x="3620" y="2090"/>
                  </a:cubicBezTo>
                  <a:cubicBezTo>
                    <a:pt x="3620" y="2133"/>
                    <a:pt x="3829" y="3229"/>
                    <a:pt x="4082" y="4524"/>
                  </a:cubicBezTo>
                  <a:cubicBezTo>
                    <a:pt x="4385" y="6079"/>
                    <a:pt x="4489" y="6940"/>
                    <a:pt x="4389" y="7061"/>
                  </a:cubicBezTo>
                  <a:cubicBezTo>
                    <a:pt x="4231" y="7254"/>
                    <a:pt x="4024" y="6747"/>
                    <a:pt x="3254" y="4272"/>
                  </a:cubicBezTo>
                  <a:cubicBezTo>
                    <a:pt x="3024" y="3535"/>
                    <a:pt x="2778" y="2929"/>
                    <a:pt x="2707" y="2929"/>
                  </a:cubicBezTo>
                  <a:cubicBezTo>
                    <a:pt x="2487" y="2929"/>
                    <a:pt x="1206" y="5079"/>
                    <a:pt x="812" y="6110"/>
                  </a:cubicBezTo>
                  <a:cubicBezTo>
                    <a:pt x="390" y="7215"/>
                    <a:pt x="346" y="7655"/>
                    <a:pt x="638" y="7792"/>
                  </a:cubicBezTo>
                  <a:cubicBezTo>
                    <a:pt x="749" y="7844"/>
                    <a:pt x="1234" y="8192"/>
                    <a:pt x="1715" y="8568"/>
                  </a:cubicBezTo>
                  <a:cubicBezTo>
                    <a:pt x="2336" y="9052"/>
                    <a:pt x="2544" y="9311"/>
                    <a:pt x="2429" y="9451"/>
                  </a:cubicBezTo>
                  <a:cubicBezTo>
                    <a:pt x="2314" y="9591"/>
                    <a:pt x="1959" y="9480"/>
                    <a:pt x="1208" y="9075"/>
                  </a:cubicBezTo>
                  <a:lnTo>
                    <a:pt x="148" y="8504"/>
                  </a:lnTo>
                  <a:lnTo>
                    <a:pt x="46" y="9347"/>
                  </a:lnTo>
                  <a:cubicBezTo>
                    <a:pt x="18" y="9573"/>
                    <a:pt x="3" y="9917"/>
                    <a:pt x="0" y="10310"/>
                  </a:cubicBezTo>
                  <a:cubicBezTo>
                    <a:pt x="-8" y="11488"/>
                    <a:pt x="84" y="13097"/>
                    <a:pt x="200" y="13239"/>
                  </a:cubicBezTo>
                  <a:cubicBezTo>
                    <a:pt x="251" y="13302"/>
                    <a:pt x="718" y="13241"/>
                    <a:pt x="1237" y="13103"/>
                  </a:cubicBezTo>
                  <a:cubicBezTo>
                    <a:pt x="2412" y="12791"/>
                    <a:pt x="2774" y="12771"/>
                    <a:pt x="2841" y="13007"/>
                  </a:cubicBezTo>
                  <a:cubicBezTo>
                    <a:pt x="2888" y="13171"/>
                    <a:pt x="2121" y="13624"/>
                    <a:pt x="848" y="14190"/>
                  </a:cubicBezTo>
                  <a:lnTo>
                    <a:pt x="426" y="14378"/>
                  </a:lnTo>
                  <a:lnTo>
                    <a:pt x="982" y="15724"/>
                  </a:lnTo>
                  <a:cubicBezTo>
                    <a:pt x="2027" y="18254"/>
                    <a:pt x="4181" y="20364"/>
                    <a:pt x="6504" y="21135"/>
                  </a:cubicBezTo>
                  <a:cubicBezTo>
                    <a:pt x="7751" y="21549"/>
                    <a:pt x="10550" y="21423"/>
                    <a:pt x="11724" y="20899"/>
                  </a:cubicBezTo>
                  <a:cubicBezTo>
                    <a:pt x="13736" y="20002"/>
                    <a:pt x="15372" y="18356"/>
                    <a:pt x="16417" y="16176"/>
                  </a:cubicBezTo>
                  <a:cubicBezTo>
                    <a:pt x="16741" y="15501"/>
                    <a:pt x="17056" y="14945"/>
                    <a:pt x="17118" y="14945"/>
                  </a:cubicBezTo>
                  <a:cubicBezTo>
                    <a:pt x="17180" y="14945"/>
                    <a:pt x="17901" y="16317"/>
                    <a:pt x="18722" y="17990"/>
                  </a:cubicBezTo>
                  <a:cubicBezTo>
                    <a:pt x="19542" y="19664"/>
                    <a:pt x="20238" y="21002"/>
                    <a:pt x="20270" y="20963"/>
                  </a:cubicBezTo>
                  <a:cubicBezTo>
                    <a:pt x="20301" y="20925"/>
                    <a:pt x="20001" y="19078"/>
                    <a:pt x="19602" y="16859"/>
                  </a:cubicBezTo>
                  <a:cubicBezTo>
                    <a:pt x="18939" y="13173"/>
                    <a:pt x="18826" y="12736"/>
                    <a:pt x="18299" y="11820"/>
                  </a:cubicBezTo>
                  <a:cubicBezTo>
                    <a:pt x="17983" y="11269"/>
                    <a:pt x="17723" y="10749"/>
                    <a:pt x="17723" y="10665"/>
                  </a:cubicBezTo>
                  <a:cubicBezTo>
                    <a:pt x="17723" y="10582"/>
                    <a:pt x="18561" y="8622"/>
                    <a:pt x="19582" y="6310"/>
                  </a:cubicBezTo>
                  <a:cubicBezTo>
                    <a:pt x="20604" y="3998"/>
                    <a:pt x="21488" y="1965"/>
                    <a:pt x="21546" y="1790"/>
                  </a:cubicBezTo>
                  <a:cubicBezTo>
                    <a:pt x="21562" y="1743"/>
                    <a:pt x="21573" y="1702"/>
                    <a:pt x="21576" y="1671"/>
                  </a:cubicBezTo>
                  <a:cubicBezTo>
                    <a:pt x="21592" y="1453"/>
                    <a:pt x="21137" y="1710"/>
                    <a:pt x="18267" y="3377"/>
                  </a:cubicBezTo>
                  <a:lnTo>
                    <a:pt x="16159" y="4600"/>
                  </a:lnTo>
                  <a:lnTo>
                    <a:pt x="15426" y="3601"/>
                  </a:lnTo>
                  <a:cubicBezTo>
                    <a:pt x="14575" y="2436"/>
                    <a:pt x="13362" y="1405"/>
                    <a:pt x="12143" y="811"/>
                  </a:cubicBezTo>
                  <a:cubicBezTo>
                    <a:pt x="10480" y="2"/>
                    <a:pt x="10590" y="-42"/>
                    <a:pt x="9682" y="1778"/>
                  </a:cubicBezTo>
                  <a:cubicBezTo>
                    <a:pt x="7460" y="6229"/>
                    <a:pt x="7224" y="6658"/>
                    <a:pt x="7073" y="6474"/>
                  </a:cubicBezTo>
                  <a:cubicBezTo>
                    <a:pt x="6970" y="6347"/>
                    <a:pt x="7251" y="5334"/>
                    <a:pt x="7940" y="3361"/>
                  </a:cubicBezTo>
                  <a:cubicBezTo>
                    <a:pt x="8502" y="1752"/>
                    <a:pt x="9001" y="318"/>
                    <a:pt x="9047" y="176"/>
                  </a:cubicBezTo>
                  <a:cubicBezTo>
                    <a:pt x="9077" y="82"/>
                    <a:pt x="8978" y="28"/>
                    <a:pt x="8791" y="8"/>
                  </a:cubicBezTo>
                  <a:close/>
                </a:path>
              </a:pathLst>
            </a:custGeom>
            <a:noFill/>
            <a:ln>
              <a:noFill/>
            </a:ln>
          </p:spPr>
        </p:pic>
      </p:grpSp>
      <p:pic>
        <p:nvPicPr>
          <p:cNvPr id="625" name="Google Shape;625;p57" descr="Google Shape;279;p29"/>
          <p:cNvPicPr preferRelativeResize="0"/>
          <p:nvPr/>
        </p:nvPicPr>
        <p:blipFill rotWithShape="1">
          <a:blip r:embed="rId4">
            <a:alphaModFix/>
          </a:blip>
          <a:srcRect/>
          <a:stretch/>
        </p:blipFill>
        <p:spPr>
          <a:xfrm>
            <a:off x="5649835" y="1246917"/>
            <a:ext cx="6203661" cy="4959915"/>
          </a:xfrm>
          <a:prstGeom prst="rect">
            <a:avLst/>
          </a:prstGeom>
          <a:noFill/>
          <a:ln>
            <a:noFill/>
          </a:ln>
        </p:spPr>
      </p:pic>
      <p:sp>
        <p:nvSpPr>
          <p:cNvPr id="632" name="Google Shape;632;p57"/>
          <p:cNvSpPr txBox="1"/>
          <p:nvPr/>
        </p:nvSpPr>
        <p:spPr>
          <a:xfrm>
            <a:off x="152084" y="6562115"/>
            <a:ext cx="1574400" cy="317972"/>
          </a:xfrm>
          <a:prstGeom prst="rect">
            <a:avLst/>
          </a:prstGeom>
          <a:noFill/>
          <a:ln>
            <a:noFill/>
          </a:ln>
        </p:spPr>
        <p:txBody>
          <a:bodyPr spcFirstLastPara="1" wrap="square" lIns="25400" tIns="25400" rIns="25400" bIns="25400" anchor="ctr" anchorCtr="0">
            <a:spAutoFit/>
          </a:bodyPr>
          <a:lstStyle/>
          <a:p>
            <a:pPr>
              <a:buClr>
                <a:srgbClr val="F7CE55"/>
              </a:buClr>
              <a:buSzPts val="1300"/>
            </a:pPr>
            <a:r>
              <a:rPr lang="en-US" altLang="ja" sz="1733" b="1">
                <a:solidFill>
                  <a:srgbClr val="F7CE55"/>
                </a:solidFill>
                <a:latin typeface="Times New Roman"/>
                <a:ea typeface="Times New Roman"/>
                <a:cs typeface="Times New Roman"/>
                <a:sym typeface="Times New Roman"/>
              </a:rPr>
              <a:t>2025</a:t>
            </a:r>
            <a:r>
              <a:rPr lang="ja" altLang="en-US" sz="1733" b="1">
                <a:solidFill>
                  <a:srgbClr val="F7CE55"/>
                </a:solidFill>
                <a:latin typeface="Times New Roman"/>
                <a:ea typeface="Times New Roman"/>
                <a:cs typeface="Times New Roman"/>
                <a:sym typeface="Times New Roman"/>
              </a:rPr>
              <a:t>年</a:t>
            </a:r>
            <a:r>
              <a:rPr lang="en-US" altLang="ja" sz="1733" b="1">
                <a:solidFill>
                  <a:srgbClr val="F7CE55"/>
                </a:solidFill>
                <a:latin typeface="Times New Roman"/>
                <a:ea typeface="Times New Roman"/>
                <a:cs typeface="Times New Roman"/>
                <a:sym typeface="Times New Roman"/>
              </a:rPr>
              <a:t>1</a:t>
            </a:r>
            <a:r>
              <a:rPr lang="ja" altLang="en-US" sz="1733" b="1">
                <a:solidFill>
                  <a:srgbClr val="F7CE55"/>
                </a:solidFill>
                <a:latin typeface="Times New Roman"/>
                <a:ea typeface="Times New Roman"/>
                <a:cs typeface="Times New Roman"/>
                <a:sym typeface="Times New Roman"/>
              </a:rPr>
              <a:t>月</a:t>
            </a:r>
            <a:r>
              <a:rPr lang="en-US" altLang="ja" sz="1733" b="1">
                <a:solidFill>
                  <a:srgbClr val="F7CE55"/>
                </a:solidFill>
                <a:latin typeface="Times New Roman"/>
                <a:ea typeface="Times New Roman"/>
                <a:cs typeface="Times New Roman"/>
                <a:sym typeface="Times New Roman"/>
              </a:rPr>
              <a:t>8</a:t>
            </a:r>
            <a:r>
              <a:rPr lang="ja" altLang="en-US" sz="1733" b="1">
                <a:solidFill>
                  <a:srgbClr val="F7CE55"/>
                </a:solidFill>
                <a:latin typeface="Times New Roman"/>
                <a:ea typeface="Times New Roman"/>
                <a:cs typeface="Times New Roman"/>
                <a:sym typeface="Times New Roman"/>
              </a:rPr>
              <a:t>日</a:t>
            </a:r>
            <a:endParaRPr sz="667"/>
          </a:p>
        </p:txBody>
      </p:sp>
      <p:sp>
        <p:nvSpPr>
          <p:cNvPr id="633" name="Google Shape;633;p57"/>
          <p:cNvSpPr txBox="1"/>
          <p:nvPr/>
        </p:nvSpPr>
        <p:spPr>
          <a:xfrm>
            <a:off x="5541853" y="6562103"/>
            <a:ext cx="1108400" cy="317972"/>
          </a:xfrm>
          <a:prstGeom prst="rect">
            <a:avLst/>
          </a:prstGeom>
          <a:noFill/>
          <a:ln>
            <a:noFill/>
          </a:ln>
        </p:spPr>
        <p:txBody>
          <a:bodyPr spcFirstLastPara="1" wrap="square" lIns="25400" tIns="25400" rIns="25400" bIns="25400" anchor="ctr" anchorCtr="0">
            <a:spAutoFit/>
          </a:bodyPr>
          <a:lstStyle/>
          <a:p>
            <a:pPr algn="ctr">
              <a:buClr>
                <a:srgbClr val="F7CE55"/>
              </a:buClr>
              <a:buSzPts val="1300"/>
            </a:pPr>
            <a:r>
              <a:rPr lang="ja" altLang="en-US" sz="1733" b="1">
                <a:solidFill>
                  <a:srgbClr val="F7CE55"/>
                </a:solidFill>
                <a:latin typeface="Times New Roman"/>
                <a:ea typeface="Times New Roman"/>
                <a:cs typeface="Times New Roman"/>
                <a:sym typeface="Times New Roman"/>
              </a:rPr>
              <a:t>宇電懇</a:t>
            </a:r>
            <a:endParaRPr sz="667"/>
          </a:p>
        </p:txBody>
      </p:sp>
      <p:pic>
        <p:nvPicPr>
          <p:cNvPr id="2" name="図 1">
            <a:extLst>
              <a:ext uri="{FF2B5EF4-FFF2-40B4-BE49-F238E27FC236}">
                <a16:creationId xmlns:a16="http://schemas.microsoft.com/office/drawing/2014/main" id="{B80047A1-43E0-4266-4A1D-120DA6288764}"/>
              </a:ext>
            </a:extLst>
          </p:cNvPr>
          <p:cNvPicPr>
            <a:picLocks noChangeAspect="1"/>
          </p:cNvPicPr>
          <p:nvPr/>
        </p:nvPicPr>
        <p:blipFill>
          <a:blip r:embed="rId5"/>
          <a:stretch>
            <a:fillRect/>
          </a:stretch>
        </p:blipFill>
        <p:spPr>
          <a:xfrm>
            <a:off x="200728" y="1384365"/>
            <a:ext cx="5242364" cy="3272690"/>
          </a:xfrm>
          <a:prstGeom prst="rect">
            <a:avLst/>
          </a:prstGeom>
        </p:spPr>
      </p:pic>
      <p:sp>
        <p:nvSpPr>
          <p:cNvPr id="3" name="テキスト ボックス 2">
            <a:extLst>
              <a:ext uri="{FF2B5EF4-FFF2-40B4-BE49-F238E27FC236}">
                <a16:creationId xmlns:a16="http://schemas.microsoft.com/office/drawing/2014/main" id="{C78A3B77-5AD4-E56E-7D02-197E0AA89E83}"/>
              </a:ext>
            </a:extLst>
          </p:cNvPr>
          <p:cNvSpPr txBox="1"/>
          <p:nvPr/>
        </p:nvSpPr>
        <p:spPr>
          <a:xfrm>
            <a:off x="1894501" y="939408"/>
            <a:ext cx="2347117" cy="523220"/>
          </a:xfrm>
          <a:prstGeom prst="rect">
            <a:avLst/>
          </a:prstGeom>
          <a:noFill/>
        </p:spPr>
        <p:txBody>
          <a:bodyPr wrap="none" rtlCol="0">
            <a:spAutoFit/>
          </a:bodyPr>
          <a:lstStyle/>
          <a:p>
            <a:r>
              <a:rPr lang="en-US" altLang="ja-JP" sz="2800"/>
              <a:t>E</a:t>
            </a:r>
            <a:r>
              <a:rPr lang="ja-JP" altLang="en-US" sz="2800"/>
              <a:t>モードパワー</a:t>
            </a:r>
            <a:endParaRPr kumimoji="1" lang="ja-JP" altLang="en-US" sz="2800"/>
          </a:p>
        </p:txBody>
      </p:sp>
      <p:sp>
        <p:nvSpPr>
          <p:cNvPr id="4" name="テキスト ボックス 3">
            <a:extLst>
              <a:ext uri="{FF2B5EF4-FFF2-40B4-BE49-F238E27FC236}">
                <a16:creationId xmlns:a16="http://schemas.microsoft.com/office/drawing/2014/main" id="{43DA6745-2BD6-1927-F53E-7BAE82C30F38}"/>
              </a:ext>
            </a:extLst>
          </p:cNvPr>
          <p:cNvSpPr txBox="1"/>
          <p:nvPr/>
        </p:nvSpPr>
        <p:spPr>
          <a:xfrm>
            <a:off x="1202718" y="2594243"/>
            <a:ext cx="1047531" cy="369332"/>
          </a:xfrm>
          <a:prstGeom prst="rect">
            <a:avLst/>
          </a:prstGeom>
          <a:solidFill>
            <a:schemeClr val="tx2">
              <a:lumMod val="25000"/>
              <a:lumOff val="75000"/>
            </a:schemeClr>
          </a:solidFill>
        </p:spPr>
        <p:txBody>
          <a:bodyPr wrap="none" rtlCol="0">
            <a:spAutoFit/>
          </a:bodyPr>
          <a:lstStyle/>
          <a:p>
            <a:r>
              <a:rPr kumimoji="1" lang="en-US" altLang="ja-JP" err="1"/>
              <a:t>LiteBIRD</a:t>
            </a:r>
            <a:endParaRPr kumimoji="1" lang="ja-JP" altLang="en-US"/>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69FDBAA2-5A82-D12D-D981-A457ECAC4137}"/>
                  </a:ext>
                </a:extLst>
              </p:cNvPr>
              <p:cNvSpPr txBox="1"/>
              <p:nvPr/>
            </p:nvSpPr>
            <p:spPr>
              <a:xfrm>
                <a:off x="0" y="4645099"/>
                <a:ext cx="5649835" cy="1691810"/>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kumimoji="1" lang="ja-JP" altLang="en-US" sz="2400" b="1">
                    <a:latin typeface="Hiragino Kaku Gothic ProN W6" panose="020B0300000000000000" pitchFamily="34" charset="-128"/>
                    <a:ea typeface="Hiragino Kaku Gothic ProN W6" panose="020B0300000000000000" pitchFamily="34" charset="-128"/>
                  </a:rPr>
                  <a:t>大角度の</a:t>
                </a:r>
                <a:r>
                  <a:rPr kumimoji="1" lang="en-US" altLang="ja-JP" sz="2400" b="1" dirty="0">
                    <a:latin typeface="Hiragino Kaku Gothic ProN W6" panose="020B0300000000000000" pitchFamily="34" charset="-128"/>
                    <a:ea typeface="Hiragino Kaku Gothic ProN W6" panose="020B0300000000000000" pitchFamily="34" charset="-128"/>
                  </a:rPr>
                  <a:t>E</a:t>
                </a:r>
                <a:r>
                  <a:rPr kumimoji="1" lang="ja-JP" altLang="en-US" sz="2400" b="1">
                    <a:latin typeface="Hiragino Kaku Gothic ProN W6" panose="020B0300000000000000" pitchFamily="34" charset="-128"/>
                    <a:ea typeface="Hiragino Kaku Gothic ProN W6" panose="020B0300000000000000" pitchFamily="34" charset="-128"/>
                  </a:rPr>
                  <a:t>モードパワーは宇宙再電離パラメータ</a:t>
                </a:r>
                <a:r>
                  <a:rPr kumimoji="1" lang="en-US" altLang="ja-JP" sz="2400" b="1" dirty="0">
                    <a:latin typeface="Hiragino Kaku Gothic ProN W6" panose="020B0300000000000000" pitchFamily="34" charset="-128"/>
                    <a:ea typeface="Hiragino Kaku Gothic ProN W6" panose="020B0300000000000000" pitchFamily="34" charset="-128"/>
                  </a:rPr>
                  <a:t>(</a:t>
                </a:r>
                <a14:m>
                  <m:oMath xmlns:m="http://schemas.openxmlformats.org/officeDocument/2006/math">
                    <m:r>
                      <a:rPr kumimoji="1" lang="en-US" altLang="ja-JP" sz="2400" b="1" i="0" smtClean="0">
                        <a:latin typeface="Cambria Math" panose="02040503050406030204" pitchFamily="18" charset="0"/>
                        <a:ea typeface="Meiryo" panose="020B0604030504040204" pitchFamily="34" charset="-128"/>
                      </a:rPr>
                      <m:t>𝛕</m:t>
                    </m:r>
                  </m:oMath>
                </a14:m>
                <a:r>
                  <a:rPr kumimoji="1" lang="en-US" altLang="ja-JP" sz="2400" b="1" dirty="0">
                    <a:latin typeface="Hiragino Kaku Gothic ProN W6" panose="020B0300000000000000" pitchFamily="34" charset="-128"/>
                    <a:ea typeface="Hiragino Kaku Gothic ProN W6" panose="020B0300000000000000" pitchFamily="34" charset="-128"/>
                  </a:rPr>
                  <a:t>)</a:t>
                </a:r>
                <a:r>
                  <a:rPr kumimoji="1" lang="ja-JP" altLang="en-US" sz="2400" b="1">
                    <a:latin typeface="Hiragino Kaku Gothic ProN W6" panose="020B0300000000000000" pitchFamily="34" charset="-128"/>
                    <a:ea typeface="Hiragino Kaku Gothic ProN W6" panose="020B0300000000000000" pitchFamily="34" charset="-128"/>
                  </a:rPr>
                  <a:t>に感度を持つ</a:t>
                </a:r>
                <a:endParaRPr kumimoji="1" lang="en-US" altLang="ja-JP" sz="2400" b="1" dirty="0">
                  <a:latin typeface="Hiragino Kaku Gothic ProN W6" panose="020B0300000000000000" pitchFamily="34" charset="-128"/>
                  <a:ea typeface="Hiragino Kaku Gothic ProN W6" panose="020B0300000000000000" pitchFamily="34" charset="-128"/>
                </a:endParaRPr>
              </a:p>
              <a:p>
                <a:pPr marL="342900" indent="-342900">
                  <a:lnSpc>
                    <a:spcPct val="110000"/>
                  </a:lnSpc>
                  <a:buFont typeface="Arial" panose="020B0604020202020204" pitchFamily="34" charset="0"/>
                  <a:buChar char="•"/>
                </a:pPr>
                <a14:m>
                  <m:oMath xmlns:m="http://schemas.openxmlformats.org/officeDocument/2006/math">
                    <m:r>
                      <a:rPr kumimoji="1" lang="en-US" altLang="ja-JP" sz="2400" b="1" i="0" smtClean="0">
                        <a:latin typeface="Cambria Math" panose="02040503050406030204" pitchFamily="18" charset="0"/>
                        <a:ea typeface="Meiryo" panose="020B0604030504040204" pitchFamily="34" charset="-128"/>
                      </a:rPr>
                      <m:t>𝛕</m:t>
                    </m:r>
                  </m:oMath>
                </a14:m>
                <a:r>
                  <a:rPr kumimoji="1" lang="en-US" altLang="ja-JP" sz="2400" b="1" dirty="0">
                    <a:latin typeface="Hiragino Kaku Gothic ProN W6" panose="020B0300000000000000" pitchFamily="34" charset="-128"/>
                    <a:ea typeface="Hiragino Kaku Gothic ProN W6" panose="020B0300000000000000" pitchFamily="34" charset="-128"/>
                  </a:rPr>
                  <a:t> </a:t>
                </a:r>
                <a:r>
                  <a:rPr kumimoji="1" lang="ja-JP" altLang="en-US" sz="2400" b="1">
                    <a:latin typeface="Hiragino Kaku Gothic ProN W6" panose="020B0300000000000000" pitchFamily="34" charset="-128"/>
                    <a:ea typeface="Hiragino Kaku Gothic ProN W6" panose="020B0300000000000000" pitchFamily="34" charset="-128"/>
                  </a:rPr>
                  <a:t>が決まるとニュートリノ質量和の精度も上がる</a:t>
                </a:r>
                <a:r>
                  <a:rPr lang="en-US" altLang="ja-JP" sz="2400" b="1" dirty="0">
                    <a:latin typeface="Hiragino Kaku Gothic ProN W6" panose="020B0300000000000000" pitchFamily="34" charset="-128"/>
                    <a:ea typeface="Hiragino Kaku Gothic ProN W6" panose="020B0300000000000000" pitchFamily="34" charset="-128"/>
                  </a:rPr>
                  <a:t>. </a:t>
                </a:r>
                <a14:m>
                  <m:oMath xmlns:m="http://schemas.openxmlformats.org/officeDocument/2006/math">
                    <m:r>
                      <a:rPr lang="en-US" altLang="ja-JP" sz="2400" b="1" i="1" smtClean="0">
                        <a:latin typeface="Cambria Math" panose="02040503050406030204" pitchFamily="18" charset="0"/>
                        <a:ea typeface="Hiragino Kaku Gothic ProN W6" panose="020B0300000000000000" pitchFamily="34" charset="-128"/>
                      </a:rPr>
                      <m:t>𝝈</m:t>
                    </m:r>
                    <m:d>
                      <m:dPr>
                        <m:ctrlPr>
                          <a:rPr lang="en-US" altLang="ja-JP" sz="2400" b="1" i="1" smtClean="0">
                            <a:latin typeface="Cambria Math" panose="02040503050406030204" pitchFamily="18" charset="0"/>
                            <a:ea typeface="Hiragino Kaku Gothic ProN W6" panose="020B0300000000000000" pitchFamily="34" charset="-128"/>
                          </a:rPr>
                        </m:ctrlPr>
                      </m:dPr>
                      <m:e>
                        <m:r>
                          <a:rPr lang="en-US" altLang="ja-JP" sz="2400" b="1" i="0" smtClean="0">
                            <a:latin typeface="Cambria Math" panose="02040503050406030204" pitchFamily="18" charset="0"/>
                            <a:ea typeface="Hiragino Kaku Gothic ProN W6" panose="020B0300000000000000" pitchFamily="34" charset="-128"/>
                          </a:rPr>
                          <m:t>𝚺</m:t>
                        </m:r>
                        <m:sSub>
                          <m:sSubPr>
                            <m:ctrlPr>
                              <a:rPr lang="en-US" altLang="ja-JP" sz="2400" b="1" i="1" smtClean="0">
                                <a:latin typeface="Cambria Math" panose="02040503050406030204" pitchFamily="18" charset="0"/>
                                <a:ea typeface="Hiragino Kaku Gothic ProN W6" panose="020B0300000000000000" pitchFamily="34" charset="-128"/>
                              </a:rPr>
                            </m:ctrlPr>
                          </m:sSubPr>
                          <m:e>
                            <m:r>
                              <a:rPr lang="en-US" altLang="ja-JP" sz="2400" b="1" i="0" smtClean="0">
                                <a:latin typeface="Cambria Math" panose="02040503050406030204" pitchFamily="18" charset="0"/>
                                <a:ea typeface="Hiragino Kaku Gothic ProN W6" panose="020B0300000000000000" pitchFamily="34" charset="-128"/>
                              </a:rPr>
                              <m:t>𝐦</m:t>
                            </m:r>
                          </m:e>
                          <m:sub>
                            <m:r>
                              <a:rPr lang="en-US" altLang="ja-JP" sz="2400" b="1" i="1" smtClean="0">
                                <a:latin typeface="Cambria Math" panose="02040503050406030204" pitchFamily="18" charset="0"/>
                                <a:ea typeface="Hiragino Kaku Gothic ProN W6" panose="020B0300000000000000" pitchFamily="34" charset="-128"/>
                              </a:rPr>
                              <m:t>𝝂</m:t>
                            </m:r>
                          </m:sub>
                        </m:sSub>
                      </m:e>
                    </m:d>
                    <m:r>
                      <a:rPr lang="en-US" altLang="ja-JP" sz="2400" b="1" i="0" smtClean="0">
                        <a:latin typeface="Cambria Math" panose="02040503050406030204" pitchFamily="18" charset="0"/>
                        <a:ea typeface="Hiragino Kaku Gothic ProN W6" panose="020B0300000000000000" pitchFamily="34" charset="-128"/>
                      </a:rPr>
                      <m:t>=</m:t>
                    </m:r>
                    <m:r>
                      <a:rPr lang="en-US" altLang="ja-JP" sz="2400" b="1" i="0" smtClean="0">
                        <a:latin typeface="Cambria Math" panose="02040503050406030204" pitchFamily="18" charset="0"/>
                        <a:ea typeface="Hiragino Kaku Gothic ProN W6" panose="020B0300000000000000" pitchFamily="34" charset="-128"/>
                      </a:rPr>
                      <m:t>𝟏𝟐</m:t>
                    </m:r>
                    <m:r>
                      <a:rPr lang="en-US" altLang="ja-JP" sz="2400" b="1" i="0" smtClean="0">
                        <a:latin typeface="Cambria Math" panose="02040503050406030204" pitchFamily="18" charset="0"/>
                        <a:ea typeface="Hiragino Kaku Gothic ProN W6" panose="020B0300000000000000" pitchFamily="34" charset="-128"/>
                      </a:rPr>
                      <m:t> </m:t>
                    </m:r>
                    <m:r>
                      <a:rPr lang="en-US" altLang="ja-JP" sz="2400" b="1" i="0" smtClean="0">
                        <a:latin typeface="Cambria Math" panose="02040503050406030204" pitchFamily="18" charset="0"/>
                        <a:ea typeface="Hiragino Kaku Gothic ProN W6" panose="020B0300000000000000" pitchFamily="34" charset="-128"/>
                      </a:rPr>
                      <m:t>𝐦𝐞𝐕</m:t>
                    </m:r>
                  </m:oMath>
                </a14:m>
                <a:r>
                  <a:rPr lang="en-US" altLang="ja-JP" sz="2400" b="1" dirty="0">
                    <a:latin typeface="Hiragino Kaku Gothic ProN W6" panose="020B0300000000000000" pitchFamily="34" charset="-128"/>
                    <a:ea typeface="Hiragino Kaku Gothic ProN W6" panose="020B0300000000000000" pitchFamily="34" charset="-128"/>
                  </a:rPr>
                  <a:t> </a:t>
                </a:r>
                <a:endParaRPr kumimoji="1" lang="ja-JP" altLang="en-US" sz="2400" b="1">
                  <a:latin typeface="Hiragino Kaku Gothic ProN W6" panose="020B0300000000000000" pitchFamily="34" charset="-128"/>
                  <a:ea typeface="Hiragino Kaku Gothic ProN W6" panose="020B0300000000000000" pitchFamily="34" charset="-128"/>
                </a:endParaRPr>
              </a:p>
            </p:txBody>
          </p:sp>
        </mc:Choice>
        <mc:Fallback xmlns="">
          <p:sp>
            <p:nvSpPr>
              <p:cNvPr id="5" name="テキスト ボックス 4">
                <a:extLst>
                  <a:ext uri="{FF2B5EF4-FFF2-40B4-BE49-F238E27FC236}">
                    <a16:creationId xmlns:a16="http://schemas.microsoft.com/office/drawing/2014/main" id="{69FDBAA2-5A82-D12D-D981-A457ECAC4137}"/>
                  </a:ext>
                </a:extLst>
              </p:cNvPr>
              <p:cNvSpPr txBox="1">
                <a:spLocks noRot="1" noChangeAspect="1" noMove="1" noResize="1" noEditPoints="1" noAdjustHandles="1" noChangeArrowheads="1" noChangeShapeType="1" noTextEdit="1"/>
              </p:cNvSpPr>
              <p:nvPr/>
            </p:nvSpPr>
            <p:spPr>
              <a:xfrm>
                <a:off x="0" y="4645099"/>
                <a:ext cx="5649835" cy="1691810"/>
              </a:xfrm>
              <a:prstGeom prst="rect">
                <a:avLst/>
              </a:prstGeom>
              <a:blipFill>
                <a:blip r:embed="rId6"/>
                <a:stretch>
                  <a:fillRect l="-1573" t="-2222" r="-1124" b="-7407"/>
                </a:stretch>
              </a:blipFill>
            </p:spPr>
            <p:txBody>
              <a:bodyPr/>
              <a:lstStyle/>
              <a:p>
                <a:r>
                  <a:rPr lang="ja-JP" altLang="en-US">
                    <a:noFill/>
                  </a:rPr>
                  <a:t> </a:t>
                </a:r>
              </a:p>
            </p:txBody>
          </p:sp>
        </mc:Fallback>
      </mc:AlternateContent>
      <p:grpSp>
        <p:nvGrpSpPr>
          <p:cNvPr id="6" name="グループ化 5">
            <a:extLst>
              <a:ext uri="{FF2B5EF4-FFF2-40B4-BE49-F238E27FC236}">
                <a16:creationId xmlns:a16="http://schemas.microsoft.com/office/drawing/2014/main" id="{56C6E209-CD3E-99B3-0CB7-83C68806F5A3}"/>
              </a:ext>
            </a:extLst>
          </p:cNvPr>
          <p:cNvGrpSpPr/>
          <p:nvPr/>
        </p:nvGrpSpPr>
        <p:grpSpPr>
          <a:xfrm>
            <a:off x="5742895" y="1384365"/>
            <a:ext cx="6004561" cy="3981012"/>
            <a:chOff x="6045199" y="1049580"/>
            <a:chExt cx="6004561" cy="3981012"/>
          </a:xfrm>
        </p:grpSpPr>
        <p:sp>
          <p:nvSpPr>
            <p:cNvPr id="7" name="正方形/長方形 6">
              <a:extLst>
                <a:ext uri="{FF2B5EF4-FFF2-40B4-BE49-F238E27FC236}">
                  <a16:creationId xmlns:a16="http://schemas.microsoft.com/office/drawing/2014/main" id="{7F3F4705-0B37-1517-6C71-70BF6034D958}"/>
                </a:ext>
              </a:extLst>
            </p:cNvPr>
            <p:cNvSpPr/>
            <p:nvPr/>
          </p:nvSpPr>
          <p:spPr>
            <a:xfrm>
              <a:off x="6045199" y="1049580"/>
              <a:ext cx="6004561" cy="398101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BC8191E6-0EE4-2443-B598-AFE5065EEEEE}"/>
                </a:ext>
              </a:extLst>
            </p:cNvPr>
            <p:cNvSpPr txBox="1"/>
            <p:nvPr/>
          </p:nvSpPr>
          <p:spPr>
            <a:xfrm>
              <a:off x="7040880" y="1120700"/>
              <a:ext cx="3738559" cy="461665"/>
            </a:xfrm>
            <a:prstGeom prst="rect">
              <a:avLst/>
            </a:prstGeom>
            <a:noFill/>
            <a:ln>
              <a:solidFill>
                <a:schemeClr val="tx1"/>
              </a:solidFill>
            </a:ln>
          </p:spPr>
          <p:txBody>
            <a:bodyPr wrap="square" rtlCol="0">
              <a:spAutoFit/>
            </a:bodyPr>
            <a:lstStyle/>
            <a:p>
              <a:r>
                <a:rPr kumimoji="1" lang="ja-JP" altLang="en-US" sz="2400" b="1">
                  <a:latin typeface="Spica Neue P Bold" panose="02000503000000000000" pitchFamily="2" charset="-128"/>
                  <a:ea typeface="Spica Neue P Bold" panose="02000503000000000000" pitchFamily="2" charset="-128"/>
                  <a:cs typeface="Spica Neue P Bold" panose="02000503000000000000" pitchFamily="2" charset="-128"/>
                </a:rPr>
                <a:t>ニュートリノ質量階層性</a:t>
              </a:r>
            </a:p>
          </p:txBody>
        </p:sp>
        <p:pic>
          <p:nvPicPr>
            <p:cNvPr id="9" name="図 8">
              <a:extLst>
                <a:ext uri="{FF2B5EF4-FFF2-40B4-BE49-F238E27FC236}">
                  <a16:creationId xmlns:a16="http://schemas.microsoft.com/office/drawing/2014/main" id="{14F3040C-B517-7470-6D99-F3DB13074E1E}"/>
                </a:ext>
              </a:extLst>
            </p:cNvPr>
            <p:cNvPicPr>
              <a:picLocks noChangeAspect="1"/>
            </p:cNvPicPr>
            <p:nvPr/>
          </p:nvPicPr>
          <p:blipFill>
            <a:blip r:embed="rId7"/>
            <a:stretch>
              <a:fillRect/>
            </a:stretch>
          </p:blipFill>
          <p:spPr>
            <a:xfrm>
              <a:off x="6244912" y="1662298"/>
              <a:ext cx="5695003" cy="324801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088DAA-7C36-FFEC-D27C-EB4EA6F015FF}"/>
              </a:ext>
            </a:extLst>
          </p:cNvPr>
          <p:cNvSpPr>
            <a:spLocks noGrp="1"/>
          </p:cNvSpPr>
          <p:nvPr>
            <p:ph type="title"/>
          </p:nvPr>
        </p:nvSpPr>
        <p:spPr>
          <a:xfrm>
            <a:off x="56710" y="-163001"/>
            <a:ext cx="10515600" cy="1194280"/>
          </a:xfrm>
        </p:spPr>
        <p:txBody>
          <a:bodyPr/>
          <a:lstStyle/>
          <a:p>
            <a:r>
              <a:rPr kumimoji="1" lang="ja-JP" altLang="en-US"/>
              <a:t>まとめ</a:t>
            </a:r>
          </a:p>
        </p:txBody>
      </p:sp>
      <p:sp>
        <p:nvSpPr>
          <p:cNvPr id="3" name="コンテンツ プレースホルダー 2">
            <a:extLst>
              <a:ext uri="{FF2B5EF4-FFF2-40B4-BE49-F238E27FC236}">
                <a16:creationId xmlns:a16="http://schemas.microsoft.com/office/drawing/2014/main" id="{65D08F3C-2953-13DA-7591-BF148A0E77D2}"/>
              </a:ext>
            </a:extLst>
          </p:cNvPr>
          <p:cNvSpPr>
            <a:spLocks noGrp="1"/>
          </p:cNvSpPr>
          <p:nvPr>
            <p:ph idx="1"/>
          </p:nvPr>
        </p:nvSpPr>
        <p:spPr>
          <a:xfrm>
            <a:off x="56710" y="1322369"/>
            <a:ext cx="11605890" cy="4033402"/>
          </a:xfrm>
        </p:spPr>
        <p:txBody>
          <a:bodyPr>
            <a:normAutofit/>
          </a:bodyPr>
          <a:lstStyle/>
          <a:p>
            <a:pPr marL="457200" lvl="0" indent="-355600" algn="l" rtl="0">
              <a:lnSpc>
                <a:spcPct val="95000"/>
              </a:lnSpc>
              <a:spcBef>
                <a:spcPts val="0"/>
              </a:spcBef>
              <a:spcAft>
                <a:spcPts val="0"/>
              </a:spcAft>
              <a:buClr>
                <a:schemeClr val="dk1"/>
              </a:buClr>
              <a:buSzPts val="2000"/>
              <a:buChar char="●"/>
            </a:pPr>
            <a:r>
              <a:rPr lang="en" altLang="ja" b="1" dirty="0" err="1">
                <a:solidFill>
                  <a:schemeClr val="dk1"/>
                </a:solidFill>
                <a:latin typeface="+mn-ea"/>
              </a:rPr>
              <a:t>LiteBIRD</a:t>
            </a:r>
            <a:r>
              <a:rPr lang="ja-JP" altLang="en-US" b="1">
                <a:solidFill>
                  <a:schemeClr val="dk1"/>
                </a:solidFill>
                <a:latin typeface="+mn-ea"/>
              </a:rPr>
              <a:t>はインフレーション宇宙理論の検証を目的とした科学衛星。</a:t>
            </a:r>
          </a:p>
          <a:p>
            <a:pPr marL="457200" lvl="0" indent="0" algn="l" rtl="0">
              <a:lnSpc>
                <a:spcPct val="95000"/>
              </a:lnSpc>
              <a:spcBef>
                <a:spcPts val="1000"/>
              </a:spcBef>
              <a:spcAft>
                <a:spcPts val="0"/>
              </a:spcAft>
              <a:buNone/>
            </a:pPr>
            <a:endParaRPr lang="ja-JP" altLang="en-US" sz="1100" b="1">
              <a:solidFill>
                <a:schemeClr val="dk1"/>
              </a:solidFill>
              <a:latin typeface="+mn-ea"/>
            </a:endParaRPr>
          </a:p>
          <a:p>
            <a:pPr marL="914400" lvl="1" indent="-355600">
              <a:lnSpc>
                <a:spcPct val="95000"/>
              </a:lnSpc>
              <a:spcBef>
                <a:spcPts val="1000"/>
              </a:spcBef>
              <a:buClr>
                <a:schemeClr val="dk1"/>
              </a:buClr>
              <a:buSzPts val="2000"/>
              <a:buChar char="●"/>
            </a:pPr>
            <a:r>
              <a:rPr lang="ja-JP" altLang="en-US" b="1">
                <a:solidFill>
                  <a:schemeClr val="dk1"/>
                </a:solidFill>
                <a:latin typeface="+mn-ea"/>
              </a:rPr>
              <a:t>一方で、</a:t>
            </a:r>
            <a:r>
              <a:rPr lang="en" altLang="ja" b="1" dirty="0" err="1">
                <a:solidFill>
                  <a:schemeClr val="dk1"/>
                </a:solidFill>
                <a:latin typeface="+mn-ea"/>
              </a:rPr>
              <a:t>LiteBIRD</a:t>
            </a:r>
            <a:r>
              <a:rPr lang="ja-JP" altLang="en-US" b="1">
                <a:solidFill>
                  <a:schemeClr val="dk1"/>
                </a:solidFill>
                <a:latin typeface="+mn-ea"/>
              </a:rPr>
              <a:t>が生み出す全天精密ミリ波偏光マップは、銀河系内、宇宙大規模構造、そして</a:t>
            </a:r>
            <a:r>
              <a:rPr lang="en" altLang="ja" b="1" dirty="0">
                <a:solidFill>
                  <a:schemeClr val="dk1"/>
                </a:solidFill>
                <a:latin typeface="+mn-ea"/>
              </a:rPr>
              <a:t>CMB</a:t>
            </a:r>
            <a:r>
              <a:rPr lang="ja-JP" altLang="en-US" b="1">
                <a:solidFill>
                  <a:schemeClr val="dk1"/>
                </a:solidFill>
                <a:latin typeface="+mn-ea"/>
              </a:rPr>
              <a:t>の情報を全て持つレガシーデータ。</a:t>
            </a:r>
            <a:endParaRPr lang="en-US" altLang="ja-JP" b="1" dirty="0">
              <a:solidFill>
                <a:schemeClr val="dk1"/>
              </a:solidFill>
              <a:latin typeface="+mn-ea"/>
            </a:endParaRPr>
          </a:p>
          <a:p>
            <a:pPr marL="1371600" lvl="2" indent="-355600">
              <a:lnSpc>
                <a:spcPct val="95000"/>
              </a:lnSpc>
              <a:spcBef>
                <a:spcPts val="1000"/>
              </a:spcBef>
              <a:buClr>
                <a:schemeClr val="dk1"/>
              </a:buClr>
              <a:buSzPts val="2000"/>
              <a:buChar char="●"/>
            </a:pPr>
            <a:r>
              <a:rPr lang="en-US" altLang="ja-JP" b="1" dirty="0">
                <a:solidFill>
                  <a:schemeClr val="dk1"/>
                </a:solidFill>
                <a:latin typeface="+mn-ea"/>
              </a:rPr>
              <a:t>“</a:t>
            </a:r>
            <a:r>
              <a:rPr lang="ja-JP" altLang="en-US" b="1">
                <a:solidFill>
                  <a:schemeClr val="dk1"/>
                </a:solidFill>
                <a:latin typeface="+mn-ea"/>
              </a:rPr>
              <a:t>ニュートリノ質量和</a:t>
            </a:r>
            <a:r>
              <a:rPr lang="en-US" altLang="ja-JP" b="1" dirty="0">
                <a:solidFill>
                  <a:schemeClr val="dk1"/>
                </a:solidFill>
                <a:latin typeface="+mn-ea"/>
              </a:rPr>
              <a:t>”</a:t>
            </a:r>
            <a:r>
              <a:rPr lang="ja-JP" altLang="en-US" b="1">
                <a:solidFill>
                  <a:schemeClr val="dk1"/>
                </a:solidFill>
                <a:latin typeface="+mn-ea"/>
              </a:rPr>
              <a:t>など素粒子物理にも有用なインプットも得られる</a:t>
            </a:r>
          </a:p>
          <a:p>
            <a:pPr marL="0" lvl="0" indent="0" algn="l" rtl="0">
              <a:lnSpc>
                <a:spcPct val="95000"/>
              </a:lnSpc>
              <a:spcBef>
                <a:spcPts val="1000"/>
              </a:spcBef>
              <a:spcAft>
                <a:spcPts val="0"/>
              </a:spcAft>
              <a:buNone/>
            </a:pPr>
            <a:endParaRPr lang="ja-JP" altLang="en-US" sz="1100" b="1">
              <a:solidFill>
                <a:schemeClr val="dk1"/>
              </a:solidFill>
              <a:latin typeface="+mn-ea"/>
            </a:endParaRPr>
          </a:p>
          <a:p>
            <a:pPr marL="457200" lvl="0" indent="-355600" algn="l" rtl="0">
              <a:lnSpc>
                <a:spcPct val="95000"/>
              </a:lnSpc>
              <a:spcBef>
                <a:spcPts val="1000"/>
              </a:spcBef>
              <a:spcAft>
                <a:spcPts val="0"/>
              </a:spcAft>
              <a:buClr>
                <a:schemeClr val="dk1"/>
              </a:buClr>
              <a:buSzPts val="2000"/>
              <a:buChar char="●"/>
            </a:pPr>
            <a:r>
              <a:rPr lang="ja-JP" altLang="en-US" b="1">
                <a:solidFill>
                  <a:schemeClr val="dk1"/>
                </a:solidFill>
                <a:latin typeface="+mn-ea"/>
              </a:rPr>
              <a:t>現在、新しい</a:t>
            </a:r>
            <a:r>
              <a:rPr lang="en" altLang="ja" b="1" dirty="0" err="1">
                <a:solidFill>
                  <a:schemeClr val="dk1"/>
                </a:solidFill>
                <a:latin typeface="+mn-ea"/>
              </a:rPr>
              <a:t>LiteBIRD</a:t>
            </a:r>
            <a:r>
              <a:rPr lang="ja-JP" altLang="en-US" b="1">
                <a:solidFill>
                  <a:schemeClr val="dk1"/>
                </a:solidFill>
                <a:latin typeface="+mn-ea"/>
              </a:rPr>
              <a:t>に向けて、計画の見直し検討を実施中。</a:t>
            </a:r>
          </a:p>
          <a:p>
            <a:pPr marL="457200" lvl="0" indent="0" algn="l" rtl="0">
              <a:lnSpc>
                <a:spcPct val="95000"/>
              </a:lnSpc>
              <a:spcBef>
                <a:spcPts val="1000"/>
              </a:spcBef>
              <a:spcAft>
                <a:spcPts val="0"/>
              </a:spcAft>
              <a:buNone/>
            </a:pPr>
            <a:endParaRPr lang="ja-JP" altLang="en-US" sz="1100" b="1">
              <a:solidFill>
                <a:schemeClr val="dk1"/>
              </a:solidFill>
              <a:latin typeface="+mn-ea"/>
            </a:endParaRPr>
          </a:p>
          <a:p>
            <a:pPr marL="457200" lvl="0" indent="-355600" algn="l" rtl="0">
              <a:lnSpc>
                <a:spcPct val="95000"/>
              </a:lnSpc>
              <a:spcBef>
                <a:spcPts val="1000"/>
              </a:spcBef>
              <a:spcAft>
                <a:spcPts val="0"/>
              </a:spcAft>
              <a:buClr>
                <a:schemeClr val="dk1"/>
              </a:buClr>
              <a:buSzPts val="2000"/>
              <a:buChar char="●"/>
            </a:pPr>
            <a:r>
              <a:rPr lang="en-US" altLang="ja-JP" b="1" dirty="0">
                <a:solidFill>
                  <a:schemeClr val="dk1"/>
                </a:solidFill>
                <a:latin typeface="+mn-ea"/>
              </a:rPr>
              <a:t>2025</a:t>
            </a:r>
            <a:r>
              <a:rPr lang="ja-JP" altLang="en-US" b="1">
                <a:solidFill>
                  <a:schemeClr val="dk1"/>
                </a:solidFill>
                <a:latin typeface="+mn-ea"/>
              </a:rPr>
              <a:t>年</a:t>
            </a:r>
            <a:r>
              <a:rPr lang="en-US" altLang="ja-JP" b="1" dirty="0">
                <a:solidFill>
                  <a:schemeClr val="dk1"/>
                </a:solidFill>
                <a:latin typeface="+mn-ea"/>
              </a:rPr>
              <a:t>9</a:t>
            </a:r>
            <a:r>
              <a:rPr lang="ja-JP" altLang="en-US" b="1">
                <a:solidFill>
                  <a:schemeClr val="dk1"/>
                </a:solidFill>
                <a:latin typeface="+mn-ea"/>
              </a:rPr>
              <a:t>月を目処に</a:t>
            </a:r>
            <a:r>
              <a:rPr lang="en" altLang="ja" b="1" dirty="0">
                <a:solidFill>
                  <a:schemeClr val="dk1"/>
                </a:solidFill>
                <a:latin typeface="+mn-ea"/>
              </a:rPr>
              <a:t>JAXA/ISAS</a:t>
            </a:r>
            <a:r>
              <a:rPr lang="ja-JP" altLang="en-US" b="1">
                <a:solidFill>
                  <a:schemeClr val="dk1"/>
                </a:solidFill>
                <a:latin typeface="+mn-ea"/>
              </a:rPr>
              <a:t>による</a:t>
            </a:r>
            <a:r>
              <a:rPr lang="en" altLang="ja" b="1" dirty="0">
                <a:solidFill>
                  <a:schemeClr val="dk1"/>
                </a:solidFill>
                <a:latin typeface="+mn-ea"/>
              </a:rPr>
              <a:t>KDP2</a:t>
            </a:r>
            <a:r>
              <a:rPr lang="ja-JP" altLang="en-US" b="1">
                <a:solidFill>
                  <a:schemeClr val="dk1"/>
                </a:solidFill>
                <a:latin typeface="+mn-ea"/>
              </a:rPr>
              <a:t>を実施予定。</a:t>
            </a:r>
          </a:p>
        </p:txBody>
      </p:sp>
      <p:sp>
        <p:nvSpPr>
          <p:cNvPr id="4" name="テキスト ボックス 3">
            <a:extLst>
              <a:ext uri="{FF2B5EF4-FFF2-40B4-BE49-F238E27FC236}">
                <a16:creationId xmlns:a16="http://schemas.microsoft.com/office/drawing/2014/main" id="{FB732CC7-C2E8-343B-2D38-DEAE2BEC71B4}"/>
              </a:ext>
            </a:extLst>
          </p:cNvPr>
          <p:cNvSpPr txBox="1"/>
          <p:nvPr/>
        </p:nvSpPr>
        <p:spPr>
          <a:xfrm>
            <a:off x="85380" y="5507523"/>
            <a:ext cx="12021240" cy="523220"/>
          </a:xfrm>
          <a:prstGeom prst="rect">
            <a:avLst/>
          </a:prstGeom>
          <a:noFill/>
        </p:spPr>
        <p:txBody>
          <a:bodyPr wrap="none" rtlCol="0">
            <a:spAutoFit/>
          </a:bodyPr>
          <a:lstStyle/>
          <a:p>
            <a:r>
              <a:rPr kumimoji="1" lang="ja-JP" altLang="en-US" sz="2800" b="1">
                <a:latin typeface="+mn-ea"/>
              </a:rPr>
              <a:t>科学成果や技術的な点でのシナジー・共闘の議論をよろしくお願いいたします</a:t>
            </a:r>
          </a:p>
        </p:txBody>
      </p:sp>
    </p:spTree>
    <p:extLst>
      <p:ext uri="{BB962C8B-B14F-4D97-AF65-F5344CB8AC3E}">
        <p14:creationId xmlns:p14="http://schemas.microsoft.com/office/powerpoint/2010/main" val="4179995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68C392-F793-F273-4201-969EB5B04572}"/>
              </a:ext>
            </a:extLst>
          </p:cNvPr>
          <p:cNvSpPr>
            <a:spLocks noGrp="1"/>
          </p:cNvSpPr>
          <p:nvPr>
            <p:ph type="title"/>
          </p:nvPr>
        </p:nvSpPr>
        <p:spPr>
          <a:xfrm>
            <a:off x="56710" y="-103367"/>
            <a:ext cx="10515600" cy="1079416"/>
          </a:xfrm>
        </p:spPr>
        <p:txBody>
          <a:bodyPr/>
          <a:lstStyle/>
          <a:p>
            <a:r>
              <a:rPr kumimoji="1" lang="en-US" altLang="ja-JP" dirty="0" err="1"/>
              <a:t>LiteBIRD</a:t>
            </a:r>
            <a:r>
              <a:rPr kumimoji="1" lang="en-US" altLang="ja-JP" dirty="0"/>
              <a:t> Joint Study Group</a:t>
            </a:r>
            <a:endParaRPr kumimoji="1" lang="ja-JP" altLang="en-US"/>
          </a:p>
        </p:txBody>
      </p:sp>
      <p:pic>
        <p:nvPicPr>
          <p:cNvPr id="4" name="Google Shape;213;p44" descr="pasted-image.tiff">
            <a:extLst>
              <a:ext uri="{FF2B5EF4-FFF2-40B4-BE49-F238E27FC236}">
                <a16:creationId xmlns:a16="http://schemas.microsoft.com/office/drawing/2014/main" id="{BC44F323-DCF7-E90C-4A99-136A535FC02E}"/>
              </a:ext>
            </a:extLst>
          </p:cNvPr>
          <p:cNvPicPr preferRelativeResize="0"/>
          <p:nvPr/>
        </p:nvPicPr>
        <p:blipFill rotWithShape="1">
          <a:blip r:embed="rId2">
            <a:alphaModFix/>
          </a:blip>
          <a:srcRect/>
          <a:stretch/>
        </p:blipFill>
        <p:spPr>
          <a:xfrm>
            <a:off x="4277582" y="2703735"/>
            <a:ext cx="7824957" cy="3488811"/>
          </a:xfrm>
          <a:prstGeom prst="rect">
            <a:avLst/>
          </a:prstGeom>
          <a:noFill/>
          <a:ln>
            <a:noFill/>
          </a:ln>
        </p:spPr>
      </p:pic>
      <p:sp>
        <p:nvSpPr>
          <p:cNvPr id="5" name="Google Shape;226;p44">
            <a:extLst>
              <a:ext uri="{FF2B5EF4-FFF2-40B4-BE49-F238E27FC236}">
                <a16:creationId xmlns:a16="http://schemas.microsoft.com/office/drawing/2014/main" id="{F05FFD3F-447F-65AA-1C98-EFB10E2F1DDC}"/>
              </a:ext>
            </a:extLst>
          </p:cNvPr>
          <p:cNvSpPr txBox="1"/>
          <p:nvPr/>
        </p:nvSpPr>
        <p:spPr>
          <a:xfrm>
            <a:off x="4384588" y="5624471"/>
            <a:ext cx="4892405" cy="543739"/>
          </a:xfrm>
          <a:prstGeom prst="rect">
            <a:avLst/>
          </a:prstGeom>
          <a:noFill/>
          <a:ln>
            <a:noFill/>
          </a:ln>
        </p:spPr>
        <p:txBody>
          <a:bodyPr spcFirstLastPara="1" wrap="square" lIns="25400" tIns="25400" rIns="25400" bIns="25400" anchor="ctr" anchorCtr="0">
            <a:spAutoFit/>
          </a:bodyPr>
          <a:lstStyle/>
          <a:p>
            <a:pPr>
              <a:buClr>
                <a:srgbClr val="FFFFFF"/>
              </a:buClr>
              <a:buSzPts val="1200"/>
            </a:pPr>
            <a:r>
              <a:rPr lang="en-US" altLang="ja" sz="1600" b="1" err="1">
                <a:solidFill>
                  <a:srgbClr val="FFFFFF"/>
                </a:solidFill>
                <a:latin typeface="Meiryo" panose="020B0604030504040204" pitchFamily="34" charset="-128"/>
                <a:ea typeface="Meiryo" panose="020B0604030504040204" pitchFamily="34" charset="-128"/>
                <a:cs typeface="Times New Roman"/>
                <a:sym typeface="Times New Roman"/>
              </a:rPr>
              <a:t>LiteBIRD</a:t>
            </a:r>
            <a:r>
              <a:rPr lang="en-US" altLang="ja" sz="1600" b="1">
                <a:solidFill>
                  <a:srgbClr val="FFFFFF"/>
                </a:solidFill>
                <a:latin typeface="Meiryo" panose="020B0604030504040204" pitchFamily="34" charset="-128"/>
                <a:ea typeface="Meiryo" panose="020B0604030504040204" pitchFamily="34" charset="-128"/>
                <a:cs typeface="Times New Roman"/>
                <a:sym typeface="Times New Roman"/>
              </a:rPr>
              <a:t> </a:t>
            </a:r>
            <a:r>
              <a:rPr lang="ja" altLang="en-US" sz="1600" b="1">
                <a:solidFill>
                  <a:srgbClr val="FFFFFF"/>
                </a:solidFill>
                <a:latin typeface="Meiryo" panose="020B0604030504040204" pitchFamily="34" charset="-128"/>
                <a:ea typeface="Meiryo" panose="020B0604030504040204" pitchFamily="34" charset="-128"/>
                <a:cs typeface="Times New Roman"/>
                <a:sym typeface="Times New Roman"/>
              </a:rPr>
              <a:t>コラボレーションミーティング</a:t>
            </a:r>
            <a:endParaRPr sz="667">
              <a:latin typeface="Meiryo" panose="020B0604030504040204" pitchFamily="34" charset="-128"/>
              <a:ea typeface="Meiryo" panose="020B0604030504040204" pitchFamily="34" charset="-128"/>
            </a:endParaRPr>
          </a:p>
          <a:p>
            <a:pPr>
              <a:buClr>
                <a:srgbClr val="FFFFFF"/>
              </a:buClr>
              <a:buSzPts val="1200"/>
            </a:pPr>
            <a:r>
              <a:rPr lang="en-US" altLang="ja" sz="1600" b="1">
                <a:solidFill>
                  <a:srgbClr val="FFFFFF"/>
                </a:solidFill>
                <a:latin typeface="Meiryo" panose="020B0604030504040204" pitchFamily="34" charset="-128"/>
                <a:ea typeface="Meiryo" panose="020B0604030504040204" pitchFamily="34" charset="-128"/>
                <a:cs typeface="Times New Roman"/>
                <a:sym typeface="Times New Roman"/>
              </a:rPr>
              <a:t>2023</a:t>
            </a:r>
            <a:r>
              <a:rPr lang="ja" altLang="en-US" sz="1600" b="1">
                <a:solidFill>
                  <a:srgbClr val="FFFFFF"/>
                </a:solidFill>
                <a:latin typeface="Meiryo" panose="020B0604030504040204" pitchFamily="34" charset="-128"/>
                <a:ea typeface="Meiryo" panose="020B0604030504040204" pitchFamily="34" charset="-128"/>
                <a:cs typeface="Times New Roman"/>
                <a:sym typeface="Times New Roman"/>
              </a:rPr>
              <a:t>年</a:t>
            </a:r>
            <a:r>
              <a:rPr lang="en-US" altLang="ja" sz="1600" b="1">
                <a:solidFill>
                  <a:srgbClr val="FFFFFF"/>
                </a:solidFill>
                <a:latin typeface="Meiryo" panose="020B0604030504040204" pitchFamily="34" charset="-128"/>
                <a:ea typeface="Meiryo" panose="020B0604030504040204" pitchFamily="34" charset="-128"/>
                <a:cs typeface="Times New Roman"/>
                <a:sym typeface="Times New Roman"/>
              </a:rPr>
              <a:t>9</a:t>
            </a:r>
            <a:r>
              <a:rPr lang="ja" altLang="en-US" sz="1600" b="1">
                <a:solidFill>
                  <a:srgbClr val="FFFFFF"/>
                </a:solidFill>
                <a:latin typeface="Meiryo" panose="020B0604030504040204" pitchFamily="34" charset="-128"/>
                <a:ea typeface="Meiryo" panose="020B0604030504040204" pitchFamily="34" charset="-128"/>
                <a:cs typeface="Times New Roman"/>
                <a:sym typeface="Times New Roman"/>
              </a:rPr>
              <a:t>月</a:t>
            </a:r>
            <a:r>
              <a:rPr lang="en-US" altLang="ja" sz="1600" b="1">
                <a:solidFill>
                  <a:srgbClr val="FFFFFF"/>
                </a:solidFill>
                <a:latin typeface="Meiryo" panose="020B0604030504040204" pitchFamily="34" charset="-128"/>
                <a:ea typeface="Meiryo" panose="020B0604030504040204" pitchFamily="34" charset="-128"/>
                <a:cs typeface="Times New Roman"/>
                <a:sym typeface="Times New Roman"/>
              </a:rPr>
              <a:t>28</a:t>
            </a:r>
            <a:r>
              <a:rPr lang="ja" altLang="en-US" sz="1600" b="1">
                <a:solidFill>
                  <a:srgbClr val="FFFFFF"/>
                </a:solidFill>
                <a:latin typeface="Meiryo" panose="020B0604030504040204" pitchFamily="34" charset="-128"/>
                <a:ea typeface="Meiryo" panose="020B0604030504040204" pitchFamily="34" charset="-128"/>
                <a:cs typeface="Times New Roman"/>
                <a:sym typeface="Times New Roman"/>
              </a:rPr>
              <a:t>日</a:t>
            </a:r>
            <a:r>
              <a:rPr lang="en-US" altLang="ja" sz="1600" b="1">
                <a:solidFill>
                  <a:srgbClr val="FFFFFF"/>
                </a:solidFill>
                <a:latin typeface="Meiryo" panose="020B0604030504040204" pitchFamily="34" charset="-128"/>
                <a:ea typeface="Meiryo" panose="020B0604030504040204" pitchFamily="34" charset="-128"/>
                <a:cs typeface="Times New Roman"/>
                <a:sym typeface="Times New Roman"/>
              </a:rPr>
              <a:t>〜10</a:t>
            </a:r>
            <a:r>
              <a:rPr lang="ja" altLang="en-US" sz="1600" b="1">
                <a:solidFill>
                  <a:srgbClr val="FFFFFF"/>
                </a:solidFill>
                <a:latin typeface="Meiryo" panose="020B0604030504040204" pitchFamily="34" charset="-128"/>
                <a:ea typeface="Meiryo" panose="020B0604030504040204" pitchFamily="34" charset="-128"/>
                <a:cs typeface="Times New Roman"/>
                <a:sym typeface="Times New Roman"/>
              </a:rPr>
              <a:t>月</a:t>
            </a:r>
            <a:r>
              <a:rPr lang="en-US" altLang="ja" sz="1600" b="1">
                <a:solidFill>
                  <a:srgbClr val="FFFFFF"/>
                </a:solidFill>
                <a:latin typeface="Meiryo" panose="020B0604030504040204" pitchFamily="34" charset="-128"/>
                <a:ea typeface="Meiryo" panose="020B0604030504040204" pitchFamily="34" charset="-128"/>
                <a:cs typeface="Times New Roman"/>
                <a:sym typeface="Times New Roman"/>
              </a:rPr>
              <a:t>1</a:t>
            </a:r>
            <a:r>
              <a:rPr lang="ja" altLang="en-US" sz="1600" b="1">
                <a:solidFill>
                  <a:srgbClr val="FFFFFF"/>
                </a:solidFill>
                <a:latin typeface="Meiryo" panose="020B0604030504040204" pitchFamily="34" charset="-128"/>
                <a:ea typeface="Meiryo" panose="020B0604030504040204" pitchFamily="34" charset="-128"/>
                <a:cs typeface="Times New Roman"/>
                <a:sym typeface="Times New Roman"/>
              </a:rPr>
              <a:t>日 イタリア エルバ島にて</a:t>
            </a:r>
            <a:endParaRPr sz="667">
              <a:latin typeface="Meiryo" panose="020B0604030504040204" pitchFamily="34" charset="-128"/>
              <a:ea typeface="Meiryo" panose="020B0604030504040204" pitchFamily="34" charset="-128"/>
            </a:endParaRPr>
          </a:p>
        </p:txBody>
      </p:sp>
      <p:cxnSp>
        <p:nvCxnSpPr>
          <p:cNvPr id="6" name="Google Shape;227;p44">
            <a:extLst>
              <a:ext uri="{FF2B5EF4-FFF2-40B4-BE49-F238E27FC236}">
                <a16:creationId xmlns:a16="http://schemas.microsoft.com/office/drawing/2014/main" id="{F753F74B-10BB-CA62-B687-A172692CD142}"/>
              </a:ext>
            </a:extLst>
          </p:cNvPr>
          <p:cNvCxnSpPr/>
          <p:nvPr/>
        </p:nvCxnSpPr>
        <p:spPr>
          <a:xfrm>
            <a:off x="4429841" y="2136528"/>
            <a:ext cx="7782000" cy="0"/>
          </a:xfrm>
          <a:prstGeom prst="straightConnector1">
            <a:avLst/>
          </a:prstGeom>
          <a:noFill/>
          <a:ln w="76200" cap="flat" cmpd="sng">
            <a:solidFill>
              <a:srgbClr val="FFFFFF"/>
            </a:solidFill>
            <a:prstDash val="solid"/>
            <a:miter lim="400000"/>
            <a:headEnd type="none" w="sm" len="sm"/>
            <a:tailEnd type="none" w="sm" len="sm"/>
          </a:ln>
        </p:spPr>
      </p:cxnSp>
      <p:grpSp>
        <p:nvGrpSpPr>
          <p:cNvPr id="7" name="Google Shape;229;p44">
            <a:extLst>
              <a:ext uri="{FF2B5EF4-FFF2-40B4-BE49-F238E27FC236}">
                <a16:creationId xmlns:a16="http://schemas.microsoft.com/office/drawing/2014/main" id="{3295A570-3FE0-683E-8C9A-12DC16789B57}"/>
              </a:ext>
            </a:extLst>
          </p:cNvPr>
          <p:cNvGrpSpPr/>
          <p:nvPr/>
        </p:nvGrpSpPr>
        <p:grpSpPr>
          <a:xfrm>
            <a:off x="4303956" y="1301395"/>
            <a:ext cx="7784907" cy="1032264"/>
            <a:chOff x="-1" y="143"/>
            <a:chExt cx="15569813" cy="2064527"/>
          </a:xfrm>
        </p:grpSpPr>
        <p:grpSp>
          <p:nvGrpSpPr>
            <p:cNvPr id="8" name="Google Shape;230;p44">
              <a:extLst>
                <a:ext uri="{FF2B5EF4-FFF2-40B4-BE49-F238E27FC236}">
                  <a16:creationId xmlns:a16="http://schemas.microsoft.com/office/drawing/2014/main" id="{62C78827-8D23-2BBB-FA1C-D52CF79CEC3D}"/>
                </a:ext>
              </a:extLst>
            </p:cNvPr>
            <p:cNvGrpSpPr/>
            <p:nvPr/>
          </p:nvGrpSpPr>
          <p:grpSpPr>
            <a:xfrm>
              <a:off x="-1" y="34696"/>
              <a:ext cx="15569813" cy="2002139"/>
              <a:chOff x="0" y="0"/>
              <a:chExt cx="15569813" cy="2002139"/>
            </a:xfrm>
          </p:grpSpPr>
          <p:pic>
            <p:nvPicPr>
              <p:cNvPr id="13" name="Google Shape;231;p44" descr="Google Shape;212;p25">
                <a:extLst>
                  <a:ext uri="{FF2B5EF4-FFF2-40B4-BE49-F238E27FC236}">
                    <a16:creationId xmlns:a16="http://schemas.microsoft.com/office/drawing/2014/main" id="{8951FD56-9589-98FF-DE7F-E685BE3E2871}"/>
                  </a:ext>
                </a:extLst>
              </p:cNvPr>
              <p:cNvPicPr preferRelativeResize="0"/>
              <p:nvPr/>
            </p:nvPicPr>
            <p:blipFill rotWithShape="1">
              <a:blip r:embed="rId3">
                <a:alphaModFix/>
              </a:blip>
              <a:srcRect/>
              <a:stretch/>
            </p:blipFill>
            <p:spPr>
              <a:xfrm>
                <a:off x="0" y="3387"/>
                <a:ext cx="1966990" cy="1966991"/>
              </a:xfrm>
              <a:prstGeom prst="rect">
                <a:avLst/>
              </a:prstGeom>
              <a:noFill/>
              <a:ln>
                <a:noFill/>
              </a:ln>
            </p:spPr>
          </p:pic>
          <p:pic>
            <p:nvPicPr>
              <p:cNvPr id="14" name="Google Shape;232;p44" descr="Google Shape;213;p25">
                <a:extLst>
                  <a:ext uri="{FF2B5EF4-FFF2-40B4-BE49-F238E27FC236}">
                    <a16:creationId xmlns:a16="http://schemas.microsoft.com/office/drawing/2014/main" id="{06799379-180E-73D7-6604-AFA95606DB2F}"/>
                  </a:ext>
                </a:extLst>
              </p:cNvPr>
              <p:cNvPicPr preferRelativeResize="0"/>
              <p:nvPr/>
            </p:nvPicPr>
            <p:blipFill rotWithShape="1">
              <a:blip r:embed="rId4">
                <a:alphaModFix/>
              </a:blip>
              <a:srcRect l="7607" t="34256" r="29523" b="19749"/>
              <a:stretch/>
            </p:blipFill>
            <p:spPr>
              <a:xfrm>
                <a:off x="1994728" y="3385"/>
                <a:ext cx="5494169" cy="1973660"/>
              </a:xfrm>
              <a:prstGeom prst="rect">
                <a:avLst/>
              </a:prstGeom>
              <a:noFill/>
              <a:ln>
                <a:noFill/>
              </a:ln>
            </p:spPr>
          </p:pic>
          <p:pic>
            <p:nvPicPr>
              <p:cNvPr id="15" name="Google Shape;233;p44" descr="Google Shape;214;p25">
                <a:extLst>
                  <a:ext uri="{FF2B5EF4-FFF2-40B4-BE49-F238E27FC236}">
                    <a16:creationId xmlns:a16="http://schemas.microsoft.com/office/drawing/2014/main" id="{8F144F9D-64F7-0878-25B7-AAEF7D3B77D8}"/>
                  </a:ext>
                </a:extLst>
              </p:cNvPr>
              <p:cNvPicPr preferRelativeResize="0"/>
              <p:nvPr/>
            </p:nvPicPr>
            <p:blipFill rotWithShape="1">
              <a:blip r:embed="rId5">
                <a:alphaModFix/>
              </a:blip>
              <a:srcRect/>
              <a:stretch/>
            </p:blipFill>
            <p:spPr>
              <a:xfrm>
                <a:off x="7488895" y="50"/>
                <a:ext cx="2442406" cy="1973662"/>
              </a:xfrm>
              <a:prstGeom prst="rect">
                <a:avLst/>
              </a:prstGeom>
              <a:noFill/>
              <a:ln>
                <a:noFill/>
              </a:ln>
            </p:spPr>
          </p:pic>
          <p:pic>
            <p:nvPicPr>
              <p:cNvPr id="16" name="Google Shape;234;p44" descr="Google Shape;215;p25">
                <a:extLst>
                  <a:ext uri="{FF2B5EF4-FFF2-40B4-BE49-F238E27FC236}">
                    <a16:creationId xmlns:a16="http://schemas.microsoft.com/office/drawing/2014/main" id="{77E0EC44-BD9A-F7BF-40E0-97B4350EE313}"/>
                  </a:ext>
                </a:extLst>
              </p:cNvPr>
              <p:cNvPicPr preferRelativeResize="0"/>
              <p:nvPr/>
            </p:nvPicPr>
            <p:blipFill rotWithShape="1">
              <a:blip r:embed="rId6">
                <a:alphaModFix/>
              </a:blip>
              <a:srcRect/>
              <a:stretch/>
            </p:blipFill>
            <p:spPr>
              <a:xfrm>
                <a:off x="12702823" y="50"/>
                <a:ext cx="2866990" cy="2002089"/>
              </a:xfrm>
              <a:prstGeom prst="rect">
                <a:avLst/>
              </a:prstGeom>
              <a:noFill/>
              <a:ln>
                <a:noFill/>
              </a:ln>
            </p:spPr>
          </p:pic>
          <p:pic>
            <p:nvPicPr>
              <p:cNvPr id="17" name="Google Shape;235;p44" descr="Google Shape;216;p25">
                <a:extLst>
                  <a:ext uri="{FF2B5EF4-FFF2-40B4-BE49-F238E27FC236}">
                    <a16:creationId xmlns:a16="http://schemas.microsoft.com/office/drawing/2014/main" id="{BA878827-B529-92FF-8345-98951909763D}"/>
                  </a:ext>
                </a:extLst>
              </p:cNvPr>
              <p:cNvPicPr preferRelativeResize="0"/>
              <p:nvPr/>
            </p:nvPicPr>
            <p:blipFill rotWithShape="1">
              <a:blip r:embed="rId7">
                <a:alphaModFix/>
              </a:blip>
              <a:srcRect/>
              <a:stretch/>
            </p:blipFill>
            <p:spPr>
              <a:xfrm>
                <a:off x="9946830" y="0"/>
                <a:ext cx="2669454" cy="2002091"/>
              </a:xfrm>
              <a:prstGeom prst="rect">
                <a:avLst/>
              </a:prstGeom>
              <a:noFill/>
              <a:ln>
                <a:noFill/>
              </a:ln>
            </p:spPr>
          </p:pic>
        </p:grpSp>
        <p:cxnSp>
          <p:nvCxnSpPr>
            <p:cNvPr id="9" name="Google Shape;236;p44">
              <a:extLst>
                <a:ext uri="{FF2B5EF4-FFF2-40B4-BE49-F238E27FC236}">
                  <a16:creationId xmlns:a16="http://schemas.microsoft.com/office/drawing/2014/main" id="{E3457673-EA6D-394C-ACF6-84025C942E74}"/>
                </a:ext>
              </a:extLst>
            </p:cNvPr>
            <p:cNvCxnSpPr/>
            <p:nvPr/>
          </p:nvCxnSpPr>
          <p:spPr>
            <a:xfrm rot="10800000">
              <a:off x="1971256" y="49961"/>
              <a:ext cx="0" cy="1971600"/>
            </a:xfrm>
            <a:prstGeom prst="straightConnector1">
              <a:avLst/>
            </a:prstGeom>
            <a:noFill/>
            <a:ln w="76200" cap="flat" cmpd="sng">
              <a:solidFill>
                <a:srgbClr val="FFFFFF"/>
              </a:solidFill>
              <a:prstDash val="solid"/>
              <a:miter lim="400000"/>
              <a:headEnd type="none" w="sm" len="sm"/>
              <a:tailEnd type="none" w="sm" len="sm"/>
            </a:ln>
          </p:spPr>
        </p:cxnSp>
        <p:cxnSp>
          <p:nvCxnSpPr>
            <p:cNvPr id="10" name="Google Shape;237;p44">
              <a:extLst>
                <a:ext uri="{FF2B5EF4-FFF2-40B4-BE49-F238E27FC236}">
                  <a16:creationId xmlns:a16="http://schemas.microsoft.com/office/drawing/2014/main" id="{FE414BDB-C297-47C2-0298-908287A609F4}"/>
                </a:ext>
              </a:extLst>
            </p:cNvPr>
            <p:cNvCxnSpPr/>
            <p:nvPr/>
          </p:nvCxnSpPr>
          <p:spPr>
            <a:xfrm rot="10800000" flipH="1">
              <a:off x="7521411" y="8299"/>
              <a:ext cx="3600" cy="2022000"/>
            </a:xfrm>
            <a:prstGeom prst="straightConnector1">
              <a:avLst/>
            </a:prstGeom>
            <a:noFill/>
            <a:ln w="76200" cap="flat" cmpd="sng">
              <a:solidFill>
                <a:srgbClr val="FFFFFF"/>
              </a:solidFill>
              <a:prstDash val="solid"/>
              <a:miter lim="400000"/>
              <a:headEnd type="none" w="sm" len="sm"/>
              <a:tailEnd type="none" w="sm" len="sm"/>
            </a:ln>
          </p:spPr>
        </p:cxnSp>
        <p:cxnSp>
          <p:nvCxnSpPr>
            <p:cNvPr id="11" name="Google Shape;238;p44">
              <a:extLst>
                <a:ext uri="{FF2B5EF4-FFF2-40B4-BE49-F238E27FC236}">
                  <a16:creationId xmlns:a16="http://schemas.microsoft.com/office/drawing/2014/main" id="{4AB22127-6467-6A72-F94F-BB31FC0BB2C2}"/>
                </a:ext>
              </a:extLst>
            </p:cNvPr>
            <p:cNvCxnSpPr/>
            <p:nvPr/>
          </p:nvCxnSpPr>
          <p:spPr>
            <a:xfrm rot="10800000" flipH="1">
              <a:off x="9946072" y="143"/>
              <a:ext cx="3600" cy="2022000"/>
            </a:xfrm>
            <a:prstGeom prst="straightConnector1">
              <a:avLst/>
            </a:prstGeom>
            <a:noFill/>
            <a:ln w="76200" cap="flat" cmpd="sng">
              <a:solidFill>
                <a:srgbClr val="FFFFFF"/>
              </a:solidFill>
              <a:prstDash val="solid"/>
              <a:miter lim="400000"/>
              <a:headEnd type="none" w="sm" len="sm"/>
              <a:tailEnd type="none" w="sm" len="sm"/>
            </a:ln>
          </p:spPr>
        </p:cxnSp>
        <p:cxnSp>
          <p:nvCxnSpPr>
            <p:cNvPr id="12" name="Google Shape;239;p44">
              <a:extLst>
                <a:ext uri="{FF2B5EF4-FFF2-40B4-BE49-F238E27FC236}">
                  <a16:creationId xmlns:a16="http://schemas.microsoft.com/office/drawing/2014/main" id="{AF003E7B-8FAA-6E77-6116-E98D9E0334FB}"/>
                </a:ext>
              </a:extLst>
            </p:cNvPr>
            <p:cNvCxnSpPr/>
            <p:nvPr/>
          </p:nvCxnSpPr>
          <p:spPr>
            <a:xfrm rot="10800000" flipH="1">
              <a:off x="12657941" y="42670"/>
              <a:ext cx="3600" cy="2022000"/>
            </a:xfrm>
            <a:prstGeom prst="straightConnector1">
              <a:avLst/>
            </a:prstGeom>
            <a:noFill/>
            <a:ln w="76200" cap="flat" cmpd="sng">
              <a:solidFill>
                <a:srgbClr val="FFFFFF"/>
              </a:solidFill>
              <a:prstDash val="solid"/>
              <a:miter lim="400000"/>
              <a:headEnd type="none" w="sm" len="sm"/>
              <a:tailEnd type="none" w="sm" len="sm"/>
            </a:ln>
          </p:spPr>
        </p:cxnSp>
      </p:grpSp>
      <p:pic>
        <p:nvPicPr>
          <p:cNvPr id="18" name="Google Shape;240;p44" descr="ca-2.png">
            <a:extLst>
              <a:ext uri="{FF2B5EF4-FFF2-40B4-BE49-F238E27FC236}">
                <a16:creationId xmlns:a16="http://schemas.microsoft.com/office/drawing/2014/main" id="{8411C064-93DB-5F0F-3625-90A923FD7046}"/>
              </a:ext>
            </a:extLst>
          </p:cNvPr>
          <p:cNvPicPr preferRelativeResize="0"/>
          <p:nvPr/>
        </p:nvPicPr>
        <p:blipFill rotWithShape="1">
          <a:blip r:embed="rId8">
            <a:alphaModFix/>
          </a:blip>
          <a:srcRect/>
          <a:stretch/>
        </p:blipFill>
        <p:spPr>
          <a:xfrm>
            <a:off x="686630" y="4038010"/>
            <a:ext cx="1018428" cy="1018428"/>
          </a:xfrm>
          <a:prstGeom prst="rect">
            <a:avLst/>
          </a:prstGeom>
          <a:noFill/>
          <a:ln>
            <a:noFill/>
          </a:ln>
          <a:effectLst>
            <a:outerShdw blurRad="63500" dist="25400" dir="5400000" rotWithShape="0">
              <a:srgbClr val="000000">
                <a:alpha val="49800"/>
              </a:srgbClr>
            </a:outerShdw>
          </a:effectLst>
        </p:spPr>
      </p:pic>
      <p:pic>
        <p:nvPicPr>
          <p:cNvPr id="19" name="Google Shape;241;p44" descr="jp-2.png">
            <a:extLst>
              <a:ext uri="{FF2B5EF4-FFF2-40B4-BE49-F238E27FC236}">
                <a16:creationId xmlns:a16="http://schemas.microsoft.com/office/drawing/2014/main" id="{AC9F662F-5F68-3325-283A-DDC004451584}"/>
              </a:ext>
            </a:extLst>
          </p:cNvPr>
          <p:cNvPicPr preferRelativeResize="0"/>
          <p:nvPr/>
        </p:nvPicPr>
        <p:blipFill rotWithShape="1">
          <a:blip r:embed="rId9">
            <a:alphaModFix/>
          </a:blip>
          <a:srcRect/>
          <a:stretch/>
        </p:blipFill>
        <p:spPr>
          <a:xfrm>
            <a:off x="686630" y="2525903"/>
            <a:ext cx="1018428" cy="1018428"/>
          </a:xfrm>
          <a:prstGeom prst="rect">
            <a:avLst/>
          </a:prstGeom>
          <a:noFill/>
          <a:ln>
            <a:noFill/>
          </a:ln>
          <a:effectLst>
            <a:outerShdw blurRad="63500" dist="25400" dir="5400000" rotWithShape="0">
              <a:srgbClr val="000000">
                <a:alpha val="49800"/>
              </a:srgbClr>
            </a:outerShdw>
          </a:effectLst>
        </p:spPr>
      </p:pic>
      <p:pic>
        <p:nvPicPr>
          <p:cNvPr id="20" name="Google Shape;242;p44" descr="us-2.png">
            <a:extLst>
              <a:ext uri="{FF2B5EF4-FFF2-40B4-BE49-F238E27FC236}">
                <a16:creationId xmlns:a16="http://schemas.microsoft.com/office/drawing/2014/main" id="{D883E43C-3DAE-39D3-056E-DED3BC418D27}"/>
              </a:ext>
            </a:extLst>
          </p:cNvPr>
          <p:cNvPicPr preferRelativeResize="0"/>
          <p:nvPr/>
        </p:nvPicPr>
        <p:blipFill rotWithShape="1">
          <a:blip r:embed="rId10">
            <a:alphaModFix/>
          </a:blip>
          <a:srcRect/>
          <a:stretch/>
        </p:blipFill>
        <p:spPr>
          <a:xfrm>
            <a:off x="686630" y="3279558"/>
            <a:ext cx="1018428" cy="1018428"/>
          </a:xfrm>
          <a:prstGeom prst="rect">
            <a:avLst/>
          </a:prstGeom>
          <a:noFill/>
          <a:ln>
            <a:noFill/>
          </a:ln>
        </p:spPr>
      </p:pic>
      <p:pic>
        <p:nvPicPr>
          <p:cNvPr id="21" name="Google Shape;243;p44" descr="fr-2.png">
            <a:extLst>
              <a:ext uri="{FF2B5EF4-FFF2-40B4-BE49-F238E27FC236}">
                <a16:creationId xmlns:a16="http://schemas.microsoft.com/office/drawing/2014/main" id="{7B707300-5A90-7861-FFB4-F41E50EF6923}"/>
              </a:ext>
            </a:extLst>
          </p:cNvPr>
          <p:cNvPicPr preferRelativeResize="0"/>
          <p:nvPr/>
        </p:nvPicPr>
        <p:blipFill rotWithShape="1">
          <a:blip r:embed="rId11">
            <a:alphaModFix/>
          </a:blip>
          <a:srcRect/>
          <a:stretch/>
        </p:blipFill>
        <p:spPr>
          <a:xfrm>
            <a:off x="1725983" y="2525903"/>
            <a:ext cx="1018428" cy="1018428"/>
          </a:xfrm>
          <a:prstGeom prst="rect">
            <a:avLst/>
          </a:prstGeom>
          <a:noFill/>
          <a:ln>
            <a:noFill/>
          </a:ln>
          <a:effectLst>
            <a:outerShdw blurRad="63500" dist="25400" dir="5400000" rotWithShape="0">
              <a:srgbClr val="000000">
                <a:alpha val="49800"/>
              </a:srgbClr>
            </a:outerShdw>
          </a:effectLst>
        </p:spPr>
      </p:pic>
      <p:pic>
        <p:nvPicPr>
          <p:cNvPr id="22" name="Google Shape;244;p44" descr="it-2.png">
            <a:extLst>
              <a:ext uri="{FF2B5EF4-FFF2-40B4-BE49-F238E27FC236}">
                <a16:creationId xmlns:a16="http://schemas.microsoft.com/office/drawing/2014/main" id="{3DA69364-3A12-F49D-EEF8-5D90E32D8F69}"/>
              </a:ext>
            </a:extLst>
          </p:cNvPr>
          <p:cNvPicPr preferRelativeResize="0"/>
          <p:nvPr/>
        </p:nvPicPr>
        <p:blipFill rotWithShape="1">
          <a:blip r:embed="rId12">
            <a:alphaModFix/>
          </a:blip>
          <a:srcRect/>
          <a:stretch/>
        </p:blipFill>
        <p:spPr>
          <a:xfrm>
            <a:off x="1725983" y="3281955"/>
            <a:ext cx="1018428" cy="1018428"/>
          </a:xfrm>
          <a:prstGeom prst="rect">
            <a:avLst/>
          </a:prstGeom>
          <a:noFill/>
          <a:ln>
            <a:noFill/>
          </a:ln>
          <a:effectLst>
            <a:outerShdw blurRad="63500" dist="25400" dir="5400000" rotWithShape="0">
              <a:srgbClr val="000000">
                <a:alpha val="49800"/>
              </a:srgbClr>
            </a:outerShdw>
          </a:effectLst>
        </p:spPr>
      </p:pic>
      <p:pic>
        <p:nvPicPr>
          <p:cNvPr id="23" name="Google Shape;245;p44" descr="gb-2.png">
            <a:extLst>
              <a:ext uri="{FF2B5EF4-FFF2-40B4-BE49-F238E27FC236}">
                <a16:creationId xmlns:a16="http://schemas.microsoft.com/office/drawing/2014/main" id="{CF549455-043A-5585-D7C9-D22D8E239CBB}"/>
              </a:ext>
            </a:extLst>
          </p:cNvPr>
          <p:cNvPicPr preferRelativeResize="0"/>
          <p:nvPr/>
        </p:nvPicPr>
        <p:blipFill rotWithShape="1">
          <a:blip r:embed="rId13">
            <a:alphaModFix/>
          </a:blip>
          <a:srcRect/>
          <a:stretch/>
        </p:blipFill>
        <p:spPr>
          <a:xfrm>
            <a:off x="1725983" y="4038010"/>
            <a:ext cx="1018428" cy="1018428"/>
          </a:xfrm>
          <a:prstGeom prst="rect">
            <a:avLst/>
          </a:prstGeom>
          <a:noFill/>
          <a:ln>
            <a:noFill/>
          </a:ln>
          <a:effectLst>
            <a:outerShdw blurRad="63500" dist="25400" dir="5400000" rotWithShape="0">
              <a:srgbClr val="000000">
                <a:alpha val="49800"/>
              </a:srgbClr>
            </a:outerShdw>
          </a:effectLst>
        </p:spPr>
      </p:pic>
      <p:pic>
        <p:nvPicPr>
          <p:cNvPr id="24" name="Google Shape;246;p44" descr="de-2.png">
            <a:extLst>
              <a:ext uri="{FF2B5EF4-FFF2-40B4-BE49-F238E27FC236}">
                <a16:creationId xmlns:a16="http://schemas.microsoft.com/office/drawing/2014/main" id="{19BF3EAD-FBE2-AD47-716F-7F6627345E66}"/>
              </a:ext>
            </a:extLst>
          </p:cNvPr>
          <p:cNvPicPr preferRelativeResize="0"/>
          <p:nvPr/>
        </p:nvPicPr>
        <p:blipFill rotWithShape="1">
          <a:blip r:embed="rId14">
            <a:alphaModFix/>
          </a:blip>
          <a:srcRect/>
          <a:stretch/>
        </p:blipFill>
        <p:spPr>
          <a:xfrm>
            <a:off x="2765338" y="2525903"/>
            <a:ext cx="1018428" cy="1018428"/>
          </a:xfrm>
          <a:prstGeom prst="rect">
            <a:avLst/>
          </a:prstGeom>
          <a:noFill/>
          <a:ln>
            <a:noFill/>
          </a:ln>
          <a:effectLst>
            <a:outerShdw blurRad="63500" dist="25400" dir="5400000" rotWithShape="0">
              <a:srgbClr val="000000">
                <a:alpha val="49800"/>
              </a:srgbClr>
            </a:outerShdw>
          </a:effectLst>
        </p:spPr>
      </p:pic>
      <p:pic>
        <p:nvPicPr>
          <p:cNvPr id="25" name="Google Shape;247;p44" descr="nl-2.png">
            <a:extLst>
              <a:ext uri="{FF2B5EF4-FFF2-40B4-BE49-F238E27FC236}">
                <a16:creationId xmlns:a16="http://schemas.microsoft.com/office/drawing/2014/main" id="{C9F0D821-32FB-1869-FF3D-A5AE7454D5E1}"/>
              </a:ext>
            </a:extLst>
          </p:cNvPr>
          <p:cNvPicPr preferRelativeResize="0"/>
          <p:nvPr/>
        </p:nvPicPr>
        <p:blipFill rotWithShape="1">
          <a:blip r:embed="rId15">
            <a:alphaModFix/>
          </a:blip>
          <a:srcRect/>
          <a:stretch/>
        </p:blipFill>
        <p:spPr>
          <a:xfrm>
            <a:off x="2765338" y="3279558"/>
            <a:ext cx="1018428" cy="1018428"/>
          </a:xfrm>
          <a:prstGeom prst="rect">
            <a:avLst/>
          </a:prstGeom>
          <a:noFill/>
          <a:ln>
            <a:noFill/>
          </a:ln>
          <a:effectLst>
            <a:outerShdw blurRad="63500" dist="25400" dir="5400000" rotWithShape="0">
              <a:srgbClr val="000000">
                <a:alpha val="49800"/>
              </a:srgbClr>
            </a:outerShdw>
          </a:effectLst>
        </p:spPr>
      </p:pic>
      <p:pic>
        <p:nvPicPr>
          <p:cNvPr id="26" name="Google Shape;248;p44" descr="no.png">
            <a:extLst>
              <a:ext uri="{FF2B5EF4-FFF2-40B4-BE49-F238E27FC236}">
                <a16:creationId xmlns:a16="http://schemas.microsoft.com/office/drawing/2014/main" id="{D7CEAAFB-C86A-98B7-C016-51256780BA46}"/>
              </a:ext>
            </a:extLst>
          </p:cNvPr>
          <p:cNvPicPr preferRelativeResize="0"/>
          <p:nvPr/>
        </p:nvPicPr>
        <p:blipFill rotWithShape="1">
          <a:blip r:embed="rId16">
            <a:alphaModFix/>
          </a:blip>
          <a:srcRect/>
          <a:stretch/>
        </p:blipFill>
        <p:spPr>
          <a:xfrm>
            <a:off x="2765338" y="4038010"/>
            <a:ext cx="1018428" cy="1018428"/>
          </a:xfrm>
          <a:prstGeom prst="rect">
            <a:avLst/>
          </a:prstGeom>
          <a:noFill/>
          <a:ln>
            <a:noFill/>
          </a:ln>
          <a:effectLst>
            <a:outerShdw blurRad="63500" dist="25400" dir="5400000" rotWithShape="0">
              <a:srgbClr val="000000">
                <a:alpha val="49800"/>
              </a:srgbClr>
            </a:outerShdw>
          </a:effectLst>
        </p:spPr>
      </p:pic>
      <p:pic>
        <p:nvPicPr>
          <p:cNvPr id="27" name="Google Shape;249;p44" descr="es-2.png">
            <a:extLst>
              <a:ext uri="{FF2B5EF4-FFF2-40B4-BE49-F238E27FC236}">
                <a16:creationId xmlns:a16="http://schemas.microsoft.com/office/drawing/2014/main" id="{250B4D37-E9EB-8874-69B5-A7B21D67655C}"/>
              </a:ext>
            </a:extLst>
          </p:cNvPr>
          <p:cNvPicPr preferRelativeResize="0"/>
          <p:nvPr/>
        </p:nvPicPr>
        <p:blipFill rotWithShape="1">
          <a:blip r:embed="rId17">
            <a:alphaModFix/>
          </a:blip>
          <a:srcRect/>
          <a:stretch/>
        </p:blipFill>
        <p:spPr>
          <a:xfrm>
            <a:off x="686630" y="4789843"/>
            <a:ext cx="1018428" cy="1018428"/>
          </a:xfrm>
          <a:prstGeom prst="rect">
            <a:avLst/>
          </a:prstGeom>
          <a:noFill/>
          <a:ln>
            <a:noFill/>
          </a:ln>
          <a:effectLst>
            <a:outerShdw blurRad="63500" dist="25400" dir="5400000" rotWithShape="0">
              <a:srgbClr val="000000">
                <a:alpha val="49800"/>
              </a:srgbClr>
            </a:outerShdw>
          </a:effectLst>
        </p:spPr>
      </p:pic>
      <p:pic>
        <p:nvPicPr>
          <p:cNvPr id="28" name="Google Shape;250;p44" descr="se-2.png">
            <a:extLst>
              <a:ext uri="{FF2B5EF4-FFF2-40B4-BE49-F238E27FC236}">
                <a16:creationId xmlns:a16="http://schemas.microsoft.com/office/drawing/2014/main" id="{38B5D74E-0AEA-DD20-1464-6661A0D9F821}"/>
              </a:ext>
            </a:extLst>
          </p:cNvPr>
          <p:cNvPicPr preferRelativeResize="0"/>
          <p:nvPr/>
        </p:nvPicPr>
        <p:blipFill rotWithShape="1">
          <a:blip r:embed="rId18">
            <a:alphaModFix/>
          </a:blip>
          <a:srcRect/>
          <a:stretch/>
        </p:blipFill>
        <p:spPr>
          <a:xfrm>
            <a:off x="1726607" y="4789067"/>
            <a:ext cx="1018428" cy="1018428"/>
          </a:xfrm>
          <a:prstGeom prst="rect">
            <a:avLst/>
          </a:prstGeom>
          <a:noFill/>
          <a:ln>
            <a:noFill/>
          </a:ln>
          <a:effectLst>
            <a:outerShdw blurRad="63500" dist="25400" dir="5400000" rotWithShape="0">
              <a:srgbClr val="000000">
                <a:alpha val="49800"/>
              </a:srgbClr>
            </a:outerShdw>
          </a:effectLst>
        </p:spPr>
      </p:pic>
      <p:pic>
        <p:nvPicPr>
          <p:cNvPr id="29" name="Google Shape;251;p44" descr="ie-2.png">
            <a:extLst>
              <a:ext uri="{FF2B5EF4-FFF2-40B4-BE49-F238E27FC236}">
                <a16:creationId xmlns:a16="http://schemas.microsoft.com/office/drawing/2014/main" id="{CA0EE56F-A613-98A0-9DE8-A8AC528B61AC}"/>
              </a:ext>
            </a:extLst>
          </p:cNvPr>
          <p:cNvPicPr preferRelativeResize="0"/>
          <p:nvPr/>
        </p:nvPicPr>
        <p:blipFill rotWithShape="1">
          <a:blip r:embed="rId19">
            <a:alphaModFix/>
          </a:blip>
          <a:srcRect/>
          <a:stretch/>
        </p:blipFill>
        <p:spPr>
          <a:xfrm>
            <a:off x="2765338" y="4791665"/>
            <a:ext cx="1018428" cy="1018428"/>
          </a:xfrm>
          <a:prstGeom prst="rect">
            <a:avLst/>
          </a:prstGeom>
          <a:noFill/>
          <a:ln>
            <a:noFill/>
          </a:ln>
          <a:effectLst>
            <a:outerShdw blurRad="63500" dist="25400" dir="5400000" rotWithShape="0">
              <a:srgbClr val="000000">
                <a:alpha val="49800"/>
              </a:srgbClr>
            </a:outerShdw>
          </a:effectLst>
        </p:spPr>
      </p:pic>
      <p:sp>
        <p:nvSpPr>
          <p:cNvPr id="30" name="Google Shape;252;p44">
            <a:extLst>
              <a:ext uri="{FF2B5EF4-FFF2-40B4-BE49-F238E27FC236}">
                <a16:creationId xmlns:a16="http://schemas.microsoft.com/office/drawing/2014/main" id="{DFCFC99A-14FA-F078-F448-500605DA695F}"/>
              </a:ext>
            </a:extLst>
          </p:cNvPr>
          <p:cNvSpPr txBox="1"/>
          <p:nvPr/>
        </p:nvSpPr>
        <p:spPr>
          <a:xfrm>
            <a:off x="27778" y="1147362"/>
            <a:ext cx="4153200" cy="1385059"/>
          </a:xfrm>
          <a:prstGeom prst="rect">
            <a:avLst/>
          </a:prstGeom>
          <a:noFill/>
          <a:ln>
            <a:noFill/>
          </a:ln>
        </p:spPr>
        <p:txBody>
          <a:bodyPr spcFirstLastPara="1" wrap="square" lIns="25400" tIns="25400" rIns="25400" bIns="25400" anchor="t" anchorCtr="0">
            <a:spAutoFit/>
          </a:bodyPr>
          <a:lstStyle/>
          <a:p>
            <a:pPr>
              <a:buClr>
                <a:srgbClr val="113362"/>
              </a:buClr>
              <a:buSzPts val="1500"/>
            </a:pPr>
            <a:r>
              <a:rPr lang="ja" altLang="en-US" sz="2000" b="1">
                <a:solidFill>
                  <a:srgbClr val="FA9102"/>
                </a:solidFill>
                <a:latin typeface="Meiryo" panose="020B0604030504040204" pitchFamily="34" charset="-128"/>
                <a:ea typeface="Meiryo" panose="020B0604030504040204" pitchFamily="34" charset="-128"/>
                <a:cs typeface="Times New Roman"/>
                <a:sym typeface="Times New Roman"/>
              </a:rPr>
              <a:t>日本</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a:t>
            </a:r>
            <a:r>
              <a:rPr lang="ja" altLang="en-US" sz="2000" b="1">
                <a:solidFill>
                  <a:srgbClr val="FA9102"/>
                </a:solidFill>
                <a:latin typeface="Meiryo" panose="020B0604030504040204" pitchFamily="34" charset="-128"/>
                <a:ea typeface="Meiryo" panose="020B0604030504040204" pitchFamily="34" charset="-128"/>
                <a:cs typeface="Times New Roman"/>
                <a:sym typeface="Times New Roman"/>
              </a:rPr>
              <a:t>北米</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a:t>
            </a:r>
            <a:r>
              <a:rPr lang="ja" altLang="en-US" sz="2000" b="1">
                <a:solidFill>
                  <a:srgbClr val="FA9102"/>
                </a:solidFill>
                <a:latin typeface="Meiryo" panose="020B0604030504040204" pitchFamily="34" charset="-128"/>
                <a:ea typeface="Meiryo" panose="020B0604030504040204" pitchFamily="34" charset="-128"/>
                <a:cs typeface="Times New Roman"/>
                <a:sym typeface="Times New Roman"/>
              </a:rPr>
              <a:t>欧州</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より宇宙論、天文学（電波、赤外、</a:t>
            </a:r>
            <a:r>
              <a:rPr lang="en-US" altLang="ja" sz="2000">
                <a:solidFill>
                  <a:srgbClr val="113362"/>
                </a:solidFill>
                <a:latin typeface="Meiryo" panose="020B0604030504040204" pitchFamily="34" charset="-128"/>
                <a:ea typeface="Meiryo" panose="020B0604030504040204" pitchFamily="34" charset="-128"/>
                <a:cs typeface="Times New Roman"/>
                <a:sym typeface="Times New Roman"/>
              </a:rPr>
              <a:t>X</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線等）、高エネルギー物理の背景を持つ</a:t>
            </a:r>
            <a:r>
              <a:rPr lang="en-US" altLang="ja" sz="2000">
                <a:solidFill>
                  <a:srgbClr val="113362"/>
                </a:solidFill>
                <a:latin typeface="Meiryo" panose="020B0604030504040204" pitchFamily="34" charset="-128"/>
                <a:ea typeface="Meiryo" panose="020B0604030504040204" pitchFamily="34" charset="-128"/>
                <a:cs typeface="Times New Roman"/>
                <a:sym typeface="Times New Roman"/>
              </a:rPr>
              <a:t>400</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人以上の研究者が集まる計画。</a:t>
            </a:r>
            <a:endParaRPr sz="2000">
              <a:solidFill>
                <a:srgbClr val="113362"/>
              </a:solidFill>
              <a:latin typeface="Meiryo" panose="020B0604030504040204" pitchFamily="34" charset="-128"/>
              <a:ea typeface="Meiryo" panose="020B0604030504040204" pitchFamily="34" charset="-128"/>
              <a:cs typeface="Times New Roman"/>
              <a:sym typeface="Times New Roman"/>
            </a:endParaRPr>
          </a:p>
          <a:p>
            <a:pPr>
              <a:buClr>
                <a:srgbClr val="113362"/>
              </a:buClr>
              <a:buSzPts val="1500"/>
            </a:pPr>
            <a:endParaRPr sz="667">
              <a:latin typeface="Meiryo" panose="020B0604030504040204" pitchFamily="34" charset="-128"/>
              <a:ea typeface="Meiryo" panose="020B0604030504040204" pitchFamily="34" charset="-128"/>
            </a:endParaRPr>
          </a:p>
        </p:txBody>
      </p:sp>
      <p:pic>
        <p:nvPicPr>
          <p:cNvPr id="31" name="Google Shape;262;p44" descr="be.png">
            <a:extLst>
              <a:ext uri="{FF2B5EF4-FFF2-40B4-BE49-F238E27FC236}">
                <a16:creationId xmlns:a16="http://schemas.microsoft.com/office/drawing/2014/main" id="{0A04EA28-2860-C3AE-E682-EF0ECAB71DAC}"/>
              </a:ext>
            </a:extLst>
          </p:cNvPr>
          <p:cNvPicPr preferRelativeResize="0"/>
          <p:nvPr/>
        </p:nvPicPr>
        <p:blipFill rotWithShape="1">
          <a:blip r:embed="rId20">
            <a:alphaModFix/>
          </a:blip>
          <a:srcRect/>
          <a:stretch/>
        </p:blipFill>
        <p:spPr>
          <a:xfrm>
            <a:off x="1725983" y="5550117"/>
            <a:ext cx="1018428" cy="1018428"/>
          </a:xfrm>
          <a:prstGeom prst="rect">
            <a:avLst/>
          </a:prstGeom>
          <a:noFill/>
          <a:ln>
            <a:noFill/>
          </a:ln>
          <a:effectLst>
            <a:outerShdw blurRad="63500" dist="25400" dir="5400000" rotWithShape="0">
              <a:srgbClr val="000000">
                <a:alpha val="49800"/>
              </a:srgbClr>
            </a:outerShdw>
          </a:effectLst>
        </p:spPr>
      </p:pic>
      <p:grpSp>
        <p:nvGrpSpPr>
          <p:cNvPr id="3" name="グループ化 2">
            <a:extLst>
              <a:ext uri="{FF2B5EF4-FFF2-40B4-BE49-F238E27FC236}">
                <a16:creationId xmlns:a16="http://schemas.microsoft.com/office/drawing/2014/main" id="{771526AB-5779-EF6A-FDE1-F733640A030A}"/>
              </a:ext>
            </a:extLst>
          </p:cNvPr>
          <p:cNvGrpSpPr/>
          <p:nvPr/>
        </p:nvGrpSpPr>
        <p:grpSpPr>
          <a:xfrm>
            <a:off x="6674862" y="1929485"/>
            <a:ext cx="5313680" cy="3627120"/>
            <a:chOff x="2346960" y="1940560"/>
            <a:chExt cx="5313680" cy="3627120"/>
          </a:xfrm>
        </p:grpSpPr>
        <p:sp>
          <p:nvSpPr>
            <p:cNvPr id="32" name="正方形/長方形 31">
              <a:extLst>
                <a:ext uri="{FF2B5EF4-FFF2-40B4-BE49-F238E27FC236}">
                  <a16:creationId xmlns:a16="http://schemas.microsoft.com/office/drawing/2014/main" id="{1ADEAED5-D738-91C8-539E-73A64CBA124C}"/>
                </a:ext>
              </a:extLst>
            </p:cNvPr>
            <p:cNvSpPr/>
            <p:nvPr/>
          </p:nvSpPr>
          <p:spPr>
            <a:xfrm>
              <a:off x="2346960" y="1940560"/>
              <a:ext cx="5313680" cy="36271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icture 2" descr="羽澄昌史 特任教授を拠点長とする量子場計測システム国際拠点が高エネ研に発足 | Kavli IPMU-カブリ数物連携宇宙研究機構">
              <a:extLst>
                <a:ext uri="{FF2B5EF4-FFF2-40B4-BE49-F238E27FC236}">
                  <a16:creationId xmlns:a16="http://schemas.microsoft.com/office/drawing/2014/main" id="{7EA694EA-A862-311C-E44F-41B1F98A89B4}"/>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8127" r="27493"/>
            <a:stretch/>
          </p:blipFill>
          <p:spPr bwMode="auto">
            <a:xfrm>
              <a:off x="2682240" y="2490178"/>
              <a:ext cx="1828800" cy="22405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構成員 | カブリ数物連携宇宙研究機構">
              <a:extLst>
                <a:ext uri="{FF2B5EF4-FFF2-40B4-BE49-F238E27FC236}">
                  <a16:creationId xmlns:a16="http://schemas.microsoft.com/office/drawing/2014/main" id="{7CCCFB28-2488-18A1-39F6-EBA2AB7B202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25481" y="2490178"/>
              <a:ext cx="1677961" cy="2240572"/>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a:extLst>
                <a:ext uri="{FF2B5EF4-FFF2-40B4-BE49-F238E27FC236}">
                  <a16:creationId xmlns:a16="http://schemas.microsoft.com/office/drawing/2014/main" id="{71FCAA58-BFA9-6441-D491-029BD7448333}"/>
                </a:ext>
              </a:extLst>
            </p:cNvPr>
            <p:cNvSpPr txBox="1"/>
            <p:nvPr/>
          </p:nvSpPr>
          <p:spPr>
            <a:xfrm>
              <a:off x="2682240" y="4836160"/>
              <a:ext cx="1680268" cy="646331"/>
            </a:xfrm>
            <a:prstGeom prst="rect">
              <a:avLst/>
            </a:prstGeom>
            <a:noFill/>
          </p:spPr>
          <p:txBody>
            <a:bodyPr wrap="none" rtlCol="0">
              <a:spAutoFit/>
            </a:bodyPr>
            <a:lstStyle/>
            <a:p>
              <a:pPr algn="ctr"/>
              <a:r>
                <a:rPr kumimoji="1" lang="ja-JP" altLang="en-US"/>
                <a:t>羽澄昌史</a:t>
              </a:r>
              <a:r>
                <a:rPr kumimoji="1" lang="en-US" altLang="ja-JP" dirty="0"/>
                <a:t> (KEK)</a:t>
              </a:r>
            </a:p>
            <a:p>
              <a:pPr algn="ctr"/>
              <a:r>
                <a:rPr lang="en-US" altLang="ja-JP" dirty="0"/>
                <a:t>(</a:t>
              </a:r>
              <a:r>
                <a:rPr kumimoji="1" lang="en-US" altLang="ja-JP" dirty="0"/>
                <a:t> </a:t>
              </a:r>
              <a:r>
                <a:rPr lang="en-US" altLang="ja-JP" dirty="0"/>
                <a:t>~</a:t>
              </a:r>
              <a:r>
                <a:rPr kumimoji="1" lang="en-US" altLang="ja-JP" dirty="0"/>
                <a:t> 2024.9)</a:t>
              </a:r>
              <a:endParaRPr kumimoji="1" lang="ja-JP" altLang="en-US"/>
            </a:p>
          </p:txBody>
        </p:sp>
        <p:sp>
          <p:nvSpPr>
            <p:cNvPr id="36" name="テキスト ボックス 35">
              <a:extLst>
                <a:ext uri="{FF2B5EF4-FFF2-40B4-BE49-F238E27FC236}">
                  <a16:creationId xmlns:a16="http://schemas.microsoft.com/office/drawing/2014/main" id="{E76538DC-95CE-2E2B-B701-6B3E2BC562BC}"/>
                </a:ext>
              </a:extLst>
            </p:cNvPr>
            <p:cNvSpPr txBox="1"/>
            <p:nvPr/>
          </p:nvSpPr>
          <p:spPr>
            <a:xfrm>
              <a:off x="5453795" y="4836160"/>
              <a:ext cx="1821332" cy="646331"/>
            </a:xfrm>
            <a:prstGeom prst="rect">
              <a:avLst/>
            </a:prstGeom>
            <a:noFill/>
          </p:spPr>
          <p:txBody>
            <a:bodyPr wrap="none" rtlCol="0">
              <a:spAutoFit/>
            </a:bodyPr>
            <a:lstStyle/>
            <a:p>
              <a:pPr algn="ctr"/>
              <a:r>
                <a:rPr lang="ja-JP" altLang="en-US"/>
                <a:t>松村知岳</a:t>
              </a:r>
              <a:r>
                <a:rPr kumimoji="1" lang="en-US" altLang="ja-JP" dirty="0"/>
                <a:t> (IPMU)</a:t>
              </a:r>
            </a:p>
            <a:p>
              <a:pPr algn="ctr"/>
              <a:r>
                <a:rPr kumimoji="1" lang="en-US" altLang="ja-JP" dirty="0"/>
                <a:t>( 2024.9 ~ )</a:t>
              </a:r>
              <a:endParaRPr kumimoji="1" lang="ja-JP" altLang="en-US"/>
            </a:p>
          </p:txBody>
        </p:sp>
        <p:sp>
          <p:nvSpPr>
            <p:cNvPr id="37" name="右矢印 36">
              <a:extLst>
                <a:ext uri="{FF2B5EF4-FFF2-40B4-BE49-F238E27FC236}">
                  <a16:creationId xmlns:a16="http://schemas.microsoft.com/office/drawing/2014/main" id="{F7EDD589-8E85-70DD-AB41-0F79D6DC60D5}"/>
                </a:ext>
              </a:extLst>
            </p:cNvPr>
            <p:cNvSpPr/>
            <p:nvPr/>
          </p:nvSpPr>
          <p:spPr>
            <a:xfrm>
              <a:off x="4601813" y="3254864"/>
              <a:ext cx="864267" cy="859936"/>
            </a:xfrm>
            <a:prstGeom prst="rightArrow">
              <a:avLst/>
            </a:prstGeom>
            <a:solidFill>
              <a:srgbClr val="00FA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A41B2BD5-4CED-92BE-ED34-158260D385E8}"/>
                </a:ext>
              </a:extLst>
            </p:cNvPr>
            <p:cNvSpPr txBox="1"/>
            <p:nvPr/>
          </p:nvSpPr>
          <p:spPr>
            <a:xfrm>
              <a:off x="3158146" y="2015436"/>
              <a:ext cx="3751600" cy="400110"/>
            </a:xfrm>
            <a:prstGeom prst="rect">
              <a:avLst/>
            </a:prstGeom>
            <a:noFill/>
          </p:spPr>
          <p:txBody>
            <a:bodyPr wrap="square" rtlCol="0">
              <a:spAutoFit/>
            </a:bodyPr>
            <a:lstStyle/>
            <a:p>
              <a:pPr algn="ctr"/>
              <a:r>
                <a:rPr kumimoji="1" lang="ja-JP" altLang="en-US" sz="2000"/>
                <a:t>全体代表</a:t>
              </a:r>
              <a:r>
                <a:rPr kumimoji="1" lang="en-US" altLang="ja-JP" sz="2000" dirty="0"/>
                <a:t> (Global PI)</a:t>
              </a:r>
              <a:endParaRPr kumimoji="1" lang="ja-JP" altLang="en-US" sz="2000"/>
            </a:p>
          </p:txBody>
        </p:sp>
      </p:grpSp>
    </p:spTree>
    <p:extLst>
      <p:ext uri="{BB962C8B-B14F-4D97-AF65-F5344CB8AC3E}">
        <p14:creationId xmlns:p14="http://schemas.microsoft.com/office/powerpoint/2010/main" val="226787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2ACC5-52A8-3CCA-44E5-2D0008E1100E}"/>
            </a:ext>
          </a:extLst>
        </p:cNvPr>
        <p:cNvGrpSpPr/>
        <p:nvPr/>
      </p:nvGrpSpPr>
      <p:grpSpPr>
        <a:xfrm>
          <a:off x="0" y="0"/>
          <a:ext cx="0" cy="0"/>
          <a:chOff x="0" y="0"/>
          <a:chExt cx="0" cy="0"/>
        </a:xfrm>
      </p:grpSpPr>
      <p:sp>
        <p:nvSpPr>
          <p:cNvPr id="5" name="Google Shape;268;p45">
            <a:extLst>
              <a:ext uri="{FF2B5EF4-FFF2-40B4-BE49-F238E27FC236}">
                <a16:creationId xmlns:a16="http://schemas.microsoft.com/office/drawing/2014/main" id="{D4A6E278-D95C-A877-D3E7-E804DA64C5B4}"/>
              </a:ext>
            </a:extLst>
          </p:cNvPr>
          <p:cNvSpPr txBox="1"/>
          <p:nvPr/>
        </p:nvSpPr>
        <p:spPr>
          <a:xfrm>
            <a:off x="128698" y="124041"/>
            <a:ext cx="10234501" cy="748859"/>
          </a:xfrm>
          <a:prstGeom prst="rect">
            <a:avLst/>
          </a:prstGeom>
          <a:noFill/>
          <a:ln>
            <a:noFill/>
          </a:ln>
        </p:spPr>
        <p:txBody>
          <a:bodyPr spcFirstLastPara="1" wrap="square" lIns="25400" tIns="25400" rIns="25400" bIns="25400" anchor="ctr" anchorCtr="0">
            <a:spAutoFit/>
          </a:bodyPr>
          <a:lstStyle/>
          <a:p>
            <a:pPr>
              <a:buClr>
                <a:srgbClr val="113362"/>
              </a:buClr>
              <a:buSzPts val="3400"/>
            </a:pPr>
            <a:r>
              <a:rPr lang="en-US" altLang="ja" sz="4533" b="1" err="1">
                <a:solidFill>
                  <a:srgbClr val="113362"/>
                </a:solidFill>
                <a:latin typeface="Meiryo" panose="020B0604030504040204" pitchFamily="34" charset="-128"/>
                <a:ea typeface="Meiryo" panose="020B0604030504040204" pitchFamily="34" charset="-128"/>
                <a:cs typeface="Times New Roman"/>
                <a:sym typeface="Times New Roman"/>
              </a:rPr>
              <a:t>LiteBIRD</a:t>
            </a:r>
            <a:r>
              <a:rPr lang="en-US" altLang="ja" sz="4533" b="1">
                <a:solidFill>
                  <a:srgbClr val="113362"/>
                </a:solidFill>
                <a:latin typeface="Meiryo" panose="020B0604030504040204" pitchFamily="34" charset="-128"/>
                <a:ea typeface="Meiryo" panose="020B0604030504040204" pitchFamily="34" charset="-128"/>
                <a:cs typeface="Times New Roman"/>
                <a:sym typeface="Times New Roman"/>
              </a:rPr>
              <a:t> </a:t>
            </a:r>
            <a:r>
              <a:rPr lang="ja" altLang="en-US" sz="4533" b="1">
                <a:solidFill>
                  <a:srgbClr val="113362"/>
                </a:solidFill>
                <a:latin typeface="Meiryo" panose="020B0604030504040204" pitchFamily="34" charset="-128"/>
                <a:ea typeface="Meiryo" panose="020B0604030504040204" pitchFamily="34" charset="-128"/>
                <a:cs typeface="Times New Roman"/>
                <a:sym typeface="Times New Roman"/>
              </a:rPr>
              <a:t>概要</a:t>
            </a:r>
            <a:r>
              <a:rPr lang="en-US" altLang="ja" sz="4533" b="1">
                <a:solidFill>
                  <a:srgbClr val="113362"/>
                </a:solidFill>
                <a:latin typeface="Meiryo" panose="020B0604030504040204" pitchFamily="34" charset="-128"/>
                <a:ea typeface="Meiryo" panose="020B0604030504040204" pitchFamily="34" charset="-128"/>
                <a:cs typeface="Times New Roman"/>
                <a:sym typeface="Times New Roman"/>
              </a:rPr>
              <a:t> </a:t>
            </a:r>
            <a:r>
              <a:rPr lang="en-US" altLang="ja" sz="2400" b="1">
                <a:solidFill>
                  <a:srgbClr val="113362"/>
                </a:solidFill>
                <a:latin typeface="Meiryo" panose="020B0604030504040204" pitchFamily="34" charset="-128"/>
                <a:ea typeface="Meiryo" panose="020B0604030504040204" pitchFamily="34" charset="-128"/>
                <a:cs typeface="Times New Roman"/>
                <a:sym typeface="Times New Roman"/>
              </a:rPr>
              <a:t>– </a:t>
            </a:r>
            <a:r>
              <a:rPr lang="ja-JP" altLang="en-US" sz="2400" b="1">
                <a:solidFill>
                  <a:srgbClr val="113362"/>
                </a:solidFill>
                <a:latin typeface="Meiryo" panose="020B0604030504040204" pitchFamily="34" charset="-128"/>
                <a:ea typeface="Meiryo" panose="020B0604030504040204" pitchFamily="34" charset="-128"/>
                <a:cs typeface="Times New Roman"/>
                <a:sym typeface="Times New Roman"/>
              </a:rPr>
              <a:t>インフレーション宇宙と量子重力の検証</a:t>
            </a:r>
            <a:endParaRPr sz="667">
              <a:latin typeface="Meiryo" panose="020B0604030504040204" pitchFamily="34" charset="-128"/>
              <a:ea typeface="Meiryo" panose="020B0604030504040204" pitchFamily="34" charset="-128"/>
            </a:endParaRPr>
          </a:p>
        </p:txBody>
      </p:sp>
      <p:pic>
        <p:nvPicPr>
          <p:cNvPr id="3" name="Google Shape;726;p63">
            <a:extLst>
              <a:ext uri="{FF2B5EF4-FFF2-40B4-BE49-F238E27FC236}">
                <a16:creationId xmlns:a16="http://schemas.microsoft.com/office/drawing/2014/main" id="{885D8848-3A1F-D547-2459-84A1DF4266C7}"/>
              </a:ext>
            </a:extLst>
          </p:cNvPr>
          <p:cNvPicPr preferRelativeResize="0"/>
          <p:nvPr/>
        </p:nvPicPr>
        <p:blipFill>
          <a:blip r:embed="rId2">
            <a:alphaModFix/>
          </a:blip>
          <a:stretch>
            <a:fillRect/>
          </a:stretch>
        </p:blipFill>
        <p:spPr>
          <a:xfrm>
            <a:off x="282103" y="2024020"/>
            <a:ext cx="1851901" cy="1719633"/>
          </a:xfrm>
          <a:prstGeom prst="rect">
            <a:avLst/>
          </a:prstGeom>
          <a:noFill/>
          <a:ln>
            <a:noFill/>
          </a:ln>
        </p:spPr>
      </p:pic>
      <p:pic>
        <p:nvPicPr>
          <p:cNvPr id="57" name="Google Shape;727;p63">
            <a:extLst>
              <a:ext uri="{FF2B5EF4-FFF2-40B4-BE49-F238E27FC236}">
                <a16:creationId xmlns:a16="http://schemas.microsoft.com/office/drawing/2014/main" id="{1158474C-1AA5-4787-E5C3-00ED81974BBE}"/>
              </a:ext>
            </a:extLst>
          </p:cNvPr>
          <p:cNvPicPr preferRelativeResize="0"/>
          <p:nvPr/>
        </p:nvPicPr>
        <p:blipFill>
          <a:blip r:embed="rId3">
            <a:alphaModFix/>
          </a:blip>
          <a:stretch>
            <a:fillRect/>
          </a:stretch>
        </p:blipFill>
        <p:spPr>
          <a:xfrm>
            <a:off x="282103" y="4205262"/>
            <a:ext cx="1851900" cy="929005"/>
          </a:xfrm>
          <a:prstGeom prst="rect">
            <a:avLst/>
          </a:prstGeom>
          <a:noFill/>
          <a:ln>
            <a:noFill/>
          </a:ln>
        </p:spPr>
      </p:pic>
      <p:pic>
        <p:nvPicPr>
          <p:cNvPr id="58" name="Google Shape;728;p63">
            <a:extLst>
              <a:ext uri="{FF2B5EF4-FFF2-40B4-BE49-F238E27FC236}">
                <a16:creationId xmlns:a16="http://schemas.microsoft.com/office/drawing/2014/main" id="{5C9B7C0E-EF17-871B-B6CF-1DADD253623F}"/>
              </a:ext>
            </a:extLst>
          </p:cNvPr>
          <p:cNvPicPr preferRelativeResize="0"/>
          <p:nvPr/>
        </p:nvPicPr>
        <p:blipFill>
          <a:blip r:embed="rId4">
            <a:alphaModFix/>
          </a:blip>
          <a:stretch>
            <a:fillRect/>
          </a:stretch>
        </p:blipFill>
        <p:spPr>
          <a:xfrm>
            <a:off x="2807624" y="2024020"/>
            <a:ext cx="1851900" cy="1568441"/>
          </a:xfrm>
          <a:prstGeom prst="rect">
            <a:avLst/>
          </a:prstGeom>
          <a:noFill/>
          <a:ln>
            <a:noFill/>
          </a:ln>
        </p:spPr>
      </p:pic>
      <p:pic>
        <p:nvPicPr>
          <p:cNvPr id="59" name="Google Shape;729;p63">
            <a:extLst>
              <a:ext uri="{FF2B5EF4-FFF2-40B4-BE49-F238E27FC236}">
                <a16:creationId xmlns:a16="http://schemas.microsoft.com/office/drawing/2014/main" id="{D562C2CA-B958-07E3-EEDD-1F7E2C144A4A}"/>
              </a:ext>
            </a:extLst>
          </p:cNvPr>
          <p:cNvPicPr preferRelativeResize="0"/>
          <p:nvPr/>
        </p:nvPicPr>
        <p:blipFill>
          <a:blip r:embed="rId5">
            <a:alphaModFix/>
          </a:blip>
          <a:stretch>
            <a:fillRect/>
          </a:stretch>
        </p:blipFill>
        <p:spPr>
          <a:xfrm>
            <a:off x="2719675" y="4154487"/>
            <a:ext cx="1851900" cy="928888"/>
          </a:xfrm>
          <a:prstGeom prst="rect">
            <a:avLst/>
          </a:prstGeom>
          <a:noFill/>
          <a:ln>
            <a:noFill/>
          </a:ln>
        </p:spPr>
      </p:pic>
      <p:pic>
        <p:nvPicPr>
          <p:cNvPr id="60" name="Google Shape;730;p63">
            <a:extLst>
              <a:ext uri="{FF2B5EF4-FFF2-40B4-BE49-F238E27FC236}">
                <a16:creationId xmlns:a16="http://schemas.microsoft.com/office/drawing/2014/main" id="{168FFFD0-3242-3710-A0FF-5E9339F6E16F}"/>
              </a:ext>
            </a:extLst>
          </p:cNvPr>
          <p:cNvPicPr preferRelativeResize="0"/>
          <p:nvPr/>
        </p:nvPicPr>
        <p:blipFill>
          <a:blip r:embed="rId6">
            <a:alphaModFix/>
          </a:blip>
          <a:stretch>
            <a:fillRect/>
          </a:stretch>
        </p:blipFill>
        <p:spPr>
          <a:xfrm>
            <a:off x="5380151" y="2024020"/>
            <a:ext cx="1386967" cy="1674348"/>
          </a:xfrm>
          <a:prstGeom prst="rect">
            <a:avLst/>
          </a:prstGeom>
          <a:noFill/>
          <a:ln>
            <a:noFill/>
          </a:ln>
        </p:spPr>
      </p:pic>
      <p:pic>
        <p:nvPicPr>
          <p:cNvPr id="61" name="Google Shape;731;p63">
            <a:extLst>
              <a:ext uri="{FF2B5EF4-FFF2-40B4-BE49-F238E27FC236}">
                <a16:creationId xmlns:a16="http://schemas.microsoft.com/office/drawing/2014/main" id="{866246AC-601A-455A-2498-DF10498604BA}"/>
              </a:ext>
            </a:extLst>
          </p:cNvPr>
          <p:cNvPicPr preferRelativeResize="0"/>
          <p:nvPr/>
        </p:nvPicPr>
        <p:blipFill>
          <a:blip r:embed="rId7">
            <a:alphaModFix/>
          </a:blip>
          <a:stretch>
            <a:fillRect/>
          </a:stretch>
        </p:blipFill>
        <p:spPr>
          <a:xfrm>
            <a:off x="5216224" y="4088379"/>
            <a:ext cx="1900268" cy="995765"/>
          </a:xfrm>
          <a:prstGeom prst="rect">
            <a:avLst/>
          </a:prstGeom>
          <a:noFill/>
          <a:ln>
            <a:noFill/>
          </a:ln>
        </p:spPr>
      </p:pic>
      <p:sp>
        <p:nvSpPr>
          <p:cNvPr id="62" name="Google Shape;732;p63">
            <a:extLst>
              <a:ext uri="{FF2B5EF4-FFF2-40B4-BE49-F238E27FC236}">
                <a16:creationId xmlns:a16="http://schemas.microsoft.com/office/drawing/2014/main" id="{CB954511-3181-B543-9976-2AF240BDD3DF}"/>
              </a:ext>
            </a:extLst>
          </p:cNvPr>
          <p:cNvSpPr txBox="1"/>
          <p:nvPr/>
        </p:nvSpPr>
        <p:spPr>
          <a:xfrm>
            <a:off x="171157" y="1014411"/>
            <a:ext cx="2073792" cy="923289"/>
          </a:xfrm>
          <a:prstGeom prst="rect">
            <a:avLst/>
          </a:prstGeom>
          <a:noFill/>
          <a:ln>
            <a:noFill/>
          </a:ln>
        </p:spPr>
        <p:txBody>
          <a:bodyPr spcFirstLastPara="1" wrap="square" lIns="121900" tIns="121900" rIns="121900" bIns="121900" anchor="t" anchorCtr="0">
            <a:spAutoFit/>
          </a:bodyPr>
          <a:lstStyle/>
          <a:p>
            <a:r>
              <a:rPr lang="en-US" altLang="ja" sz="2400" b="1">
                <a:solidFill>
                  <a:schemeClr val="dk1"/>
                </a:solidFill>
              </a:rPr>
              <a:t>NASA COBE</a:t>
            </a:r>
            <a:br>
              <a:rPr lang="en-US" altLang="ja" sz="2400" b="1">
                <a:solidFill>
                  <a:schemeClr val="dk1"/>
                </a:solidFill>
              </a:rPr>
            </a:br>
            <a:r>
              <a:rPr lang="en-US" altLang="ja" sz="2000" b="1">
                <a:solidFill>
                  <a:schemeClr val="dk1"/>
                </a:solidFill>
              </a:rPr>
              <a:t>1989</a:t>
            </a:r>
            <a:endParaRPr sz="2400" b="1">
              <a:solidFill>
                <a:schemeClr val="dk1"/>
              </a:solidFill>
            </a:endParaRPr>
          </a:p>
        </p:txBody>
      </p:sp>
      <p:sp>
        <p:nvSpPr>
          <p:cNvPr id="63" name="Google Shape;733;p63">
            <a:extLst>
              <a:ext uri="{FF2B5EF4-FFF2-40B4-BE49-F238E27FC236}">
                <a16:creationId xmlns:a16="http://schemas.microsoft.com/office/drawing/2014/main" id="{A0D98255-97E4-C937-CC6E-59FD9BAB3C0C}"/>
              </a:ext>
            </a:extLst>
          </p:cNvPr>
          <p:cNvSpPr txBox="1"/>
          <p:nvPr/>
        </p:nvSpPr>
        <p:spPr>
          <a:xfrm>
            <a:off x="2663634" y="996469"/>
            <a:ext cx="2163747" cy="923289"/>
          </a:xfrm>
          <a:prstGeom prst="rect">
            <a:avLst/>
          </a:prstGeom>
          <a:noFill/>
          <a:ln>
            <a:noFill/>
          </a:ln>
        </p:spPr>
        <p:txBody>
          <a:bodyPr spcFirstLastPara="1" wrap="square" lIns="121900" tIns="121900" rIns="121900" bIns="121900" anchor="t" anchorCtr="0">
            <a:spAutoFit/>
          </a:bodyPr>
          <a:lstStyle/>
          <a:p>
            <a:r>
              <a:rPr lang="en-US" altLang="ja" sz="2400" b="1">
                <a:solidFill>
                  <a:schemeClr val="dk1"/>
                </a:solidFill>
              </a:rPr>
              <a:t>NASA WMAP</a:t>
            </a:r>
            <a:endParaRPr sz="2400" b="1">
              <a:solidFill>
                <a:schemeClr val="dk1"/>
              </a:solidFill>
            </a:endParaRPr>
          </a:p>
          <a:p>
            <a:r>
              <a:rPr lang="en-US" altLang="ja" sz="2000" b="1">
                <a:solidFill>
                  <a:schemeClr val="dk1"/>
                </a:solidFill>
              </a:rPr>
              <a:t>2001</a:t>
            </a:r>
            <a:endParaRPr sz="2000" b="1">
              <a:solidFill>
                <a:schemeClr val="dk1"/>
              </a:solidFill>
            </a:endParaRPr>
          </a:p>
        </p:txBody>
      </p:sp>
      <p:sp>
        <p:nvSpPr>
          <p:cNvPr id="64" name="Google Shape;734;p63">
            <a:extLst>
              <a:ext uri="{FF2B5EF4-FFF2-40B4-BE49-F238E27FC236}">
                <a16:creationId xmlns:a16="http://schemas.microsoft.com/office/drawing/2014/main" id="{A17A2CB5-6223-0EB2-503E-E83BCAE661E2}"/>
              </a:ext>
            </a:extLst>
          </p:cNvPr>
          <p:cNvSpPr txBox="1"/>
          <p:nvPr/>
        </p:nvSpPr>
        <p:spPr>
          <a:xfrm>
            <a:off x="5180571" y="996469"/>
            <a:ext cx="1994898" cy="923289"/>
          </a:xfrm>
          <a:prstGeom prst="rect">
            <a:avLst/>
          </a:prstGeom>
          <a:noFill/>
          <a:ln>
            <a:noFill/>
          </a:ln>
        </p:spPr>
        <p:txBody>
          <a:bodyPr spcFirstLastPara="1" wrap="square" lIns="121900" tIns="121900" rIns="121900" bIns="121900" anchor="t" anchorCtr="0">
            <a:spAutoFit/>
          </a:bodyPr>
          <a:lstStyle/>
          <a:p>
            <a:r>
              <a:rPr lang="en-US" altLang="ja" sz="2400" b="1">
                <a:solidFill>
                  <a:schemeClr val="dk1"/>
                </a:solidFill>
              </a:rPr>
              <a:t>ESA Planck</a:t>
            </a:r>
            <a:endParaRPr sz="2400" b="1">
              <a:solidFill>
                <a:schemeClr val="dk1"/>
              </a:solidFill>
            </a:endParaRPr>
          </a:p>
          <a:p>
            <a:r>
              <a:rPr lang="en-US" altLang="ja" sz="2000" b="1">
                <a:solidFill>
                  <a:schemeClr val="dk1"/>
                </a:solidFill>
              </a:rPr>
              <a:t>2009</a:t>
            </a:r>
            <a:endParaRPr sz="2000" b="1">
              <a:solidFill>
                <a:schemeClr val="dk1"/>
              </a:solidFill>
            </a:endParaRPr>
          </a:p>
        </p:txBody>
      </p:sp>
      <p:pic>
        <p:nvPicPr>
          <p:cNvPr id="65" name="Google Shape;735;p63">
            <a:extLst>
              <a:ext uri="{FF2B5EF4-FFF2-40B4-BE49-F238E27FC236}">
                <a16:creationId xmlns:a16="http://schemas.microsoft.com/office/drawing/2014/main" id="{E2EE2C8D-0583-567D-55BE-88E4B437C9D8}"/>
              </a:ext>
            </a:extLst>
          </p:cNvPr>
          <p:cNvPicPr preferRelativeResize="0"/>
          <p:nvPr/>
        </p:nvPicPr>
        <p:blipFill>
          <a:blip r:embed="rId8">
            <a:alphaModFix/>
          </a:blip>
          <a:stretch>
            <a:fillRect/>
          </a:stretch>
        </p:blipFill>
        <p:spPr>
          <a:xfrm>
            <a:off x="7761141" y="1673537"/>
            <a:ext cx="4125497" cy="3672775"/>
          </a:xfrm>
          <a:prstGeom prst="rect">
            <a:avLst/>
          </a:prstGeom>
          <a:noFill/>
          <a:ln>
            <a:noFill/>
          </a:ln>
        </p:spPr>
      </p:pic>
      <p:sp>
        <p:nvSpPr>
          <p:cNvPr id="66" name="Google Shape;736;p63">
            <a:extLst>
              <a:ext uri="{FF2B5EF4-FFF2-40B4-BE49-F238E27FC236}">
                <a16:creationId xmlns:a16="http://schemas.microsoft.com/office/drawing/2014/main" id="{EEC7FDCB-238F-3C50-73D7-813BB72AC1DE}"/>
              </a:ext>
            </a:extLst>
          </p:cNvPr>
          <p:cNvSpPr txBox="1"/>
          <p:nvPr/>
        </p:nvSpPr>
        <p:spPr>
          <a:xfrm>
            <a:off x="7796290" y="996469"/>
            <a:ext cx="4249769" cy="677068"/>
          </a:xfrm>
          <a:prstGeom prst="rect">
            <a:avLst/>
          </a:prstGeom>
          <a:noFill/>
          <a:ln>
            <a:noFill/>
          </a:ln>
        </p:spPr>
        <p:txBody>
          <a:bodyPr spcFirstLastPara="1" wrap="square" lIns="121900" tIns="121900" rIns="121900" bIns="121900" anchor="t" anchorCtr="0">
            <a:spAutoFit/>
          </a:bodyPr>
          <a:lstStyle/>
          <a:p>
            <a:r>
              <a:rPr lang="en-US" altLang="ja" sz="2800" b="1">
                <a:solidFill>
                  <a:schemeClr val="dk1"/>
                </a:solidFill>
              </a:rPr>
              <a:t>JAXA </a:t>
            </a:r>
            <a:r>
              <a:rPr lang="en-US" altLang="ja" sz="2800" b="1" err="1">
                <a:solidFill>
                  <a:schemeClr val="dk1"/>
                </a:solidFill>
              </a:rPr>
              <a:t>LiteBIRD</a:t>
            </a:r>
            <a:r>
              <a:rPr lang="en-US" altLang="ja" sz="2800" b="1">
                <a:solidFill>
                  <a:schemeClr val="dk1"/>
                </a:solidFill>
              </a:rPr>
              <a:t>  </a:t>
            </a:r>
            <a:r>
              <a:rPr lang="en-US" altLang="ja" sz="2000" b="1">
                <a:solidFill>
                  <a:schemeClr val="dk1"/>
                </a:solidFill>
              </a:rPr>
              <a:t>(early 2030s)</a:t>
            </a:r>
            <a:endParaRPr sz="2800" b="1">
              <a:solidFill>
                <a:schemeClr val="dk1"/>
              </a:solidFill>
            </a:endParaRPr>
          </a:p>
        </p:txBody>
      </p:sp>
      <p:sp>
        <p:nvSpPr>
          <p:cNvPr id="67" name="Google Shape;737;p63">
            <a:extLst>
              <a:ext uri="{FF2B5EF4-FFF2-40B4-BE49-F238E27FC236}">
                <a16:creationId xmlns:a16="http://schemas.microsoft.com/office/drawing/2014/main" id="{C22CF5FC-92C0-FBB4-747F-88DFE5C840A8}"/>
              </a:ext>
            </a:extLst>
          </p:cNvPr>
          <p:cNvSpPr/>
          <p:nvPr/>
        </p:nvSpPr>
        <p:spPr>
          <a:xfrm>
            <a:off x="2246662" y="2664994"/>
            <a:ext cx="462000" cy="392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68" name="Google Shape;738;p63">
            <a:extLst>
              <a:ext uri="{FF2B5EF4-FFF2-40B4-BE49-F238E27FC236}">
                <a16:creationId xmlns:a16="http://schemas.microsoft.com/office/drawing/2014/main" id="{5348CF36-1F81-789D-6959-C6F8295D2467}"/>
              </a:ext>
            </a:extLst>
          </p:cNvPr>
          <p:cNvSpPr/>
          <p:nvPr/>
        </p:nvSpPr>
        <p:spPr>
          <a:xfrm>
            <a:off x="4758968" y="2612040"/>
            <a:ext cx="462000" cy="392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69" name="Google Shape;739;p63">
            <a:extLst>
              <a:ext uri="{FF2B5EF4-FFF2-40B4-BE49-F238E27FC236}">
                <a16:creationId xmlns:a16="http://schemas.microsoft.com/office/drawing/2014/main" id="{7A64020C-D8A8-270D-45B0-18550852ECA1}"/>
              </a:ext>
            </a:extLst>
          </p:cNvPr>
          <p:cNvSpPr/>
          <p:nvPr/>
        </p:nvSpPr>
        <p:spPr>
          <a:xfrm>
            <a:off x="6980775" y="2612040"/>
            <a:ext cx="462000" cy="392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0" name="正方形/長方形 69">
            <a:extLst>
              <a:ext uri="{FF2B5EF4-FFF2-40B4-BE49-F238E27FC236}">
                <a16:creationId xmlns:a16="http://schemas.microsoft.com/office/drawing/2014/main" id="{3850BC4A-D0AF-9436-D0E9-28F3D58DBE5A}"/>
              </a:ext>
            </a:extLst>
          </p:cNvPr>
          <p:cNvSpPr/>
          <p:nvPr/>
        </p:nvSpPr>
        <p:spPr>
          <a:xfrm>
            <a:off x="7560455" y="996469"/>
            <a:ext cx="4485604" cy="450635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5D1F3B6F-B751-8359-B3F2-40BEC350846A}"/>
              </a:ext>
            </a:extLst>
          </p:cNvPr>
          <p:cNvSpPr txBox="1"/>
          <p:nvPr/>
        </p:nvSpPr>
        <p:spPr>
          <a:xfrm>
            <a:off x="59361" y="5629234"/>
            <a:ext cx="12242454" cy="830997"/>
          </a:xfrm>
          <a:prstGeom prst="rect">
            <a:avLst/>
          </a:prstGeom>
          <a:noFill/>
        </p:spPr>
        <p:txBody>
          <a:bodyPr wrap="none" rtlCol="0">
            <a:spAutoFit/>
          </a:bodyPr>
          <a:lstStyle/>
          <a:p>
            <a:pPr marL="342900" indent="-342900">
              <a:buFont typeface="Arial" panose="020B0604020202020204" pitchFamily="34" charset="0"/>
              <a:buChar char="•"/>
            </a:pPr>
            <a:r>
              <a:rPr kumimoji="1" lang="en-US" altLang="ja-JP" sz="2400" dirty="0" err="1">
                <a:latin typeface="MS PGothic" panose="020B0600070205080204" pitchFamily="34" charset="-128"/>
                <a:ea typeface="MS PGothic" panose="020B0600070205080204" pitchFamily="34" charset="-128"/>
              </a:rPr>
              <a:t>LiteBIRD</a:t>
            </a:r>
            <a:r>
              <a:rPr kumimoji="1" lang="ja-JP" altLang="en-US" sz="2400">
                <a:latin typeface="MS PGothic" panose="020B0600070205080204" pitchFamily="34" charset="-128"/>
                <a:ea typeface="MS PGothic" panose="020B0600070205080204" pitchFamily="34" charset="-128"/>
              </a:rPr>
              <a:t>は４世代目の宇宙マイクロ波背景放射</a:t>
            </a:r>
            <a:r>
              <a:rPr kumimoji="1" lang="en-US" altLang="ja-JP" sz="2400" dirty="0">
                <a:latin typeface="MS PGothic" panose="020B0600070205080204" pitchFamily="34" charset="-128"/>
                <a:ea typeface="MS PGothic" panose="020B0600070205080204" pitchFamily="34" charset="-128"/>
              </a:rPr>
              <a:t>(CMB)</a:t>
            </a:r>
            <a:r>
              <a:rPr kumimoji="1" lang="ja-JP" altLang="en-US" sz="2400">
                <a:latin typeface="MS PGothic" panose="020B0600070205080204" pitchFamily="34" charset="-128"/>
                <a:ea typeface="MS PGothic" panose="020B0600070205080204" pitchFamily="34" charset="-128"/>
              </a:rPr>
              <a:t>観測衛星</a:t>
            </a:r>
            <a:endParaRPr kumimoji="1" lang="en-US" altLang="ja-JP" sz="2400" dirty="0">
              <a:latin typeface="MS PGothic" panose="020B0600070205080204" pitchFamily="34" charset="-128"/>
              <a:ea typeface="MS PGothic" panose="020B0600070205080204" pitchFamily="34" charset="-128"/>
            </a:endParaRPr>
          </a:p>
          <a:p>
            <a:pPr marL="342900" indent="-342900">
              <a:buFont typeface="Arial" panose="020B0604020202020204" pitchFamily="34" charset="0"/>
              <a:buChar char="•"/>
            </a:pPr>
            <a:r>
              <a:rPr lang="en-US" altLang="ja-JP" sz="2400" dirty="0">
                <a:latin typeface="MS PGothic" panose="020B0600070205080204" pitchFamily="34" charset="-128"/>
                <a:ea typeface="MS PGothic" panose="020B0600070205080204" pitchFamily="34" charset="-128"/>
              </a:rPr>
              <a:t>CMB</a:t>
            </a:r>
            <a:r>
              <a:rPr lang="ja-JP" altLang="en-US" sz="2400">
                <a:latin typeface="MS PGothic" panose="020B0600070205080204" pitchFamily="34" charset="-128"/>
                <a:ea typeface="MS PGothic" panose="020B0600070205080204" pitchFamily="34" charset="-128"/>
              </a:rPr>
              <a:t>偏光の精密測定を目指している。また超伝導センサー</a:t>
            </a:r>
            <a:r>
              <a:rPr lang="en-US" altLang="ja-JP" sz="2400" dirty="0">
                <a:latin typeface="MS PGothic" panose="020B0600070205080204" pitchFamily="34" charset="-128"/>
                <a:ea typeface="MS PGothic" panose="020B0600070205080204" pitchFamily="34" charset="-128"/>
              </a:rPr>
              <a:t>(TES)</a:t>
            </a:r>
            <a:r>
              <a:rPr lang="ja-JP" altLang="en-US" sz="2400">
                <a:latin typeface="MS PGothic" panose="020B0600070205080204" pitchFamily="34" charset="-128"/>
                <a:ea typeface="MS PGothic" panose="020B0600070205080204" pitchFamily="34" charset="-128"/>
              </a:rPr>
              <a:t>を用いた初の観測衛星</a:t>
            </a:r>
            <a:endParaRPr kumimoji="1" lang="en-US" altLang="ja-JP" sz="240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000074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4B5BE-1C62-6C99-E6BB-6B0C9DF2238C}"/>
            </a:ext>
          </a:extLst>
        </p:cNvPr>
        <p:cNvGrpSpPr/>
        <p:nvPr/>
      </p:nvGrpSpPr>
      <p:grpSpPr>
        <a:xfrm>
          <a:off x="0" y="0"/>
          <a:ext cx="0" cy="0"/>
          <a:chOff x="0" y="0"/>
          <a:chExt cx="0" cy="0"/>
        </a:xfrm>
      </p:grpSpPr>
      <p:pic>
        <p:nvPicPr>
          <p:cNvPr id="4" name="Google Shape;267;p45" descr="Google Shape;248;p27">
            <a:extLst>
              <a:ext uri="{FF2B5EF4-FFF2-40B4-BE49-F238E27FC236}">
                <a16:creationId xmlns:a16="http://schemas.microsoft.com/office/drawing/2014/main" id="{C86DEA01-6463-F648-424D-F7EAAE0EE951}"/>
              </a:ext>
            </a:extLst>
          </p:cNvPr>
          <p:cNvPicPr preferRelativeResize="0"/>
          <p:nvPr/>
        </p:nvPicPr>
        <p:blipFill rotWithShape="1">
          <a:blip r:embed="rId2">
            <a:alphaModFix/>
          </a:blip>
          <a:srcRect/>
          <a:stretch/>
        </p:blipFill>
        <p:spPr>
          <a:xfrm>
            <a:off x="10608621" y="1087987"/>
            <a:ext cx="1466252" cy="5365859"/>
          </a:xfrm>
          <a:prstGeom prst="rect">
            <a:avLst/>
          </a:prstGeom>
          <a:noFill/>
          <a:ln>
            <a:noFill/>
          </a:ln>
        </p:spPr>
      </p:pic>
      <p:sp>
        <p:nvSpPr>
          <p:cNvPr id="5" name="Google Shape;268;p45">
            <a:extLst>
              <a:ext uri="{FF2B5EF4-FFF2-40B4-BE49-F238E27FC236}">
                <a16:creationId xmlns:a16="http://schemas.microsoft.com/office/drawing/2014/main" id="{C1326945-16AF-021E-6B48-22C3349D3372}"/>
              </a:ext>
            </a:extLst>
          </p:cNvPr>
          <p:cNvSpPr txBox="1"/>
          <p:nvPr/>
        </p:nvSpPr>
        <p:spPr>
          <a:xfrm>
            <a:off x="128698" y="124041"/>
            <a:ext cx="10234501" cy="748859"/>
          </a:xfrm>
          <a:prstGeom prst="rect">
            <a:avLst/>
          </a:prstGeom>
          <a:noFill/>
          <a:ln>
            <a:noFill/>
          </a:ln>
        </p:spPr>
        <p:txBody>
          <a:bodyPr spcFirstLastPara="1" wrap="square" lIns="25400" tIns="25400" rIns="25400" bIns="25400" anchor="ctr" anchorCtr="0">
            <a:spAutoFit/>
          </a:bodyPr>
          <a:lstStyle/>
          <a:p>
            <a:pPr>
              <a:buClr>
                <a:srgbClr val="113362"/>
              </a:buClr>
              <a:buSzPts val="3400"/>
            </a:pPr>
            <a:r>
              <a:rPr lang="en-US" altLang="ja" sz="4533" b="1" err="1">
                <a:solidFill>
                  <a:srgbClr val="113362"/>
                </a:solidFill>
                <a:latin typeface="Meiryo" panose="020B0604030504040204" pitchFamily="34" charset="-128"/>
                <a:ea typeface="Meiryo" panose="020B0604030504040204" pitchFamily="34" charset="-128"/>
                <a:cs typeface="Times New Roman"/>
                <a:sym typeface="Times New Roman"/>
              </a:rPr>
              <a:t>LiteBIRD</a:t>
            </a:r>
            <a:r>
              <a:rPr lang="en-US" altLang="ja" sz="4533" b="1">
                <a:solidFill>
                  <a:srgbClr val="113362"/>
                </a:solidFill>
                <a:latin typeface="Meiryo" panose="020B0604030504040204" pitchFamily="34" charset="-128"/>
                <a:ea typeface="Meiryo" panose="020B0604030504040204" pitchFamily="34" charset="-128"/>
                <a:cs typeface="Times New Roman"/>
                <a:sym typeface="Times New Roman"/>
              </a:rPr>
              <a:t> </a:t>
            </a:r>
            <a:r>
              <a:rPr lang="ja" altLang="en-US" sz="4533" b="1">
                <a:solidFill>
                  <a:srgbClr val="113362"/>
                </a:solidFill>
                <a:latin typeface="Meiryo" panose="020B0604030504040204" pitchFamily="34" charset="-128"/>
                <a:ea typeface="Meiryo" panose="020B0604030504040204" pitchFamily="34" charset="-128"/>
                <a:cs typeface="Times New Roman"/>
                <a:sym typeface="Times New Roman"/>
              </a:rPr>
              <a:t>概要</a:t>
            </a:r>
            <a:r>
              <a:rPr lang="en-US" altLang="ja" sz="4533" b="1">
                <a:solidFill>
                  <a:srgbClr val="113362"/>
                </a:solidFill>
                <a:latin typeface="Meiryo" panose="020B0604030504040204" pitchFamily="34" charset="-128"/>
                <a:ea typeface="Meiryo" panose="020B0604030504040204" pitchFamily="34" charset="-128"/>
                <a:cs typeface="Times New Roman"/>
                <a:sym typeface="Times New Roman"/>
              </a:rPr>
              <a:t> </a:t>
            </a:r>
            <a:r>
              <a:rPr lang="en-US" altLang="ja" sz="2400" b="1">
                <a:solidFill>
                  <a:srgbClr val="113362"/>
                </a:solidFill>
                <a:latin typeface="Meiryo" panose="020B0604030504040204" pitchFamily="34" charset="-128"/>
                <a:ea typeface="Meiryo" panose="020B0604030504040204" pitchFamily="34" charset="-128"/>
                <a:cs typeface="Times New Roman"/>
                <a:sym typeface="Times New Roman"/>
              </a:rPr>
              <a:t>– </a:t>
            </a:r>
            <a:r>
              <a:rPr lang="ja-JP" altLang="en-US" sz="2400" b="1">
                <a:solidFill>
                  <a:srgbClr val="113362"/>
                </a:solidFill>
                <a:latin typeface="Meiryo" panose="020B0604030504040204" pitchFamily="34" charset="-128"/>
                <a:ea typeface="Meiryo" panose="020B0604030504040204" pitchFamily="34" charset="-128"/>
                <a:cs typeface="Times New Roman"/>
                <a:sym typeface="Times New Roman"/>
              </a:rPr>
              <a:t>インフレーション宇宙と量子重力の検証</a:t>
            </a:r>
            <a:endParaRPr sz="667">
              <a:latin typeface="Meiryo" panose="020B0604030504040204" pitchFamily="34" charset="-128"/>
              <a:ea typeface="Meiryo" panose="020B0604030504040204" pitchFamily="34" charset="-128"/>
            </a:endParaRPr>
          </a:p>
        </p:txBody>
      </p:sp>
      <p:sp>
        <p:nvSpPr>
          <p:cNvPr id="6" name="Google Shape;271;p45">
            <a:extLst>
              <a:ext uri="{FF2B5EF4-FFF2-40B4-BE49-F238E27FC236}">
                <a16:creationId xmlns:a16="http://schemas.microsoft.com/office/drawing/2014/main" id="{9498CB6F-BC5E-EEC1-23B8-6917662759F5}"/>
              </a:ext>
            </a:extLst>
          </p:cNvPr>
          <p:cNvSpPr txBox="1"/>
          <p:nvPr/>
        </p:nvSpPr>
        <p:spPr>
          <a:xfrm>
            <a:off x="128698" y="1006002"/>
            <a:ext cx="7612400" cy="2695555"/>
          </a:xfrm>
          <a:prstGeom prst="rect">
            <a:avLst/>
          </a:prstGeom>
          <a:noFill/>
          <a:ln>
            <a:noFill/>
          </a:ln>
        </p:spPr>
        <p:txBody>
          <a:bodyPr spcFirstLastPara="1" wrap="square" lIns="22833" tIns="22833" rIns="22833" bIns="22833" anchor="t" anchorCtr="0">
            <a:spAutoFit/>
          </a:bodyPr>
          <a:lstStyle/>
          <a:p>
            <a:pPr>
              <a:lnSpc>
                <a:spcPct val="120000"/>
              </a:lnSpc>
              <a:spcBef>
                <a:spcPts val="133"/>
              </a:spcBef>
              <a:buClr>
                <a:srgbClr val="113362"/>
              </a:buClr>
              <a:buSzPts val="1500"/>
            </a:pPr>
            <a:r>
              <a:rPr lang="ja-JP" altLang="en-US" sz="2000" b="1">
                <a:solidFill>
                  <a:srgbClr val="113362"/>
                </a:solidFill>
                <a:latin typeface="Meiryo" panose="020B0604030504040204" pitchFamily="34" charset="-128"/>
                <a:ea typeface="Meiryo" panose="020B0604030504040204" pitchFamily="34" charset="-128"/>
                <a:cs typeface="Times New Roman"/>
                <a:sym typeface="Times New Roman"/>
              </a:rPr>
              <a:t>プロジェクト概要</a:t>
            </a:r>
            <a:endParaRPr lang="en-US" altLang="ja" sz="2000" b="1">
              <a:solidFill>
                <a:srgbClr val="113362"/>
              </a:solidFill>
              <a:latin typeface="Meiryo" panose="020B0604030504040204" pitchFamily="34" charset="-128"/>
              <a:ea typeface="Meiryo" panose="020B0604030504040204" pitchFamily="34" charset="-128"/>
              <a:cs typeface="Times New Roman"/>
              <a:sym typeface="Times New Roman"/>
            </a:endParaRPr>
          </a:p>
          <a:p>
            <a:pPr marL="186262" indent="-194728">
              <a:lnSpc>
                <a:spcPct val="120000"/>
              </a:lnSpc>
              <a:spcBef>
                <a:spcPts val="133"/>
              </a:spcBef>
              <a:buClr>
                <a:srgbClr val="113362"/>
              </a:buClr>
              <a:buSzPts val="1500"/>
              <a:buFont typeface="Arial"/>
              <a:buChar char="•"/>
            </a:pPr>
            <a:r>
              <a:rPr lang="en-US" altLang="ja" sz="2000">
                <a:solidFill>
                  <a:srgbClr val="113362"/>
                </a:solidFill>
                <a:latin typeface="Meiryo" panose="020B0604030504040204" pitchFamily="34" charset="-128"/>
                <a:ea typeface="Meiryo" panose="020B0604030504040204" pitchFamily="34" charset="-128"/>
                <a:cs typeface="Times New Roman"/>
                <a:sym typeface="Times New Roman"/>
              </a:rPr>
              <a:t>2019</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年</a:t>
            </a:r>
            <a:r>
              <a:rPr lang="en-US" altLang="ja" sz="2000">
                <a:solidFill>
                  <a:srgbClr val="113362"/>
                </a:solidFill>
                <a:latin typeface="Meiryo" panose="020B0604030504040204" pitchFamily="34" charset="-128"/>
                <a:ea typeface="Meiryo" panose="020B0604030504040204" pitchFamily="34" charset="-128"/>
                <a:cs typeface="Times New Roman"/>
                <a:sym typeface="Times New Roman"/>
              </a:rPr>
              <a:t>5</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月に</a:t>
            </a:r>
            <a:r>
              <a:rPr lang="en-US" altLang="ja" sz="2000">
                <a:solidFill>
                  <a:srgbClr val="113362"/>
                </a:solidFill>
                <a:latin typeface="Meiryo" panose="020B0604030504040204" pitchFamily="34" charset="-128"/>
                <a:ea typeface="Meiryo" panose="020B0604030504040204" pitchFamily="34" charset="-128"/>
                <a:cs typeface="Times New Roman"/>
                <a:sym typeface="Times New Roman"/>
              </a:rPr>
              <a:t>JAXA</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戦略的中型</a:t>
            </a:r>
            <a:r>
              <a:rPr lang="en-US" altLang="ja" sz="2000">
                <a:solidFill>
                  <a:srgbClr val="113362"/>
                </a:solidFill>
                <a:latin typeface="Meiryo" panose="020B0604030504040204" pitchFamily="34" charset="-128"/>
                <a:ea typeface="Meiryo" panose="020B0604030504040204" pitchFamily="34" charset="-128"/>
                <a:cs typeface="Times New Roman"/>
                <a:sym typeface="Times New Roman"/>
              </a:rPr>
              <a:t>2</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号機として選定され、</a:t>
            </a:r>
            <a:r>
              <a:rPr lang="en-US" altLang="ja" sz="2000">
                <a:solidFill>
                  <a:srgbClr val="113362"/>
                </a:solidFill>
                <a:latin typeface="Meiryo" panose="020B0604030504040204" pitchFamily="34" charset="-128"/>
                <a:ea typeface="Meiryo" panose="020B0604030504040204" pitchFamily="34" charset="-128"/>
                <a:cs typeface="Times New Roman"/>
                <a:sym typeface="Times New Roman"/>
              </a:rPr>
              <a:t>H3</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ロケットにより</a:t>
            </a:r>
            <a:r>
              <a:rPr lang="en-US" altLang="ja" sz="2000">
                <a:solidFill>
                  <a:srgbClr val="113362"/>
                </a:solidFill>
                <a:latin typeface="Meiryo" panose="020B0604030504040204" pitchFamily="34" charset="-128"/>
                <a:ea typeface="Meiryo" panose="020B0604030504040204" pitchFamily="34" charset="-128"/>
                <a:cs typeface="Times New Roman"/>
                <a:sym typeface="Times New Roman"/>
              </a:rPr>
              <a:t>2032</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年度の打ち上げを目指した計画。</a:t>
            </a:r>
            <a:endParaRPr sz="667">
              <a:latin typeface="Meiryo" panose="020B0604030504040204" pitchFamily="34" charset="-128"/>
              <a:ea typeface="Meiryo" panose="020B0604030504040204" pitchFamily="34" charset="-128"/>
            </a:endParaRPr>
          </a:p>
          <a:p>
            <a:pPr marL="186262" indent="-194728">
              <a:lnSpc>
                <a:spcPct val="120000"/>
              </a:lnSpc>
              <a:spcBef>
                <a:spcPts val="133"/>
              </a:spcBef>
              <a:buClr>
                <a:srgbClr val="113362"/>
              </a:buClr>
              <a:buSzPts val="1500"/>
              <a:buFont typeface="Arial"/>
              <a:buChar char="•"/>
            </a:pPr>
            <a:r>
              <a:rPr lang="ja" altLang="en-US" sz="2000" b="1">
                <a:solidFill>
                  <a:srgbClr val="0432FF"/>
                </a:solidFill>
                <a:latin typeface="Meiryo" panose="020B0604030504040204" pitchFamily="34" charset="-128"/>
                <a:ea typeface="Meiryo" panose="020B0604030504040204" pitchFamily="34" charset="-128"/>
                <a:cs typeface="Times New Roman"/>
                <a:sym typeface="Times New Roman"/>
              </a:rPr>
              <a:t>ラグランジュ点（</a:t>
            </a:r>
            <a:r>
              <a:rPr lang="en-US" altLang="ja" sz="2000" b="1">
                <a:solidFill>
                  <a:srgbClr val="0432FF"/>
                </a:solidFill>
                <a:latin typeface="Meiryo" panose="020B0604030504040204" pitchFamily="34" charset="-128"/>
                <a:ea typeface="Meiryo" panose="020B0604030504040204" pitchFamily="34" charset="-128"/>
                <a:cs typeface="Times New Roman"/>
                <a:sym typeface="Times New Roman"/>
              </a:rPr>
              <a:t>L2</a:t>
            </a:r>
            <a:r>
              <a:rPr lang="ja" altLang="en-US" sz="2000" b="1">
                <a:solidFill>
                  <a:srgbClr val="0432FF"/>
                </a:solidFill>
                <a:latin typeface="Meiryo" panose="020B0604030504040204" pitchFamily="34" charset="-128"/>
                <a:ea typeface="Meiryo" panose="020B0604030504040204" pitchFamily="34" charset="-128"/>
                <a:cs typeface="Times New Roman"/>
                <a:sym typeface="Times New Roman"/>
              </a:rPr>
              <a:t>）</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にて</a:t>
            </a:r>
            <a:r>
              <a:rPr lang="en-US" altLang="ja" sz="2000" b="1">
                <a:solidFill>
                  <a:srgbClr val="0432FF"/>
                </a:solidFill>
                <a:latin typeface="Meiryo" panose="020B0604030504040204" pitchFamily="34" charset="-128"/>
                <a:ea typeface="Meiryo" panose="020B0604030504040204" pitchFamily="34" charset="-128"/>
                <a:cs typeface="Times New Roman"/>
                <a:sym typeface="Times New Roman"/>
              </a:rPr>
              <a:t>3</a:t>
            </a:r>
            <a:r>
              <a:rPr lang="ja" altLang="en-US" sz="2000" b="1">
                <a:solidFill>
                  <a:srgbClr val="0432FF"/>
                </a:solidFill>
                <a:latin typeface="Meiryo" panose="020B0604030504040204" pitchFamily="34" charset="-128"/>
                <a:ea typeface="Meiryo" panose="020B0604030504040204" pitchFamily="34" charset="-128"/>
                <a:cs typeface="Times New Roman"/>
                <a:sym typeface="Times New Roman"/>
              </a:rPr>
              <a:t>年間の全天サーベイ</a:t>
            </a:r>
            <a:endParaRPr sz="1467">
              <a:solidFill>
                <a:srgbClr val="000000"/>
              </a:solidFill>
              <a:latin typeface="Meiryo" panose="020B0604030504040204" pitchFamily="34" charset="-128"/>
              <a:ea typeface="Meiryo" panose="020B0604030504040204" pitchFamily="34" charset="-128"/>
              <a:cs typeface="Helvetica Neue"/>
              <a:sym typeface="Helvetica Neue"/>
            </a:endParaRPr>
          </a:p>
          <a:p>
            <a:pPr marL="186262" indent="-194728">
              <a:lnSpc>
                <a:spcPct val="120000"/>
              </a:lnSpc>
              <a:spcBef>
                <a:spcPts val="133"/>
              </a:spcBef>
              <a:buClr>
                <a:srgbClr val="113362"/>
              </a:buClr>
              <a:buSzPts val="1500"/>
              <a:buFont typeface="Arial"/>
              <a:buChar char="•"/>
            </a:pP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広</a:t>
            </a:r>
            <a:r>
              <a:rPr lang="en-US" altLang="ja" sz="2000">
                <a:solidFill>
                  <a:srgbClr val="113362"/>
                </a:solidFill>
                <a:latin typeface="Meiryo" panose="020B0604030504040204" pitchFamily="34" charset="-128"/>
                <a:ea typeface="Meiryo" panose="020B0604030504040204" pitchFamily="34" charset="-128"/>
                <a:cs typeface="Times New Roman"/>
                <a:sym typeface="Times New Roman"/>
              </a:rPr>
              <a:t>/</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多帯域観測（</a:t>
            </a:r>
            <a:r>
              <a:rPr lang="en-US" altLang="ja" sz="2000" b="1">
                <a:solidFill>
                  <a:srgbClr val="0432FF"/>
                </a:solidFill>
                <a:latin typeface="Meiryo" panose="020B0604030504040204" pitchFamily="34" charset="-128"/>
                <a:ea typeface="Meiryo" panose="020B0604030504040204" pitchFamily="34" charset="-128"/>
                <a:cs typeface="Times New Roman"/>
                <a:sym typeface="Times New Roman"/>
              </a:rPr>
              <a:t>40–402 GHz</a:t>
            </a:r>
            <a:r>
              <a:rPr lang="en-US" altLang="ja" sz="2000">
                <a:solidFill>
                  <a:srgbClr val="113362"/>
                </a:solidFill>
                <a:latin typeface="Meiryo" panose="020B0604030504040204" pitchFamily="34" charset="-128"/>
                <a:ea typeface="Meiryo" panose="020B0604030504040204" pitchFamily="34" charset="-128"/>
                <a:cs typeface="Times New Roman"/>
                <a:sym typeface="Times New Roman"/>
              </a:rPr>
              <a:t>, 15</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バンド</a:t>
            </a:r>
            <a:r>
              <a:rPr lang="en-US" altLang="ja" sz="2000">
                <a:solidFill>
                  <a:srgbClr val="113362"/>
                </a:solidFill>
                <a:latin typeface="Meiryo" panose="020B0604030504040204" pitchFamily="34" charset="-128"/>
                <a:ea typeface="Meiryo" panose="020B0604030504040204" pitchFamily="34" charset="-128"/>
                <a:cs typeface="Times New Roman"/>
                <a:sym typeface="Times New Roman"/>
              </a:rPr>
              <a:t>)</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にて、対応する角度分解能（</a:t>
            </a:r>
            <a:r>
              <a:rPr lang="en-US" altLang="ja" sz="2000" b="1">
                <a:solidFill>
                  <a:srgbClr val="0432FF"/>
                </a:solidFill>
                <a:latin typeface="Meiryo" panose="020B0604030504040204" pitchFamily="34" charset="-128"/>
                <a:ea typeface="Meiryo" panose="020B0604030504040204" pitchFamily="34" charset="-128"/>
                <a:cs typeface="Times New Roman"/>
                <a:sym typeface="Times New Roman"/>
              </a:rPr>
              <a:t>70–18</a:t>
            </a:r>
            <a:r>
              <a:rPr lang="ja" altLang="en-US" sz="2000" b="1">
                <a:solidFill>
                  <a:srgbClr val="0432FF"/>
                </a:solidFill>
                <a:latin typeface="Meiryo" panose="020B0604030504040204" pitchFamily="34" charset="-128"/>
                <a:ea typeface="Meiryo" panose="020B0604030504040204" pitchFamily="34" charset="-128"/>
                <a:cs typeface="Times New Roman"/>
                <a:sym typeface="Times New Roman"/>
              </a:rPr>
              <a:t>分角</a:t>
            </a:r>
            <a:r>
              <a:rPr lang="en-US" altLang="ja" sz="2000">
                <a:latin typeface="Meiryo" panose="020B0604030504040204" pitchFamily="34" charset="-128"/>
                <a:ea typeface="Meiryo" panose="020B0604030504040204" pitchFamily="34" charset="-128"/>
                <a:cs typeface="Times New Roman"/>
                <a:sym typeface="Times New Roman"/>
              </a:rPr>
              <a:t>)</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を実施。</a:t>
            </a:r>
            <a:endParaRPr sz="667">
              <a:latin typeface="Meiryo" panose="020B0604030504040204" pitchFamily="34" charset="-128"/>
              <a:ea typeface="Meiryo" panose="020B0604030504040204" pitchFamily="34" charset="-128"/>
            </a:endParaRPr>
          </a:p>
          <a:p>
            <a:pPr marL="186262" indent="-194728">
              <a:lnSpc>
                <a:spcPct val="120000"/>
              </a:lnSpc>
              <a:spcBef>
                <a:spcPts val="133"/>
              </a:spcBef>
              <a:buClr>
                <a:srgbClr val="113362"/>
              </a:buClr>
              <a:buSzPts val="1500"/>
              <a:buFont typeface="Arial"/>
              <a:buChar char="•"/>
            </a:pPr>
            <a:r>
              <a:rPr lang="en-US" altLang="ja" sz="2000">
                <a:solidFill>
                  <a:srgbClr val="113362"/>
                </a:solidFill>
                <a:latin typeface="Meiryo" panose="020B0604030504040204" pitchFamily="34" charset="-128"/>
                <a:ea typeface="Meiryo" panose="020B0604030504040204" pitchFamily="34" charset="-128"/>
                <a:cs typeface="Times New Roman"/>
                <a:sym typeface="Times New Roman"/>
              </a:rPr>
              <a:t>CMB</a:t>
            </a:r>
            <a:r>
              <a:rPr lang="ja" altLang="en-US" sz="2000">
                <a:solidFill>
                  <a:srgbClr val="113362"/>
                </a:solidFill>
                <a:latin typeface="Meiryo" panose="020B0604030504040204" pitchFamily="34" charset="-128"/>
                <a:ea typeface="Meiryo" panose="020B0604030504040204" pitchFamily="34" charset="-128"/>
                <a:cs typeface="Times New Roman"/>
                <a:sym typeface="Times New Roman"/>
              </a:rPr>
              <a:t>に対する感度は</a:t>
            </a:r>
            <a:r>
              <a:rPr lang="en-US" altLang="ja" sz="2000">
                <a:solidFill>
                  <a:srgbClr val="113362"/>
                </a:solidFill>
                <a:latin typeface="Meiryo" panose="020B0604030504040204" pitchFamily="34" charset="-128"/>
                <a:ea typeface="Meiryo" panose="020B0604030504040204" pitchFamily="34" charset="-128"/>
                <a:cs typeface="Times New Roman"/>
                <a:sym typeface="Times New Roman"/>
              </a:rPr>
              <a:t>:  </a:t>
            </a:r>
            <a:r>
              <a:rPr lang="en-US" altLang="ja" sz="2000" b="1">
                <a:solidFill>
                  <a:srgbClr val="0432FF"/>
                </a:solidFill>
                <a:latin typeface="Meiryo" panose="020B0604030504040204" pitchFamily="34" charset="-128"/>
                <a:ea typeface="Meiryo" panose="020B0604030504040204" pitchFamily="34" charset="-128"/>
                <a:cs typeface="Times New Roman"/>
                <a:sym typeface="Times New Roman"/>
              </a:rPr>
              <a:t>2.2 </a:t>
            </a:r>
            <a:r>
              <a:rPr lang="en-US" altLang="ja" sz="2000" b="1" err="1">
                <a:solidFill>
                  <a:srgbClr val="0432FF"/>
                </a:solidFill>
                <a:latin typeface="Meiryo" panose="020B0604030504040204" pitchFamily="34" charset="-128"/>
                <a:ea typeface="Meiryo" panose="020B0604030504040204" pitchFamily="34" charset="-128"/>
                <a:cs typeface="Times New Roman"/>
                <a:sym typeface="Times New Roman"/>
              </a:rPr>
              <a:t>μK·arcmin</a:t>
            </a:r>
            <a:endParaRPr sz="667">
              <a:solidFill>
                <a:srgbClr val="0432FF"/>
              </a:solidFill>
              <a:latin typeface="Meiryo" panose="020B0604030504040204" pitchFamily="34" charset="-128"/>
              <a:ea typeface="Meiryo" panose="020B0604030504040204" pitchFamily="34" charset="-128"/>
            </a:endParaRPr>
          </a:p>
        </p:txBody>
      </p:sp>
      <p:grpSp>
        <p:nvGrpSpPr>
          <p:cNvPr id="7" name="Google Shape;272;p45">
            <a:extLst>
              <a:ext uri="{FF2B5EF4-FFF2-40B4-BE49-F238E27FC236}">
                <a16:creationId xmlns:a16="http://schemas.microsoft.com/office/drawing/2014/main" id="{854F4608-E7D8-BD06-43B9-A0F4CD9C7409}"/>
              </a:ext>
            </a:extLst>
          </p:cNvPr>
          <p:cNvGrpSpPr/>
          <p:nvPr/>
        </p:nvGrpSpPr>
        <p:grpSpPr>
          <a:xfrm>
            <a:off x="8331434" y="1089606"/>
            <a:ext cx="2289449" cy="411961"/>
            <a:chOff x="10" y="52097"/>
            <a:chExt cx="4578900" cy="823922"/>
          </a:xfrm>
        </p:grpSpPr>
        <p:sp>
          <p:nvSpPr>
            <p:cNvPr id="8" name="Google Shape;273;p45">
              <a:extLst>
                <a:ext uri="{FF2B5EF4-FFF2-40B4-BE49-F238E27FC236}">
                  <a16:creationId xmlns:a16="http://schemas.microsoft.com/office/drawing/2014/main" id="{07075BF4-B64C-3FE9-A13A-53F91EE181DF}"/>
                </a:ext>
              </a:extLst>
            </p:cNvPr>
            <p:cNvSpPr/>
            <p:nvPr/>
          </p:nvSpPr>
          <p:spPr>
            <a:xfrm>
              <a:off x="10" y="219619"/>
              <a:ext cx="4578900" cy="656400"/>
            </a:xfrm>
            <a:prstGeom prst="roundRect">
              <a:avLst>
                <a:gd name="adj" fmla="val 14326"/>
              </a:avLst>
            </a:prstGeom>
            <a:solidFill>
              <a:srgbClr val="F8CE55"/>
            </a:solidFill>
            <a:ln>
              <a:noFill/>
            </a:ln>
          </p:spPr>
          <p:txBody>
            <a:bodyPr spcFirstLastPara="1" wrap="square" lIns="0" tIns="0" rIns="0" bIns="0" anchor="ctr" anchorCtr="0">
              <a:noAutofit/>
            </a:bodyPr>
            <a:lstStyle/>
            <a:p>
              <a:pPr algn="ctr">
                <a:buClr>
                  <a:srgbClr val="F8CE55"/>
                </a:buClr>
                <a:buSzPts val="1200"/>
              </a:pPr>
              <a:endParaRPr sz="1600">
                <a:solidFill>
                  <a:srgbClr val="F8CE55"/>
                </a:solidFill>
                <a:latin typeface="Helvetica Neue"/>
                <a:ea typeface="Helvetica Neue"/>
                <a:cs typeface="Helvetica Neue"/>
                <a:sym typeface="Helvetica Neue"/>
              </a:endParaRPr>
            </a:p>
          </p:txBody>
        </p:sp>
        <p:sp>
          <p:nvSpPr>
            <p:cNvPr id="9" name="Google Shape;274;p45">
              <a:extLst>
                <a:ext uri="{FF2B5EF4-FFF2-40B4-BE49-F238E27FC236}">
                  <a16:creationId xmlns:a16="http://schemas.microsoft.com/office/drawing/2014/main" id="{F72DF6DF-AA6E-4B2C-F9C7-10532CB97901}"/>
                </a:ext>
              </a:extLst>
            </p:cNvPr>
            <p:cNvSpPr txBox="1"/>
            <p:nvPr/>
          </p:nvSpPr>
          <p:spPr>
            <a:xfrm>
              <a:off x="179610" y="52097"/>
              <a:ext cx="4345800" cy="823800"/>
            </a:xfrm>
            <a:prstGeom prst="rect">
              <a:avLst/>
            </a:prstGeom>
            <a:noFill/>
            <a:ln>
              <a:noFill/>
            </a:ln>
          </p:spPr>
          <p:txBody>
            <a:bodyPr spcFirstLastPara="1" wrap="square" lIns="22833" tIns="22833" rIns="22833" bIns="22833" anchor="t" anchorCtr="0">
              <a:noAutofit/>
            </a:bodyPr>
            <a:lstStyle/>
            <a:p>
              <a:pPr>
                <a:buClr>
                  <a:srgbClr val="113362"/>
                </a:buClr>
                <a:buSzPts val="1100"/>
              </a:pPr>
              <a:r>
                <a:rPr lang="ja" altLang="en-US" sz="1600" baseline="-25000">
                  <a:solidFill>
                    <a:srgbClr val="113362"/>
                  </a:solidFill>
                </a:rPr>
                <a:t>📖 </a:t>
              </a:r>
              <a:r>
                <a:rPr lang="en-US" altLang="ja" sz="1600" baseline="-25000" err="1">
                  <a:solidFill>
                    <a:srgbClr val="113362"/>
                  </a:solidFill>
                </a:rPr>
                <a:t>LiteBIRD</a:t>
              </a:r>
              <a:r>
                <a:rPr lang="en-US" altLang="ja" sz="1600" baseline="-25000">
                  <a:solidFill>
                    <a:srgbClr val="113362"/>
                  </a:solidFill>
                </a:rPr>
                <a:t> collaboration PTEP 2023</a:t>
              </a:r>
              <a:endParaRPr sz="800"/>
            </a:p>
          </p:txBody>
        </p:sp>
      </p:grpSp>
      <p:grpSp>
        <p:nvGrpSpPr>
          <p:cNvPr id="10" name="Google Shape;275;p45">
            <a:extLst>
              <a:ext uri="{FF2B5EF4-FFF2-40B4-BE49-F238E27FC236}">
                <a16:creationId xmlns:a16="http://schemas.microsoft.com/office/drawing/2014/main" id="{17725F50-8AEC-AAEF-5709-F169AD4BE58E}"/>
              </a:ext>
            </a:extLst>
          </p:cNvPr>
          <p:cNvGrpSpPr/>
          <p:nvPr/>
        </p:nvGrpSpPr>
        <p:grpSpPr>
          <a:xfrm>
            <a:off x="3493109" y="3814587"/>
            <a:ext cx="6451808" cy="2498136"/>
            <a:chOff x="0" y="0"/>
            <a:chExt cx="12903615" cy="4996271"/>
          </a:xfrm>
        </p:grpSpPr>
        <p:pic>
          <p:nvPicPr>
            <p:cNvPr id="11" name="Google Shape;276;p45" descr="vídeo-pegado.png">
              <a:extLst>
                <a:ext uri="{FF2B5EF4-FFF2-40B4-BE49-F238E27FC236}">
                  <a16:creationId xmlns:a16="http://schemas.microsoft.com/office/drawing/2014/main" id="{FD3849E0-D921-31E3-66C5-B1AD9015934B}"/>
                </a:ext>
              </a:extLst>
            </p:cNvPr>
            <p:cNvPicPr preferRelativeResize="0"/>
            <p:nvPr/>
          </p:nvPicPr>
          <p:blipFill rotWithShape="1">
            <a:blip r:embed="rId3">
              <a:alphaModFix/>
            </a:blip>
            <a:srcRect/>
            <a:stretch/>
          </p:blipFill>
          <p:spPr>
            <a:xfrm>
              <a:off x="0" y="0"/>
              <a:ext cx="10016505" cy="4996271"/>
            </a:xfrm>
            <a:prstGeom prst="rect">
              <a:avLst/>
            </a:prstGeom>
            <a:noFill/>
            <a:ln>
              <a:noFill/>
            </a:ln>
          </p:spPr>
        </p:pic>
        <p:grpSp>
          <p:nvGrpSpPr>
            <p:cNvPr id="12" name="Google Shape;277;p45">
              <a:extLst>
                <a:ext uri="{FF2B5EF4-FFF2-40B4-BE49-F238E27FC236}">
                  <a16:creationId xmlns:a16="http://schemas.microsoft.com/office/drawing/2014/main" id="{39608164-BB0F-5762-0946-48588E209DE8}"/>
                </a:ext>
              </a:extLst>
            </p:cNvPr>
            <p:cNvGrpSpPr/>
            <p:nvPr/>
          </p:nvGrpSpPr>
          <p:grpSpPr>
            <a:xfrm>
              <a:off x="9938329" y="546619"/>
              <a:ext cx="2965286" cy="3903032"/>
              <a:chOff x="-13" y="0"/>
              <a:chExt cx="2965286" cy="3903032"/>
            </a:xfrm>
          </p:grpSpPr>
          <p:grpSp>
            <p:nvGrpSpPr>
              <p:cNvPr id="13" name="Google Shape;278;p45">
                <a:extLst>
                  <a:ext uri="{FF2B5EF4-FFF2-40B4-BE49-F238E27FC236}">
                    <a16:creationId xmlns:a16="http://schemas.microsoft.com/office/drawing/2014/main" id="{21DFA1B0-EE72-CF6C-66E1-895D445E3D5D}"/>
                  </a:ext>
                </a:extLst>
              </p:cNvPr>
              <p:cNvGrpSpPr/>
              <p:nvPr/>
            </p:nvGrpSpPr>
            <p:grpSpPr>
              <a:xfrm>
                <a:off x="115833" y="0"/>
                <a:ext cx="2849440" cy="1895066"/>
                <a:chOff x="1" y="0"/>
                <a:chExt cx="2849440" cy="1895066"/>
              </a:xfrm>
            </p:grpSpPr>
            <p:pic>
              <p:nvPicPr>
                <p:cNvPr id="35" name="Google Shape;279;p45" descr="latex-image-1.pdf">
                  <a:extLst>
                    <a:ext uri="{FF2B5EF4-FFF2-40B4-BE49-F238E27FC236}">
                      <a16:creationId xmlns:a16="http://schemas.microsoft.com/office/drawing/2014/main" id="{192F55C8-47B8-832F-5F03-67ECC5B1BD4C}"/>
                    </a:ext>
                  </a:extLst>
                </p:cNvPr>
                <p:cNvPicPr preferRelativeResize="0"/>
                <p:nvPr/>
              </p:nvPicPr>
              <p:blipFill rotWithShape="1">
                <a:blip r:embed="rId4">
                  <a:alphaModFix/>
                </a:blip>
                <a:srcRect/>
                <a:stretch/>
              </p:blipFill>
              <p:spPr>
                <a:xfrm>
                  <a:off x="649848" y="0"/>
                  <a:ext cx="1549802" cy="291992"/>
                </a:xfrm>
                <a:prstGeom prst="rect">
                  <a:avLst/>
                </a:prstGeom>
                <a:noFill/>
                <a:ln>
                  <a:noFill/>
                </a:ln>
              </p:spPr>
            </p:pic>
            <p:grpSp>
              <p:nvGrpSpPr>
                <p:cNvPr id="36" name="Google Shape;280;p45">
                  <a:extLst>
                    <a:ext uri="{FF2B5EF4-FFF2-40B4-BE49-F238E27FC236}">
                      <a16:creationId xmlns:a16="http://schemas.microsoft.com/office/drawing/2014/main" id="{9BB2AAEE-AFC3-FFBC-9B9B-5B6175150A32}"/>
                    </a:ext>
                  </a:extLst>
                </p:cNvPr>
                <p:cNvGrpSpPr/>
                <p:nvPr/>
              </p:nvGrpSpPr>
              <p:grpSpPr>
                <a:xfrm>
                  <a:off x="1" y="343634"/>
                  <a:ext cx="2849440" cy="1551432"/>
                  <a:chOff x="1" y="-148"/>
                  <a:chExt cx="2849440" cy="1551432"/>
                </a:xfrm>
              </p:grpSpPr>
              <p:cxnSp>
                <p:nvCxnSpPr>
                  <p:cNvPr id="37" name="Google Shape;281;p45">
                    <a:extLst>
                      <a:ext uri="{FF2B5EF4-FFF2-40B4-BE49-F238E27FC236}">
                        <a16:creationId xmlns:a16="http://schemas.microsoft.com/office/drawing/2014/main" id="{4A392304-07C4-AB7E-E711-24C5A1C87E5C}"/>
                      </a:ext>
                    </a:extLst>
                  </p:cNvPr>
                  <p:cNvCxnSpPr/>
                  <p:nvPr/>
                </p:nvCxnSpPr>
                <p:spPr>
                  <a:xfrm rot="10800000">
                    <a:off x="785050" y="231029"/>
                    <a:ext cx="294600" cy="294600"/>
                  </a:xfrm>
                  <a:prstGeom prst="straightConnector1">
                    <a:avLst/>
                  </a:prstGeom>
                  <a:noFill/>
                  <a:ln w="50800" cap="flat" cmpd="sng">
                    <a:solidFill>
                      <a:srgbClr val="B3302F"/>
                    </a:solidFill>
                    <a:prstDash val="solid"/>
                    <a:miter lim="400000"/>
                    <a:headEnd type="none" w="sm" len="sm"/>
                    <a:tailEnd type="none" w="sm" len="sm"/>
                  </a:ln>
                </p:spPr>
              </p:cxnSp>
              <p:cxnSp>
                <p:nvCxnSpPr>
                  <p:cNvPr id="38" name="Google Shape;282;p45">
                    <a:extLst>
                      <a:ext uri="{FF2B5EF4-FFF2-40B4-BE49-F238E27FC236}">
                        <a16:creationId xmlns:a16="http://schemas.microsoft.com/office/drawing/2014/main" id="{7BA74245-47DA-4C8B-4A34-853B73AEC5B4}"/>
                      </a:ext>
                    </a:extLst>
                  </p:cNvPr>
                  <p:cNvCxnSpPr/>
                  <p:nvPr/>
                </p:nvCxnSpPr>
                <p:spPr>
                  <a:xfrm rot="10800000">
                    <a:off x="1096683" y="566524"/>
                    <a:ext cx="0" cy="416700"/>
                  </a:xfrm>
                  <a:prstGeom prst="straightConnector1">
                    <a:avLst/>
                  </a:prstGeom>
                  <a:noFill/>
                  <a:ln w="50800" cap="flat" cmpd="sng">
                    <a:solidFill>
                      <a:srgbClr val="B3302F"/>
                    </a:solidFill>
                    <a:prstDash val="solid"/>
                    <a:miter lim="400000"/>
                    <a:headEnd type="none" w="sm" len="sm"/>
                    <a:tailEnd type="none" w="sm" len="sm"/>
                  </a:ln>
                </p:spPr>
              </p:cxnSp>
              <p:cxnSp>
                <p:nvCxnSpPr>
                  <p:cNvPr id="39" name="Google Shape;283;p45">
                    <a:extLst>
                      <a:ext uri="{FF2B5EF4-FFF2-40B4-BE49-F238E27FC236}">
                        <a16:creationId xmlns:a16="http://schemas.microsoft.com/office/drawing/2014/main" id="{E3A3CFB5-C6BB-E5A1-C444-6E7E6B3AB14E}"/>
                      </a:ext>
                    </a:extLst>
                  </p:cNvPr>
                  <p:cNvCxnSpPr/>
                  <p:nvPr/>
                </p:nvCxnSpPr>
                <p:spPr>
                  <a:xfrm>
                    <a:off x="340417" y="208276"/>
                    <a:ext cx="416700" cy="0"/>
                  </a:xfrm>
                  <a:prstGeom prst="straightConnector1">
                    <a:avLst/>
                  </a:prstGeom>
                  <a:noFill/>
                  <a:ln w="50800" cap="flat" cmpd="sng">
                    <a:solidFill>
                      <a:srgbClr val="B3302F"/>
                    </a:solidFill>
                    <a:prstDash val="solid"/>
                    <a:miter lim="400000"/>
                    <a:headEnd type="none" w="sm" len="sm"/>
                    <a:tailEnd type="none" w="sm" len="sm"/>
                  </a:ln>
                </p:spPr>
              </p:cxnSp>
              <p:cxnSp>
                <p:nvCxnSpPr>
                  <p:cNvPr id="40" name="Google Shape;284;p45">
                    <a:extLst>
                      <a:ext uri="{FF2B5EF4-FFF2-40B4-BE49-F238E27FC236}">
                        <a16:creationId xmlns:a16="http://schemas.microsoft.com/office/drawing/2014/main" id="{7238B359-FFE8-690F-892A-991FFABCE145}"/>
                      </a:ext>
                    </a:extLst>
                  </p:cNvPr>
                  <p:cNvCxnSpPr/>
                  <p:nvPr/>
                </p:nvCxnSpPr>
                <p:spPr>
                  <a:xfrm>
                    <a:off x="17034" y="1025655"/>
                    <a:ext cx="294600" cy="294600"/>
                  </a:xfrm>
                  <a:prstGeom prst="straightConnector1">
                    <a:avLst/>
                  </a:prstGeom>
                  <a:noFill/>
                  <a:ln w="50800" cap="flat" cmpd="sng">
                    <a:solidFill>
                      <a:srgbClr val="B3302F"/>
                    </a:solidFill>
                    <a:prstDash val="solid"/>
                    <a:miter lim="400000"/>
                    <a:headEnd type="none" w="sm" len="sm"/>
                    <a:tailEnd type="none" w="sm" len="sm"/>
                  </a:ln>
                </p:spPr>
              </p:cxnSp>
              <p:cxnSp>
                <p:nvCxnSpPr>
                  <p:cNvPr id="41" name="Google Shape;285;p45">
                    <a:extLst>
                      <a:ext uri="{FF2B5EF4-FFF2-40B4-BE49-F238E27FC236}">
                        <a16:creationId xmlns:a16="http://schemas.microsoft.com/office/drawing/2014/main" id="{B5FB060C-82EF-039D-9B84-C9456D80B16B}"/>
                      </a:ext>
                    </a:extLst>
                  </p:cNvPr>
                  <p:cNvCxnSpPr/>
                  <p:nvPr/>
                </p:nvCxnSpPr>
                <p:spPr>
                  <a:xfrm>
                    <a:off x="1" y="568061"/>
                    <a:ext cx="0" cy="416700"/>
                  </a:xfrm>
                  <a:prstGeom prst="straightConnector1">
                    <a:avLst/>
                  </a:prstGeom>
                  <a:noFill/>
                  <a:ln w="50800" cap="flat" cmpd="sng">
                    <a:solidFill>
                      <a:srgbClr val="B3302F"/>
                    </a:solidFill>
                    <a:prstDash val="solid"/>
                    <a:miter lim="400000"/>
                    <a:headEnd type="none" w="sm" len="sm"/>
                    <a:tailEnd type="none" w="sm" len="sm"/>
                  </a:ln>
                </p:spPr>
              </p:cxnSp>
              <p:cxnSp>
                <p:nvCxnSpPr>
                  <p:cNvPr id="42" name="Google Shape;286;p45">
                    <a:extLst>
                      <a:ext uri="{FF2B5EF4-FFF2-40B4-BE49-F238E27FC236}">
                        <a16:creationId xmlns:a16="http://schemas.microsoft.com/office/drawing/2014/main" id="{B65235DA-9414-C117-4B6D-54D454CA0D70}"/>
                      </a:ext>
                    </a:extLst>
                  </p:cNvPr>
                  <p:cNvCxnSpPr/>
                  <p:nvPr/>
                </p:nvCxnSpPr>
                <p:spPr>
                  <a:xfrm rot="10800000">
                    <a:off x="339566" y="1343008"/>
                    <a:ext cx="416700" cy="0"/>
                  </a:xfrm>
                  <a:prstGeom prst="straightConnector1">
                    <a:avLst/>
                  </a:prstGeom>
                  <a:noFill/>
                  <a:ln w="50800" cap="flat" cmpd="sng">
                    <a:solidFill>
                      <a:srgbClr val="B3302F"/>
                    </a:solidFill>
                    <a:prstDash val="solid"/>
                    <a:miter lim="400000"/>
                    <a:headEnd type="none" w="sm" len="sm"/>
                    <a:tailEnd type="none" w="sm" len="sm"/>
                  </a:ln>
                </p:spPr>
              </p:cxnSp>
              <p:cxnSp>
                <p:nvCxnSpPr>
                  <p:cNvPr id="43" name="Google Shape;287;p45">
                    <a:extLst>
                      <a:ext uri="{FF2B5EF4-FFF2-40B4-BE49-F238E27FC236}">
                        <a16:creationId xmlns:a16="http://schemas.microsoft.com/office/drawing/2014/main" id="{5C99300B-3099-88C0-ED94-EE148020E6B3}"/>
                      </a:ext>
                    </a:extLst>
                  </p:cNvPr>
                  <p:cNvCxnSpPr/>
                  <p:nvPr/>
                </p:nvCxnSpPr>
                <p:spPr>
                  <a:xfrm flipH="1">
                    <a:off x="785050" y="1025655"/>
                    <a:ext cx="294600" cy="294600"/>
                  </a:xfrm>
                  <a:prstGeom prst="straightConnector1">
                    <a:avLst/>
                  </a:prstGeom>
                  <a:noFill/>
                  <a:ln w="50800" cap="flat" cmpd="sng">
                    <a:solidFill>
                      <a:srgbClr val="B3302F"/>
                    </a:solidFill>
                    <a:prstDash val="solid"/>
                    <a:miter lim="400000"/>
                    <a:headEnd type="none" w="sm" len="sm"/>
                    <a:tailEnd type="none" w="sm" len="sm"/>
                  </a:ln>
                </p:spPr>
              </p:cxnSp>
              <p:cxnSp>
                <p:nvCxnSpPr>
                  <p:cNvPr id="44" name="Google Shape;288;p45">
                    <a:extLst>
                      <a:ext uri="{FF2B5EF4-FFF2-40B4-BE49-F238E27FC236}">
                        <a16:creationId xmlns:a16="http://schemas.microsoft.com/office/drawing/2014/main" id="{9E9ECA8F-C297-7DA7-45B8-BE93818BC7C2}"/>
                      </a:ext>
                    </a:extLst>
                  </p:cNvPr>
                  <p:cNvCxnSpPr/>
                  <p:nvPr/>
                </p:nvCxnSpPr>
                <p:spPr>
                  <a:xfrm rot="10800000" flipH="1">
                    <a:off x="17034" y="231029"/>
                    <a:ext cx="294600" cy="294600"/>
                  </a:xfrm>
                  <a:prstGeom prst="straightConnector1">
                    <a:avLst/>
                  </a:prstGeom>
                  <a:noFill/>
                  <a:ln w="50800" cap="flat" cmpd="sng">
                    <a:solidFill>
                      <a:srgbClr val="B3302F"/>
                    </a:solidFill>
                    <a:prstDash val="solid"/>
                    <a:miter lim="400000"/>
                    <a:headEnd type="none" w="sm" len="sm"/>
                    <a:tailEnd type="none" w="sm" len="sm"/>
                  </a:ln>
                </p:spPr>
              </p:cxnSp>
              <p:grpSp>
                <p:nvGrpSpPr>
                  <p:cNvPr id="45" name="Google Shape;289;p45">
                    <a:extLst>
                      <a:ext uri="{FF2B5EF4-FFF2-40B4-BE49-F238E27FC236}">
                        <a16:creationId xmlns:a16="http://schemas.microsoft.com/office/drawing/2014/main" id="{2CB5C9B8-F27C-81AD-0030-944941849B89}"/>
                      </a:ext>
                    </a:extLst>
                  </p:cNvPr>
                  <p:cNvGrpSpPr/>
                  <p:nvPr/>
                </p:nvGrpSpPr>
                <p:grpSpPr>
                  <a:xfrm>
                    <a:off x="1336057" y="-148"/>
                    <a:ext cx="1513384" cy="1551432"/>
                    <a:chOff x="0" y="-147"/>
                    <a:chExt cx="1513384" cy="1551432"/>
                  </a:xfrm>
                </p:grpSpPr>
                <p:cxnSp>
                  <p:nvCxnSpPr>
                    <p:cNvPr id="48" name="Google Shape;290;p45">
                      <a:extLst>
                        <a:ext uri="{FF2B5EF4-FFF2-40B4-BE49-F238E27FC236}">
                          <a16:creationId xmlns:a16="http://schemas.microsoft.com/office/drawing/2014/main" id="{C4742E01-E2A1-7FE6-3AF6-58897A5950F3}"/>
                        </a:ext>
                      </a:extLst>
                    </p:cNvPr>
                    <p:cNvCxnSpPr/>
                    <p:nvPr/>
                  </p:nvCxnSpPr>
                  <p:spPr>
                    <a:xfrm flipH="1">
                      <a:off x="993326" y="231081"/>
                      <a:ext cx="294600" cy="294600"/>
                    </a:xfrm>
                    <a:prstGeom prst="straightConnector1">
                      <a:avLst/>
                    </a:prstGeom>
                    <a:noFill/>
                    <a:ln w="50800" cap="flat" cmpd="sng">
                      <a:solidFill>
                        <a:srgbClr val="B3302F"/>
                      </a:solidFill>
                      <a:prstDash val="solid"/>
                      <a:miter lim="400000"/>
                      <a:headEnd type="none" w="sm" len="sm"/>
                      <a:tailEnd type="none" w="sm" len="sm"/>
                    </a:ln>
                  </p:spPr>
                </p:cxnSp>
                <p:cxnSp>
                  <p:nvCxnSpPr>
                    <p:cNvPr id="49" name="Google Shape;291;p45">
                      <a:extLst>
                        <a:ext uri="{FF2B5EF4-FFF2-40B4-BE49-F238E27FC236}">
                          <a16:creationId xmlns:a16="http://schemas.microsoft.com/office/drawing/2014/main" id="{950B5C45-50D0-CA83-8D5C-149E7E92B9DD}"/>
                        </a:ext>
                      </a:extLst>
                    </p:cNvPr>
                    <p:cNvCxnSpPr/>
                    <p:nvPr/>
                  </p:nvCxnSpPr>
                  <p:spPr>
                    <a:xfrm>
                      <a:off x="1096684" y="774947"/>
                      <a:ext cx="416700" cy="0"/>
                    </a:xfrm>
                    <a:prstGeom prst="straightConnector1">
                      <a:avLst/>
                    </a:prstGeom>
                    <a:noFill/>
                    <a:ln w="50800" cap="flat" cmpd="sng">
                      <a:solidFill>
                        <a:srgbClr val="B3302F"/>
                      </a:solidFill>
                      <a:prstDash val="solid"/>
                      <a:miter lim="400000"/>
                      <a:headEnd type="none" w="sm" len="sm"/>
                      <a:tailEnd type="none" w="sm" len="sm"/>
                    </a:ln>
                  </p:spPr>
                </p:cxnSp>
                <p:cxnSp>
                  <p:nvCxnSpPr>
                    <p:cNvPr id="50" name="Google Shape;292;p45">
                      <a:extLst>
                        <a:ext uri="{FF2B5EF4-FFF2-40B4-BE49-F238E27FC236}">
                          <a16:creationId xmlns:a16="http://schemas.microsoft.com/office/drawing/2014/main" id="{78003AC2-5CFB-B5B6-A835-960E98D2F862}"/>
                        </a:ext>
                      </a:extLst>
                    </p:cNvPr>
                    <p:cNvCxnSpPr/>
                    <p:nvPr/>
                  </p:nvCxnSpPr>
                  <p:spPr>
                    <a:xfrm rot="10800000">
                      <a:off x="756970" y="-147"/>
                      <a:ext cx="0" cy="416700"/>
                    </a:xfrm>
                    <a:prstGeom prst="straightConnector1">
                      <a:avLst/>
                    </a:prstGeom>
                    <a:noFill/>
                    <a:ln w="50800" cap="flat" cmpd="sng">
                      <a:solidFill>
                        <a:srgbClr val="B3302F"/>
                      </a:solidFill>
                      <a:prstDash val="solid"/>
                      <a:miter lim="400000"/>
                      <a:headEnd type="none" w="sm" len="sm"/>
                      <a:tailEnd type="none" w="sm" len="sm"/>
                    </a:ln>
                  </p:spPr>
                </p:cxnSp>
                <p:cxnSp>
                  <p:nvCxnSpPr>
                    <p:cNvPr id="51" name="Google Shape;293;p45">
                      <a:extLst>
                        <a:ext uri="{FF2B5EF4-FFF2-40B4-BE49-F238E27FC236}">
                          <a16:creationId xmlns:a16="http://schemas.microsoft.com/office/drawing/2014/main" id="{79ACB543-F60F-BECE-7A6E-F944C464AD56}"/>
                        </a:ext>
                      </a:extLst>
                    </p:cNvPr>
                    <p:cNvCxnSpPr/>
                    <p:nvPr/>
                  </p:nvCxnSpPr>
                  <p:spPr>
                    <a:xfrm flipH="1">
                      <a:off x="253247" y="1002319"/>
                      <a:ext cx="238800" cy="341100"/>
                    </a:xfrm>
                    <a:prstGeom prst="straightConnector1">
                      <a:avLst/>
                    </a:prstGeom>
                    <a:noFill/>
                    <a:ln w="50800" cap="flat" cmpd="sng">
                      <a:solidFill>
                        <a:srgbClr val="B3302F"/>
                      </a:solidFill>
                      <a:prstDash val="solid"/>
                      <a:miter lim="400000"/>
                      <a:headEnd type="none" w="sm" len="sm"/>
                      <a:tailEnd type="none" w="sm" len="sm"/>
                    </a:ln>
                  </p:spPr>
                </p:cxnSp>
                <p:cxnSp>
                  <p:nvCxnSpPr>
                    <p:cNvPr id="52" name="Google Shape;294;p45">
                      <a:extLst>
                        <a:ext uri="{FF2B5EF4-FFF2-40B4-BE49-F238E27FC236}">
                          <a16:creationId xmlns:a16="http://schemas.microsoft.com/office/drawing/2014/main" id="{8A693962-C414-0AB4-4A88-9606CE82C80E}"/>
                        </a:ext>
                      </a:extLst>
                    </p:cNvPr>
                    <p:cNvCxnSpPr/>
                    <p:nvPr/>
                  </p:nvCxnSpPr>
                  <p:spPr>
                    <a:xfrm>
                      <a:off x="0" y="776337"/>
                      <a:ext cx="416700" cy="0"/>
                    </a:xfrm>
                    <a:prstGeom prst="straightConnector1">
                      <a:avLst/>
                    </a:prstGeom>
                    <a:noFill/>
                    <a:ln w="50800" cap="flat" cmpd="sng">
                      <a:solidFill>
                        <a:srgbClr val="B3302F"/>
                      </a:solidFill>
                      <a:prstDash val="solid"/>
                      <a:miter lim="400000"/>
                      <a:headEnd type="none" w="sm" len="sm"/>
                      <a:tailEnd type="none" w="sm" len="sm"/>
                    </a:ln>
                  </p:spPr>
                </p:cxnSp>
                <p:cxnSp>
                  <p:nvCxnSpPr>
                    <p:cNvPr id="53" name="Google Shape;295;p45">
                      <a:extLst>
                        <a:ext uri="{FF2B5EF4-FFF2-40B4-BE49-F238E27FC236}">
                          <a16:creationId xmlns:a16="http://schemas.microsoft.com/office/drawing/2014/main" id="{8083521C-B515-2C66-A3B4-41670B7DFBA4}"/>
                        </a:ext>
                      </a:extLst>
                    </p:cNvPr>
                    <p:cNvCxnSpPr/>
                    <p:nvPr/>
                  </p:nvCxnSpPr>
                  <p:spPr>
                    <a:xfrm rot="10800000">
                      <a:off x="756265" y="1134585"/>
                      <a:ext cx="0" cy="416700"/>
                    </a:xfrm>
                    <a:prstGeom prst="straightConnector1">
                      <a:avLst/>
                    </a:prstGeom>
                    <a:noFill/>
                    <a:ln w="50800" cap="flat" cmpd="sng">
                      <a:solidFill>
                        <a:srgbClr val="B3302F"/>
                      </a:solidFill>
                      <a:prstDash val="solid"/>
                      <a:miter lim="400000"/>
                      <a:headEnd type="none" w="sm" len="sm"/>
                      <a:tailEnd type="none" w="sm" len="sm"/>
                    </a:ln>
                  </p:spPr>
                </p:cxnSp>
                <p:cxnSp>
                  <p:nvCxnSpPr>
                    <p:cNvPr id="54" name="Google Shape;296;p45">
                      <a:extLst>
                        <a:ext uri="{FF2B5EF4-FFF2-40B4-BE49-F238E27FC236}">
                          <a16:creationId xmlns:a16="http://schemas.microsoft.com/office/drawing/2014/main" id="{08BE725A-4C80-2EAF-DB50-5065C6B1A9F1}"/>
                        </a:ext>
                      </a:extLst>
                    </p:cNvPr>
                    <p:cNvCxnSpPr/>
                    <p:nvPr/>
                  </p:nvCxnSpPr>
                  <p:spPr>
                    <a:xfrm rot="10800000">
                      <a:off x="993326" y="1025603"/>
                      <a:ext cx="294600" cy="294600"/>
                    </a:xfrm>
                    <a:prstGeom prst="straightConnector1">
                      <a:avLst/>
                    </a:prstGeom>
                    <a:noFill/>
                    <a:ln w="50800" cap="flat" cmpd="sng">
                      <a:solidFill>
                        <a:srgbClr val="B3302F"/>
                      </a:solidFill>
                      <a:prstDash val="solid"/>
                      <a:miter lim="400000"/>
                      <a:headEnd type="none" w="sm" len="sm"/>
                      <a:tailEnd type="none" w="sm" len="sm"/>
                    </a:ln>
                  </p:spPr>
                </p:cxnSp>
                <p:cxnSp>
                  <p:nvCxnSpPr>
                    <p:cNvPr id="55" name="Google Shape;297;p45">
                      <a:extLst>
                        <a:ext uri="{FF2B5EF4-FFF2-40B4-BE49-F238E27FC236}">
                          <a16:creationId xmlns:a16="http://schemas.microsoft.com/office/drawing/2014/main" id="{AB906828-3B47-F7D1-D477-59ECF7611835}"/>
                        </a:ext>
                      </a:extLst>
                    </p:cNvPr>
                    <p:cNvCxnSpPr/>
                    <p:nvPr/>
                  </p:nvCxnSpPr>
                  <p:spPr>
                    <a:xfrm rot="10800000">
                      <a:off x="225258" y="231029"/>
                      <a:ext cx="294600" cy="294600"/>
                    </a:xfrm>
                    <a:prstGeom prst="straightConnector1">
                      <a:avLst/>
                    </a:prstGeom>
                    <a:noFill/>
                    <a:ln w="50800" cap="flat" cmpd="sng">
                      <a:solidFill>
                        <a:srgbClr val="B3302F"/>
                      </a:solidFill>
                      <a:prstDash val="solid"/>
                      <a:miter lim="400000"/>
                      <a:headEnd type="none" w="sm" len="sm"/>
                      <a:tailEnd type="none" w="sm" len="sm"/>
                    </a:ln>
                  </p:spPr>
                </p:cxnSp>
              </p:grpSp>
              <p:sp>
                <p:nvSpPr>
                  <p:cNvPr id="46" name="Google Shape;298;p45">
                    <a:extLst>
                      <a:ext uri="{FF2B5EF4-FFF2-40B4-BE49-F238E27FC236}">
                        <a16:creationId xmlns:a16="http://schemas.microsoft.com/office/drawing/2014/main" id="{54AD7F45-1D4E-8537-2182-5B570F8E9D90}"/>
                      </a:ext>
                    </a:extLst>
                  </p:cNvPr>
                  <p:cNvSpPr/>
                  <p:nvPr/>
                </p:nvSpPr>
                <p:spPr>
                  <a:xfrm>
                    <a:off x="2019587" y="702554"/>
                    <a:ext cx="146100" cy="146100"/>
                  </a:xfrm>
                  <a:prstGeom prst="ellipse">
                    <a:avLst/>
                  </a:prstGeom>
                  <a:solidFill>
                    <a:srgbClr val="000000"/>
                  </a:solidFill>
                  <a:ln>
                    <a:noFill/>
                  </a:ln>
                </p:spPr>
                <p:txBody>
                  <a:bodyPr spcFirstLastPara="1" wrap="square" lIns="25400" tIns="25400" rIns="25400" bIns="25400" anchor="ctr" anchorCtr="0">
                    <a:noAutofit/>
                  </a:bodyPr>
                  <a:lstStyle/>
                  <a:p>
                    <a:pPr algn="ctr">
                      <a:buClr>
                        <a:srgbClr val="FFFFFF"/>
                      </a:buClr>
                      <a:buSzPts val="800"/>
                    </a:pPr>
                    <a:endParaRPr sz="1067">
                      <a:solidFill>
                        <a:srgbClr val="FFFFFF"/>
                      </a:solidFill>
                      <a:latin typeface="Helvetica Neue"/>
                      <a:ea typeface="Helvetica Neue"/>
                      <a:cs typeface="Helvetica Neue"/>
                      <a:sym typeface="Helvetica Neue"/>
                    </a:endParaRPr>
                  </a:p>
                </p:txBody>
              </p:sp>
              <p:sp>
                <p:nvSpPr>
                  <p:cNvPr id="47" name="Google Shape;299;p45">
                    <a:extLst>
                      <a:ext uri="{FF2B5EF4-FFF2-40B4-BE49-F238E27FC236}">
                        <a16:creationId xmlns:a16="http://schemas.microsoft.com/office/drawing/2014/main" id="{DCC7924F-C7AB-0D3D-1DBB-3FBE23099FF8}"/>
                      </a:ext>
                    </a:extLst>
                  </p:cNvPr>
                  <p:cNvSpPr/>
                  <p:nvPr/>
                </p:nvSpPr>
                <p:spPr>
                  <a:xfrm>
                    <a:off x="475253" y="702554"/>
                    <a:ext cx="146100" cy="146100"/>
                  </a:xfrm>
                  <a:prstGeom prst="ellipse">
                    <a:avLst/>
                  </a:prstGeom>
                  <a:solidFill>
                    <a:srgbClr val="000000"/>
                  </a:solidFill>
                  <a:ln>
                    <a:noFill/>
                  </a:ln>
                </p:spPr>
                <p:txBody>
                  <a:bodyPr spcFirstLastPara="1" wrap="square" lIns="25400" tIns="25400" rIns="25400" bIns="25400" anchor="ctr" anchorCtr="0">
                    <a:noAutofit/>
                  </a:bodyPr>
                  <a:lstStyle/>
                  <a:p>
                    <a:pPr algn="ctr">
                      <a:buClr>
                        <a:srgbClr val="FFFFFF"/>
                      </a:buClr>
                      <a:buSzPts val="800"/>
                    </a:pPr>
                    <a:endParaRPr sz="1067">
                      <a:solidFill>
                        <a:srgbClr val="FFFFFF"/>
                      </a:solidFill>
                      <a:latin typeface="Helvetica Neue"/>
                      <a:ea typeface="Helvetica Neue"/>
                      <a:cs typeface="Helvetica Neue"/>
                      <a:sym typeface="Helvetica Neue"/>
                    </a:endParaRPr>
                  </a:p>
                </p:txBody>
              </p:sp>
            </p:grpSp>
          </p:grpSp>
          <p:grpSp>
            <p:nvGrpSpPr>
              <p:cNvPr id="14" name="Google Shape;300;p45">
                <a:extLst>
                  <a:ext uri="{FF2B5EF4-FFF2-40B4-BE49-F238E27FC236}">
                    <a16:creationId xmlns:a16="http://schemas.microsoft.com/office/drawing/2014/main" id="{FC87453C-09C8-1530-B09C-576E9585C1AC}"/>
                  </a:ext>
                </a:extLst>
              </p:cNvPr>
              <p:cNvGrpSpPr/>
              <p:nvPr/>
            </p:nvGrpSpPr>
            <p:grpSpPr>
              <a:xfrm>
                <a:off x="-13" y="2102028"/>
                <a:ext cx="2965152" cy="1801004"/>
                <a:chOff x="-13" y="0"/>
                <a:chExt cx="2965152" cy="1801004"/>
              </a:xfrm>
            </p:grpSpPr>
            <p:grpSp>
              <p:nvGrpSpPr>
                <p:cNvPr id="15" name="Google Shape;301;p45">
                  <a:extLst>
                    <a:ext uri="{FF2B5EF4-FFF2-40B4-BE49-F238E27FC236}">
                      <a16:creationId xmlns:a16="http://schemas.microsoft.com/office/drawing/2014/main" id="{9F8D67FE-DA30-C17A-F763-9833A54256E1}"/>
                    </a:ext>
                  </a:extLst>
                </p:cNvPr>
                <p:cNvGrpSpPr/>
                <p:nvPr/>
              </p:nvGrpSpPr>
              <p:grpSpPr>
                <a:xfrm>
                  <a:off x="-13" y="437823"/>
                  <a:ext cx="2965152" cy="1363181"/>
                  <a:chOff x="-13" y="-13"/>
                  <a:chExt cx="2965152" cy="1363181"/>
                </a:xfrm>
              </p:grpSpPr>
              <p:cxnSp>
                <p:nvCxnSpPr>
                  <p:cNvPr id="17" name="Google Shape;302;p45">
                    <a:extLst>
                      <a:ext uri="{FF2B5EF4-FFF2-40B4-BE49-F238E27FC236}">
                        <a16:creationId xmlns:a16="http://schemas.microsoft.com/office/drawing/2014/main" id="{2E298810-DA77-316A-72E3-913160A06A50}"/>
                      </a:ext>
                    </a:extLst>
                  </p:cNvPr>
                  <p:cNvCxnSpPr/>
                  <p:nvPr/>
                </p:nvCxnSpPr>
                <p:spPr>
                  <a:xfrm>
                    <a:off x="830663" y="303188"/>
                    <a:ext cx="397200" cy="0"/>
                  </a:xfrm>
                  <a:prstGeom prst="straightConnector1">
                    <a:avLst/>
                  </a:prstGeom>
                  <a:noFill/>
                  <a:ln w="50800" cap="flat" cmpd="sng">
                    <a:solidFill>
                      <a:srgbClr val="364094"/>
                    </a:solidFill>
                    <a:prstDash val="solid"/>
                    <a:miter lim="400000"/>
                    <a:headEnd type="none" w="sm" len="sm"/>
                    <a:tailEnd type="none" w="sm" len="sm"/>
                  </a:ln>
                </p:spPr>
              </p:cxnSp>
              <p:cxnSp>
                <p:nvCxnSpPr>
                  <p:cNvPr id="18" name="Google Shape;303;p45">
                    <a:extLst>
                      <a:ext uri="{FF2B5EF4-FFF2-40B4-BE49-F238E27FC236}">
                        <a16:creationId xmlns:a16="http://schemas.microsoft.com/office/drawing/2014/main" id="{25AD7239-5FD4-F380-F65F-0E246EEC106C}"/>
                      </a:ext>
                    </a:extLst>
                  </p:cNvPr>
                  <p:cNvCxnSpPr/>
                  <p:nvPr/>
                </p:nvCxnSpPr>
                <p:spPr>
                  <a:xfrm rot="10800000">
                    <a:off x="1045435" y="540846"/>
                    <a:ext cx="280800" cy="280800"/>
                  </a:xfrm>
                  <a:prstGeom prst="straightConnector1">
                    <a:avLst/>
                  </a:prstGeom>
                  <a:noFill/>
                  <a:ln w="50800" cap="flat" cmpd="sng">
                    <a:solidFill>
                      <a:srgbClr val="364094"/>
                    </a:solidFill>
                    <a:prstDash val="solid"/>
                    <a:miter lim="400000"/>
                    <a:headEnd type="none" w="sm" len="sm"/>
                    <a:tailEnd type="none" w="sm" len="sm"/>
                  </a:ln>
                </p:spPr>
              </p:cxnSp>
              <p:cxnSp>
                <p:nvCxnSpPr>
                  <p:cNvPr id="19" name="Google Shape;304;p45">
                    <a:extLst>
                      <a:ext uri="{FF2B5EF4-FFF2-40B4-BE49-F238E27FC236}">
                        <a16:creationId xmlns:a16="http://schemas.microsoft.com/office/drawing/2014/main" id="{D5B3C8CA-3535-DD9F-AA6F-693D3ACC4B41}"/>
                      </a:ext>
                    </a:extLst>
                  </p:cNvPr>
                  <p:cNvCxnSpPr/>
                  <p:nvPr/>
                </p:nvCxnSpPr>
                <p:spPr>
                  <a:xfrm rot="10800000" flipH="1">
                    <a:off x="523059" y="649"/>
                    <a:ext cx="280800" cy="280800"/>
                  </a:xfrm>
                  <a:prstGeom prst="straightConnector1">
                    <a:avLst/>
                  </a:prstGeom>
                  <a:noFill/>
                  <a:ln w="50800" cap="flat" cmpd="sng">
                    <a:solidFill>
                      <a:srgbClr val="364094"/>
                    </a:solidFill>
                    <a:prstDash val="solid"/>
                    <a:miter lim="400000"/>
                    <a:headEnd type="none" w="sm" len="sm"/>
                    <a:tailEnd type="none" w="sm" len="sm"/>
                  </a:ln>
                </p:spPr>
              </p:cxnSp>
              <p:cxnSp>
                <p:nvCxnSpPr>
                  <p:cNvPr id="20" name="Google Shape;305;p45">
                    <a:extLst>
                      <a:ext uri="{FF2B5EF4-FFF2-40B4-BE49-F238E27FC236}">
                        <a16:creationId xmlns:a16="http://schemas.microsoft.com/office/drawing/2014/main" id="{6BC1DCEA-BDF0-0BA5-3EBD-59F3A96A1FE0}"/>
                      </a:ext>
                    </a:extLst>
                  </p:cNvPr>
                  <p:cNvCxnSpPr/>
                  <p:nvPr/>
                </p:nvCxnSpPr>
                <p:spPr>
                  <a:xfrm>
                    <a:off x="98479" y="1060641"/>
                    <a:ext cx="397200" cy="0"/>
                  </a:xfrm>
                  <a:prstGeom prst="straightConnector1">
                    <a:avLst/>
                  </a:prstGeom>
                  <a:noFill/>
                  <a:ln w="50800" cap="flat" cmpd="sng">
                    <a:solidFill>
                      <a:srgbClr val="364094"/>
                    </a:solidFill>
                    <a:prstDash val="solid"/>
                    <a:miter lim="400000"/>
                    <a:headEnd type="none" w="sm" len="sm"/>
                    <a:tailEnd type="none" w="sm" len="sm"/>
                  </a:ln>
                </p:spPr>
              </p:cxnSp>
              <p:cxnSp>
                <p:nvCxnSpPr>
                  <p:cNvPr id="21" name="Google Shape;306;p45">
                    <a:extLst>
                      <a:ext uri="{FF2B5EF4-FFF2-40B4-BE49-F238E27FC236}">
                        <a16:creationId xmlns:a16="http://schemas.microsoft.com/office/drawing/2014/main" id="{A462EA76-FFBB-B5D4-D63C-5B67A3531F71}"/>
                      </a:ext>
                    </a:extLst>
                  </p:cNvPr>
                  <p:cNvCxnSpPr/>
                  <p:nvPr/>
                </p:nvCxnSpPr>
                <p:spPr>
                  <a:xfrm rot="10800000">
                    <a:off x="-13" y="542171"/>
                    <a:ext cx="280800" cy="280800"/>
                  </a:xfrm>
                  <a:prstGeom prst="straightConnector1">
                    <a:avLst/>
                  </a:prstGeom>
                  <a:noFill/>
                  <a:ln w="50800" cap="flat" cmpd="sng">
                    <a:solidFill>
                      <a:srgbClr val="364094"/>
                    </a:solidFill>
                    <a:prstDash val="solid"/>
                    <a:miter lim="400000"/>
                    <a:headEnd type="none" w="sm" len="sm"/>
                    <a:tailEnd type="none" w="sm" len="sm"/>
                  </a:ln>
                </p:spPr>
              </p:cxnSp>
              <p:cxnSp>
                <p:nvCxnSpPr>
                  <p:cNvPr id="22" name="Google Shape;307;p45">
                    <a:extLst>
                      <a:ext uri="{FF2B5EF4-FFF2-40B4-BE49-F238E27FC236}">
                        <a16:creationId xmlns:a16="http://schemas.microsoft.com/office/drawing/2014/main" id="{9C6B4D91-F5C1-6645-4798-E938914C79E7}"/>
                      </a:ext>
                    </a:extLst>
                  </p:cNvPr>
                  <p:cNvCxnSpPr/>
                  <p:nvPr/>
                </p:nvCxnSpPr>
                <p:spPr>
                  <a:xfrm rot="10800000" flipH="1">
                    <a:off x="522388" y="1082368"/>
                    <a:ext cx="280800" cy="280800"/>
                  </a:xfrm>
                  <a:prstGeom prst="straightConnector1">
                    <a:avLst/>
                  </a:prstGeom>
                  <a:noFill/>
                  <a:ln w="50800" cap="flat" cmpd="sng">
                    <a:solidFill>
                      <a:srgbClr val="364094"/>
                    </a:solidFill>
                    <a:prstDash val="solid"/>
                    <a:miter lim="400000"/>
                    <a:headEnd type="none" w="sm" len="sm"/>
                    <a:tailEnd type="none" w="sm" len="sm"/>
                  </a:ln>
                </p:spPr>
              </p:cxnSp>
              <p:cxnSp>
                <p:nvCxnSpPr>
                  <p:cNvPr id="23" name="Google Shape;308;p45">
                    <a:extLst>
                      <a:ext uri="{FF2B5EF4-FFF2-40B4-BE49-F238E27FC236}">
                        <a16:creationId xmlns:a16="http://schemas.microsoft.com/office/drawing/2014/main" id="{2D93C73F-379F-738B-4AE4-F6B6E35606B9}"/>
                      </a:ext>
                    </a:extLst>
                  </p:cNvPr>
                  <p:cNvCxnSpPr/>
                  <p:nvPr/>
                </p:nvCxnSpPr>
                <p:spPr>
                  <a:xfrm>
                    <a:off x="1029209" y="862095"/>
                    <a:ext cx="0" cy="397200"/>
                  </a:xfrm>
                  <a:prstGeom prst="straightConnector1">
                    <a:avLst/>
                  </a:prstGeom>
                  <a:noFill/>
                  <a:ln w="50800" cap="flat" cmpd="sng">
                    <a:solidFill>
                      <a:srgbClr val="364094"/>
                    </a:solidFill>
                    <a:prstDash val="solid"/>
                    <a:miter lim="400000"/>
                    <a:headEnd type="none" w="sm" len="sm"/>
                    <a:tailEnd type="none" w="sm" len="sm"/>
                  </a:ln>
                </p:spPr>
              </p:cxnSp>
              <p:cxnSp>
                <p:nvCxnSpPr>
                  <p:cNvPr id="24" name="Google Shape;309;p45">
                    <a:extLst>
                      <a:ext uri="{FF2B5EF4-FFF2-40B4-BE49-F238E27FC236}">
                        <a16:creationId xmlns:a16="http://schemas.microsoft.com/office/drawing/2014/main" id="{97883500-9FA2-2EC0-084B-7F041F955DD6}"/>
                      </a:ext>
                    </a:extLst>
                  </p:cNvPr>
                  <p:cNvCxnSpPr/>
                  <p:nvPr/>
                </p:nvCxnSpPr>
                <p:spPr>
                  <a:xfrm rot="10800000">
                    <a:off x="297025" y="104535"/>
                    <a:ext cx="0" cy="397200"/>
                  </a:xfrm>
                  <a:prstGeom prst="straightConnector1">
                    <a:avLst/>
                  </a:prstGeom>
                  <a:noFill/>
                  <a:ln w="50800" cap="flat" cmpd="sng">
                    <a:solidFill>
                      <a:srgbClr val="364094"/>
                    </a:solidFill>
                    <a:prstDash val="solid"/>
                    <a:miter lim="400000"/>
                    <a:headEnd type="none" w="sm" len="sm"/>
                    <a:tailEnd type="none" w="sm" len="sm"/>
                  </a:ln>
                </p:spPr>
              </p:cxnSp>
              <p:cxnSp>
                <p:nvCxnSpPr>
                  <p:cNvPr id="25" name="Google Shape;310;p45">
                    <a:extLst>
                      <a:ext uri="{FF2B5EF4-FFF2-40B4-BE49-F238E27FC236}">
                        <a16:creationId xmlns:a16="http://schemas.microsoft.com/office/drawing/2014/main" id="{9F936854-CC12-66FF-136A-1D0A92BBB818}"/>
                      </a:ext>
                    </a:extLst>
                  </p:cNvPr>
                  <p:cNvCxnSpPr/>
                  <p:nvPr/>
                </p:nvCxnSpPr>
                <p:spPr>
                  <a:xfrm rot="10800000">
                    <a:off x="2668101" y="103873"/>
                    <a:ext cx="0" cy="397200"/>
                  </a:xfrm>
                  <a:prstGeom prst="straightConnector1">
                    <a:avLst/>
                  </a:prstGeom>
                  <a:noFill/>
                  <a:ln w="50800" cap="flat" cmpd="sng">
                    <a:solidFill>
                      <a:srgbClr val="364094"/>
                    </a:solidFill>
                    <a:prstDash val="solid"/>
                    <a:miter lim="400000"/>
                    <a:headEnd type="none" w="sm" len="sm"/>
                    <a:tailEnd type="none" w="sm" len="sm"/>
                  </a:ln>
                </p:spPr>
              </p:cxnSp>
              <p:cxnSp>
                <p:nvCxnSpPr>
                  <p:cNvPr id="26" name="Google Shape;311;p45">
                    <a:extLst>
                      <a:ext uri="{FF2B5EF4-FFF2-40B4-BE49-F238E27FC236}">
                        <a16:creationId xmlns:a16="http://schemas.microsoft.com/office/drawing/2014/main" id="{45FCF7A9-33C4-68C8-9618-87D0E32D6F2A}"/>
                      </a:ext>
                    </a:extLst>
                  </p:cNvPr>
                  <p:cNvCxnSpPr/>
                  <p:nvPr/>
                </p:nvCxnSpPr>
                <p:spPr>
                  <a:xfrm rot="10800000" flipH="1">
                    <a:off x="2684339" y="540184"/>
                    <a:ext cx="280800" cy="280800"/>
                  </a:xfrm>
                  <a:prstGeom prst="straightConnector1">
                    <a:avLst/>
                  </a:prstGeom>
                  <a:noFill/>
                  <a:ln w="50800" cap="flat" cmpd="sng">
                    <a:solidFill>
                      <a:srgbClr val="364094"/>
                    </a:solidFill>
                    <a:prstDash val="solid"/>
                    <a:miter lim="400000"/>
                    <a:headEnd type="none" w="sm" len="sm"/>
                    <a:tailEnd type="none" w="sm" len="sm"/>
                  </a:ln>
                </p:spPr>
              </p:cxnSp>
              <p:cxnSp>
                <p:nvCxnSpPr>
                  <p:cNvPr id="27" name="Google Shape;312;p45">
                    <a:extLst>
                      <a:ext uri="{FF2B5EF4-FFF2-40B4-BE49-F238E27FC236}">
                        <a16:creationId xmlns:a16="http://schemas.microsoft.com/office/drawing/2014/main" id="{D4BDA178-1C68-CA70-DE6D-453D506C094F}"/>
                      </a:ext>
                    </a:extLst>
                  </p:cNvPr>
                  <p:cNvCxnSpPr/>
                  <p:nvPr/>
                </p:nvCxnSpPr>
                <p:spPr>
                  <a:xfrm rot="10800000">
                    <a:off x="2161939" y="-13"/>
                    <a:ext cx="280800" cy="280800"/>
                  </a:xfrm>
                  <a:prstGeom prst="straightConnector1">
                    <a:avLst/>
                  </a:prstGeom>
                  <a:noFill/>
                  <a:ln w="50800" cap="flat" cmpd="sng">
                    <a:solidFill>
                      <a:srgbClr val="364094"/>
                    </a:solidFill>
                    <a:prstDash val="solid"/>
                    <a:miter lim="400000"/>
                    <a:headEnd type="none" w="sm" len="sm"/>
                    <a:tailEnd type="none" w="sm" len="sm"/>
                  </a:ln>
                </p:spPr>
              </p:cxnSp>
              <p:cxnSp>
                <p:nvCxnSpPr>
                  <p:cNvPr id="28" name="Google Shape;313;p45">
                    <a:extLst>
                      <a:ext uri="{FF2B5EF4-FFF2-40B4-BE49-F238E27FC236}">
                        <a16:creationId xmlns:a16="http://schemas.microsoft.com/office/drawing/2014/main" id="{3FC9D6DC-C07F-2468-1750-923CCC26C38D}"/>
                      </a:ext>
                    </a:extLst>
                  </p:cNvPr>
                  <p:cNvCxnSpPr/>
                  <p:nvPr/>
                </p:nvCxnSpPr>
                <p:spPr>
                  <a:xfrm rot="10800000">
                    <a:off x="1935916" y="861325"/>
                    <a:ext cx="0" cy="397200"/>
                  </a:xfrm>
                  <a:prstGeom prst="straightConnector1">
                    <a:avLst/>
                  </a:prstGeom>
                  <a:noFill/>
                  <a:ln w="50800" cap="flat" cmpd="sng">
                    <a:solidFill>
                      <a:srgbClr val="364094"/>
                    </a:solidFill>
                    <a:prstDash val="solid"/>
                    <a:miter lim="400000"/>
                    <a:headEnd type="none" w="sm" len="sm"/>
                    <a:tailEnd type="none" w="sm" len="sm"/>
                  </a:ln>
                </p:spPr>
              </p:cxnSp>
              <p:cxnSp>
                <p:nvCxnSpPr>
                  <p:cNvPr id="29" name="Google Shape;314;p45">
                    <a:extLst>
                      <a:ext uri="{FF2B5EF4-FFF2-40B4-BE49-F238E27FC236}">
                        <a16:creationId xmlns:a16="http://schemas.microsoft.com/office/drawing/2014/main" id="{D186F072-F54C-7E11-D5DD-5795FAB0F1D3}"/>
                      </a:ext>
                    </a:extLst>
                  </p:cNvPr>
                  <p:cNvCxnSpPr/>
                  <p:nvPr/>
                </p:nvCxnSpPr>
                <p:spPr>
                  <a:xfrm rot="10800000" flipH="1">
                    <a:off x="1638891" y="541509"/>
                    <a:ext cx="280800" cy="280800"/>
                  </a:xfrm>
                  <a:prstGeom prst="straightConnector1">
                    <a:avLst/>
                  </a:prstGeom>
                  <a:noFill/>
                  <a:ln w="50800" cap="flat" cmpd="sng">
                    <a:solidFill>
                      <a:srgbClr val="364094"/>
                    </a:solidFill>
                    <a:prstDash val="solid"/>
                    <a:miter lim="400000"/>
                    <a:headEnd type="none" w="sm" len="sm"/>
                    <a:tailEnd type="none" w="sm" len="sm"/>
                  </a:ln>
                </p:spPr>
              </p:cxnSp>
              <p:cxnSp>
                <p:nvCxnSpPr>
                  <p:cNvPr id="30" name="Google Shape;315;p45">
                    <a:extLst>
                      <a:ext uri="{FF2B5EF4-FFF2-40B4-BE49-F238E27FC236}">
                        <a16:creationId xmlns:a16="http://schemas.microsoft.com/office/drawing/2014/main" id="{1B477E7C-51A7-4C55-9788-4F45A508F6EC}"/>
                      </a:ext>
                    </a:extLst>
                  </p:cNvPr>
                  <p:cNvCxnSpPr/>
                  <p:nvPr/>
                </p:nvCxnSpPr>
                <p:spPr>
                  <a:xfrm rot="10800000">
                    <a:off x="2161268" y="1081706"/>
                    <a:ext cx="280800" cy="280800"/>
                  </a:xfrm>
                  <a:prstGeom prst="straightConnector1">
                    <a:avLst/>
                  </a:prstGeom>
                  <a:noFill/>
                  <a:ln w="50800" cap="flat" cmpd="sng">
                    <a:solidFill>
                      <a:srgbClr val="364094"/>
                    </a:solidFill>
                    <a:prstDash val="solid"/>
                    <a:miter lim="400000"/>
                    <a:headEnd type="none" w="sm" len="sm"/>
                    <a:tailEnd type="none" w="sm" len="sm"/>
                  </a:ln>
                </p:spPr>
              </p:cxnSp>
              <p:cxnSp>
                <p:nvCxnSpPr>
                  <p:cNvPr id="31" name="Google Shape;316;p45">
                    <a:extLst>
                      <a:ext uri="{FF2B5EF4-FFF2-40B4-BE49-F238E27FC236}">
                        <a16:creationId xmlns:a16="http://schemas.microsoft.com/office/drawing/2014/main" id="{65AB9DC0-0495-BFC8-992D-E49B1AE4407F}"/>
                      </a:ext>
                    </a:extLst>
                  </p:cNvPr>
                  <p:cNvCxnSpPr/>
                  <p:nvPr/>
                </p:nvCxnSpPr>
                <p:spPr>
                  <a:xfrm>
                    <a:off x="2469555" y="1059979"/>
                    <a:ext cx="397200" cy="0"/>
                  </a:xfrm>
                  <a:prstGeom prst="straightConnector1">
                    <a:avLst/>
                  </a:prstGeom>
                  <a:noFill/>
                  <a:ln w="50800" cap="flat" cmpd="sng">
                    <a:solidFill>
                      <a:srgbClr val="364094"/>
                    </a:solidFill>
                    <a:prstDash val="solid"/>
                    <a:miter lim="400000"/>
                    <a:headEnd type="none" w="sm" len="sm"/>
                    <a:tailEnd type="none" w="sm" len="sm"/>
                  </a:ln>
                </p:spPr>
              </p:cxnSp>
              <p:cxnSp>
                <p:nvCxnSpPr>
                  <p:cNvPr id="32" name="Google Shape;317;p45">
                    <a:extLst>
                      <a:ext uri="{FF2B5EF4-FFF2-40B4-BE49-F238E27FC236}">
                        <a16:creationId xmlns:a16="http://schemas.microsoft.com/office/drawing/2014/main" id="{13DFDB25-166A-B458-B701-FC07AD5616A1}"/>
                      </a:ext>
                    </a:extLst>
                  </p:cNvPr>
                  <p:cNvCxnSpPr/>
                  <p:nvPr/>
                </p:nvCxnSpPr>
                <p:spPr>
                  <a:xfrm>
                    <a:off x="1737370" y="302526"/>
                    <a:ext cx="397200" cy="0"/>
                  </a:xfrm>
                  <a:prstGeom prst="straightConnector1">
                    <a:avLst/>
                  </a:prstGeom>
                  <a:noFill/>
                  <a:ln w="50800" cap="flat" cmpd="sng">
                    <a:solidFill>
                      <a:srgbClr val="364094"/>
                    </a:solidFill>
                    <a:prstDash val="solid"/>
                    <a:miter lim="400000"/>
                    <a:headEnd type="none" w="sm" len="sm"/>
                    <a:tailEnd type="none" w="sm" len="sm"/>
                  </a:ln>
                </p:spPr>
              </p:cxnSp>
              <p:sp>
                <p:nvSpPr>
                  <p:cNvPr id="33" name="Google Shape;318;p45">
                    <a:extLst>
                      <a:ext uri="{FF2B5EF4-FFF2-40B4-BE49-F238E27FC236}">
                        <a16:creationId xmlns:a16="http://schemas.microsoft.com/office/drawing/2014/main" id="{5F5189A7-3C42-8C93-AC0B-0D707203D392}"/>
                      </a:ext>
                    </a:extLst>
                  </p:cNvPr>
                  <p:cNvSpPr/>
                  <p:nvPr/>
                </p:nvSpPr>
                <p:spPr>
                  <a:xfrm>
                    <a:off x="2232335" y="611579"/>
                    <a:ext cx="139200" cy="139200"/>
                  </a:xfrm>
                  <a:prstGeom prst="ellipse">
                    <a:avLst/>
                  </a:prstGeom>
                  <a:solidFill>
                    <a:srgbClr val="000000"/>
                  </a:solidFill>
                  <a:ln>
                    <a:noFill/>
                  </a:ln>
                </p:spPr>
                <p:txBody>
                  <a:bodyPr spcFirstLastPara="1" wrap="square" lIns="25400" tIns="25400" rIns="25400" bIns="25400" anchor="ctr" anchorCtr="0">
                    <a:noAutofit/>
                  </a:bodyPr>
                  <a:lstStyle/>
                  <a:p>
                    <a:pPr algn="ctr">
                      <a:buClr>
                        <a:srgbClr val="FFFFFF"/>
                      </a:buClr>
                      <a:buSzPts val="800"/>
                    </a:pPr>
                    <a:endParaRPr sz="1067">
                      <a:solidFill>
                        <a:srgbClr val="FFFFFF"/>
                      </a:solidFill>
                      <a:latin typeface="Helvetica Neue"/>
                      <a:ea typeface="Helvetica Neue"/>
                      <a:cs typeface="Helvetica Neue"/>
                      <a:sym typeface="Helvetica Neue"/>
                    </a:endParaRPr>
                  </a:p>
                </p:txBody>
              </p:sp>
              <p:sp>
                <p:nvSpPr>
                  <p:cNvPr id="34" name="Google Shape;319;p45">
                    <a:extLst>
                      <a:ext uri="{FF2B5EF4-FFF2-40B4-BE49-F238E27FC236}">
                        <a16:creationId xmlns:a16="http://schemas.microsoft.com/office/drawing/2014/main" id="{3CE34B97-6707-8A10-4B0E-961E6DA31E5F}"/>
                      </a:ext>
                    </a:extLst>
                  </p:cNvPr>
                  <p:cNvSpPr/>
                  <p:nvPr/>
                </p:nvSpPr>
                <p:spPr>
                  <a:xfrm>
                    <a:off x="593443" y="612241"/>
                    <a:ext cx="139200" cy="139200"/>
                  </a:xfrm>
                  <a:prstGeom prst="ellipse">
                    <a:avLst/>
                  </a:prstGeom>
                  <a:solidFill>
                    <a:srgbClr val="000000"/>
                  </a:solidFill>
                  <a:ln>
                    <a:noFill/>
                  </a:ln>
                </p:spPr>
                <p:txBody>
                  <a:bodyPr spcFirstLastPara="1" wrap="square" lIns="25400" tIns="25400" rIns="25400" bIns="25400" anchor="ctr" anchorCtr="0">
                    <a:noAutofit/>
                  </a:bodyPr>
                  <a:lstStyle/>
                  <a:p>
                    <a:pPr algn="ctr">
                      <a:buClr>
                        <a:srgbClr val="FFFFFF"/>
                      </a:buClr>
                      <a:buSzPts val="800"/>
                    </a:pPr>
                    <a:endParaRPr sz="1067">
                      <a:solidFill>
                        <a:srgbClr val="FFFFFF"/>
                      </a:solidFill>
                      <a:latin typeface="Helvetica Neue"/>
                      <a:ea typeface="Helvetica Neue"/>
                      <a:cs typeface="Helvetica Neue"/>
                      <a:sym typeface="Helvetica Neue"/>
                    </a:endParaRPr>
                  </a:p>
                </p:txBody>
              </p:sp>
            </p:grpSp>
            <p:pic>
              <p:nvPicPr>
                <p:cNvPr id="16" name="Google Shape;320;p45" descr="latex-image-1.pdf">
                  <a:extLst>
                    <a:ext uri="{FF2B5EF4-FFF2-40B4-BE49-F238E27FC236}">
                      <a16:creationId xmlns:a16="http://schemas.microsoft.com/office/drawing/2014/main" id="{0C80E1F5-85E3-6EBC-5114-7B624DBE1A78}"/>
                    </a:ext>
                  </a:extLst>
                </p:cNvPr>
                <p:cNvPicPr preferRelativeResize="0"/>
                <p:nvPr/>
              </p:nvPicPr>
              <p:blipFill rotWithShape="1">
                <a:blip r:embed="rId5">
                  <a:alphaModFix/>
                </a:blip>
                <a:srcRect/>
                <a:stretch/>
              </p:blipFill>
              <p:spPr>
                <a:xfrm>
                  <a:off x="707138" y="0"/>
                  <a:ext cx="1550848" cy="292189"/>
                </a:xfrm>
                <a:prstGeom prst="rect">
                  <a:avLst/>
                </a:prstGeom>
                <a:noFill/>
                <a:ln>
                  <a:noFill/>
                </a:ln>
              </p:spPr>
            </p:pic>
          </p:grpSp>
        </p:grpSp>
      </p:grpSp>
      <p:pic>
        <p:nvPicPr>
          <p:cNvPr id="56" name="Google Shape;339;p45" descr="vídeo-pegado.png">
            <a:extLst>
              <a:ext uri="{FF2B5EF4-FFF2-40B4-BE49-F238E27FC236}">
                <a16:creationId xmlns:a16="http://schemas.microsoft.com/office/drawing/2014/main" id="{5E3301E9-99A5-B849-7417-057580C9C4B5}"/>
              </a:ext>
            </a:extLst>
          </p:cNvPr>
          <p:cNvPicPr preferRelativeResize="0"/>
          <p:nvPr/>
        </p:nvPicPr>
        <p:blipFill rotWithShape="1">
          <a:blip r:embed="rId6">
            <a:alphaModFix/>
          </a:blip>
          <a:srcRect/>
          <a:stretch/>
        </p:blipFill>
        <p:spPr>
          <a:xfrm>
            <a:off x="734477" y="3814588"/>
            <a:ext cx="2487713" cy="2498137"/>
          </a:xfrm>
          <a:prstGeom prst="rect">
            <a:avLst/>
          </a:prstGeom>
          <a:noFill/>
          <a:ln>
            <a:noFill/>
          </a:ln>
        </p:spPr>
      </p:pic>
      <p:grpSp>
        <p:nvGrpSpPr>
          <p:cNvPr id="58" name="グループ化 57">
            <a:extLst>
              <a:ext uri="{FF2B5EF4-FFF2-40B4-BE49-F238E27FC236}">
                <a16:creationId xmlns:a16="http://schemas.microsoft.com/office/drawing/2014/main" id="{50222F2A-3471-30A2-EEA0-87886ECF612B}"/>
              </a:ext>
            </a:extLst>
          </p:cNvPr>
          <p:cNvGrpSpPr/>
          <p:nvPr/>
        </p:nvGrpSpPr>
        <p:grpSpPr>
          <a:xfrm>
            <a:off x="7804065" y="1759898"/>
            <a:ext cx="3451001" cy="4541674"/>
            <a:chOff x="7804065" y="1759898"/>
            <a:chExt cx="3451001" cy="4541674"/>
          </a:xfrm>
        </p:grpSpPr>
        <p:sp>
          <p:nvSpPr>
            <p:cNvPr id="2" name="角丸四角形 1">
              <a:extLst>
                <a:ext uri="{FF2B5EF4-FFF2-40B4-BE49-F238E27FC236}">
                  <a16:creationId xmlns:a16="http://schemas.microsoft.com/office/drawing/2014/main" id="{0D0CF2DA-A599-54E3-6CA4-32622DE98407}"/>
                </a:ext>
              </a:extLst>
            </p:cNvPr>
            <p:cNvSpPr/>
            <p:nvPr/>
          </p:nvSpPr>
          <p:spPr>
            <a:xfrm>
              <a:off x="7872761" y="5024280"/>
              <a:ext cx="2710221" cy="1277292"/>
            </a:xfrm>
            <a:prstGeom prst="roundRect">
              <a:avLst/>
            </a:prstGeom>
            <a:noFill/>
            <a:ln w="44450">
              <a:solidFill>
                <a:srgbClr val="0432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2">
              <a:extLst>
                <a:ext uri="{FF2B5EF4-FFF2-40B4-BE49-F238E27FC236}">
                  <a16:creationId xmlns:a16="http://schemas.microsoft.com/office/drawing/2014/main" id="{11A3FD40-AD86-FE72-84D3-836E21E0FECF}"/>
                </a:ext>
              </a:extLst>
            </p:cNvPr>
            <p:cNvSpPr/>
            <p:nvPr/>
          </p:nvSpPr>
          <p:spPr>
            <a:xfrm>
              <a:off x="9690410" y="3523785"/>
              <a:ext cx="539171" cy="1483113"/>
            </a:xfrm>
            <a:custGeom>
              <a:avLst/>
              <a:gdLst>
                <a:gd name="connsiteX0" fmla="*/ 345688 w 539171"/>
                <a:gd name="connsiteY0" fmla="*/ 1483113 h 1483113"/>
                <a:gd name="connsiteX1" fmla="*/ 524107 w 539171"/>
                <a:gd name="connsiteY1" fmla="*/ 903249 h 1483113"/>
                <a:gd name="connsiteX2" fmla="*/ 0 w 539171"/>
                <a:gd name="connsiteY2" fmla="*/ 0 h 1483113"/>
              </a:gdLst>
              <a:ahLst/>
              <a:cxnLst>
                <a:cxn ang="0">
                  <a:pos x="connsiteX0" y="connsiteY0"/>
                </a:cxn>
                <a:cxn ang="0">
                  <a:pos x="connsiteX1" y="connsiteY1"/>
                </a:cxn>
                <a:cxn ang="0">
                  <a:pos x="connsiteX2" y="connsiteY2"/>
                </a:cxn>
              </a:cxnLst>
              <a:rect l="l" t="t" r="r" b="b"/>
              <a:pathLst>
                <a:path w="539171" h="1483113">
                  <a:moveTo>
                    <a:pt x="345688" y="1483113"/>
                  </a:moveTo>
                  <a:cubicBezTo>
                    <a:pt x="463705" y="1316773"/>
                    <a:pt x="581722" y="1150434"/>
                    <a:pt x="524107" y="903249"/>
                  </a:cubicBezTo>
                  <a:cubicBezTo>
                    <a:pt x="466492" y="656064"/>
                    <a:pt x="233246" y="328032"/>
                    <a:pt x="0" y="0"/>
                  </a:cubicBezTo>
                </a:path>
              </a:pathLst>
            </a:custGeom>
            <a:noFill/>
            <a:ln w="44450">
              <a:solidFill>
                <a:srgbClr val="0432FF"/>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30A2C635-413E-D644-9827-0CD0827C767C}"/>
                </a:ext>
              </a:extLst>
            </p:cNvPr>
            <p:cNvSpPr txBox="1"/>
            <p:nvPr/>
          </p:nvSpPr>
          <p:spPr>
            <a:xfrm>
              <a:off x="7804065" y="1759898"/>
              <a:ext cx="3451001" cy="1717393"/>
            </a:xfrm>
            <a:prstGeom prst="rect">
              <a:avLst/>
            </a:prstGeom>
            <a:solidFill>
              <a:schemeClr val="accent2">
                <a:lumMod val="20000"/>
                <a:lumOff val="80000"/>
              </a:schemeClr>
            </a:solidFill>
          </p:spPr>
          <p:txBody>
            <a:bodyPr wrap="square" rtlCol="0">
              <a:spAutoFit/>
            </a:bodyPr>
            <a:lstStyle/>
            <a:p>
              <a:pPr>
                <a:lnSpc>
                  <a:spcPct val="110000"/>
                </a:lnSpc>
              </a:pPr>
              <a:r>
                <a:rPr kumimoji="1" lang="en-US" altLang="ja-JP" sz="2400" b="1" err="1">
                  <a:latin typeface="Meiryo" panose="020B0604030504040204" pitchFamily="34" charset="-128"/>
                  <a:ea typeface="Meiryo" panose="020B0604030504040204" pitchFamily="34" charset="-128"/>
                </a:rPr>
                <a:t>LiteBIRD</a:t>
              </a:r>
              <a:r>
                <a:rPr kumimoji="1" lang="ja-JP" altLang="en-US" sz="2400" b="1">
                  <a:latin typeface="Meiryo" panose="020B0604030504040204" pitchFamily="34" charset="-128"/>
                  <a:ea typeface="Meiryo" panose="020B0604030504040204" pitchFamily="34" charset="-128"/>
                </a:rPr>
                <a:t>の主目的</a:t>
              </a:r>
              <a:endParaRPr kumimoji="1" lang="en-US" altLang="ja-JP" sz="2400" b="1">
                <a:latin typeface="Meiryo" panose="020B0604030504040204" pitchFamily="34" charset="-128"/>
                <a:ea typeface="Meiryo" panose="020B0604030504040204" pitchFamily="34" charset="-128"/>
              </a:endParaRPr>
            </a:p>
            <a:p>
              <a:pPr>
                <a:lnSpc>
                  <a:spcPct val="110000"/>
                </a:lnSpc>
              </a:pPr>
              <a:r>
                <a:rPr kumimoji="1" lang="en-US" altLang="ja-JP" sz="2400">
                  <a:latin typeface="Meiryo" panose="020B0604030504040204" pitchFamily="34" charset="-128"/>
                  <a:ea typeface="Meiryo" panose="020B0604030504040204" pitchFamily="34" charset="-128"/>
                </a:rPr>
                <a:t>B</a:t>
              </a:r>
              <a:r>
                <a:rPr kumimoji="1" lang="ja-JP" altLang="en-US" sz="2400">
                  <a:latin typeface="Meiryo" panose="020B0604030504040204" pitchFamily="34" charset="-128"/>
                  <a:ea typeface="Meiryo" panose="020B0604030504040204" pitchFamily="34" charset="-128"/>
                </a:rPr>
                <a:t>モード偏光をとらえてインフレーション宇宙の実験的検証を行う</a:t>
              </a:r>
              <a:endParaRPr kumimoji="1" lang="en-US" altLang="ja-JP" sz="2400">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91193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4274B-CB9A-5AA2-C58F-59A418B62418}"/>
            </a:ext>
          </a:extLst>
        </p:cNvPr>
        <p:cNvGrpSpPr/>
        <p:nvPr/>
      </p:nvGrpSpPr>
      <p:grpSpPr>
        <a:xfrm>
          <a:off x="0" y="0"/>
          <a:ext cx="0" cy="0"/>
          <a:chOff x="0" y="0"/>
          <a:chExt cx="0" cy="0"/>
        </a:xfrm>
      </p:grpSpPr>
      <p:sp>
        <p:nvSpPr>
          <p:cNvPr id="5" name="Google Shape;268;p45">
            <a:extLst>
              <a:ext uri="{FF2B5EF4-FFF2-40B4-BE49-F238E27FC236}">
                <a16:creationId xmlns:a16="http://schemas.microsoft.com/office/drawing/2014/main" id="{8B5D47F2-EE7A-56C8-241E-DF7C1C85B01C}"/>
              </a:ext>
            </a:extLst>
          </p:cNvPr>
          <p:cNvSpPr txBox="1"/>
          <p:nvPr/>
        </p:nvSpPr>
        <p:spPr>
          <a:xfrm>
            <a:off x="128699" y="135193"/>
            <a:ext cx="7342618" cy="748859"/>
          </a:xfrm>
          <a:prstGeom prst="rect">
            <a:avLst/>
          </a:prstGeom>
          <a:noFill/>
          <a:ln>
            <a:noFill/>
          </a:ln>
        </p:spPr>
        <p:txBody>
          <a:bodyPr spcFirstLastPara="1" wrap="square" lIns="25400" tIns="25400" rIns="25400" bIns="25400" anchor="ctr" anchorCtr="0">
            <a:spAutoFit/>
          </a:bodyPr>
          <a:lstStyle/>
          <a:p>
            <a:pPr>
              <a:buClr>
                <a:srgbClr val="113362"/>
              </a:buClr>
              <a:buSzPts val="3400"/>
            </a:pPr>
            <a:r>
              <a:rPr lang="en-US" sz="4533" b="1" err="1">
                <a:solidFill>
                  <a:srgbClr val="113362"/>
                </a:solidFill>
                <a:latin typeface="Meiryo" panose="020B0604030504040204" pitchFamily="34" charset="-128"/>
                <a:ea typeface="Meiryo" panose="020B0604030504040204" pitchFamily="34" charset="-128"/>
                <a:cs typeface="Times New Roman"/>
                <a:sym typeface="Times New Roman"/>
              </a:rPr>
              <a:t>Bモード発見のインパクト</a:t>
            </a:r>
            <a:endParaRPr sz="667">
              <a:latin typeface="Meiryo" panose="020B0604030504040204" pitchFamily="34" charset="-128"/>
              <a:ea typeface="Meiryo" panose="020B0604030504040204" pitchFamily="34" charset="-128"/>
            </a:endParaRPr>
          </a:p>
        </p:txBody>
      </p:sp>
      <p:sp>
        <p:nvSpPr>
          <p:cNvPr id="61" name="フリーフォーム 60">
            <a:extLst>
              <a:ext uri="{FF2B5EF4-FFF2-40B4-BE49-F238E27FC236}">
                <a16:creationId xmlns:a16="http://schemas.microsoft.com/office/drawing/2014/main" id="{4E5F18F4-48A4-7D69-DB13-71627C5E4742}"/>
              </a:ext>
            </a:extLst>
          </p:cNvPr>
          <p:cNvSpPr/>
          <p:nvPr/>
        </p:nvSpPr>
        <p:spPr>
          <a:xfrm>
            <a:off x="1028070" y="1902742"/>
            <a:ext cx="3551722" cy="1164657"/>
          </a:xfrm>
          <a:custGeom>
            <a:avLst/>
            <a:gdLst>
              <a:gd name="connsiteX0" fmla="*/ 0 w 3551722"/>
              <a:gd name="connsiteY0" fmla="*/ 1164657 h 1164657"/>
              <a:gd name="connsiteX1" fmla="*/ 972151 w 3551722"/>
              <a:gd name="connsiteY1" fmla="*/ 904774 h 1164657"/>
              <a:gd name="connsiteX2" fmla="*/ 1482290 w 3551722"/>
              <a:gd name="connsiteY2" fmla="*/ 298383 h 1164657"/>
              <a:gd name="connsiteX3" fmla="*/ 3551722 w 3551722"/>
              <a:gd name="connsiteY3" fmla="*/ 0 h 1164657"/>
            </a:gdLst>
            <a:ahLst/>
            <a:cxnLst>
              <a:cxn ang="0">
                <a:pos x="connsiteX0" y="connsiteY0"/>
              </a:cxn>
              <a:cxn ang="0">
                <a:pos x="connsiteX1" y="connsiteY1"/>
              </a:cxn>
              <a:cxn ang="0">
                <a:pos x="connsiteX2" y="connsiteY2"/>
              </a:cxn>
              <a:cxn ang="0">
                <a:pos x="connsiteX3" y="connsiteY3"/>
              </a:cxn>
            </a:cxnLst>
            <a:rect l="l" t="t" r="r" b="b"/>
            <a:pathLst>
              <a:path w="3551722" h="1164657">
                <a:moveTo>
                  <a:pt x="0" y="1164657"/>
                </a:moveTo>
                <a:cubicBezTo>
                  <a:pt x="362551" y="1106905"/>
                  <a:pt x="725103" y="1049153"/>
                  <a:pt x="972151" y="904774"/>
                </a:cubicBezTo>
                <a:cubicBezTo>
                  <a:pt x="1219199" y="760395"/>
                  <a:pt x="1052362" y="449179"/>
                  <a:pt x="1482290" y="298383"/>
                </a:cubicBezTo>
                <a:cubicBezTo>
                  <a:pt x="1912219" y="147587"/>
                  <a:pt x="3551722" y="0"/>
                  <a:pt x="3551722" y="0"/>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リーフォーム 61">
            <a:extLst>
              <a:ext uri="{FF2B5EF4-FFF2-40B4-BE49-F238E27FC236}">
                <a16:creationId xmlns:a16="http://schemas.microsoft.com/office/drawing/2014/main" id="{481B9290-0DDF-F167-9C4D-2222F7D99962}"/>
              </a:ext>
            </a:extLst>
          </p:cNvPr>
          <p:cNvSpPr/>
          <p:nvPr/>
        </p:nvSpPr>
        <p:spPr>
          <a:xfrm flipV="1">
            <a:off x="1028070" y="3067399"/>
            <a:ext cx="3551722" cy="1164657"/>
          </a:xfrm>
          <a:custGeom>
            <a:avLst/>
            <a:gdLst>
              <a:gd name="connsiteX0" fmla="*/ 0 w 3551722"/>
              <a:gd name="connsiteY0" fmla="*/ 1164657 h 1164657"/>
              <a:gd name="connsiteX1" fmla="*/ 972151 w 3551722"/>
              <a:gd name="connsiteY1" fmla="*/ 904774 h 1164657"/>
              <a:gd name="connsiteX2" fmla="*/ 1482290 w 3551722"/>
              <a:gd name="connsiteY2" fmla="*/ 298383 h 1164657"/>
              <a:gd name="connsiteX3" fmla="*/ 3551722 w 3551722"/>
              <a:gd name="connsiteY3" fmla="*/ 0 h 1164657"/>
            </a:gdLst>
            <a:ahLst/>
            <a:cxnLst>
              <a:cxn ang="0">
                <a:pos x="connsiteX0" y="connsiteY0"/>
              </a:cxn>
              <a:cxn ang="0">
                <a:pos x="connsiteX1" y="connsiteY1"/>
              </a:cxn>
              <a:cxn ang="0">
                <a:pos x="connsiteX2" y="connsiteY2"/>
              </a:cxn>
              <a:cxn ang="0">
                <a:pos x="connsiteX3" y="connsiteY3"/>
              </a:cxn>
            </a:cxnLst>
            <a:rect l="l" t="t" r="r" b="b"/>
            <a:pathLst>
              <a:path w="3551722" h="1164657">
                <a:moveTo>
                  <a:pt x="0" y="1164657"/>
                </a:moveTo>
                <a:cubicBezTo>
                  <a:pt x="362551" y="1106905"/>
                  <a:pt x="725103" y="1049153"/>
                  <a:pt x="972151" y="904774"/>
                </a:cubicBezTo>
                <a:cubicBezTo>
                  <a:pt x="1219199" y="760395"/>
                  <a:pt x="1052362" y="449179"/>
                  <a:pt x="1482290" y="298383"/>
                </a:cubicBezTo>
                <a:cubicBezTo>
                  <a:pt x="1912219" y="147587"/>
                  <a:pt x="3551722" y="0"/>
                  <a:pt x="3551722" y="0"/>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20247C05-EE4C-95E1-379E-4F362323FC75}"/>
              </a:ext>
            </a:extLst>
          </p:cNvPr>
          <p:cNvSpPr txBox="1"/>
          <p:nvPr/>
        </p:nvSpPr>
        <p:spPr>
          <a:xfrm>
            <a:off x="14816" y="2174065"/>
            <a:ext cx="1630837" cy="369332"/>
          </a:xfrm>
          <a:prstGeom prst="rect">
            <a:avLst/>
          </a:prstGeom>
          <a:noFill/>
        </p:spPr>
        <p:txBody>
          <a:bodyPr wrap="square" rtlCol="0">
            <a:spAutoFit/>
          </a:bodyPr>
          <a:lstStyle/>
          <a:p>
            <a:r>
              <a:rPr kumimoji="1" lang="ja-JP" altLang="en-US" b="1">
                <a:latin typeface="Arial" charset="0"/>
                <a:ea typeface="Arial" charset="0"/>
                <a:cs typeface="Arial" charset="0"/>
              </a:rPr>
              <a:t>量子ゆらぎ</a:t>
            </a:r>
          </a:p>
        </p:txBody>
      </p:sp>
      <p:pic>
        <p:nvPicPr>
          <p:cNvPr id="64" name="Picture 82" descr="D:\hazumi\My Documents\TeX\2008\高エネルギーニュース\polmap.jpg">
            <a:extLst>
              <a:ext uri="{FF2B5EF4-FFF2-40B4-BE49-F238E27FC236}">
                <a16:creationId xmlns:a16="http://schemas.microsoft.com/office/drawing/2014/main" id="{16F3D76C-6B8B-A5B7-EB56-CCEF763E3CF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6200000" flipH="1" flipV="1">
            <a:off x="2011706" y="2635340"/>
            <a:ext cx="2088007" cy="864118"/>
          </a:xfrm>
          <a:prstGeom prst="ellipse">
            <a:avLst/>
          </a:prstGeom>
          <a:ln>
            <a:noFill/>
          </a:ln>
          <a:effectLst>
            <a:softEdge rad="112500"/>
          </a:effectLst>
        </p:spPr>
      </p:pic>
      <p:pic>
        <p:nvPicPr>
          <p:cNvPr id="65" name="Picture 11">
            <a:extLst>
              <a:ext uri="{FF2B5EF4-FFF2-40B4-BE49-F238E27FC236}">
                <a16:creationId xmlns:a16="http://schemas.microsoft.com/office/drawing/2014/main" id="{81C65F86-1128-4C1E-2350-4FBB94BA2BF6}"/>
              </a:ext>
            </a:extLst>
          </p:cNvPr>
          <p:cNvPicPr>
            <a:picLocks noChangeAspect="1" noChangeArrowheads="1"/>
          </p:cNvPicPr>
          <p:nvPr/>
        </p:nvPicPr>
        <p:blipFill>
          <a:blip r:embed="rId3" cstate="email">
            <a:duotone>
              <a:prstClr val="black"/>
              <a:schemeClr val="accent2">
                <a:tint val="45000"/>
                <a:satMod val="400000"/>
              </a:schemeClr>
            </a:duotone>
            <a:lum bright="33000" contrast="60000"/>
            <a:extLst>
              <a:ext uri="{28A0092B-C50C-407E-A947-70E740481C1C}">
                <a14:useLocalDpi xmlns:a14="http://schemas.microsoft.com/office/drawing/2010/main"/>
              </a:ext>
            </a:extLst>
          </a:blip>
          <a:srcRect/>
          <a:stretch>
            <a:fillRect/>
          </a:stretch>
        </p:blipFill>
        <p:spPr bwMode="auto">
          <a:xfrm>
            <a:off x="1843488" y="2653399"/>
            <a:ext cx="354857" cy="828000"/>
          </a:xfrm>
          <a:prstGeom prst="ellipse">
            <a:avLst/>
          </a:prstGeom>
          <a:ln>
            <a:noFill/>
          </a:ln>
          <a:effectLst>
            <a:softEdge rad="112500"/>
          </a:effectLst>
        </p:spPr>
      </p:pic>
      <p:pic>
        <p:nvPicPr>
          <p:cNvPr id="66" name="図 65">
            <a:extLst>
              <a:ext uri="{FF2B5EF4-FFF2-40B4-BE49-F238E27FC236}">
                <a16:creationId xmlns:a16="http://schemas.microsoft.com/office/drawing/2014/main" id="{1D1609CC-E597-5FA9-4768-D7197268B595}"/>
              </a:ext>
            </a:extLst>
          </p:cNvPr>
          <p:cNvPicPr>
            <a:picLocks/>
          </p:cNvPicPr>
          <p:nvPr/>
        </p:nvPicPr>
        <p:blipFill>
          <a:blip r:embed="rId4"/>
          <a:stretch>
            <a:fillRect/>
          </a:stretch>
        </p:blipFill>
        <p:spPr>
          <a:xfrm>
            <a:off x="3900953" y="1981571"/>
            <a:ext cx="790363" cy="2171655"/>
          </a:xfrm>
          <a:prstGeom prst="rect">
            <a:avLst/>
          </a:prstGeom>
        </p:spPr>
      </p:pic>
      <p:cxnSp>
        <p:nvCxnSpPr>
          <p:cNvPr id="67" name="直線矢印コネクタ 66">
            <a:extLst>
              <a:ext uri="{FF2B5EF4-FFF2-40B4-BE49-F238E27FC236}">
                <a16:creationId xmlns:a16="http://schemas.microsoft.com/office/drawing/2014/main" id="{C2D237B7-699B-D618-4652-5E75D2011736}"/>
              </a:ext>
            </a:extLst>
          </p:cNvPr>
          <p:cNvCxnSpPr/>
          <p:nvPr/>
        </p:nvCxnSpPr>
        <p:spPr>
          <a:xfrm>
            <a:off x="418732" y="4481917"/>
            <a:ext cx="4473633"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85CC093B-F468-1092-63BE-8A7A0161959E}"/>
              </a:ext>
            </a:extLst>
          </p:cNvPr>
          <p:cNvSpPr txBox="1"/>
          <p:nvPr/>
        </p:nvSpPr>
        <p:spPr>
          <a:xfrm>
            <a:off x="166993" y="4545965"/>
            <a:ext cx="1319068" cy="338554"/>
          </a:xfrm>
          <a:prstGeom prst="rect">
            <a:avLst/>
          </a:prstGeom>
          <a:noFill/>
        </p:spPr>
        <p:txBody>
          <a:bodyPr wrap="square" rtlCol="0">
            <a:spAutoFit/>
          </a:bodyPr>
          <a:lstStyle/>
          <a:p>
            <a:r>
              <a:rPr lang="ja-JP" altLang="en-US" sz="1600">
                <a:latin typeface="Arial" charset="0"/>
                <a:ea typeface="Arial" charset="0"/>
                <a:cs typeface="Arial" charset="0"/>
              </a:rPr>
              <a:t>宇宙の年齢</a:t>
            </a:r>
            <a:endParaRPr kumimoji="1" lang="ja-JP" altLang="en-US" sz="1600">
              <a:latin typeface="Arial" charset="0"/>
              <a:ea typeface="Arial" charset="0"/>
              <a:cs typeface="Arial" charset="0"/>
            </a:endParaRPr>
          </a:p>
        </p:txBody>
      </p:sp>
      <p:sp>
        <p:nvSpPr>
          <p:cNvPr id="69" name="テキスト ボックス 68">
            <a:extLst>
              <a:ext uri="{FF2B5EF4-FFF2-40B4-BE49-F238E27FC236}">
                <a16:creationId xmlns:a16="http://schemas.microsoft.com/office/drawing/2014/main" id="{FADC8FDC-AEB8-5D32-63E9-A1480A929019}"/>
              </a:ext>
            </a:extLst>
          </p:cNvPr>
          <p:cNvSpPr txBox="1"/>
          <p:nvPr/>
        </p:nvSpPr>
        <p:spPr>
          <a:xfrm>
            <a:off x="1394338" y="4539416"/>
            <a:ext cx="1630837" cy="369332"/>
          </a:xfrm>
          <a:prstGeom prst="rect">
            <a:avLst/>
          </a:prstGeom>
          <a:noFill/>
        </p:spPr>
        <p:txBody>
          <a:bodyPr wrap="square" rtlCol="0">
            <a:spAutoFit/>
          </a:bodyPr>
          <a:lstStyle/>
          <a:p>
            <a:r>
              <a:rPr lang="en-US" altLang="ja-JP" b="1">
                <a:latin typeface="Arial" charset="0"/>
                <a:ea typeface="Arial" charset="0"/>
                <a:cs typeface="Arial" charset="0"/>
              </a:rPr>
              <a:t>10</a:t>
            </a:r>
            <a:r>
              <a:rPr lang="en-US" altLang="ja-JP" b="1" baseline="30000">
                <a:latin typeface="Arial" charset="0"/>
                <a:ea typeface="Arial" charset="0"/>
                <a:cs typeface="Arial" charset="0"/>
              </a:rPr>
              <a:t>-36</a:t>
            </a:r>
            <a:r>
              <a:rPr lang="en-US" altLang="ja-JP" b="1">
                <a:latin typeface="Arial" charset="0"/>
                <a:ea typeface="Arial" charset="0"/>
                <a:cs typeface="Arial" charset="0"/>
              </a:rPr>
              <a:t> </a:t>
            </a:r>
            <a:r>
              <a:rPr lang="ja-JP" altLang="en-US" b="1">
                <a:latin typeface="Arial" charset="0"/>
                <a:ea typeface="Arial" charset="0"/>
                <a:cs typeface="Arial" charset="0"/>
              </a:rPr>
              <a:t>秒</a:t>
            </a:r>
            <a:r>
              <a:rPr lang="en-US" altLang="ja-JP" b="1">
                <a:latin typeface="Arial" charset="0"/>
                <a:ea typeface="Arial" charset="0"/>
                <a:cs typeface="Arial" charset="0"/>
              </a:rPr>
              <a:t> ?</a:t>
            </a:r>
            <a:endParaRPr kumimoji="1" lang="ja-JP" altLang="en-US" b="1">
              <a:latin typeface="Arial" charset="0"/>
              <a:ea typeface="Arial" charset="0"/>
              <a:cs typeface="Arial" charset="0"/>
            </a:endParaRPr>
          </a:p>
        </p:txBody>
      </p:sp>
      <p:sp>
        <p:nvSpPr>
          <p:cNvPr id="70" name="テキスト ボックス 69">
            <a:extLst>
              <a:ext uri="{FF2B5EF4-FFF2-40B4-BE49-F238E27FC236}">
                <a16:creationId xmlns:a16="http://schemas.microsoft.com/office/drawing/2014/main" id="{07393F70-EC3E-7576-453C-AC8A93689BC8}"/>
              </a:ext>
            </a:extLst>
          </p:cNvPr>
          <p:cNvSpPr txBox="1"/>
          <p:nvPr/>
        </p:nvSpPr>
        <p:spPr>
          <a:xfrm>
            <a:off x="2623638" y="4546707"/>
            <a:ext cx="1630837" cy="369332"/>
          </a:xfrm>
          <a:prstGeom prst="rect">
            <a:avLst/>
          </a:prstGeom>
          <a:noFill/>
        </p:spPr>
        <p:txBody>
          <a:bodyPr wrap="square" rtlCol="0">
            <a:spAutoFit/>
          </a:bodyPr>
          <a:lstStyle/>
          <a:p>
            <a:r>
              <a:rPr lang="en-US" altLang="ja-JP" b="1">
                <a:latin typeface="Arial" charset="0"/>
                <a:ea typeface="Arial" charset="0"/>
                <a:cs typeface="Arial" charset="0"/>
              </a:rPr>
              <a:t>38</a:t>
            </a:r>
            <a:r>
              <a:rPr lang="ja-JP" altLang="en-US" b="1">
                <a:latin typeface="Arial" charset="0"/>
                <a:ea typeface="Arial" charset="0"/>
                <a:cs typeface="Arial" charset="0"/>
              </a:rPr>
              <a:t>万年</a:t>
            </a:r>
            <a:r>
              <a:rPr lang="en-US" altLang="ja-JP" b="1">
                <a:latin typeface="Arial" charset="0"/>
                <a:ea typeface="Arial" charset="0"/>
                <a:cs typeface="Arial" charset="0"/>
              </a:rPr>
              <a:t> </a:t>
            </a:r>
            <a:endParaRPr kumimoji="1" lang="ja-JP" altLang="en-US" b="1">
              <a:latin typeface="Arial" charset="0"/>
              <a:ea typeface="Arial" charset="0"/>
              <a:cs typeface="Arial" charset="0"/>
            </a:endParaRPr>
          </a:p>
        </p:txBody>
      </p:sp>
      <p:sp>
        <p:nvSpPr>
          <p:cNvPr id="71" name="テキスト ボックス 70">
            <a:extLst>
              <a:ext uri="{FF2B5EF4-FFF2-40B4-BE49-F238E27FC236}">
                <a16:creationId xmlns:a16="http://schemas.microsoft.com/office/drawing/2014/main" id="{D95285B3-603F-72FD-B4EA-BE940D668501}"/>
              </a:ext>
            </a:extLst>
          </p:cNvPr>
          <p:cNvSpPr txBox="1"/>
          <p:nvPr/>
        </p:nvSpPr>
        <p:spPr>
          <a:xfrm>
            <a:off x="3759260" y="4545683"/>
            <a:ext cx="1150424" cy="369332"/>
          </a:xfrm>
          <a:prstGeom prst="rect">
            <a:avLst/>
          </a:prstGeom>
          <a:noFill/>
        </p:spPr>
        <p:txBody>
          <a:bodyPr wrap="square" rtlCol="0">
            <a:spAutoFit/>
          </a:bodyPr>
          <a:lstStyle/>
          <a:p>
            <a:r>
              <a:rPr lang="en-US" altLang="ja-JP" b="1">
                <a:latin typeface="Arial" charset="0"/>
                <a:ea typeface="Arial" charset="0"/>
                <a:cs typeface="Arial" charset="0"/>
              </a:rPr>
              <a:t>138</a:t>
            </a:r>
            <a:r>
              <a:rPr lang="ja-JP" altLang="en-US" b="1">
                <a:latin typeface="Arial" charset="0"/>
                <a:ea typeface="Arial" charset="0"/>
                <a:cs typeface="Arial" charset="0"/>
              </a:rPr>
              <a:t>億年</a:t>
            </a:r>
            <a:r>
              <a:rPr lang="en-US" altLang="ja-JP" b="1">
                <a:latin typeface="Arial" charset="0"/>
                <a:ea typeface="Arial" charset="0"/>
                <a:cs typeface="Arial" charset="0"/>
              </a:rPr>
              <a:t> </a:t>
            </a:r>
            <a:endParaRPr kumimoji="1" lang="ja-JP" altLang="en-US" b="1">
              <a:latin typeface="Arial" charset="0"/>
              <a:ea typeface="Arial" charset="0"/>
              <a:cs typeface="Arial" charset="0"/>
            </a:endParaRPr>
          </a:p>
        </p:txBody>
      </p:sp>
      <p:sp>
        <p:nvSpPr>
          <p:cNvPr id="72" name="フリーフォーム 71">
            <a:extLst>
              <a:ext uri="{FF2B5EF4-FFF2-40B4-BE49-F238E27FC236}">
                <a16:creationId xmlns:a16="http://schemas.microsoft.com/office/drawing/2014/main" id="{CC0922F4-CA21-F24F-802D-9F9E9C4A8A89}"/>
              </a:ext>
            </a:extLst>
          </p:cNvPr>
          <p:cNvSpPr/>
          <p:nvPr/>
        </p:nvSpPr>
        <p:spPr>
          <a:xfrm>
            <a:off x="2497956" y="1785850"/>
            <a:ext cx="320512" cy="659876"/>
          </a:xfrm>
          <a:custGeom>
            <a:avLst/>
            <a:gdLst>
              <a:gd name="connsiteX0" fmla="*/ 0 w 320512"/>
              <a:gd name="connsiteY0" fmla="*/ 0 h 659876"/>
              <a:gd name="connsiteX1" fmla="*/ 122549 w 320512"/>
              <a:gd name="connsiteY1" fmla="*/ 461913 h 659876"/>
              <a:gd name="connsiteX2" fmla="*/ 320512 w 320512"/>
              <a:gd name="connsiteY2" fmla="*/ 659876 h 659876"/>
            </a:gdLst>
            <a:ahLst/>
            <a:cxnLst>
              <a:cxn ang="0">
                <a:pos x="connsiteX0" y="connsiteY0"/>
              </a:cxn>
              <a:cxn ang="0">
                <a:pos x="connsiteX1" y="connsiteY1"/>
              </a:cxn>
              <a:cxn ang="0">
                <a:pos x="connsiteX2" y="connsiteY2"/>
              </a:cxn>
            </a:cxnLst>
            <a:rect l="l" t="t" r="r" b="b"/>
            <a:pathLst>
              <a:path w="320512" h="659876">
                <a:moveTo>
                  <a:pt x="0" y="0"/>
                </a:moveTo>
                <a:cubicBezTo>
                  <a:pt x="34565" y="175967"/>
                  <a:pt x="69130" y="351934"/>
                  <a:pt x="122549" y="461913"/>
                </a:cubicBezTo>
                <a:cubicBezTo>
                  <a:pt x="175968" y="571892"/>
                  <a:pt x="320512" y="659876"/>
                  <a:pt x="320512" y="659876"/>
                </a:cubicBezTo>
              </a:path>
            </a:pathLst>
          </a:custGeom>
          <a:noFill/>
          <a:ln w="254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E8DF0047-527F-1B91-34B4-704DF2142E0C}"/>
              </a:ext>
            </a:extLst>
          </p:cNvPr>
          <p:cNvSpPr txBox="1"/>
          <p:nvPr/>
        </p:nvSpPr>
        <p:spPr>
          <a:xfrm>
            <a:off x="2198345" y="1464568"/>
            <a:ext cx="1513157" cy="369332"/>
          </a:xfrm>
          <a:prstGeom prst="rect">
            <a:avLst/>
          </a:prstGeom>
          <a:solidFill>
            <a:schemeClr val="bg1"/>
          </a:solidFill>
          <a:ln>
            <a:solidFill>
              <a:schemeClr val="tx1"/>
            </a:solidFill>
          </a:ln>
        </p:spPr>
        <p:txBody>
          <a:bodyPr wrap="square" rtlCol="0">
            <a:spAutoFit/>
          </a:bodyPr>
          <a:lstStyle/>
          <a:p>
            <a:r>
              <a:rPr kumimoji="1" lang="en-US" altLang="ja-JP" b="1">
                <a:latin typeface="Meiryo" panose="020B0604030504040204" pitchFamily="34" charset="-128"/>
                <a:ea typeface="Meiryo" panose="020B0604030504040204" pitchFamily="34" charset="-128"/>
                <a:cs typeface="Arial" charset="0"/>
              </a:rPr>
              <a:t>CMB</a:t>
            </a:r>
            <a:r>
              <a:rPr lang="ja-JP" altLang="en-US" sz="1200" b="1">
                <a:latin typeface="Meiryo" panose="020B0604030504040204" pitchFamily="34" charset="-128"/>
                <a:ea typeface="Meiryo" panose="020B0604030504040204" pitchFamily="34" charset="-128"/>
                <a:cs typeface="Arial" charset="0"/>
              </a:rPr>
              <a:t>偏光マップ</a:t>
            </a:r>
            <a:endParaRPr kumimoji="1" lang="ja-JP" altLang="en-US" sz="1200" b="1">
              <a:latin typeface="Meiryo" panose="020B0604030504040204" pitchFamily="34" charset="-128"/>
              <a:ea typeface="Meiryo" panose="020B0604030504040204" pitchFamily="34" charset="-128"/>
              <a:cs typeface="Arial" charset="0"/>
            </a:endParaRPr>
          </a:p>
        </p:txBody>
      </p:sp>
      <p:pic>
        <p:nvPicPr>
          <p:cNvPr id="74" name="図 73">
            <a:extLst>
              <a:ext uri="{FF2B5EF4-FFF2-40B4-BE49-F238E27FC236}">
                <a16:creationId xmlns:a16="http://schemas.microsoft.com/office/drawing/2014/main" id="{F3CEBC9D-2AC6-A162-1733-22B7B3E725FA}"/>
              </a:ext>
            </a:extLst>
          </p:cNvPr>
          <p:cNvPicPr>
            <a:picLocks noChangeAspect="1"/>
          </p:cNvPicPr>
          <p:nvPr/>
        </p:nvPicPr>
        <p:blipFill rotWithShape="1">
          <a:blip r:embed="rId5"/>
          <a:srcRect r="51124"/>
          <a:stretch/>
        </p:blipFill>
        <p:spPr>
          <a:xfrm>
            <a:off x="5070429" y="1492014"/>
            <a:ext cx="1590925" cy="1594005"/>
          </a:xfrm>
          <a:prstGeom prst="rect">
            <a:avLst/>
          </a:prstGeom>
        </p:spPr>
      </p:pic>
      <p:sp>
        <p:nvSpPr>
          <p:cNvPr id="76" name="正方形/長方形 75">
            <a:extLst>
              <a:ext uri="{FF2B5EF4-FFF2-40B4-BE49-F238E27FC236}">
                <a16:creationId xmlns:a16="http://schemas.microsoft.com/office/drawing/2014/main" id="{A4C891E8-EC94-096A-2111-F921E94FA4A6}"/>
              </a:ext>
            </a:extLst>
          </p:cNvPr>
          <p:cNvSpPr/>
          <p:nvPr/>
        </p:nvSpPr>
        <p:spPr>
          <a:xfrm>
            <a:off x="5030499" y="1487399"/>
            <a:ext cx="1671096" cy="15771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 name="直線コネクタ 76">
            <a:extLst>
              <a:ext uri="{FF2B5EF4-FFF2-40B4-BE49-F238E27FC236}">
                <a16:creationId xmlns:a16="http://schemas.microsoft.com/office/drawing/2014/main" id="{66B0E728-AFC2-1AE6-2781-B9D81D51B183}"/>
              </a:ext>
            </a:extLst>
          </p:cNvPr>
          <p:cNvCxnSpPr/>
          <p:nvPr/>
        </p:nvCxnSpPr>
        <p:spPr>
          <a:xfrm flipV="1">
            <a:off x="1993709" y="3362865"/>
            <a:ext cx="0" cy="1080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82237716-1710-1B5F-2FBA-73832DE9F533}"/>
              </a:ext>
            </a:extLst>
          </p:cNvPr>
          <p:cNvCxnSpPr/>
          <p:nvPr/>
        </p:nvCxnSpPr>
        <p:spPr>
          <a:xfrm flipH="1" flipV="1">
            <a:off x="3055710" y="4111403"/>
            <a:ext cx="0" cy="37051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620F58E2-4C13-3F72-0813-DBB0652C8F55}"/>
              </a:ext>
            </a:extLst>
          </p:cNvPr>
          <p:cNvCxnSpPr/>
          <p:nvPr/>
        </p:nvCxnSpPr>
        <p:spPr>
          <a:xfrm flipH="1" flipV="1">
            <a:off x="4296134" y="4204540"/>
            <a:ext cx="0" cy="252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0" name="図形グループ 32">
            <a:extLst>
              <a:ext uri="{FF2B5EF4-FFF2-40B4-BE49-F238E27FC236}">
                <a16:creationId xmlns:a16="http://schemas.microsoft.com/office/drawing/2014/main" id="{F55009F1-4DA1-39D2-676D-154F745409E8}"/>
              </a:ext>
            </a:extLst>
          </p:cNvPr>
          <p:cNvGrpSpPr/>
          <p:nvPr/>
        </p:nvGrpSpPr>
        <p:grpSpPr>
          <a:xfrm>
            <a:off x="1587307" y="2625624"/>
            <a:ext cx="5114288" cy="2258895"/>
            <a:chOff x="1430866" y="2659935"/>
            <a:chExt cx="5114288" cy="2258895"/>
          </a:xfrm>
        </p:grpSpPr>
        <p:pic>
          <p:nvPicPr>
            <p:cNvPr id="81" name="図 80">
              <a:extLst>
                <a:ext uri="{FF2B5EF4-FFF2-40B4-BE49-F238E27FC236}">
                  <a16:creationId xmlns:a16="http://schemas.microsoft.com/office/drawing/2014/main" id="{656BA7E3-0EB6-B5AE-763C-7EA8B836E475}"/>
                </a:ext>
              </a:extLst>
            </p:cNvPr>
            <p:cNvPicPr>
              <a:picLocks noChangeAspect="1"/>
            </p:cNvPicPr>
            <p:nvPr/>
          </p:nvPicPr>
          <p:blipFill rotWithShape="1">
            <a:blip r:embed="rId5"/>
            <a:srcRect l="51275"/>
            <a:stretch/>
          </p:blipFill>
          <p:spPr>
            <a:xfrm>
              <a:off x="4886145" y="3324825"/>
              <a:ext cx="1586034" cy="1594005"/>
            </a:xfrm>
            <a:prstGeom prst="rect">
              <a:avLst/>
            </a:prstGeom>
          </p:spPr>
        </p:pic>
        <p:sp>
          <p:nvSpPr>
            <p:cNvPr id="83" name="正方形/長方形 82">
              <a:extLst>
                <a:ext uri="{FF2B5EF4-FFF2-40B4-BE49-F238E27FC236}">
                  <a16:creationId xmlns:a16="http://schemas.microsoft.com/office/drawing/2014/main" id="{D56AC282-68BC-9D0E-F84E-D76A2AF859C5}"/>
                </a:ext>
              </a:extLst>
            </p:cNvPr>
            <p:cNvSpPr/>
            <p:nvPr/>
          </p:nvSpPr>
          <p:spPr>
            <a:xfrm>
              <a:off x="4861936" y="3326108"/>
              <a:ext cx="1683218" cy="157717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フリーフォーム 83">
              <a:extLst>
                <a:ext uri="{FF2B5EF4-FFF2-40B4-BE49-F238E27FC236}">
                  <a16:creationId xmlns:a16="http://schemas.microsoft.com/office/drawing/2014/main" id="{F9E3AD1C-8E55-FCC0-206D-F0BCDC5681AB}"/>
                </a:ext>
              </a:extLst>
            </p:cNvPr>
            <p:cNvSpPr/>
            <p:nvPr/>
          </p:nvSpPr>
          <p:spPr>
            <a:xfrm>
              <a:off x="1430867" y="2987540"/>
              <a:ext cx="321733" cy="120024"/>
            </a:xfrm>
            <a:custGeom>
              <a:avLst/>
              <a:gdLst>
                <a:gd name="connsiteX0" fmla="*/ 0 w 321733"/>
                <a:gd name="connsiteY0" fmla="*/ 68926 h 120024"/>
                <a:gd name="connsiteX1" fmla="*/ 50800 w 321733"/>
                <a:gd name="connsiteY1" fmla="*/ 1192 h 120024"/>
                <a:gd name="connsiteX2" fmla="*/ 110066 w 321733"/>
                <a:gd name="connsiteY2" fmla="*/ 119726 h 120024"/>
                <a:gd name="connsiteX3" fmla="*/ 160866 w 321733"/>
                <a:gd name="connsiteY3" fmla="*/ 1192 h 120024"/>
                <a:gd name="connsiteX4" fmla="*/ 211666 w 321733"/>
                <a:gd name="connsiteY4" fmla="*/ 119726 h 120024"/>
                <a:gd name="connsiteX5" fmla="*/ 262466 w 321733"/>
                <a:gd name="connsiteY5" fmla="*/ 35059 h 120024"/>
                <a:gd name="connsiteX6" fmla="*/ 321733 w 321733"/>
                <a:gd name="connsiteY6" fmla="*/ 35059 h 12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733" h="120024">
                  <a:moveTo>
                    <a:pt x="0" y="68926"/>
                  </a:moveTo>
                  <a:cubicBezTo>
                    <a:pt x="16228" y="30825"/>
                    <a:pt x="32456" y="-7275"/>
                    <a:pt x="50800" y="1192"/>
                  </a:cubicBezTo>
                  <a:cubicBezTo>
                    <a:pt x="69144" y="9659"/>
                    <a:pt x="91722" y="119726"/>
                    <a:pt x="110066" y="119726"/>
                  </a:cubicBezTo>
                  <a:cubicBezTo>
                    <a:pt x="128410" y="119726"/>
                    <a:pt x="143933" y="1192"/>
                    <a:pt x="160866" y="1192"/>
                  </a:cubicBezTo>
                  <a:cubicBezTo>
                    <a:pt x="177799" y="1192"/>
                    <a:pt x="194733" y="114082"/>
                    <a:pt x="211666" y="119726"/>
                  </a:cubicBezTo>
                  <a:cubicBezTo>
                    <a:pt x="228599" y="125370"/>
                    <a:pt x="244122" y="49170"/>
                    <a:pt x="262466" y="35059"/>
                  </a:cubicBezTo>
                  <a:cubicBezTo>
                    <a:pt x="280810" y="20948"/>
                    <a:pt x="321733" y="35059"/>
                    <a:pt x="321733" y="35059"/>
                  </a:cubicBez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リーフォーム 84">
              <a:extLst>
                <a:ext uri="{FF2B5EF4-FFF2-40B4-BE49-F238E27FC236}">
                  <a16:creationId xmlns:a16="http://schemas.microsoft.com/office/drawing/2014/main" id="{60EE56BC-F795-8950-759C-FECDFB9A0F84}"/>
                </a:ext>
              </a:extLst>
            </p:cNvPr>
            <p:cNvSpPr/>
            <p:nvPr/>
          </p:nvSpPr>
          <p:spPr>
            <a:xfrm>
              <a:off x="1430866" y="3097606"/>
              <a:ext cx="321733" cy="120024"/>
            </a:xfrm>
            <a:custGeom>
              <a:avLst/>
              <a:gdLst>
                <a:gd name="connsiteX0" fmla="*/ 0 w 321733"/>
                <a:gd name="connsiteY0" fmla="*/ 68926 h 120024"/>
                <a:gd name="connsiteX1" fmla="*/ 50800 w 321733"/>
                <a:gd name="connsiteY1" fmla="*/ 1192 h 120024"/>
                <a:gd name="connsiteX2" fmla="*/ 110066 w 321733"/>
                <a:gd name="connsiteY2" fmla="*/ 119726 h 120024"/>
                <a:gd name="connsiteX3" fmla="*/ 160866 w 321733"/>
                <a:gd name="connsiteY3" fmla="*/ 1192 h 120024"/>
                <a:gd name="connsiteX4" fmla="*/ 211666 w 321733"/>
                <a:gd name="connsiteY4" fmla="*/ 119726 h 120024"/>
                <a:gd name="connsiteX5" fmla="*/ 262466 w 321733"/>
                <a:gd name="connsiteY5" fmla="*/ 35059 h 120024"/>
                <a:gd name="connsiteX6" fmla="*/ 321733 w 321733"/>
                <a:gd name="connsiteY6" fmla="*/ 35059 h 12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733" h="120024">
                  <a:moveTo>
                    <a:pt x="0" y="68926"/>
                  </a:moveTo>
                  <a:cubicBezTo>
                    <a:pt x="16228" y="30825"/>
                    <a:pt x="32456" y="-7275"/>
                    <a:pt x="50800" y="1192"/>
                  </a:cubicBezTo>
                  <a:cubicBezTo>
                    <a:pt x="69144" y="9659"/>
                    <a:pt x="91722" y="119726"/>
                    <a:pt x="110066" y="119726"/>
                  </a:cubicBezTo>
                  <a:cubicBezTo>
                    <a:pt x="128410" y="119726"/>
                    <a:pt x="143933" y="1192"/>
                    <a:pt x="160866" y="1192"/>
                  </a:cubicBezTo>
                  <a:cubicBezTo>
                    <a:pt x="177799" y="1192"/>
                    <a:pt x="194733" y="114082"/>
                    <a:pt x="211666" y="119726"/>
                  </a:cubicBezTo>
                  <a:cubicBezTo>
                    <a:pt x="228599" y="125370"/>
                    <a:pt x="244122" y="49170"/>
                    <a:pt x="262466" y="35059"/>
                  </a:cubicBezTo>
                  <a:cubicBezTo>
                    <a:pt x="280810" y="20948"/>
                    <a:pt x="321733" y="35059"/>
                    <a:pt x="321733" y="35059"/>
                  </a:cubicBez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リーフォーム 86">
              <a:extLst>
                <a:ext uri="{FF2B5EF4-FFF2-40B4-BE49-F238E27FC236}">
                  <a16:creationId xmlns:a16="http://schemas.microsoft.com/office/drawing/2014/main" id="{3CF58D5B-50B8-FFCC-9E94-D5F56DAE0504}"/>
                </a:ext>
              </a:extLst>
            </p:cNvPr>
            <p:cNvSpPr/>
            <p:nvPr/>
          </p:nvSpPr>
          <p:spPr>
            <a:xfrm>
              <a:off x="1993738" y="2659935"/>
              <a:ext cx="949495" cy="294058"/>
            </a:xfrm>
            <a:custGeom>
              <a:avLst/>
              <a:gdLst>
                <a:gd name="connsiteX0" fmla="*/ 0 w 321733"/>
                <a:gd name="connsiteY0" fmla="*/ 68926 h 120024"/>
                <a:gd name="connsiteX1" fmla="*/ 50800 w 321733"/>
                <a:gd name="connsiteY1" fmla="*/ 1192 h 120024"/>
                <a:gd name="connsiteX2" fmla="*/ 110066 w 321733"/>
                <a:gd name="connsiteY2" fmla="*/ 119726 h 120024"/>
                <a:gd name="connsiteX3" fmla="*/ 160866 w 321733"/>
                <a:gd name="connsiteY3" fmla="*/ 1192 h 120024"/>
                <a:gd name="connsiteX4" fmla="*/ 211666 w 321733"/>
                <a:gd name="connsiteY4" fmla="*/ 119726 h 120024"/>
                <a:gd name="connsiteX5" fmla="*/ 262466 w 321733"/>
                <a:gd name="connsiteY5" fmla="*/ 35059 h 120024"/>
                <a:gd name="connsiteX6" fmla="*/ 321733 w 321733"/>
                <a:gd name="connsiteY6" fmla="*/ 35059 h 12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733" h="120024">
                  <a:moveTo>
                    <a:pt x="0" y="68926"/>
                  </a:moveTo>
                  <a:cubicBezTo>
                    <a:pt x="16228" y="30825"/>
                    <a:pt x="32456" y="-7275"/>
                    <a:pt x="50800" y="1192"/>
                  </a:cubicBezTo>
                  <a:cubicBezTo>
                    <a:pt x="69144" y="9659"/>
                    <a:pt x="91722" y="119726"/>
                    <a:pt x="110066" y="119726"/>
                  </a:cubicBezTo>
                  <a:cubicBezTo>
                    <a:pt x="128410" y="119726"/>
                    <a:pt x="143933" y="1192"/>
                    <a:pt x="160866" y="1192"/>
                  </a:cubicBezTo>
                  <a:cubicBezTo>
                    <a:pt x="177799" y="1192"/>
                    <a:pt x="194733" y="114082"/>
                    <a:pt x="211666" y="119726"/>
                  </a:cubicBezTo>
                  <a:cubicBezTo>
                    <a:pt x="228599" y="125370"/>
                    <a:pt x="244122" y="49170"/>
                    <a:pt x="262466" y="35059"/>
                  </a:cubicBezTo>
                  <a:cubicBezTo>
                    <a:pt x="280810" y="20948"/>
                    <a:pt x="321733" y="35059"/>
                    <a:pt x="321733" y="35059"/>
                  </a:cubicBezTo>
                </a:path>
              </a:pathLst>
            </a:custGeom>
            <a:noFill/>
            <a:ln w="2222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フリーフォーム 87">
              <a:extLst>
                <a:ext uri="{FF2B5EF4-FFF2-40B4-BE49-F238E27FC236}">
                  <a16:creationId xmlns:a16="http://schemas.microsoft.com/office/drawing/2014/main" id="{25C9FDF7-310F-CF93-37BD-F97F10FCC54E}"/>
                </a:ext>
              </a:extLst>
            </p:cNvPr>
            <p:cNvSpPr/>
            <p:nvPr/>
          </p:nvSpPr>
          <p:spPr>
            <a:xfrm>
              <a:off x="1971735" y="2905315"/>
              <a:ext cx="949495" cy="294058"/>
            </a:xfrm>
            <a:custGeom>
              <a:avLst/>
              <a:gdLst>
                <a:gd name="connsiteX0" fmla="*/ 0 w 321733"/>
                <a:gd name="connsiteY0" fmla="*/ 68926 h 120024"/>
                <a:gd name="connsiteX1" fmla="*/ 50800 w 321733"/>
                <a:gd name="connsiteY1" fmla="*/ 1192 h 120024"/>
                <a:gd name="connsiteX2" fmla="*/ 110066 w 321733"/>
                <a:gd name="connsiteY2" fmla="*/ 119726 h 120024"/>
                <a:gd name="connsiteX3" fmla="*/ 160866 w 321733"/>
                <a:gd name="connsiteY3" fmla="*/ 1192 h 120024"/>
                <a:gd name="connsiteX4" fmla="*/ 211666 w 321733"/>
                <a:gd name="connsiteY4" fmla="*/ 119726 h 120024"/>
                <a:gd name="connsiteX5" fmla="*/ 262466 w 321733"/>
                <a:gd name="connsiteY5" fmla="*/ 35059 h 120024"/>
                <a:gd name="connsiteX6" fmla="*/ 321733 w 321733"/>
                <a:gd name="connsiteY6" fmla="*/ 35059 h 12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733" h="120024">
                  <a:moveTo>
                    <a:pt x="0" y="68926"/>
                  </a:moveTo>
                  <a:cubicBezTo>
                    <a:pt x="16228" y="30825"/>
                    <a:pt x="32456" y="-7275"/>
                    <a:pt x="50800" y="1192"/>
                  </a:cubicBezTo>
                  <a:cubicBezTo>
                    <a:pt x="69144" y="9659"/>
                    <a:pt x="91722" y="119726"/>
                    <a:pt x="110066" y="119726"/>
                  </a:cubicBezTo>
                  <a:cubicBezTo>
                    <a:pt x="128410" y="119726"/>
                    <a:pt x="143933" y="1192"/>
                    <a:pt x="160866" y="1192"/>
                  </a:cubicBezTo>
                  <a:cubicBezTo>
                    <a:pt x="177799" y="1192"/>
                    <a:pt x="194733" y="114082"/>
                    <a:pt x="211666" y="119726"/>
                  </a:cubicBezTo>
                  <a:cubicBezTo>
                    <a:pt x="228599" y="125370"/>
                    <a:pt x="244122" y="49170"/>
                    <a:pt x="262466" y="35059"/>
                  </a:cubicBezTo>
                  <a:cubicBezTo>
                    <a:pt x="280810" y="20948"/>
                    <a:pt x="321733" y="35059"/>
                    <a:pt x="321733" y="35059"/>
                  </a:cubicBezTo>
                </a:path>
              </a:pathLst>
            </a:custGeom>
            <a:noFill/>
            <a:ln w="2222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リーフォーム 88">
              <a:extLst>
                <a:ext uri="{FF2B5EF4-FFF2-40B4-BE49-F238E27FC236}">
                  <a16:creationId xmlns:a16="http://schemas.microsoft.com/office/drawing/2014/main" id="{E05E72E9-1691-B78C-F0E7-F3E8CE72072C}"/>
                </a:ext>
              </a:extLst>
            </p:cNvPr>
            <p:cNvSpPr/>
            <p:nvPr/>
          </p:nvSpPr>
          <p:spPr>
            <a:xfrm>
              <a:off x="1971734" y="3133891"/>
              <a:ext cx="949495" cy="294058"/>
            </a:xfrm>
            <a:custGeom>
              <a:avLst/>
              <a:gdLst>
                <a:gd name="connsiteX0" fmla="*/ 0 w 321733"/>
                <a:gd name="connsiteY0" fmla="*/ 68926 h 120024"/>
                <a:gd name="connsiteX1" fmla="*/ 50800 w 321733"/>
                <a:gd name="connsiteY1" fmla="*/ 1192 h 120024"/>
                <a:gd name="connsiteX2" fmla="*/ 110066 w 321733"/>
                <a:gd name="connsiteY2" fmla="*/ 119726 h 120024"/>
                <a:gd name="connsiteX3" fmla="*/ 160866 w 321733"/>
                <a:gd name="connsiteY3" fmla="*/ 1192 h 120024"/>
                <a:gd name="connsiteX4" fmla="*/ 211666 w 321733"/>
                <a:gd name="connsiteY4" fmla="*/ 119726 h 120024"/>
                <a:gd name="connsiteX5" fmla="*/ 262466 w 321733"/>
                <a:gd name="connsiteY5" fmla="*/ 35059 h 120024"/>
                <a:gd name="connsiteX6" fmla="*/ 321733 w 321733"/>
                <a:gd name="connsiteY6" fmla="*/ 35059 h 12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733" h="120024">
                  <a:moveTo>
                    <a:pt x="0" y="68926"/>
                  </a:moveTo>
                  <a:cubicBezTo>
                    <a:pt x="16228" y="30825"/>
                    <a:pt x="32456" y="-7275"/>
                    <a:pt x="50800" y="1192"/>
                  </a:cubicBezTo>
                  <a:cubicBezTo>
                    <a:pt x="69144" y="9659"/>
                    <a:pt x="91722" y="119726"/>
                    <a:pt x="110066" y="119726"/>
                  </a:cubicBezTo>
                  <a:cubicBezTo>
                    <a:pt x="128410" y="119726"/>
                    <a:pt x="143933" y="1192"/>
                    <a:pt x="160866" y="1192"/>
                  </a:cubicBezTo>
                  <a:cubicBezTo>
                    <a:pt x="177799" y="1192"/>
                    <a:pt x="194733" y="114082"/>
                    <a:pt x="211666" y="119726"/>
                  </a:cubicBezTo>
                  <a:cubicBezTo>
                    <a:pt x="228599" y="125370"/>
                    <a:pt x="244122" y="49170"/>
                    <a:pt x="262466" y="35059"/>
                  </a:cubicBezTo>
                  <a:cubicBezTo>
                    <a:pt x="280810" y="20948"/>
                    <a:pt x="321733" y="35059"/>
                    <a:pt x="321733" y="35059"/>
                  </a:cubicBezTo>
                </a:path>
              </a:pathLst>
            </a:custGeom>
            <a:noFill/>
            <a:ln w="2222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フリーフォーム 89">
              <a:extLst>
                <a:ext uri="{FF2B5EF4-FFF2-40B4-BE49-F238E27FC236}">
                  <a16:creationId xmlns:a16="http://schemas.microsoft.com/office/drawing/2014/main" id="{C4D8F4CE-AE6B-5028-FEA5-57845E6035DB}"/>
                </a:ext>
              </a:extLst>
            </p:cNvPr>
            <p:cNvSpPr/>
            <p:nvPr/>
          </p:nvSpPr>
          <p:spPr>
            <a:xfrm>
              <a:off x="1971733" y="3346741"/>
              <a:ext cx="949495" cy="294058"/>
            </a:xfrm>
            <a:custGeom>
              <a:avLst/>
              <a:gdLst>
                <a:gd name="connsiteX0" fmla="*/ 0 w 321733"/>
                <a:gd name="connsiteY0" fmla="*/ 68926 h 120024"/>
                <a:gd name="connsiteX1" fmla="*/ 50800 w 321733"/>
                <a:gd name="connsiteY1" fmla="*/ 1192 h 120024"/>
                <a:gd name="connsiteX2" fmla="*/ 110066 w 321733"/>
                <a:gd name="connsiteY2" fmla="*/ 119726 h 120024"/>
                <a:gd name="connsiteX3" fmla="*/ 160866 w 321733"/>
                <a:gd name="connsiteY3" fmla="*/ 1192 h 120024"/>
                <a:gd name="connsiteX4" fmla="*/ 211666 w 321733"/>
                <a:gd name="connsiteY4" fmla="*/ 119726 h 120024"/>
                <a:gd name="connsiteX5" fmla="*/ 262466 w 321733"/>
                <a:gd name="connsiteY5" fmla="*/ 35059 h 120024"/>
                <a:gd name="connsiteX6" fmla="*/ 321733 w 321733"/>
                <a:gd name="connsiteY6" fmla="*/ 35059 h 12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733" h="120024">
                  <a:moveTo>
                    <a:pt x="0" y="68926"/>
                  </a:moveTo>
                  <a:cubicBezTo>
                    <a:pt x="16228" y="30825"/>
                    <a:pt x="32456" y="-7275"/>
                    <a:pt x="50800" y="1192"/>
                  </a:cubicBezTo>
                  <a:cubicBezTo>
                    <a:pt x="69144" y="9659"/>
                    <a:pt x="91722" y="119726"/>
                    <a:pt x="110066" y="119726"/>
                  </a:cubicBezTo>
                  <a:cubicBezTo>
                    <a:pt x="128410" y="119726"/>
                    <a:pt x="143933" y="1192"/>
                    <a:pt x="160866" y="1192"/>
                  </a:cubicBezTo>
                  <a:cubicBezTo>
                    <a:pt x="177799" y="1192"/>
                    <a:pt x="194733" y="114082"/>
                    <a:pt x="211666" y="119726"/>
                  </a:cubicBezTo>
                  <a:cubicBezTo>
                    <a:pt x="228599" y="125370"/>
                    <a:pt x="244122" y="49170"/>
                    <a:pt x="262466" y="35059"/>
                  </a:cubicBezTo>
                  <a:cubicBezTo>
                    <a:pt x="280810" y="20948"/>
                    <a:pt x="321733" y="35059"/>
                    <a:pt x="321733" y="35059"/>
                  </a:cubicBezTo>
                </a:path>
              </a:pathLst>
            </a:custGeom>
            <a:noFill/>
            <a:ln w="22225">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円/楕円 90">
              <a:extLst>
                <a:ext uri="{FF2B5EF4-FFF2-40B4-BE49-F238E27FC236}">
                  <a16:creationId xmlns:a16="http://schemas.microsoft.com/office/drawing/2014/main" id="{CC1575CC-9779-8C13-6D75-BBC8EC34442A}"/>
                </a:ext>
              </a:extLst>
            </p:cNvPr>
            <p:cNvSpPr>
              <a:spLocks noChangeAspect="1"/>
            </p:cNvSpPr>
            <p:nvPr/>
          </p:nvSpPr>
          <p:spPr>
            <a:xfrm>
              <a:off x="2992637" y="3276077"/>
              <a:ext cx="246411" cy="2464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2" name="直線コネクタ 91">
              <a:extLst>
                <a:ext uri="{FF2B5EF4-FFF2-40B4-BE49-F238E27FC236}">
                  <a16:creationId xmlns:a16="http://schemas.microsoft.com/office/drawing/2014/main" id="{B791E108-3CD3-FE4D-7083-7DBD638107BD}"/>
                </a:ext>
              </a:extLst>
            </p:cNvPr>
            <p:cNvCxnSpPr/>
            <p:nvPr/>
          </p:nvCxnSpPr>
          <p:spPr>
            <a:xfrm>
              <a:off x="3202962" y="3312163"/>
              <a:ext cx="1671096" cy="345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F979BCFD-583E-FB94-35E7-F63525CDAE44}"/>
                </a:ext>
              </a:extLst>
            </p:cNvPr>
            <p:cNvCxnSpPr/>
            <p:nvPr/>
          </p:nvCxnSpPr>
          <p:spPr>
            <a:xfrm>
              <a:off x="3118478" y="3528081"/>
              <a:ext cx="1755580" cy="13644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4" name="円/楕円 93">
            <a:extLst>
              <a:ext uri="{FF2B5EF4-FFF2-40B4-BE49-F238E27FC236}">
                <a16:creationId xmlns:a16="http://schemas.microsoft.com/office/drawing/2014/main" id="{E28A8D65-87EE-506D-43F9-0F440501CE71}"/>
              </a:ext>
            </a:extLst>
          </p:cNvPr>
          <p:cNvSpPr>
            <a:spLocks noChangeAspect="1"/>
          </p:cNvSpPr>
          <p:nvPr/>
        </p:nvSpPr>
        <p:spPr>
          <a:xfrm>
            <a:off x="3047310" y="2387114"/>
            <a:ext cx="246411" cy="2464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5" name="直線コネクタ 94">
            <a:extLst>
              <a:ext uri="{FF2B5EF4-FFF2-40B4-BE49-F238E27FC236}">
                <a16:creationId xmlns:a16="http://schemas.microsoft.com/office/drawing/2014/main" id="{F61F4407-0AA0-18FB-6A34-5541B3B18B22}"/>
              </a:ext>
            </a:extLst>
          </p:cNvPr>
          <p:cNvCxnSpPr/>
          <p:nvPr/>
        </p:nvCxnSpPr>
        <p:spPr>
          <a:xfrm flipV="1">
            <a:off x="3170516" y="1487399"/>
            <a:ext cx="1859983" cy="8997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DCCA9851-2A02-7A28-6595-9E0DDE72359E}"/>
              </a:ext>
            </a:extLst>
          </p:cNvPr>
          <p:cNvCxnSpPr/>
          <p:nvPr/>
        </p:nvCxnSpPr>
        <p:spPr>
          <a:xfrm>
            <a:off x="3176285" y="2633952"/>
            <a:ext cx="1876978" cy="429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矢印コネクタ 96">
            <a:extLst>
              <a:ext uri="{FF2B5EF4-FFF2-40B4-BE49-F238E27FC236}">
                <a16:creationId xmlns:a16="http://schemas.microsoft.com/office/drawing/2014/main" id="{6AEB87D8-320B-0E10-C915-238EDFBE6B7B}"/>
              </a:ext>
            </a:extLst>
          </p:cNvPr>
          <p:cNvCxnSpPr/>
          <p:nvPr/>
        </p:nvCxnSpPr>
        <p:spPr>
          <a:xfrm>
            <a:off x="805585" y="2613647"/>
            <a:ext cx="212546" cy="4297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8" name="図 97">
            <a:extLst>
              <a:ext uri="{FF2B5EF4-FFF2-40B4-BE49-F238E27FC236}">
                <a16:creationId xmlns:a16="http://schemas.microsoft.com/office/drawing/2014/main" id="{7EA09E72-2BB7-C7E3-1202-202AE3BA0A92}"/>
              </a:ext>
            </a:extLst>
          </p:cNvPr>
          <p:cNvPicPr>
            <a:picLocks noChangeAspect="1"/>
          </p:cNvPicPr>
          <p:nvPr/>
        </p:nvPicPr>
        <p:blipFill>
          <a:blip r:embed="rId6"/>
          <a:stretch>
            <a:fillRect/>
          </a:stretch>
        </p:blipFill>
        <p:spPr>
          <a:xfrm>
            <a:off x="461519" y="2620883"/>
            <a:ext cx="971135" cy="971135"/>
          </a:xfrm>
          <a:prstGeom prst="rect">
            <a:avLst/>
          </a:prstGeom>
          <a:noFill/>
          <a:ln>
            <a:solidFill>
              <a:schemeClr val="tx1"/>
            </a:solidFill>
          </a:ln>
        </p:spPr>
      </p:pic>
      <p:sp>
        <p:nvSpPr>
          <p:cNvPr id="100" name="角丸四角形 99">
            <a:extLst>
              <a:ext uri="{FF2B5EF4-FFF2-40B4-BE49-F238E27FC236}">
                <a16:creationId xmlns:a16="http://schemas.microsoft.com/office/drawing/2014/main" id="{98A00BCE-72BB-D936-46FB-D6B88B50FFB1}"/>
              </a:ext>
            </a:extLst>
          </p:cNvPr>
          <p:cNvSpPr/>
          <p:nvPr/>
        </p:nvSpPr>
        <p:spPr>
          <a:xfrm>
            <a:off x="1528412" y="1103507"/>
            <a:ext cx="393540" cy="154260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a:latin typeface="Meiryo" panose="020B0604030504040204" pitchFamily="34" charset="-128"/>
                <a:ea typeface="Meiryo" panose="020B0604030504040204" pitchFamily="34" charset="-128"/>
              </a:rPr>
              <a:t>原始重力波</a:t>
            </a:r>
            <a:endParaRPr kumimoji="1" lang="ja-JP" altLang="en-US" b="1">
              <a:latin typeface="Meiryo" panose="020B0604030504040204" pitchFamily="34" charset="-128"/>
              <a:ea typeface="Meiryo" panose="020B0604030504040204" pitchFamily="34" charset="-128"/>
            </a:endParaRPr>
          </a:p>
        </p:txBody>
      </p:sp>
      <p:sp>
        <p:nvSpPr>
          <p:cNvPr id="101" name="テキスト ボックス 100">
            <a:extLst>
              <a:ext uri="{FF2B5EF4-FFF2-40B4-BE49-F238E27FC236}">
                <a16:creationId xmlns:a16="http://schemas.microsoft.com/office/drawing/2014/main" id="{94FB70C1-BE22-E61E-15BC-E4E22C1415D3}"/>
              </a:ext>
            </a:extLst>
          </p:cNvPr>
          <p:cNvSpPr txBox="1"/>
          <p:nvPr/>
        </p:nvSpPr>
        <p:spPr>
          <a:xfrm>
            <a:off x="303" y="3916824"/>
            <a:ext cx="2031325" cy="369332"/>
          </a:xfrm>
          <a:prstGeom prst="rect">
            <a:avLst/>
          </a:prstGeom>
          <a:noFill/>
        </p:spPr>
        <p:txBody>
          <a:bodyPr wrap="none" rtlCol="0">
            <a:spAutoFit/>
          </a:bodyPr>
          <a:lstStyle/>
          <a:p>
            <a:r>
              <a:rPr kumimoji="1" lang="ja-JP" altLang="en-US" b="1">
                <a:solidFill>
                  <a:srgbClr val="FF0000"/>
                </a:solidFill>
                <a:latin typeface="Meiryo" panose="020B0604030504040204" pitchFamily="34" charset="-128"/>
                <a:ea typeface="Meiryo" panose="020B0604030504040204" pitchFamily="34" charset="-128"/>
              </a:rPr>
              <a:t>インフレーション</a:t>
            </a:r>
          </a:p>
        </p:txBody>
      </p:sp>
      <p:cxnSp>
        <p:nvCxnSpPr>
          <p:cNvPr id="103" name="直線矢印コネクタ 102">
            <a:extLst>
              <a:ext uri="{FF2B5EF4-FFF2-40B4-BE49-F238E27FC236}">
                <a16:creationId xmlns:a16="http://schemas.microsoft.com/office/drawing/2014/main" id="{2175C338-52DE-98CF-418E-63A2D87DEA9B}"/>
              </a:ext>
            </a:extLst>
          </p:cNvPr>
          <p:cNvCxnSpPr>
            <a:cxnSpLocks/>
          </p:cNvCxnSpPr>
          <p:nvPr/>
        </p:nvCxnSpPr>
        <p:spPr>
          <a:xfrm flipV="1">
            <a:off x="1486061" y="3222371"/>
            <a:ext cx="466482" cy="613651"/>
          </a:xfrm>
          <a:prstGeom prst="straightConnector1">
            <a:avLst/>
          </a:prstGeom>
          <a:ln w="41275">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108" name="テキスト ボックス 107">
            <a:extLst>
              <a:ext uri="{FF2B5EF4-FFF2-40B4-BE49-F238E27FC236}">
                <a16:creationId xmlns:a16="http://schemas.microsoft.com/office/drawing/2014/main" id="{7912DD4E-E2A3-611A-9725-BC824C8D6F6C}"/>
              </a:ext>
            </a:extLst>
          </p:cNvPr>
          <p:cNvSpPr txBox="1"/>
          <p:nvPr/>
        </p:nvSpPr>
        <p:spPr>
          <a:xfrm>
            <a:off x="6796721" y="2771902"/>
            <a:ext cx="415498" cy="369332"/>
          </a:xfrm>
          <a:prstGeom prst="rect">
            <a:avLst/>
          </a:prstGeom>
          <a:noFill/>
        </p:spPr>
        <p:txBody>
          <a:bodyPr wrap="none" rtlCol="0">
            <a:spAutoFit/>
          </a:bodyPr>
          <a:lstStyle/>
          <a:p>
            <a:r>
              <a:rPr kumimoji="1" lang="en-US" altLang="ja-JP"/>
              <a:t>①</a:t>
            </a:r>
            <a:endParaRPr kumimoji="1" lang="ja-JP" altLang="en-US"/>
          </a:p>
        </p:txBody>
      </p:sp>
      <p:sp>
        <p:nvSpPr>
          <p:cNvPr id="109" name="テキスト ボックス 108">
            <a:extLst>
              <a:ext uri="{FF2B5EF4-FFF2-40B4-BE49-F238E27FC236}">
                <a16:creationId xmlns:a16="http://schemas.microsoft.com/office/drawing/2014/main" id="{F4569B82-526D-23B4-40BB-3378EB107EB0}"/>
              </a:ext>
            </a:extLst>
          </p:cNvPr>
          <p:cNvSpPr txBox="1"/>
          <p:nvPr/>
        </p:nvSpPr>
        <p:spPr>
          <a:xfrm>
            <a:off x="6802336" y="3830960"/>
            <a:ext cx="415498" cy="369332"/>
          </a:xfrm>
          <a:prstGeom prst="rect">
            <a:avLst/>
          </a:prstGeom>
          <a:noFill/>
        </p:spPr>
        <p:txBody>
          <a:bodyPr wrap="none" rtlCol="0">
            <a:spAutoFit/>
          </a:bodyPr>
          <a:lstStyle/>
          <a:p>
            <a:r>
              <a:rPr lang="en-US" altLang="ja-JP"/>
              <a:t>②</a:t>
            </a:r>
            <a:endParaRPr kumimoji="1" lang="ja-JP" altLang="en-US"/>
          </a:p>
        </p:txBody>
      </p:sp>
      <p:grpSp>
        <p:nvGrpSpPr>
          <p:cNvPr id="114" name="グループ化 113">
            <a:extLst>
              <a:ext uri="{FF2B5EF4-FFF2-40B4-BE49-F238E27FC236}">
                <a16:creationId xmlns:a16="http://schemas.microsoft.com/office/drawing/2014/main" id="{2B4399F8-3ECE-3457-23A5-CFF89A3C96A6}"/>
              </a:ext>
            </a:extLst>
          </p:cNvPr>
          <p:cNvGrpSpPr/>
          <p:nvPr/>
        </p:nvGrpSpPr>
        <p:grpSpPr>
          <a:xfrm>
            <a:off x="6210676" y="1400679"/>
            <a:ext cx="5670039" cy="1981705"/>
            <a:chOff x="6210676" y="1400679"/>
            <a:chExt cx="5670039" cy="1981705"/>
          </a:xfrm>
        </p:grpSpPr>
        <p:sp>
          <p:nvSpPr>
            <p:cNvPr id="112" name="フリーフォーム 111">
              <a:extLst>
                <a:ext uri="{FF2B5EF4-FFF2-40B4-BE49-F238E27FC236}">
                  <a16:creationId xmlns:a16="http://schemas.microsoft.com/office/drawing/2014/main" id="{2F373313-1033-72CE-9CEA-BFB8FFC155B2}"/>
                </a:ext>
              </a:extLst>
            </p:cNvPr>
            <p:cNvSpPr/>
            <p:nvPr/>
          </p:nvSpPr>
          <p:spPr>
            <a:xfrm>
              <a:off x="6210676" y="1811020"/>
              <a:ext cx="1310420" cy="1571364"/>
            </a:xfrm>
            <a:custGeom>
              <a:avLst/>
              <a:gdLst>
                <a:gd name="connsiteX0" fmla="*/ 39181 w 1310420"/>
                <a:gd name="connsiteY0" fmla="*/ 1553736 h 1571364"/>
                <a:gd name="connsiteX1" fmla="*/ 61484 w 1310420"/>
                <a:gd name="connsiteY1" fmla="*/ 1405054 h 1571364"/>
                <a:gd name="connsiteX2" fmla="*/ 619045 w 1310420"/>
                <a:gd name="connsiteY2" fmla="*/ 349405 h 1571364"/>
                <a:gd name="connsiteX3" fmla="*/ 1310420 w 1310420"/>
                <a:gd name="connsiteY3" fmla="*/ 0 h 1571364"/>
              </a:gdLst>
              <a:ahLst/>
              <a:cxnLst>
                <a:cxn ang="0">
                  <a:pos x="connsiteX0" y="connsiteY0"/>
                </a:cxn>
                <a:cxn ang="0">
                  <a:pos x="connsiteX1" y="connsiteY1"/>
                </a:cxn>
                <a:cxn ang="0">
                  <a:pos x="connsiteX2" y="connsiteY2"/>
                </a:cxn>
                <a:cxn ang="0">
                  <a:pos x="connsiteX3" y="connsiteY3"/>
                </a:cxn>
              </a:cxnLst>
              <a:rect l="l" t="t" r="r" b="b"/>
              <a:pathLst>
                <a:path w="1310420" h="1571364">
                  <a:moveTo>
                    <a:pt x="39181" y="1553736"/>
                  </a:moveTo>
                  <a:cubicBezTo>
                    <a:pt x="2010" y="1579756"/>
                    <a:pt x="-35160" y="1605776"/>
                    <a:pt x="61484" y="1405054"/>
                  </a:cubicBezTo>
                  <a:cubicBezTo>
                    <a:pt x="158128" y="1204332"/>
                    <a:pt x="410889" y="583581"/>
                    <a:pt x="619045" y="349405"/>
                  </a:cubicBezTo>
                  <a:cubicBezTo>
                    <a:pt x="827201" y="115229"/>
                    <a:pt x="1068810" y="57614"/>
                    <a:pt x="1310420" y="0"/>
                  </a:cubicBezTo>
                </a:path>
              </a:pathLst>
            </a:custGeom>
            <a:noFill/>
            <a:ln w="31750">
              <a:solidFill>
                <a:srgbClr val="00B0F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a:extLst>
                <a:ext uri="{FF2B5EF4-FFF2-40B4-BE49-F238E27FC236}">
                  <a16:creationId xmlns:a16="http://schemas.microsoft.com/office/drawing/2014/main" id="{51CD313A-22D2-6E30-46D2-3171BE19012D}"/>
                </a:ext>
              </a:extLst>
            </p:cNvPr>
            <p:cNvSpPr txBox="1"/>
            <p:nvPr/>
          </p:nvSpPr>
          <p:spPr>
            <a:xfrm>
              <a:off x="7656243" y="1400679"/>
              <a:ext cx="4224472" cy="954107"/>
            </a:xfrm>
            <a:prstGeom prst="rect">
              <a:avLst/>
            </a:prstGeom>
            <a:solidFill>
              <a:srgbClr val="FFFF00"/>
            </a:solidFill>
          </p:spPr>
          <p:txBody>
            <a:bodyPr wrap="square" rtlCol="0">
              <a:spAutoFit/>
            </a:bodyPr>
            <a:lstStyle/>
            <a:p>
              <a:r>
                <a:rPr kumimoji="1" lang="ja-JP" altLang="en-US" sz="2800" b="1">
                  <a:latin typeface="Meiryo" panose="020B0604030504040204" pitchFamily="34" charset="-128"/>
                  <a:ea typeface="Meiryo" panose="020B0604030504040204" pitchFamily="34" charset="-128"/>
                </a:rPr>
                <a:t>インフレーション宇宙の</a:t>
              </a:r>
              <a:endParaRPr kumimoji="1" lang="en-US" altLang="ja-JP" sz="2800" b="1">
                <a:latin typeface="Meiryo" panose="020B0604030504040204" pitchFamily="34" charset="-128"/>
                <a:ea typeface="Meiryo" panose="020B0604030504040204" pitchFamily="34" charset="-128"/>
              </a:endParaRPr>
            </a:p>
            <a:p>
              <a:r>
                <a:rPr lang="ja-JP" altLang="en-US" sz="2800" b="1">
                  <a:latin typeface="Meiryo" panose="020B0604030504040204" pitchFamily="34" charset="-128"/>
                  <a:ea typeface="Meiryo" panose="020B0604030504040204" pitchFamily="34" charset="-128"/>
                </a:rPr>
                <a:t>直接検証！</a:t>
              </a:r>
              <a:endParaRPr kumimoji="1" lang="ja-JP" altLang="en-US" sz="2800" b="1">
                <a:latin typeface="Meiryo" panose="020B0604030504040204" pitchFamily="34" charset="-128"/>
                <a:ea typeface="Meiryo" panose="020B0604030504040204" pitchFamily="34" charset="-128"/>
              </a:endParaRPr>
            </a:p>
          </p:txBody>
        </p:sp>
      </p:grpSp>
      <p:grpSp>
        <p:nvGrpSpPr>
          <p:cNvPr id="123" name="グループ化 122">
            <a:extLst>
              <a:ext uri="{FF2B5EF4-FFF2-40B4-BE49-F238E27FC236}">
                <a16:creationId xmlns:a16="http://schemas.microsoft.com/office/drawing/2014/main" id="{13656ACA-7F87-92D9-7C43-FAFE62DB9CBC}"/>
              </a:ext>
            </a:extLst>
          </p:cNvPr>
          <p:cNvGrpSpPr/>
          <p:nvPr/>
        </p:nvGrpSpPr>
        <p:grpSpPr>
          <a:xfrm>
            <a:off x="128699" y="2590484"/>
            <a:ext cx="11982768" cy="2998154"/>
            <a:chOff x="128699" y="2590484"/>
            <a:chExt cx="11982768" cy="2998154"/>
          </a:xfrm>
        </p:grpSpPr>
        <mc:AlternateContent xmlns:mc="http://schemas.openxmlformats.org/markup-compatibility/2006" xmlns:a14="http://schemas.microsoft.com/office/drawing/2010/main">
          <mc:Choice Requires="a14">
            <p:sp>
              <p:nvSpPr>
                <p:cNvPr id="106" name="テキスト ボックス 105">
                  <a:extLst>
                    <a:ext uri="{FF2B5EF4-FFF2-40B4-BE49-F238E27FC236}">
                      <a16:creationId xmlns:a16="http://schemas.microsoft.com/office/drawing/2014/main" id="{FDBBF769-03C3-2712-9B27-E09B77CBBE3E}"/>
                    </a:ext>
                  </a:extLst>
                </p:cNvPr>
                <p:cNvSpPr txBox="1"/>
                <p:nvPr/>
              </p:nvSpPr>
              <p:spPr>
                <a:xfrm>
                  <a:off x="7205477" y="2590484"/>
                  <a:ext cx="4880375" cy="732893"/>
                </a:xfrm>
                <a:prstGeom prst="rect">
                  <a:avLst/>
                </a:prstGeom>
                <a:noFill/>
                <a:ln w="15875">
                  <a:solidFill>
                    <a:srgbClr val="FF0000"/>
                  </a:solidFill>
                </a:ln>
              </p:spPr>
              <p:txBody>
                <a:bodyPr wrap="none" rtlCol="0">
                  <a:spAutoFit/>
                </a:bodyPr>
                <a:lstStyle/>
                <a:p>
                  <a14:m>
                    <m:oMath xmlns:m="http://schemas.openxmlformats.org/officeDocument/2006/math">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𝑉</m:t>
                          </m:r>
                        </m:e>
                        <m:sup>
                          <m:r>
                            <a:rPr kumimoji="1" lang="en-US" altLang="ja-JP" sz="2400" b="0" i="1" smtClean="0">
                              <a:latin typeface="Cambria Math" panose="02040503050406030204" pitchFamily="18" charset="0"/>
                            </a:rPr>
                            <m:t>1/4</m:t>
                          </m:r>
                        </m:sup>
                      </m:sSup>
                      <m:r>
                        <a:rPr kumimoji="1" lang="en-US" altLang="ja-JP" sz="2400" b="0" i="1" smtClean="0">
                          <a:latin typeface="Cambria Math" panose="02040503050406030204" pitchFamily="18" charset="0"/>
                        </a:rPr>
                        <m:t>=1.04 ×</m:t>
                      </m:r>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10</m:t>
                          </m:r>
                        </m:e>
                        <m:sup>
                          <m:r>
                            <a:rPr kumimoji="1" lang="en-US" altLang="ja-JP" sz="2400" b="0" i="1" smtClean="0">
                              <a:latin typeface="Cambria Math" panose="02040503050406030204" pitchFamily="18" charset="0"/>
                            </a:rPr>
                            <m:t>16</m:t>
                          </m:r>
                        </m:sup>
                      </m:sSup>
                      <m:r>
                        <a:rPr kumimoji="1" lang="en-US" altLang="ja-JP" sz="2400" b="0" i="1" smtClean="0">
                          <a:latin typeface="Cambria Math" panose="02040503050406030204" pitchFamily="18" charset="0"/>
                        </a:rPr>
                        <m:t>×</m:t>
                      </m:r>
                      <m:sSup>
                        <m:sSupPr>
                          <m:ctrlPr>
                            <a:rPr kumimoji="1" lang="en-US" altLang="ja-JP" sz="2400" b="0" i="1" smtClean="0">
                              <a:latin typeface="Cambria Math" panose="02040503050406030204" pitchFamily="18" charset="0"/>
                            </a:rPr>
                          </m:ctrlPr>
                        </m:sSupPr>
                        <m:e>
                          <m:d>
                            <m:dPr>
                              <m:ctrlPr>
                                <a:rPr kumimoji="1" lang="en-US" altLang="ja-JP" sz="2400" b="0" i="1" smtClean="0">
                                  <a:latin typeface="Cambria Math" panose="02040503050406030204" pitchFamily="18" charset="0"/>
                                </a:rPr>
                              </m:ctrlPr>
                            </m:dPr>
                            <m:e>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𝑟</m:t>
                                  </m:r>
                                </m:num>
                                <m:den>
                                  <m:r>
                                    <a:rPr kumimoji="1" lang="en-US" altLang="ja-JP" sz="2400" b="0" i="1" smtClean="0">
                                      <a:latin typeface="Cambria Math" panose="02040503050406030204" pitchFamily="18" charset="0"/>
                                    </a:rPr>
                                    <m:t>0.01</m:t>
                                  </m:r>
                                </m:den>
                              </m:f>
                            </m:e>
                          </m:d>
                        </m:e>
                        <m:sup>
                          <m:r>
                            <a:rPr kumimoji="1" lang="en-US" altLang="ja-JP" sz="2400" b="0" i="1" smtClean="0">
                              <a:latin typeface="Cambria Math" panose="02040503050406030204" pitchFamily="18" charset="0"/>
                            </a:rPr>
                            <m:t>1/4</m:t>
                          </m:r>
                        </m:sup>
                      </m:sSup>
                      <m:r>
                        <a:rPr kumimoji="1" lang="en-US" altLang="ja-JP" sz="2400" b="0" i="1" smtClean="0">
                          <a:latin typeface="Cambria Math" panose="02040503050406030204" pitchFamily="18" charset="0"/>
                        </a:rPr>
                        <m:t> </m:t>
                      </m:r>
                    </m:oMath>
                  </a14:m>
                  <a:r>
                    <a:rPr kumimoji="1" lang="en-US" altLang="ja-JP" sz="2400"/>
                    <a:t> [GeV]</a:t>
                  </a:r>
                  <a:endParaRPr kumimoji="1" lang="ja-JP" altLang="en-US" sz="2400"/>
                </a:p>
              </p:txBody>
            </p:sp>
          </mc:Choice>
          <mc:Fallback xmlns="">
            <p:sp>
              <p:nvSpPr>
                <p:cNvPr id="106" name="テキスト ボックス 105">
                  <a:extLst>
                    <a:ext uri="{FF2B5EF4-FFF2-40B4-BE49-F238E27FC236}">
                      <a16:creationId xmlns:a16="http://schemas.microsoft.com/office/drawing/2014/main" id="{FDBBF769-03C3-2712-9B27-E09B77CBBE3E}"/>
                    </a:ext>
                  </a:extLst>
                </p:cNvPr>
                <p:cNvSpPr txBox="1">
                  <a:spLocks noRot="1" noChangeAspect="1" noMove="1" noResize="1" noEditPoints="1" noAdjustHandles="1" noChangeArrowheads="1" noChangeShapeType="1" noTextEdit="1"/>
                </p:cNvSpPr>
                <p:nvPr/>
              </p:nvSpPr>
              <p:spPr>
                <a:xfrm>
                  <a:off x="7205477" y="2590484"/>
                  <a:ext cx="4880375" cy="732893"/>
                </a:xfrm>
                <a:prstGeom prst="rect">
                  <a:avLst/>
                </a:prstGeom>
                <a:blipFill>
                  <a:blip r:embed="rId7"/>
                  <a:stretch>
                    <a:fillRect r="-775" b="-6667"/>
                  </a:stretch>
                </a:blipFill>
                <a:ln w="15875">
                  <a:solidFill>
                    <a:srgbClr val="FF0000"/>
                  </a:solidFill>
                </a:ln>
              </p:spPr>
              <p:txBody>
                <a:bodyPr/>
                <a:lstStyle/>
                <a:p>
                  <a:r>
                    <a:rPr lang="ja-JP" altLang="en-US">
                      <a:noFill/>
                    </a:rPr>
                    <a:t> </a:t>
                  </a:r>
                </a:p>
              </p:txBody>
            </p:sp>
          </mc:Fallback>
        </mc:AlternateContent>
        <p:sp>
          <p:nvSpPr>
            <p:cNvPr id="119" name="テキスト ボックス 118">
              <a:extLst>
                <a:ext uri="{FF2B5EF4-FFF2-40B4-BE49-F238E27FC236}">
                  <a16:creationId xmlns:a16="http://schemas.microsoft.com/office/drawing/2014/main" id="{5ACFB5E1-3BB5-F41E-6ACA-53236FC7E4CD}"/>
                </a:ext>
              </a:extLst>
            </p:cNvPr>
            <p:cNvSpPr txBox="1"/>
            <p:nvPr/>
          </p:nvSpPr>
          <p:spPr>
            <a:xfrm>
              <a:off x="128699" y="5096195"/>
              <a:ext cx="11982768" cy="492443"/>
            </a:xfrm>
            <a:prstGeom prst="rect">
              <a:avLst/>
            </a:prstGeom>
            <a:noFill/>
          </p:spPr>
          <p:txBody>
            <a:bodyPr wrap="none" rtlCol="0">
              <a:spAutoFit/>
            </a:bodyPr>
            <a:lstStyle/>
            <a:p>
              <a:pPr marL="285750" indent="-285750">
                <a:buFont typeface="Arial" panose="020B0604020202020204" pitchFamily="34" charset="0"/>
                <a:buChar char="•"/>
              </a:pPr>
              <a:r>
                <a:rPr kumimoji="1" lang="en-US" altLang="ja-JP" sz="2600" b="1" i="1">
                  <a:latin typeface="Meiryo" panose="020B0604030504040204" pitchFamily="34" charset="-128"/>
                  <a:ea typeface="Meiryo" panose="020B0604030504040204" pitchFamily="34" charset="-128"/>
                </a:rPr>
                <a:t>B</a:t>
              </a:r>
              <a:r>
                <a:rPr kumimoji="1" lang="ja-JP" altLang="en-US" sz="2600" b="1" i="1">
                  <a:latin typeface="Meiryo" panose="020B0604030504040204" pitchFamily="34" charset="-128"/>
                  <a:ea typeface="Meiryo" panose="020B0604030504040204" pitchFamily="34" charset="-128"/>
                </a:rPr>
                <a:t>モードの強度</a:t>
              </a:r>
              <a:r>
                <a:rPr kumimoji="1" lang="en-US" altLang="ja-JP" sz="2600" b="1" i="1">
                  <a:latin typeface="Meiryo" panose="020B0604030504040204" pitchFamily="34" charset="-128"/>
                  <a:ea typeface="Meiryo" panose="020B0604030504040204" pitchFamily="34" charset="-128"/>
                </a:rPr>
                <a:t> (</a:t>
              </a:r>
              <a:r>
                <a:rPr lang="ja-JP" altLang="en-US" sz="2600" b="1" i="1">
                  <a:latin typeface="Meiryo" panose="020B0604030504040204" pitchFamily="34" charset="-128"/>
                  <a:ea typeface="Meiryo" panose="020B0604030504040204" pitchFamily="34" charset="-128"/>
                </a:rPr>
                <a:t>テンサー・スカラー比</a:t>
              </a:r>
              <a:r>
                <a:rPr lang="en-US" altLang="ja-JP" sz="2600" b="1" i="1">
                  <a:latin typeface="Meiryo" panose="020B0604030504040204" pitchFamily="34" charset="-128"/>
                  <a:ea typeface="Meiryo" panose="020B0604030504040204" pitchFamily="34" charset="-128"/>
                </a:rPr>
                <a:t>, r</a:t>
              </a:r>
              <a:r>
                <a:rPr kumimoji="1" lang="en-US" altLang="ja-JP" sz="2600" b="1" i="1">
                  <a:latin typeface="Meiryo" panose="020B0604030504040204" pitchFamily="34" charset="-128"/>
                  <a:ea typeface="Meiryo" panose="020B0604030504040204" pitchFamily="34" charset="-128"/>
                </a:rPr>
                <a:t>) </a:t>
              </a:r>
              <a:r>
                <a:rPr kumimoji="1" lang="ja-JP" altLang="en-US" sz="2600" b="1" i="1">
                  <a:latin typeface="Meiryo" panose="020B0604030504040204" pitchFamily="34" charset="-128"/>
                  <a:ea typeface="Meiryo" panose="020B0604030504040204" pitchFamily="34" charset="-128"/>
                </a:rPr>
                <a:t>からエネルギースケールが分かる</a:t>
              </a:r>
              <a:endParaRPr kumimoji="1" lang="en-US" altLang="ja-JP" sz="2600" b="1" i="1">
                <a:latin typeface="Meiryo" panose="020B0604030504040204" pitchFamily="34" charset="-128"/>
                <a:ea typeface="Meiryo" panose="020B0604030504040204" pitchFamily="34" charset="-128"/>
              </a:endParaRPr>
            </a:p>
          </p:txBody>
        </p:sp>
      </p:grpSp>
      <p:grpSp>
        <p:nvGrpSpPr>
          <p:cNvPr id="124" name="グループ化 123">
            <a:extLst>
              <a:ext uri="{FF2B5EF4-FFF2-40B4-BE49-F238E27FC236}">
                <a16:creationId xmlns:a16="http://schemas.microsoft.com/office/drawing/2014/main" id="{B5A3B089-F2CE-A247-0E60-DD4022729DE7}"/>
              </a:ext>
            </a:extLst>
          </p:cNvPr>
          <p:cNvGrpSpPr/>
          <p:nvPr/>
        </p:nvGrpSpPr>
        <p:grpSpPr>
          <a:xfrm>
            <a:off x="128699" y="3425539"/>
            <a:ext cx="12111578" cy="3040732"/>
            <a:chOff x="128699" y="3425539"/>
            <a:chExt cx="12111578" cy="3040732"/>
          </a:xfrm>
        </p:grpSpPr>
        <mc:AlternateContent xmlns:mc="http://schemas.openxmlformats.org/markup-compatibility/2006" xmlns:a14="http://schemas.microsoft.com/office/drawing/2010/main">
          <mc:Choice Requires="a14">
            <p:sp>
              <p:nvSpPr>
                <p:cNvPr id="107" name="テキスト ボックス 106">
                  <a:extLst>
                    <a:ext uri="{FF2B5EF4-FFF2-40B4-BE49-F238E27FC236}">
                      <a16:creationId xmlns:a16="http://schemas.microsoft.com/office/drawing/2014/main" id="{EEE1C5C6-4E7A-63D1-8BFA-610008E0C223}"/>
                    </a:ext>
                  </a:extLst>
                </p:cNvPr>
                <p:cNvSpPr txBox="1"/>
                <p:nvPr/>
              </p:nvSpPr>
              <p:spPr>
                <a:xfrm>
                  <a:off x="7215469" y="3425539"/>
                  <a:ext cx="3708964" cy="1001941"/>
                </a:xfrm>
                <a:prstGeom prst="rect">
                  <a:avLst/>
                </a:prstGeom>
                <a:noFill/>
                <a:ln w="19050">
                  <a:solidFill>
                    <a:srgbClr val="0432FF"/>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panose="02040503050406030204" pitchFamily="18" charset="0"/>
                          </a:rPr>
                          <m:t>𝑟</m:t>
                        </m:r>
                        <m:r>
                          <a:rPr kumimoji="1" lang="en-US" altLang="ja-JP" sz="2400" b="0" i="1" smtClean="0">
                            <a:latin typeface="Cambria Math" panose="02040503050406030204" pitchFamily="18" charset="0"/>
                          </a:rPr>
                          <m:t>∼2×</m:t>
                        </m:r>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10</m:t>
                            </m:r>
                          </m:e>
                          <m:sup>
                            <m:r>
                              <a:rPr kumimoji="1" lang="en-US" altLang="ja-JP" sz="2400" b="0" i="1" smtClean="0">
                                <a:latin typeface="Cambria Math" panose="02040503050406030204" pitchFamily="18" charset="0"/>
                              </a:rPr>
                              <m:t>−3</m:t>
                            </m:r>
                          </m:sup>
                        </m:sSup>
                        <m:sSup>
                          <m:sSupPr>
                            <m:ctrlPr>
                              <a:rPr kumimoji="1" lang="en-US" altLang="ja-JP" sz="2400" b="0" i="1" smtClean="0">
                                <a:latin typeface="Cambria Math" panose="02040503050406030204" pitchFamily="18" charset="0"/>
                              </a:rPr>
                            </m:ctrlPr>
                          </m:sSupPr>
                          <m:e>
                            <m:d>
                              <m:dPr>
                                <m:ctrlPr>
                                  <a:rPr kumimoji="1" lang="en-US" altLang="ja-JP" sz="2400" b="0" i="1" smtClean="0">
                                    <a:latin typeface="Cambria Math" panose="02040503050406030204" pitchFamily="18" charset="0"/>
                                  </a:rPr>
                                </m:ctrlPr>
                              </m:dPr>
                              <m:e>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rPr>
                                      <m:t>60</m:t>
                                    </m:r>
                                  </m:num>
                                  <m:den>
                                    <m:r>
                                      <a:rPr kumimoji="1" lang="en-US" altLang="ja-JP" sz="2400" b="0" i="1" smtClean="0">
                                        <a:latin typeface="Cambria Math" panose="02040503050406030204" pitchFamily="18" charset="0"/>
                                      </a:rPr>
                                      <m:t>𝑁</m:t>
                                    </m:r>
                                  </m:den>
                                </m:f>
                              </m:e>
                            </m:d>
                          </m:e>
                          <m:sup>
                            <m:r>
                              <a:rPr kumimoji="1" lang="en-US" altLang="ja-JP" sz="2400" b="0" i="1" smtClean="0">
                                <a:latin typeface="Cambria Math" panose="02040503050406030204" pitchFamily="18" charset="0"/>
                              </a:rPr>
                              <m:t>2</m:t>
                            </m:r>
                          </m:sup>
                        </m:sSup>
                        <m:sSup>
                          <m:sSupPr>
                            <m:ctrlPr>
                              <a:rPr kumimoji="1" lang="en-US" altLang="ja-JP" sz="2400" b="0" i="1" smtClean="0">
                                <a:latin typeface="Cambria Math" panose="02040503050406030204" pitchFamily="18" charset="0"/>
                              </a:rPr>
                            </m:ctrlPr>
                          </m:sSupPr>
                          <m:e>
                            <m:d>
                              <m:dPr>
                                <m:ctrlPr>
                                  <a:rPr kumimoji="1" lang="en-US" altLang="ja-JP" sz="2400" b="0" i="1" smtClean="0">
                                    <a:latin typeface="Cambria Math" panose="02040503050406030204" pitchFamily="18" charset="0"/>
                                  </a:rPr>
                                </m:ctrlPr>
                              </m:dPr>
                              <m:e>
                                <m:f>
                                  <m:fPr>
                                    <m:ctrlPr>
                                      <a:rPr kumimoji="1" lang="en-US" altLang="ja-JP" sz="2400" b="0" i="1" smtClean="0">
                                        <a:latin typeface="Cambria Math" panose="02040503050406030204" pitchFamily="18" charset="0"/>
                                      </a:rPr>
                                    </m:ctrlPr>
                                  </m:fPr>
                                  <m:num>
                                    <m:r>
                                      <m:rPr>
                                        <m:sty m:val="p"/>
                                      </m:rPr>
                                      <a:rPr kumimoji="1" lang="en-US" altLang="ja-JP" sz="2400" b="0" i="0" smtClean="0">
                                        <a:latin typeface="Cambria Math" panose="02040503050406030204" pitchFamily="18" charset="0"/>
                                      </a:rPr>
                                      <m:t>Δ</m:t>
                                    </m:r>
                                    <m:r>
                                      <a:rPr kumimoji="1" lang="en-US" altLang="ja-JP" sz="2400" b="0" i="1" smtClean="0">
                                        <a:latin typeface="Cambria Math" panose="02040503050406030204" pitchFamily="18" charset="0"/>
                                      </a:rPr>
                                      <m:t>𝜙</m:t>
                                    </m:r>
                                  </m:num>
                                  <m:den>
                                    <m:sSub>
                                      <m:sSubPr>
                                        <m:ctrlPr>
                                          <a:rPr kumimoji="1" lang="en-US" altLang="ja-JP" sz="2400" b="0" i="1" smtClean="0">
                                            <a:latin typeface="Cambria Math" panose="02040503050406030204" pitchFamily="18" charset="0"/>
                                          </a:rPr>
                                        </m:ctrlPr>
                                      </m:sSubPr>
                                      <m:e>
                                        <m:r>
                                          <a:rPr kumimoji="1" lang="en-US" altLang="ja-JP" sz="2400" b="0" i="1" smtClean="0">
                                            <a:latin typeface="Cambria Math" panose="02040503050406030204" pitchFamily="18" charset="0"/>
                                          </a:rPr>
                                          <m:t>𝑚</m:t>
                                        </m:r>
                                      </m:e>
                                      <m:sub>
                                        <m:r>
                                          <a:rPr kumimoji="1" lang="en-US" altLang="ja-JP" sz="2400" b="0" i="1" smtClean="0">
                                            <a:latin typeface="Cambria Math" panose="02040503050406030204" pitchFamily="18" charset="0"/>
                                          </a:rPr>
                                          <m:t>𝑝𝑙</m:t>
                                        </m:r>
                                      </m:sub>
                                    </m:sSub>
                                  </m:den>
                                </m:f>
                              </m:e>
                            </m:d>
                          </m:e>
                          <m:sup>
                            <m:r>
                              <a:rPr kumimoji="1" lang="en-US" altLang="ja-JP" sz="2400" b="0" i="1" smtClean="0">
                                <a:latin typeface="Cambria Math" panose="02040503050406030204" pitchFamily="18" charset="0"/>
                              </a:rPr>
                              <m:t>2</m:t>
                            </m:r>
                          </m:sup>
                        </m:sSup>
                      </m:oMath>
                    </m:oMathPara>
                  </a14:m>
                  <a:endParaRPr kumimoji="1" lang="ja-JP" altLang="en-US" sz="2400"/>
                </a:p>
              </p:txBody>
            </p:sp>
          </mc:Choice>
          <mc:Fallback xmlns="">
            <p:sp>
              <p:nvSpPr>
                <p:cNvPr id="107" name="テキスト ボックス 106">
                  <a:extLst>
                    <a:ext uri="{FF2B5EF4-FFF2-40B4-BE49-F238E27FC236}">
                      <a16:creationId xmlns:a16="http://schemas.microsoft.com/office/drawing/2014/main" id="{EEE1C5C6-4E7A-63D1-8BFA-610008E0C223}"/>
                    </a:ext>
                  </a:extLst>
                </p:cNvPr>
                <p:cNvSpPr txBox="1">
                  <a:spLocks noRot="1" noChangeAspect="1" noMove="1" noResize="1" noEditPoints="1" noAdjustHandles="1" noChangeArrowheads="1" noChangeShapeType="1" noTextEdit="1"/>
                </p:cNvSpPr>
                <p:nvPr/>
              </p:nvSpPr>
              <p:spPr>
                <a:xfrm>
                  <a:off x="7215469" y="3425539"/>
                  <a:ext cx="3708964" cy="1001941"/>
                </a:xfrm>
                <a:prstGeom prst="rect">
                  <a:avLst/>
                </a:prstGeom>
                <a:blipFill>
                  <a:blip r:embed="rId8"/>
                  <a:stretch>
                    <a:fillRect b="-2469"/>
                  </a:stretch>
                </a:blipFill>
                <a:ln w="19050">
                  <a:solidFill>
                    <a:srgbClr val="0432FF"/>
                  </a:solidFill>
                </a:ln>
              </p:spPr>
              <p:txBody>
                <a:bodyPr/>
                <a:lstStyle/>
                <a:p>
                  <a:r>
                    <a:rPr lang="ja-JP" altLang="en-US">
                      <a:noFill/>
                    </a:rPr>
                    <a:t> </a:t>
                  </a:r>
                </a:p>
              </p:txBody>
            </p:sp>
          </mc:Fallback>
        </mc:AlternateContent>
        <p:sp>
          <p:nvSpPr>
            <p:cNvPr id="110" name="テキスト ボックス 109">
              <a:extLst>
                <a:ext uri="{FF2B5EF4-FFF2-40B4-BE49-F238E27FC236}">
                  <a16:creationId xmlns:a16="http://schemas.microsoft.com/office/drawing/2014/main" id="{B6ABDDBA-ACCF-A2C4-8C7C-D285E8BB54D0}"/>
                </a:ext>
              </a:extLst>
            </p:cNvPr>
            <p:cNvSpPr txBox="1"/>
            <p:nvPr/>
          </p:nvSpPr>
          <p:spPr>
            <a:xfrm>
              <a:off x="8208404" y="4487071"/>
              <a:ext cx="4031873" cy="400110"/>
            </a:xfrm>
            <a:prstGeom prst="rect">
              <a:avLst/>
            </a:prstGeom>
            <a:noFill/>
          </p:spPr>
          <p:txBody>
            <a:bodyPr wrap="none" rtlCol="0">
              <a:spAutoFit/>
            </a:bodyPr>
            <a:lstStyle/>
            <a:p>
              <a:r>
                <a:rPr kumimoji="1" lang="ja-JP" altLang="en-US" sz="2000">
                  <a:latin typeface="Meiryo" panose="020B0604030504040204" pitchFamily="34" charset="-128"/>
                  <a:ea typeface="Meiryo" panose="020B0604030504040204" pitchFamily="34" charset="-128"/>
                </a:rPr>
                <a:t>単一場スローロールモデルの場合</a:t>
              </a:r>
            </a:p>
          </p:txBody>
        </p:sp>
        <p:sp>
          <p:nvSpPr>
            <p:cNvPr id="122" name="テキスト ボックス 121">
              <a:extLst>
                <a:ext uri="{FF2B5EF4-FFF2-40B4-BE49-F238E27FC236}">
                  <a16:creationId xmlns:a16="http://schemas.microsoft.com/office/drawing/2014/main" id="{370BC574-A27C-6BB1-50BD-D56575CC3FB4}"/>
                </a:ext>
              </a:extLst>
            </p:cNvPr>
            <p:cNvSpPr txBox="1"/>
            <p:nvPr/>
          </p:nvSpPr>
          <p:spPr>
            <a:xfrm>
              <a:off x="128699" y="5573719"/>
              <a:ext cx="12026049" cy="892552"/>
            </a:xfrm>
            <a:prstGeom prst="rect">
              <a:avLst/>
            </a:prstGeom>
            <a:noFill/>
          </p:spPr>
          <p:txBody>
            <a:bodyPr wrap="none" rtlCol="0">
              <a:spAutoFit/>
            </a:bodyPr>
            <a:lstStyle/>
            <a:p>
              <a:pPr marL="457200" indent="-457200">
                <a:lnSpc>
                  <a:spcPct val="100000"/>
                </a:lnSpc>
                <a:buFont typeface="Arial" panose="020B0604020202020204" pitchFamily="34" charset="0"/>
                <a:buChar char="•"/>
              </a:pPr>
              <a:r>
                <a:rPr lang="ja-JP" altLang="en-US" sz="2600" b="1" i="1">
                  <a:latin typeface="Meiryo" panose="020B0604030504040204" pitchFamily="34" charset="-128"/>
                  <a:ea typeface="Meiryo" panose="020B0604030504040204" pitchFamily="34" charset="-128"/>
                </a:rPr>
                <a:t>時空の量子ゆらぎに関する初の実験的な証拠</a:t>
              </a:r>
              <a:endParaRPr lang="en-US" altLang="ja-JP" sz="2600" b="1" i="1">
                <a:latin typeface="Meiryo" panose="020B0604030504040204" pitchFamily="34" charset="-128"/>
                <a:ea typeface="Meiryo" panose="020B0604030504040204" pitchFamily="34" charset="-128"/>
              </a:endParaRPr>
            </a:p>
            <a:p>
              <a:pPr>
                <a:lnSpc>
                  <a:spcPct val="100000"/>
                </a:lnSpc>
              </a:pPr>
              <a:r>
                <a:rPr lang="en-US" altLang="ja-JP" sz="2600" b="1">
                  <a:latin typeface="Meiryo" panose="020B0604030504040204" pitchFamily="34" charset="-128"/>
                  <a:ea typeface="Meiryo" panose="020B0604030504040204" pitchFamily="34" charset="-128"/>
                </a:rPr>
                <a:t>	</a:t>
              </a:r>
              <a:r>
                <a:rPr lang="ja-JP" altLang="en-US" sz="2600" b="1">
                  <a:latin typeface="Meiryo" panose="020B0604030504040204" pitchFamily="34" charset="-128"/>
                  <a:ea typeface="Meiryo" panose="020B0604030504040204" pitchFamily="34" charset="-128"/>
                </a:rPr>
                <a:t>主要なモデルの予想</a:t>
              </a:r>
              <a:r>
                <a:rPr lang="en-US" altLang="ja-JP" sz="2600" b="1">
                  <a:latin typeface="Meiryo" panose="020B0604030504040204" pitchFamily="34" charset="-128"/>
                  <a:ea typeface="Meiryo" panose="020B0604030504040204" pitchFamily="34" charset="-128"/>
                </a:rPr>
                <a:t> : r &gt; 0.003  </a:t>
              </a:r>
              <a:r>
                <a:rPr lang="en-US" altLang="ja-JP" sz="2600" b="1">
                  <a:latin typeface="Meiryo" panose="020B0604030504040204" pitchFamily="34" charset="-128"/>
                  <a:ea typeface="Meiryo" panose="020B0604030504040204" pitchFamily="34" charset="-128"/>
                  <a:sym typeface="Wingdings" pitchFamily="2" charset="2"/>
                </a:rPr>
                <a:t>  </a:t>
              </a:r>
              <a:r>
                <a:rPr lang="en-US" altLang="ja-JP" sz="2600" b="1">
                  <a:solidFill>
                    <a:srgbClr val="FF0000"/>
                  </a:solidFill>
                  <a:latin typeface="Meiryo" panose="020B0604030504040204" pitchFamily="34" charset="-128"/>
                  <a:ea typeface="Meiryo" panose="020B0604030504040204" pitchFamily="34" charset="-128"/>
                  <a:sym typeface="Wingdings" pitchFamily="2" charset="2"/>
                </a:rPr>
                <a:t>CMB</a:t>
              </a:r>
              <a:r>
                <a:rPr lang="ja-JP" altLang="en-US" sz="2600" b="1">
                  <a:solidFill>
                    <a:srgbClr val="FF0000"/>
                  </a:solidFill>
                  <a:latin typeface="Meiryo" panose="020B0604030504040204" pitchFamily="34" charset="-128"/>
                  <a:ea typeface="Meiryo" panose="020B0604030504040204" pitchFamily="34" charset="-128"/>
                  <a:sym typeface="Wingdings" pitchFamily="2" charset="2"/>
                </a:rPr>
                <a:t>実験の一つのマイルストーン</a:t>
              </a:r>
              <a:endParaRPr lang="en-US" altLang="ja-JP" sz="2600" b="1" i="1">
                <a:solidFill>
                  <a:srgbClr val="FF000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78684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fade">
                                      <p:cBhvr>
                                        <p:cTn id="12" dur="5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
                                        </p:tgtEl>
                                        <p:attrNameLst>
                                          <p:attrName>style.visibility</p:attrName>
                                        </p:attrNameLst>
                                      </p:cBhvr>
                                      <p:to>
                                        <p:strVal val="visible"/>
                                      </p:to>
                                    </p:set>
                                    <p:animEffect transition="in" filter="fade">
                                      <p:cBhvr>
                                        <p:cTn id="17"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78742-1D1E-8C51-DDBC-F9F0732C0057}"/>
            </a:ext>
          </a:extLst>
        </p:cNvPr>
        <p:cNvGrpSpPr/>
        <p:nvPr/>
      </p:nvGrpSpPr>
      <p:grpSpPr>
        <a:xfrm>
          <a:off x="0" y="0"/>
          <a:ext cx="0" cy="0"/>
          <a:chOff x="0" y="0"/>
          <a:chExt cx="0" cy="0"/>
        </a:xfrm>
      </p:grpSpPr>
      <p:sp>
        <p:nvSpPr>
          <p:cNvPr id="5" name="Google Shape;268;p45">
            <a:extLst>
              <a:ext uri="{FF2B5EF4-FFF2-40B4-BE49-F238E27FC236}">
                <a16:creationId xmlns:a16="http://schemas.microsoft.com/office/drawing/2014/main" id="{6E2ABCF9-9FAF-BD99-FF61-45ABB27869FA}"/>
              </a:ext>
            </a:extLst>
          </p:cNvPr>
          <p:cNvSpPr txBox="1"/>
          <p:nvPr/>
        </p:nvSpPr>
        <p:spPr>
          <a:xfrm>
            <a:off x="128699" y="70039"/>
            <a:ext cx="7342618" cy="789960"/>
          </a:xfrm>
          <a:prstGeom prst="rect">
            <a:avLst/>
          </a:prstGeom>
          <a:noFill/>
          <a:ln>
            <a:noFill/>
          </a:ln>
        </p:spPr>
        <p:txBody>
          <a:bodyPr spcFirstLastPara="1" wrap="square" lIns="25400" tIns="25400" rIns="25400" bIns="25400" anchor="ctr" anchorCtr="0">
            <a:spAutoFit/>
          </a:bodyPr>
          <a:lstStyle/>
          <a:p>
            <a:pPr>
              <a:buClr>
                <a:srgbClr val="113362"/>
              </a:buClr>
              <a:buSzPts val="3400"/>
            </a:pPr>
            <a:r>
              <a:rPr lang="en-US" sz="4800" b="1" err="1">
                <a:solidFill>
                  <a:srgbClr val="113362"/>
                </a:solidFill>
                <a:latin typeface="Meiryo" panose="020B0604030504040204" pitchFamily="34" charset="-128"/>
                <a:ea typeface="Meiryo" panose="020B0604030504040204" pitchFamily="34" charset="-128"/>
                <a:cs typeface="Times New Roman"/>
                <a:sym typeface="Times New Roman"/>
              </a:rPr>
              <a:t>Bモード探索の現状</a:t>
            </a:r>
            <a:endParaRPr sz="800">
              <a:latin typeface="Meiryo" panose="020B0604030504040204" pitchFamily="34" charset="-128"/>
              <a:ea typeface="Meiryo" panose="020B0604030504040204" pitchFamily="34" charset="-128"/>
            </a:endParaRPr>
          </a:p>
        </p:txBody>
      </p:sp>
      <p:grpSp>
        <p:nvGrpSpPr>
          <p:cNvPr id="2" name="図形グループ 16">
            <a:extLst>
              <a:ext uri="{FF2B5EF4-FFF2-40B4-BE49-F238E27FC236}">
                <a16:creationId xmlns:a16="http://schemas.microsoft.com/office/drawing/2014/main" id="{A39F71B6-963C-058C-45A6-B0AEE6F57511}"/>
              </a:ext>
            </a:extLst>
          </p:cNvPr>
          <p:cNvGrpSpPr/>
          <p:nvPr/>
        </p:nvGrpSpPr>
        <p:grpSpPr>
          <a:xfrm>
            <a:off x="328530" y="1028776"/>
            <a:ext cx="7469147" cy="4406205"/>
            <a:chOff x="372527" y="1227350"/>
            <a:chExt cx="7469147" cy="4406205"/>
          </a:xfrm>
        </p:grpSpPr>
        <p:pic>
          <p:nvPicPr>
            <p:cNvPr id="3" name="図 2">
              <a:extLst>
                <a:ext uri="{FF2B5EF4-FFF2-40B4-BE49-F238E27FC236}">
                  <a16:creationId xmlns:a16="http://schemas.microsoft.com/office/drawing/2014/main" id="{CBDF97F4-E30C-14C4-A865-EE572408D52D}"/>
                </a:ext>
              </a:extLst>
            </p:cNvPr>
            <p:cNvPicPr>
              <a:picLocks noChangeAspect="1"/>
            </p:cNvPicPr>
            <p:nvPr/>
          </p:nvPicPr>
          <p:blipFill rotWithShape="1">
            <a:blip r:embed="rId2"/>
            <a:srcRect b="6276"/>
            <a:stretch/>
          </p:blipFill>
          <p:spPr>
            <a:xfrm>
              <a:off x="372527" y="1227350"/>
              <a:ext cx="3488644" cy="4216707"/>
            </a:xfrm>
            <a:prstGeom prst="rect">
              <a:avLst/>
            </a:prstGeom>
          </p:spPr>
        </p:pic>
        <p:sp>
          <p:nvSpPr>
            <p:cNvPr id="4" name="テキスト ボックス 3">
              <a:extLst>
                <a:ext uri="{FF2B5EF4-FFF2-40B4-BE49-F238E27FC236}">
                  <a16:creationId xmlns:a16="http://schemas.microsoft.com/office/drawing/2014/main" id="{4FB90485-1E8A-C5E7-05BE-9C0F90ABFFD4}"/>
                </a:ext>
              </a:extLst>
            </p:cNvPr>
            <p:cNvSpPr txBox="1"/>
            <p:nvPr/>
          </p:nvSpPr>
          <p:spPr>
            <a:xfrm>
              <a:off x="660397" y="5324907"/>
              <a:ext cx="595035" cy="307777"/>
            </a:xfrm>
            <a:prstGeom prst="rect">
              <a:avLst/>
            </a:prstGeom>
            <a:noFill/>
          </p:spPr>
          <p:txBody>
            <a:bodyPr wrap="none" rtlCol="0">
              <a:spAutoFit/>
            </a:bodyPr>
            <a:lstStyle/>
            <a:p>
              <a:r>
                <a:rPr kumimoji="1" lang="en-US" altLang="ja-JP" sz="1400" b="1">
                  <a:latin typeface="Spica Neue P Bold" panose="02000503000000000000" pitchFamily="2" charset="-128"/>
                  <a:ea typeface="Spica Neue P Bold" panose="02000503000000000000" pitchFamily="2" charset="-128"/>
                  <a:cs typeface="Spica Neue P Bold" panose="02000503000000000000" pitchFamily="2" charset="-128"/>
                </a:rPr>
                <a:t>2010</a:t>
              </a:r>
              <a:endParaRPr kumimoji="1" lang="ja-JP" altLang="en-US" sz="1400" b="1">
                <a:latin typeface="Spica Neue P Bold" panose="02000503000000000000" pitchFamily="2" charset="-128"/>
                <a:ea typeface="Spica Neue P Bold" panose="02000503000000000000" pitchFamily="2" charset="-128"/>
                <a:cs typeface="Spica Neue P Bold" panose="02000503000000000000" pitchFamily="2" charset="-128"/>
              </a:endParaRPr>
            </a:p>
          </p:txBody>
        </p:sp>
        <p:sp>
          <p:nvSpPr>
            <p:cNvPr id="6" name="テキスト ボックス 5">
              <a:extLst>
                <a:ext uri="{FF2B5EF4-FFF2-40B4-BE49-F238E27FC236}">
                  <a16:creationId xmlns:a16="http://schemas.microsoft.com/office/drawing/2014/main" id="{AAB2B671-0908-ADDD-1061-6D862C360FDB}"/>
                </a:ext>
              </a:extLst>
            </p:cNvPr>
            <p:cNvSpPr txBox="1"/>
            <p:nvPr/>
          </p:nvSpPr>
          <p:spPr>
            <a:xfrm>
              <a:off x="2048931" y="5325778"/>
              <a:ext cx="595035" cy="307777"/>
            </a:xfrm>
            <a:prstGeom prst="rect">
              <a:avLst/>
            </a:prstGeom>
            <a:noFill/>
          </p:spPr>
          <p:txBody>
            <a:bodyPr wrap="none" rtlCol="0">
              <a:spAutoFit/>
            </a:bodyPr>
            <a:lstStyle/>
            <a:p>
              <a:r>
                <a:rPr kumimoji="1" lang="en-US" altLang="ja-JP" sz="1400" b="1">
                  <a:latin typeface="Spica Neue P Bold" panose="02000503000000000000" pitchFamily="2" charset="-128"/>
                  <a:ea typeface="Spica Neue P Bold" panose="02000503000000000000" pitchFamily="2" charset="-128"/>
                  <a:cs typeface="Spica Neue P Bold" panose="02000503000000000000" pitchFamily="2" charset="-128"/>
                </a:rPr>
                <a:t>2015</a:t>
              </a:r>
              <a:endParaRPr kumimoji="1" lang="ja-JP" altLang="en-US" sz="1400" b="1">
                <a:latin typeface="Spica Neue P Bold" panose="02000503000000000000" pitchFamily="2" charset="-128"/>
                <a:ea typeface="Spica Neue P Bold" panose="02000503000000000000" pitchFamily="2" charset="-128"/>
                <a:cs typeface="Spica Neue P Bold" panose="02000503000000000000" pitchFamily="2" charset="-128"/>
              </a:endParaRPr>
            </a:p>
          </p:txBody>
        </p:sp>
        <p:sp>
          <p:nvSpPr>
            <p:cNvPr id="7" name="テキスト ボックス 6">
              <a:extLst>
                <a:ext uri="{FF2B5EF4-FFF2-40B4-BE49-F238E27FC236}">
                  <a16:creationId xmlns:a16="http://schemas.microsoft.com/office/drawing/2014/main" id="{CCEE3F87-F0FE-4E97-3A92-A7152A6C98A6}"/>
                </a:ext>
              </a:extLst>
            </p:cNvPr>
            <p:cNvSpPr txBox="1"/>
            <p:nvPr/>
          </p:nvSpPr>
          <p:spPr>
            <a:xfrm>
              <a:off x="3422405" y="5325778"/>
              <a:ext cx="595035" cy="307777"/>
            </a:xfrm>
            <a:prstGeom prst="rect">
              <a:avLst/>
            </a:prstGeom>
            <a:noFill/>
          </p:spPr>
          <p:txBody>
            <a:bodyPr wrap="none" rtlCol="0">
              <a:spAutoFit/>
            </a:bodyPr>
            <a:lstStyle/>
            <a:p>
              <a:r>
                <a:rPr kumimoji="1" lang="en-US" altLang="ja-JP" sz="1400" b="1">
                  <a:latin typeface="Spica Neue P Bold" panose="02000503000000000000" pitchFamily="2" charset="-128"/>
                  <a:ea typeface="Spica Neue P Bold" panose="02000503000000000000" pitchFamily="2" charset="-128"/>
                  <a:cs typeface="Spica Neue P Bold" panose="02000503000000000000" pitchFamily="2" charset="-128"/>
                </a:rPr>
                <a:t>2020</a:t>
              </a:r>
              <a:endParaRPr kumimoji="1" lang="ja-JP" altLang="en-US" sz="1400" b="1">
                <a:latin typeface="Spica Neue P Bold" panose="02000503000000000000" pitchFamily="2" charset="-128"/>
                <a:ea typeface="Spica Neue P Bold" panose="02000503000000000000" pitchFamily="2" charset="-128"/>
                <a:cs typeface="Spica Neue P Bold" panose="02000503000000000000" pitchFamily="2" charset="-128"/>
              </a:endParaRPr>
            </a:p>
          </p:txBody>
        </p:sp>
        <p:sp>
          <p:nvSpPr>
            <p:cNvPr id="8" name="角丸四角形 7">
              <a:extLst>
                <a:ext uri="{FF2B5EF4-FFF2-40B4-BE49-F238E27FC236}">
                  <a16:creationId xmlns:a16="http://schemas.microsoft.com/office/drawing/2014/main" id="{C6AB4681-72A0-ED86-F709-6CDCFCD135FD}"/>
                </a:ext>
              </a:extLst>
            </p:cNvPr>
            <p:cNvSpPr/>
            <p:nvPr/>
          </p:nvSpPr>
          <p:spPr>
            <a:xfrm>
              <a:off x="932266" y="3319457"/>
              <a:ext cx="6909408" cy="1600364"/>
            </a:xfrm>
            <a:prstGeom prst="roundRect">
              <a:avLst/>
            </a:prstGeom>
            <a:gradFill>
              <a:gsLst>
                <a:gs pos="0">
                  <a:schemeClr val="accent1">
                    <a:lumMod val="5000"/>
                    <a:lumOff val="95000"/>
                    <a:alpha val="2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Spica Neue P Bold" panose="02000503000000000000" pitchFamily="2" charset="-128"/>
                <a:ea typeface="Spica Neue P Bold" panose="02000503000000000000" pitchFamily="2" charset="-128"/>
                <a:cs typeface="Spica Neue P Bold" panose="02000503000000000000" pitchFamily="2" charset="-128"/>
              </a:endParaRPr>
            </a:p>
          </p:txBody>
        </p:sp>
        <p:sp>
          <p:nvSpPr>
            <p:cNvPr id="9" name="テキスト ボックス 8">
              <a:extLst>
                <a:ext uri="{FF2B5EF4-FFF2-40B4-BE49-F238E27FC236}">
                  <a16:creationId xmlns:a16="http://schemas.microsoft.com/office/drawing/2014/main" id="{3D8DA3B3-586B-1E2E-B39B-1525FE32F015}"/>
                </a:ext>
              </a:extLst>
            </p:cNvPr>
            <p:cNvSpPr txBox="1"/>
            <p:nvPr/>
          </p:nvSpPr>
          <p:spPr>
            <a:xfrm>
              <a:off x="893974" y="4631367"/>
              <a:ext cx="996619" cy="276999"/>
            </a:xfrm>
            <a:prstGeom prst="rect">
              <a:avLst/>
            </a:prstGeom>
            <a:noFill/>
          </p:spPr>
          <p:txBody>
            <a:bodyPr wrap="none" rtlCol="0">
              <a:spAutoFit/>
            </a:bodyPr>
            <a:lstStyle/>
            <a:p>
              <a:r>
                <a:rPr lang="en-US" altLang="ja-JP" sz="1200" b="1" err="1">
                  <a:latin typeface="Spica Neue P Bold" panose="02000503000000000000" pitchFamily="2" charset="-128"/>
                  <a:ea typeface="Spica Neue P Bold" panose="02000503000000000000" pitchFamily="2" charset="-128"/>
                  <a:cs typeface="Spica Neue P Bold" panose="02000503000000000000" pitchFamily="2" charset="-128"/>
                </a:rPr>
                <a:t>Lyth</a:t>
              </a:r>
              <a:r>
                <a:rPr lang="en-US" altLang="ja-JP" sz="1200" b="1">
                  <a:latin typeface="Spica Neue P Bold" panose="02000503000000000000" pitchFamily="2" charset="-128"/>
                  <a:ea typeface="Spica Neue P Bold" panose="02000503000000000000" pitchFamily="2" charset="-128"/>
                  <a:cs typeface="Spica Neue P Bold" panose="02000503000000000000" pitchFamily="2" charset="-128"/>
                </a:rPr>
                <a:t> bound</a:t>
              </a:r>
              <a:endParaRPr kumimoji="1" lang="ja-JP" altLang="en-US" sz="1200" b="1">
                <a:latin typeface="Spica Neue P Bold" panose="02000503000000000000" pitchFamily="2" charset="-128"/>
                <a:ea typeface="Spica Neue P Bold" panose="02000503000000000000" pitchFamily="2" charset="-128"/>
                <a:cs typeface="Spica Neue P Bold" panose="02000503000000000000" pitchFamily="2" charset="-128"/>
              </a:endParaRPr>
            </a:p>
          </p:txBody>
        </p:sp>
      </p:grpSp>
      <p:sp>
        <p:nvSpPr>
          <p:cNvPr id="10" name="正方形/長方形 9">
            <a:extLst>
              <a:ext uri="{FF2B5EF4-FFF2-40B4-BE49-F238E27FC236}">
                <a16:creationId xmlns:a16="http://schemas.microsoft.com/office/drawing/2014/main" id="{0BB0973E-725F-508F-5B6F-DA6CC7F4DD6D}"/>
              </a:ext>
            </a:extLst>
          </p:cNvPr>
          <p:cNvSpPr/>
          <p:nvPr/>
        </p:nvSpPr>
        <p:spPr>
          <a:xfrm>
            <a:off x="3660526" y="1130333"/>
            <a:ext cx="1381004" cy="3996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4D239FB-91F7-B2BA-1F32-EFBDD0C3ACFC}"/>
              </a:ext>
            </a:extLst>
          </p:cNvPr>
          <p:cNvSpPr/>
          <p:nvPr/>
        </p:nvSpPr>
        <p:spPr>
          <a:xfrm>
            <a:off x="5035669" y="1130333"/>
            <a:ext cx="1381004" cy="3996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4CCC04AE-FE27-9CA5-0F73-0652709EC534}"/>
              </a:ext>
            </a:extLst>
          </p:cNvPr>
          <p:cNvSpPr/>
          <p:nvPr/>
        </p:nvSpPr>
        <p:spPr>
          <a:xfrm>
            <a:off x="6416673" y="1130333"/>
            <a:ext cx="1381004" cy="3996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三角形 12">
            <a:extLst>
              <a:ext uri="{FF2B5EF4-FFF2-40B4-BE49-F238E27FC236}">
                <a16:creationId xmlns:a16="http://schemas.microsoft.com/office/drawing/2014/main" id="{3717E3DC-7699-9475-DC81-2425318ED781}"/>
              </a:ext>
            </a:extLst>
          </p:cNvPr>
          <p:cNvSpPr/>
          <p:nvPr/>
        </p:nvSpPr>
        <p:spPr>
          <a:xfrm>
            <a:off x="3289701" y="3312054"/>
            <a:ext cx="119768" cy="10324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 name="三角形 13">
            <a:extLst>
              <a:ext uri="{FF2B5EF4-FFF2-40B4-BE49-F238E27FC236}">
                <a16:creationId xmlns:a16="http://schemas.microsoft.com/office/drawing/2014/main" id="{CB2D6EE5-CCDE-FBD2-7A72-28B162F7751A}"/>
              </a:ext>
            </a:extLst>
          </p:cNvPr>
          <p:cNvSpPr/>
          <p:nvPr/>
        </p:nvSpPr>
        <p:spPr>
          <a:xfrm>
            <a:off x="3918779" y="3537341"/>
            <a:ext cx="142826" cy="12312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35D1A6C5-4DB2-0B9F-8AE8-005B03327697}"/>
              </a:ext>
            </a:extLst>
          </p:cNvPr>
          <p:cNvCxnSpPr>
            <a:cxnSpLocks/>
          </p:cNvCxnSpPr>
          <p:nvPr/>
        </p:nvCxnSpPr>
        <p:spPr>
          <a:xfrm>
            <a:off x="1438240" y="1469544"/>
            <a:ext cx="1100117" cy="188953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81A4451-9BB7-94AD-B39B-DF6894F7153E}"/>
              </a:ext>
            </a:extLst>
          </p:cNvPr>
          <p:cNvCxnSpPr>
            <a:cxnSpLocks/>
          </p:cNvCxnSpPr>
          <p:nvPr/>
        </p:nvCxnSpPr>
        <p:spPr>
          <a:xfrm>
            <a:off x="2538357" y="3339125"/>
            <a:ext cx="963863" cy="4993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フリーフォーム 16">
            <a:extLst>
              <a:ext uri="{FF2B5EF4-FFF2-40B4-BE49-F238E27FC236}">
                <a16:creationId xmlns:a16="http://schemas.microsoft.com/office/drawing/2014/main" id="{39553860-47E1-E548-FBF3-8F4FE90E6D3F}"/>
              </a:ext>
            </a:extLst>
          </p:cNvPr>
          <p:cNvSpPr/>
          <p:nvPr/>
        </p:nvSpPr>
        <p:spPr>
          <a:xfrm rot="157310">
            <a:off x="3502137" y="3408411"/>
            <a:ext cx="552173" cy="331589"/>
          </a:xfrm>
          <a:custGeom>
            <a:avLst/>
            <a:gdLst>
              <a:gd name="connsiteX0" fmla="*/ 0 w 552173"/>
              <a:gd name="connsiteY0" fmla="*/ 285 h 331589"/>
              <a:gd name="connsiteX1" fmla="*/ 152400 w 552173"/>
              <a:gd name="connsiteY1" fmla="*/ 6911 h 331589"/>
              <a:gd name="connsiteX2" fmla="*/ 278295 w 552173"/>
              <a:gd name="connsiteY2" fmla="*/ 46668 h 331589"/>
              <a:gd name="connsiteX3" fmla="*/ 390939 w 552173"/>
              <a:gd name="connsiteY3" fmla="*/ 146059 h 331589"/>
              <a:gd name="connsiteX4" fmla="*/ 530087 w 552173"/>
              <a:gd name="connsiteY4" fmla="*/ 291833 h 331589"/>
              <a:gd name="connsiteX5" fmla="*/ 549965 w 552173"/>
              <a:gd name="connsiteY5" fmla="*/ 331589 h 33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173" h="331589">
                <a:moveTo>
                  <a:pt x="0" y="285"/>
                </a:moveTo>
                <a:cubicBezTo>
                  <a:pt x="53009" y="-267"/>
                  <a:pt x="106018" y="-819"/>
                  <a:pt x="152400" y="6911"/>
                </a:cubicBezTo>
                <a:cubicBezTo>
                  <a:pt x="198782" y="14641"/>
                  <a:pt x="238539" y="23477"/>
                  <a:pt x="278295" y="46668"/>
                </a:cubicBezTo>
                <a:cubicBezTo>
                  <a:pt x="318052" y="69859"/>
                  <a:pt x="348974" y="105198"/>
                  <a:pt x="390939" y="146059"/>
                </a:cubicBezTo>
                <a:cubicBezTo>
                  <a:pt x="432904" y="186920"/>
                  <a:pt x="503583" y="260911"/>
                  <a:pt x="530087" y="291833"/>
                </a:cubicBezTo>
                <a:cubicBezTo>
                  <a:pt x="556591" y="322755"/>
                  <a:pt x="553278" y="327172"/>
                  <a:pt x="549965" y="331589"/>
                </a:cubicBezTo>
              </a:path>
            </a:pathLst>
          </a:cu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07877A48-61C8-F099-571A-D77C99642F6F}"/>
              </a:ext>
            </a:extLst>
          </p:cNvPr>
          <p:cNvSpPr txBox="1"/>
          <p:nvPr/>
        </p:nvSpPr>
        <p:spPr>
          <a:xfrm>
            <a:off x="4697552" y="5124700"/>
            <a:ext cx="595035" cy="307777"/>
          </a:xfrm>
          <a:prstGeom prst="rect">
            <a:avLst/>
          </a:prstGeom>
          <a:noFill/>
        </p:spPr>
        <p:txBody>
          <a:bodyPr wrap="none" rtlCol="0">
            <a:spAutoFit/>
          </a:bodyPr>
          <a:lstStyle/>
          <a:p>
            <a:r>
              <a:rPr kumimoji="1" lang="en-US" altLang="ja-JP" sz="1400" b="1">
                <a:latin typeface="Spica Neue P Bold" panose="02000503000000000000" pitchFamily="2" charset="-128"/>
                <a:ea typeface="Spica Neue P Bold" panose="02000503000000000000" pitchFamily="2" charset="-128"/>
                <a:cs typeface="Spica Neue P Bold" panose="02000503000000000000" pitchFamily="2" charset="-128"/>
              </a:rPr>
              <a:t>2025</a:t>
            </a:r>
            <a:endParaRPr kumimoji="1" lang="ja-JP" altLang="en-US" sz="1400" b="1">
              <a:latin typeface="Spica Neue P Bold" panose="02000503000000000000" pitchFamily="2" charset="-128"/>
              <a:ea typeface="Spica Neue P Bold" panose="02000503000000000000" pitchFamily="2" charset="-128"/>
              <a:cs typeface="Spica Neue P Bold" panose="02000503000000000000" pitchFamily="2" charset="-128"/>
            </a:endParaRPr>
          </a:p>
        </p:txBody>
      </p:sp>
      <p:sp>
        <p:nvSpPr>
          <p:cNvPr id="19" name="テキスト ボックス 18">
            <a:extLst>
              <a:ext uri="{FF2B5EF4-FFF2-40B4-BE49-F238E27FC236}">
                <a16:creationId xmlns:a16="http://schemas.microsoft.com/office/drawing/2014/main" id="{75E8CA75-E29F-73CC-CA10-940884368ABD}"/>
              </a:ext>
            </a:extLst>
          </p:cNvPr>
          <p:cNvSpPr txBox="1"/>
          <p:nvPr/>
        </p:nvSpPr>
        <p:spPr>
          <a:xfrm>
            <a:off x="6119155" y="5124699"/>
            <a:ext cx="595035" cy="307777"/>
          </a:xfrm>
          <a:prstGeom prst="rect">
            <a:avLst/>
          </a:prstGeom>
          <a:noFill/>
        </p:spPr>
        <p:txBody>
          <a:bodyPr wrap="none" rtlCol="0">
            <a:spAutoFit/>
          </a:bodyPr>
          <a:lstStyle/>
          <a:p>
            <a:r>
              <a:rPr kumimoji="1" lang="en-US" altLang="ja-JP" sz="1400" b="1">
                <a:latin typeface="Spica Neue P Bold" panose="02000503000000000000" pitchFamily="2" charset="-128"/>
                <a:ea typeface="Spica Neue P Bold" panose="02000503000000000000" pitchFamily="2" charset="-128"/>
                <a:cs typeface="Spica Neue P Bold" panose="02000503000000000000" pitchFamily="2" charset="-128"/>
              </a:rPr>
              <a:t>2030</a:t>
            </a:r>
            <a:endParaRPr kumimoji="1" lang="ja-JP" altLang="en-US" sz="1400" b="1">
              <a:latin typeface="Spica Neue P Bold" panose="02000503000000000000" pitchFamily="2" charset="-128"/>
              <a:ea typeface="Spica Neue P Bold" panose="02000503000000000000" pitchFamily="2" charset="-128"/>
              <a:cs typeface="Spica Neue P Bold" panose="02000503000000000000" pitchFamily="2" charset="-128"/>
            </a:endParaRPr>
          </a:p>
        </p:txBody>
      </p:sp>
      <p:sp>
        <p:nvSpPr>
          <p:cNvPr id="20" name="テキスト ボックス 19">
            <a:extLst>
              <a:ext uri="{FF2B5EF4-FFF2-40B4-BE49-F238E27FC236}">
                <a16:creationId xmlns:a16="http://schemas.microsoft.com/office/drawing/2014/main" id="{890DEE0B-24A2-35A3-1B55-B2FE9C2DD522}"/>
              </a:ext>
            </a:extLst>
          </p:cNvPr>
          <p:cNvSpPr txBox="1"/>
          <p:nvPr/>
        </p:nvSpPr>
        <p:spPr>
          <a:xfrm>
            <a:off x="7501155" y="5124699"/>
            <a:ext cx="595035" cy="307777"/>
          </a:xfrm>
          <a:prstGeom prst="rect">
            <a:avLst/>
          </a:prstGeom>
          <a:noFill/>
        </p:spPr>
        <p:txBody>
          <a:bodyPr wrap="none" rtlCol="0">
            <a:spAutoFit/>
          </a:bodyPr>
          <a:lstStyle/>
          <a:p>
            <a:r>
              <a:rPr kumimoji="1" lang="en-US" altLang="ja-JP" sz="1400" b="1">
                <a:latin typeface="Spica Neue P Bold" panose="02000503000000000000" pitchFamily="2" charset="-128"/>
                <a:ea typeface="Spica Neue P Bold" panose="02000503000000000000" pitchFamily="2" charset="-128"/>
                <a:cs typeface="Spica Neue P Bold" panose="02000503000000000000" pitchFamily="2" charset="-128"/>
              </a:rPr>
              <a:t>2035</a:t>
            </a:r>
            <a:endParaRPr kumimoji="1" lang="ja-JP" altLang="en-US" sz="1400" b="1">
              <a:latin typeface="Spica Neue P Bold" panose="02000503000000000000" pitchFamily="2" charset="-128"/>
              <a:ea typeface="Spica Neue P Bold" panose="02000503000000000000" pitchFamily="2" charset="-128"/>
              <a:cs typeface="Spica Neue P Bold" panose="02000503000000000000" pitchFamily="2" charset="-128"/>
            </a:endParaRPr>
          </a:p>
        </p:txBody>
      </p:sp>
      <p:grpSp>
        <p:nvGrpSpPr>
          <p:cNvPr id="21" name="グループ化 20">
            <a:extLst>
              <a:ext uri="{FF2B5EF4-FFF2-40B4-BE49-F238E27FC236}">
                <a16:creationId xmlns:a16="http://schemas.microsoft.com/office/drawing/2014/main" id="{F753DADA-2889-6794-9515-0B970E570620}"/>
              </a:ext>
            </a:extLst>
          </p:cNvPr>
          <p:cNvGrpSpPr/>
          <p:nvPr/>
        </p:nvGrpSpPr>
        <p:grpSpPr>
          <a:xfrm>
            <a:off x="5523800" y="3218314"/>
            <a:ext cx="2366504" cy="2214162"/>
            <a:chOff x="5501497" y="3251761"/>
            <a:chExt cx="2366504" cy="2214162"/>
          </a:xfrm>
        </p:grpSpPr>
        <p:sp>
          <p:nvSpPr>
            <p:cNvPr id="22" name="円/楕円 21">
              <a:extLst>
                <a:ext uri="{FF2B5EF4-FFF2-40B4-BE49-F238E27FC236}">
                  <a16:creationId xmlns:a16="http://schemas.microsoft.com/office/drawing/2014/main" id="{6519365D-F696-40F2-3B43-9571732F1682}"/>
                </a:ext>
              </a:extLst>
            </p:cNvPr>
            <p:cNvSpPr/>
            <p:nvPr/>
          </p:nvSpPr>
          <p:spPr>
            <a:xfrm>
              <a:off x="5501497" y="4543440"/>
              <a:ext cx="225287" cy="2252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7C67B513-03C5-AE1A-661C-BDE6DF8B0AC3}"/>
                </a:ext>
              </a:extLst>
            </p:cNvPr>
            <p:cNvSpPr/>
            <p:nvPr/>
          </p:nvSpPr>
          <p:spPr>
            <a:xfrm>
              <a:off x="6281725" y="4741782"/>
              <a:ext cx="225287" cy="22528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5E424266-B9A0-EE34-0490-36F0512E7BF0}"/>
                </a:ext>
              </a:extLst>
            </p:cNvPr>
            <p:cNvSpPr/>
            <p:nvPr/>
          </p:nvSpPr>
          <p:spPr>
            <a:xfrm>
              <a:off x="7197242" y="5023575"/>
              <a:ext cx="225287" cy="22528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a:extLst>
                <a:ext uri="{FF2B5EF4-FFF2-40B4-BE49-F238E27FC236}">
                  <a16:creationId xmlns:a16="http://schemas.microsoft.com/office/drawing/2014/main" id="{0086B128-FAD0-2698-9AFF-71118B841FBD}"/>
                </a:ext>
              </a:extLst>
            </p:cNvPr>
            <p:cNvCxnSpPr>
              <a:stCxn id="24" idx="4"/>
            </p:cNvCxnSpPr>
            <p:nvPr/>
          </p:nvCxnSpPr>
          <p:spPr>
            <a:xfrm flipH="1">
              <a:off x="7309885" y="5248862"/>
              <a:ext cx="1" cy="217061"/>
            </a:xfrm>
            <a:prstGeom prst="straightConnector1">
              <a:avLst/>
            </a:prstGeom>
            <a:ln w="254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6F3022BF-CB43-8FCB-323C-82FC38078E44}"/>
                </a:ext>
              </a:extLst>
            </p:cNvPr>
            <p:cNvCxnSpPr>
              <a:cxnSpLocks/>
              <a:endCxn id="23" idx="0"/>
            </p:cNvCxnSpPr>
            <p:nvPr/>
          </p:nvCxnSpPr>
          <p:spPr>
            <a:xfrm>
              <a:off x="6281725" y="3691722"/>
              <a:ext cx="112644" cy="10500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52F2735B-9ABD-536E-2E2D-D6EB1021BFCC}"/>
                </a:ext>
              </a:extLst>
            </p:cNvPr>
            <p:cNvCxnSpPr>
              <a:cxnSpLocks/>
            </p:cNvCxnSpPr>
            <p:nvPr/>
          </p:nvCxnSpPr>
          <p:spPr>
            <a:xfrm flipH="1">
              <a:off x="5661465" y="3713426"/>
              <a:ext cx="553250" cy="7923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530C9366-9ADD-7F1E-1C6A-AE5F3134DF93}"/>
                </a:ext>
              </a:extLst>
            </p:cNvPr>
            <p:cNvSpPr txBox="1"/>
            <p:nvPr/>
          </p:nvSpPr>
          <p:spPr>
            <a:xfrm>
              <a:off x="5915283" y="3251761"/>
              <a:ext cx="1263847" cy="461665"/>
            </a:xfrm>
            <a:prstGeom prst="rect">
              <a:avLst/>
            </a:prstGeom>
            <a:noFill/>
          </p:spPr>
          <p:txBody>
            <a:bodyPr wrap="square" rtlCol="0">
              <a:spAutoFit/>
            </a:bodyPr>
            <a:lstStyle/>
            <a:p>
              <a:r>
                <a:rPr lang="en-US" altLang="ja-JP" sz="1200" b="1">
                  <a:highlight>
                    <a:srgbClr val="FFFF00"/>
                  </a:highlight>
                  <a:latin typeface="Hiragino Kaku Gothic ProN W6" panose="020B0300000000000000" pitchFamily="34" charset="-128"/>
                  <a:ea typeface="Hiragino Kaku Gothic ProN W6" panose="020B0300000000000000" pitchFamily="34" charset="-128"/>
                  <a:cs typeface="Segoe UI Historic" panose="020B0502040204020203" pitchFamily="34" charset="0"/>
                </a:rPr>
                <a:t>SO</a:t>
              </a:r>
              <a:r>
                <a:rPr lang="ja-JP" altLang="en-US" sz="1200" b="1">
                  <a:highlight>
                    <a:srgbClr val="FFFF00"/>
                  </a:highlight>
                  <a:latin typeface="Hiragino Kaku Gothic ProN W6" panose="020B0300000000000000" pitchFamily="34" charset="-128"/>
                  <a:ea typeface="Hiragino Kaku Gothic ProN W6" panose="020B0300000000000000" pitchFamily="34" charset="-128"/>
                  <a:cs typeface="Segoe UI Historic" panose="020B0502040204020203" pitchFamily="34" charset="0"/>
                </a:rPr>
                <a:t>実験で</a:t>
              </a:r>
              <a:endParaRPr lang="en-US" altLang="ja-JP" sz="1200" b="1">
                <a:highlight>
                  <a:srgbClr val="FFFF00"/>
                </a:highlight>
                <a:latin typeface="Hiragino Kaku Gothic ProN W6" panose="020B0300000000000000" pitchFamily="34" charset="-128"/>
                <a:ea typeface="Hiragino Kaku Gothic ProN W6" panose="020B0300000000000000" pitchFamily="34" charset="-128"/>
                <a:cs typeface="Segoe UI Historic" panose="020B0502040204020203" pitchFamily="34" charset="0"/>
              </a:endParaRPr>
            </a:p>
            <a:p>
              <a:r>
                <a:rPr kumimoji="1" lang="ja-JP" altLang="en-US" sz="1200" b="1">
                  <a:highlight>
                    <a:srgbClr val="FFFF00"/>
                  </a:highlight>
                  <a:latin typeface="Hiragino Kaku Gothic ProN W6" panose="020B0300000000000000" pitchFamily="34" charset="-128"/>
                  <a:ea typeface="Hiragino Kaku Gothic ProN W6" panose="020B0300000000000000" pitchFamily="34" charset="-128"/>
                  <a:cs typeface="Segoe UI Historic" panose="020B0502040204020203" pitchFamily="34" charset="0"/>
                </a:rPr>
                <a:t>期待される感度</a:t>
              </a:r>
            </a:p>
          </p:txBody>
        </p:sp>
        <p:sp>
          <p:nvSpPr>
            <p:cNvPr id="29" name="テキスト ボックス 28">
              <a:extLst>
                <a:ext uri="{FF2B5EF4-FFF2-40B4-BE49-F238E27FC236}">
                  <a16:creationId xmlns:a16="http://schemas.microsoft.com/office/drawing/2014/main" id="{87F0EEF3-02F8-EE1D-9865-AE7058554F6A}"/>
                </a:ext>
              </a:extLst>
            </p:cNvPr>
            <p:cNvSpPr txBox="1"/>
            <p:nvPr/>
          </p:nvSpPr>
          <p:spPr>
            <a:xfrm>
              <a:off x="6522860" y="4046210"/>
              <a:ext cx="1345141" cy="461665"/>
            </a:xfrm>
            <a:prstGeom prst="rect">
              <a:avLst/>
            </a:prstGeom>
            <a:noFill/>
          </p:spPr>
          <p:txBody>
            <a:bodyPr wrap="square" rtlCol="0">
              <a:spAutoFit/>
            </a:bodyPr>
            <a:lstStyle/>
            <a:p>
              <a:r>
                <a:rPr kumimoji="1" lang="en-US" altLang="ja-JP" sz="1200" b="1">
                  <a:highlight>
                    <a:srgbClr val="00FFFF"/>
                  </a:highlight>
                  <a:latin typeface="Hiragino Kaku Gothic ProN W6" panose="020B0300000000000000" pitchFamily="34" charset="-128"/>
                  <a:ea typeface="Hiragino Kaku Gothic ProN W6" panose="020B0300000000000000" pitchFamily="34" charset="-128"/>
                  <a:cs typeface="Segoe UI Historic" panose="020B0502040204020203" pitchFamily="34" charset="0"/>
                </a:rPr>
                <a:t>CMB-S4, LB</a:t>
              </a:r>
              <a:r>
                <a:rPr kumimoji="1" lang="ja-JP" altLang="en-US" sz="1200" b="1">
                  <a:highlight>
                    <a:srgbClr val="00FFFF"/>
                  </a:highlight>
                  <a:latin typeface="Hiragino Kaku Gothic ProN W6" panose="020B0300000000000000" pitchFamily="34" charset="-128"/>
                  <a:ea typeface="Hiragino Kaku Gothic ProN W6" panose="020B0300000000000000" pitchFamily="34" charset="-128"/>
                  <a:cs typeface="Segoe UI Historic" panose="020B0502040204020203" pitchFamily="34" charset="0"/>
                </a:rPr>
                <a:t>で期待される感度</a:t>
              </a:r>
            </a:p>
          </p:txBody>
        </p:sp>
        <p:cxnSp>
          <p:nvCxnSpPr>
            <p:cNvPr id="30" name="直線矢印コネクタ 29">
              <a:extLst>
                <a:ext uri="{FF2B5EF4-FFF2-40B4-BE49-F238E27FC236}">
                  <a16:creationId xmlns:a16="http://schemas.microsoft.com/office/drawing/2014/main" id="{3EE1317A-8EF1-6085-F135-C6CFBBD5E5D0}"/>
                </a:ext>
              </a:extLst>
            </p:cNvPr>
            <p:cNvCxnSpPr>
              <a:cxnSpLocks/>
              <a:endCxn id="24" idx="0"/>
            </p:cNvCxnSpPr>
            <p:nvPr/>
          </p:nvCxnSpPr>
          <p:spPr>
            <a:xfrm>
              <a:off x="7235217" y="4466240"/>
              <a:ext cx="74669" cy="5573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45BC7695-FEC3-9206-4611-B55FA6318862}"/>
              </a:ext>
            </a:extLst>
          </p:cNvPr>
          <p:cNvSpPr txBox="1"/>
          <p:nvPr/>
        </p:nvSpPr>
        <p:spPr>
          <a:xfrm rot="16200000">
            <a:off x="-1920120" y="3049037"/>
            <a:ext cx="4657044" cy="338554"/>
          </a:xfrm>
          <a:prstGeom prst="rect">
            <a:avLst/>
          </a:prstGeom>
          <a:solidFill>
            <a:schemeClr val="bg1"/>
          </a:solidFill>
        </p:spPr>
        <p:txBody>
          <a:bodyPr wrap="none" rtlCol="0">
            <a:spAutoFit/>
          </a:bodyPr>
          <a:lstStyle/>
          <a:p>
            <a:r>
              <a:rPr lang="ja-JP" altLang="en-US" sz="1600" b="1">
                <a:latin typeface="Hiragino Kaku Gothic ProN W6" panose="020B0300000000000000" pitchFamily="34" charset="-128"/>
                <a:ea typeface="Hiragino Kaku Gothic ProN W6" panose="020B0300000000000000" pitchFamily="34" charset="-128"/>
              </a:rPr>
              <a:t>原始重力波による偏光</a:t>
            </a:r>
            <a:r>
              <a:rPr lang="en-US" altLang="ja-JP" sz="1600" b="1">
                <a:latin typeface="Hiragino Kaku Gothic ProN W6" panose="020B0300000000000000" pitchFamily="34" charset="-128"/>
                <a:ea typeface="Hiragino Kaku Gothic ProN W6" panose="020B0300000000000000" pitchFamily="34" charset="-128"/>
              </a:rPr>
              <a:t>B</a:t>
            </a:r>
            <a:r>
              <a:rPr lang="ja-JP" altLang="en-US" sz="1600" b="1">
                <a:latin typeface="Hiragino Kaku Gothic ProN W6" panose="020B0300000000000000" pitchFamily="34" charset="-128"/>
                <a:ea typeface="Hiragino Kaku Gothic ProN W6" panose="020B0300000000000000" pitchFamily="34" charset="-128"/>
              </a:rPr>
              <a:t>モードパワーの上限値</a:t>
            </a:r>
            <a:r>
              <a:rPr lang="en-US" altLang="ja-JP" sz="1600" b="1">
                <a:latin typeface="Hiragino Kaku Gothic ProN W6" panose="020B0300000000000000" pitchFamily="34" charset="-128"/>
                <a:ea typeface="Hiragino Kaku Gothic ProN W6" panose="020B0300000000000000" pitchFamily="34" charset="-128"/>
              </a:rPr>
              <a:t>’r’</a:t>
            </a:r>
          </a:p>
        </p:txBody>
      </p:sp>
      <p:pic>
        <p:nvPicPr>
          <p:cNvPr id="32" name="図 31">
            <a:extLst>
              <a:ext uri="{FF2B5EF4-FFF2-40B4-BE49-F238E27FC236}">
                <a16:creationId xmlns:a16="http://schemas.microsoft.com/office/drawing/2014/main" id="{8A0BA821-A1A1-1908-CB4F-3DDBCB3A997B}"/>
              </a:ext>
            </a:extLst>
          </p:cNvPr>
          <p:cNvPicPr>
            <a:picLocks noChangeAspect="1"/>
          </p:cNvPicPr>
          <p:nvPr/>
        </p:nvPicPr>
        <p:blipFill>
          <a:blip r:embed="rId3"/>
          <a:stretch>
            <a:fillRect/>
          </a:stretch>
        </p:blipFill>
        <p:spPr>
          <a:xfrm>
            <a:off x="3406000" y="859761"/>
            <a:ext cx="2009591" cy="1552560"/>
          </a:xfrm>
          <a:prstGeom prst="rect">
            <a:avLst/>
          </a:prstGeom>
        </p:spPr>
      </p:pic>
      <p:sp>
        <p:nvSpPr>
          <p:cNvPr id="33" name="下矢印 32">
            <a:extLst>
              <a:ext uri="{FF2B5EF4-FFF2-40B4-BE49-F238E27FC236}">
                <a16:creationId xmlns:a16="http://schemas.microsoft.com/office/drawing/2014/main" id="{F78E4831-2CA3-F268-A275-DABBBC47CE9C}"/>
              </a:ext>
            </a:extLst>
          </p:cNvPr>
          <p:cNvSpPr/>
          <p:nvPr/>
        </p:nvSpPr>
        <p:spPr>
          <a:xfrm rot="1577525">
            <a:off x="3565217" y="2276957"/>
            <a:ext cx="317028"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37">
            <a:extLst>
              <a:ext uri="{FF2B5EF4-FFF2-40B4-BE49-F238E27FC236}">
                <a16:creationId xmlns:a16="http://schemas.microsoft.com/office/drawing/2014/main" id="{C6B85CC4-9E0F-083E-02D1-35B1F7853427}"/>
              </a:ext>
            </a:extLst>
          </p:cNvPr>
          <p:cNvSpPr/>
          <p:nvPr/>
        </p:nvSpPr>
        <p:spPr>
          <a:xfrm>
            <a:off x="4044338" y="3750049"/>
            <a:ext cx="1417982" cy="815008"/>
          </a:xfrm>
          <a:custGeom>
            <a:avLst/>
            <a:gdLst>
              <a:gd name="connsiteX0" fmla="*/ 0 w 1417982"/>
              <a:gd name="connsiteY0" fmla="*/ 0 h 815008"/>
              <a:gd name="connsiteX1" fmla="*/ 172278 w 1417982"/>
              <a:gd name="connsiteY1" fmla="*/ 218661 h 815008"/>
              <a:gd name="connsiteX2" fmla="*/ 357808 w 1417982"/>
              <a:gd name="connsiteY2" fmla="*/ 377687 h 815008"/>
              <a:gd name="connsiteX3" fmla="*/ 748748 w 1417982"/>
              <a:gd name="connsiteY3" fmla="*/ 616226 h 815008"/>
              <a:gd name="connsiteX4" fmla="*/ 1152939 w 1417982"/>
              <a:gd name="connsiteY4" fmla="*/ 755374 h 815008"/>
              <a:gd name="connsiteX5" fmla="*/ 1417982 w 1417982"/>
              <a:gd name="connsiteY5" fmla="*/ 815008 h 81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7982" h="815008">
                <a:moveTo>
                  <a:pt x="0" y="0"/>
                </a:moveTo>
                <a:cubicBezTo>
                  <a:pt x="56321" y="77856"/>
                  <a:pt x="112643" y="155713"/>
                  <a:pt x="172278" y="218661"/>
                </a:cubicBezTo>
                <a:cubicBezTo>
                  <a:pt x="231913" y="281609"/>
                  <a:pt x="261730" y="311426"/>
                  <a:pt x="357808" y="377687"/>
                </a:cubicBezTo>
                <a:cubicBezTo>
                  <a:pt x="453886" y="443948"/>
                  <a:pt x="616226" y="553278"/>
                  <a:pt x="748748" y="616226"/>
                </a:cubicBezTo>
                <a:cubicBezTo>
                  <a:pt x="881270" y="679174"/>
                  <a:pt x="1041400" y="722244"/>
                  <a:pt x="1152939" y="755374"/>
                </a:cubicBezTo>
                <a:cubicBezTo>
                  <a:pt x="1264478" y="788504"/>
                  <a:pt x="1341230" y="801756"/>
                  <a:pt x="1417982" y="815008"/>
                </a:cubicBezTo>
              </a:path>
            </a:pathLst>
          </a:custGeom>
          <a:noFill/>
          <a:ln>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996FDEC2-D303-0E0F-7F03-D9473FA42397}"/>
              </a:ext>
            </a:extLst>
          </p:cNvPr>
          <p:cNvSpPr txBox="1"/>
          <p:nvPr/>
        </p:nvSpPr>
        <p:spPr>
          <a:xfrm>
            <a:off x="10026393" y="4844337"/>
            <a:ext cx="1824538" cy="584775"/>
          </a:xfrm>
          <a:prstGeom prst="rect">
            <a:avLst/>
          </a:prstGeom>
          <a:solidFill>
            <a:schemeClr val="accent4">
              <a:lumMod val="20000"/>
              <a:lumOff val="80000"/>
            </a:schemeClr>
          </a:solidFill>
        </p:spPr>
        <p:txBody>
          <a:bodyPr wrap="none" rtlCol="0">
            <a:spAutoFit/>
          </a:bodyPr>
          <a:lstStyle/>
          <a:p>
            <a:r>
              <a:rPr kumimoji="1" lang="en-US" altLang="ja-JP" sz="1600">
                <a:latin typeface="Hiragino Kaku Gothic ProN W3" panose="020B0300000000000000" pitchFamily="34" charset="-128"/>
                <a:ea typeface="Hiragino Kaku Gothic ProN W3" panose="020B0300000000000000" pitchFamily="34" charset="-128"/>
              </a:rPr>
              <a:t>CMB-S4 </a:t>
            </a:r>
          </a:p>
          <a:p>
            <a:r>
              <a:rPr kumimoji="1" lang="en-US" altLang="ja-JP" sz="1600">
                <a:latin typeface="Hiragino Kaku Gothic ProN W3" panose="020B0300000000000000" pitchFamily="34" charset="-128"/>
                <a:ea typeface="Hiragino Kaku Gothic ProN W3" panose="020B0300000000000000" pitchFamily="34" charset="-128"/>
              </a:rPr>
              <a:t>O(500,000) TES</a:t>
            </a:r>
          </a:p>
        </p:txBody>
      </p:sp>
      <p:pic>
        <p:nvPicPr>
          <p:cNvPr id="46" name="Google Shape;339;p45" descr="vídeo-pegado.png">
            <a:extLst>
              <a:ext uri="{FF2B5EF4-FFF2-40B4-BE49-F238E27FC236}">
                <a16:creationId xmlns:a16="http://schemas.microsoft.com/office/drawing/2014/main" id="{0D8E267D-6D12-4A37-ABAA-4966C683BA16}"/>
              </a:ext>
            </a:extLst>
          </p:cNvPr>
          <p:cNvPicPr preferRelativeResize="0"/>
          <p:nvPr/>
        </p:nvPicPr>
        <p:blipFill rotWithShape="1">
          <a:blip r:embed="rId4">
            <a:alphaModFix/>
          </a:blip>
          <a:srcRect/>
          <a:stretch/>
        </p:blipFill>
        <p:spPr>
          <a:xfrm>
            <a:off x="7883049" y="1160138"/>
            <a:ext cx="2487713" cy="2498137"/>
          </a:xfrm>
          <a:prstGeom prst="rect">
            <a:avLst/>
          </a:prstGeom>
          <a:noFill/>
          <a:ln>
            <a:noFill/>
          </a:ln>
        </p:spPr>
      </p:pic>
      <p:pic>
        <p:nvPicPr>
          <p:cNvPr id="44" name="Picture 3" descr="CMB-S4: Next Generation CMB Experiment | sciencesprings">
            <a:extLst>
              <a:ext uri="{FF2B5EF4-FFF2-40B4-BE49-F238E27FC236}">
                <a16:creationId xmlns:a16="http://schemas.microsoft.com/office/drawing/2014/main" id="{E2B764F5-F6F6-FE67-546D-C18AAE9FD9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9774" y="2676278"/>
            <a:ext cx="2136113" cy="2108295"/>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a:extLst>
              <a:ext uri="{FF2B5EF4-FFF2-40B4-BE49-F238E27FC236}">
                <a16:creationId xmlns:a16="http://schemas.microsoft.com/office/drawing/2014/main" id="{48B59E0A-05C9-10FA-7B71-B8F6CA0B3373}"/>
              </a:ext>
            </a:extLst>
          </p:cNvPr>
          <p:cNvSpPr txBox="1"/>
          <p:nvPr/>
        </p:nvSpPr>
        <p:spPr>
          <a:xfrm>
            <a:off x="56372" y="5509743"/>
            <a:ext cx="11809515" cy="954107"/>
          </a:xfrm>
          <a:prstGeom prst="rect">
            <a:avLst/>
          </a:prstGeom>
          <a:noFill/>
        </p:spPr>
        <p:txBody>
          <a:bodyPr wrap="none" rtlCol="0">
            <a:spAutoFit/>
          </a:bodyPr>
          <a:lstStyle/>
          <a:p>
            <a:pPr marL="457200" indent="-457200">
              <a:buFont typeface="Arial" panose="020B0604020202020204" pitchFamily="34" charset="0"/>
              <a:buChar char="•"/>
            </a:pPr>
            <a:r>
              <a:rPr kumimoji="1" lang="ja-JP" altLang="en-US" sz="2800"/>
              <a:t>現在は地上実験が先行してリミットを削っている状況</a:t>
            </a:r>
            <a:endParaRPr kumimoji="1" lang="en-US" altLang="ja-JP" sz="2800"/>
          </a:p>
          <a:p>
            <a:pPr marL="457200" indent="-457200">
              <a:buFont typeface="Arial" panose="020B0604020202020204" pitchFamily="34" charset="0"/>
              <a:buChar char="•"/>
            </a:pPr>
            <a:r>
              <a:rPr kumimoji="1" lang="ja-JP" altLang="en-US" sz="2800"/>
              <a:t>今後</a:t>
            </a:r>
            <a:r>
              <a:rPr kumimoji="1" lang="en-US" altLang="ja-JP" sz="2800"/>
              <a:t>10</a:t>
            </a:r>
            <a:r>
              <a:rPr kumimoji="1" lang="ja-JP" altLang="en-US" sz="2800"/>
              <a:t>年で</a:t>
            </a:r>
            <a:r>
              <a:rPr kumimoji="1" lang="en-US" altLang="ja-JP" sz="2800"/>
              <a:t>, r~0.003</a:t>
            </a:r>
            <a:r>
              <a:rPr kumimoji="1" lang="ja-JP" altLang="en-US" sz="2800"/>
              <a:t>へ到達する道筋が見えつつある</a:t>
            </a:r>
            <a:r>
              <a:rPr kumimoji="1" lang="en-US" altLang="ja-JP" sz="2800"/>
              <a:t>(SO </a:t>
            </a:r>
            <a:r>
              <a:rPr kumimoji="1" lang="en-US" altLang="ja-JP" sz="2800">
                <a:sym typeface="Wingdings" pitchFamily="2" charset="2"/>
              </a:rPr>
              <a:t></a:t>
            </a:r>
            <a:r>
              <a:rPr lang="en-US" altLang="ja-JP" sz="2800">
                <a:sym typeface="Wingdings" pitchFamily="2" charset="2"/>
              </a:rPr>
              <a:t> LB/CMB-S4)  </a:t>
            </a:r>
            <a:endParaRPr kumimoji="1" lang="ja-JP" altLang="en-US" sz="2800"/>
          </a:p>
        </p:txBody>
      </p:sp>
    </p:spTree>
    <p:extLst>
      <p:ext uri="{BB962C8B-B14F-4D97-AF65-F5344CB8AC3E}">
        <p14:creationId xmlns:p14="http://schemas.microsoft.com/office/powerpoint/2010/main" val="3691215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E79F3-DE01-CEE0-5264-FB20DC8BCC27}"/>
            </a:ext>
          </a:extLst>
        </p:cNvPr>
        <p:cNvGrpSpPr/>
        <p:nvPr/>
      </p:nvGrpSpPr>
      <p:grpSpPr>
        <a:xfrm>
          <a:off x="0" y="0"/>
          <a:ext cx="0" cy="0"/>
          <a:chOff x="0" y="0"/>
          <a:chExt cx="0" cy="0"/>
        </a:xfrm>
      </p:grpSpPr>
      <p:sp>
        <p:nvSpPr>
          <p:cNvPr id="5" name="Google Shape;268;p45">
            <a:extLst>
              <a:ext uri="{FF2B5EF4-FFF2-40B4-BE49-F238E27FC236}">
                <a16:creationId xmlns:a16="http://schemas.microsoft.com/office/drawing/2014/main" id="{BDA035DE-7F79-54AE-25A9-B73E7CDCF4C2}"/>
              </a:ext>
            </a:extLst>
          </p:cNvPr>
          <p:cNvSpPr txBox="1"/>
          <p:nvPr/>
        </p:nvSpPr>
        <p:spPr>
          <a:xfrm>
            <a:off x="113547" y="142958"/>
            <a:ext cx="10518637" cy="666849"/>
          </a:xfrm>
          <a:prstGeom prst="rect">
            <a:avLst/>
          </a:prstGeom>
          <a:solidFill>
            <a:schemeClr val="bg1"/>
          </a:solidFill>
          <a:ln>
            <a:noFill/>
          </a:ln>
        </p:spPr>
        <p:txBody>
          <a:bodyPr spcFirstLastPara="1" wrap="square" lIns="25400" tIns="25400" rIns="25400" bIns="25400" anchor="ctr" anchorCtr="0">
            <a:spAutoFit/>
          </a:bodyPr>
          <a:lstStyle/>
          <a:p>
            <a:pPr>
              <a:buClr>
                <a:srgbClr val="113362"/>
              </a:buClr>
              <a:buSzPts val="3400"/>
            </a:pPr>
            <a:r>
              <a:rPr lang="en-US" sz="4000" b="1" dirty="0" err="1">
                <a:solidFill>
                  <a:srgbClr val="113362"/>
                </a:solidFill>
                <a:latin typeface="Meiryo" panose="020B0604030504040204" pitchFamily="34" charset="-128"/>
                <a:ea typeface="Meiryo" panose="020B0604030504040204" pitchFamily="34" charset="-128"/>
                <a:cs typeface="Times New Roman"/>
                <a:sym typeface="Times New Roman"/>
              </a:rPr>
              <a:t>インフレーションのより深い理解を目指して</a:t>
            </a:r>
            <a:endParaRPr sz="500" dirty="0">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206D2652-46B6-E327-BA42-8A2AD630CE6C}"/>
              </a:ext>
            </a:extLst>
          </p:cNvPr>
          <p:cNvPicPr>
            <a:picLocks noChangeAspect="1"/>
          </p:cNvPicPr>
          <p:nvPr/>
        </p:nvPicPr>
        <p:blipFill>
          <a:blip r:embed="rId2"/>
          <a:stretch>
            <a:fillRect/>
          </a:stretch>
        </p:blipFill>
        <p:spPr>
          <a:xfrm>
            <a:off x="287718" y="2066241"/>
            <a:ext cx="4154689" cy="3249387"/>
          </a:xfrm>
          <a:prstGeom prst="rect">
            <a:avLst/>
          </a:prstGeom>
        </p:spPr>
      </p:pic>
      <p:sp>
        <p:nvSpPr>
          <p:cNvPr id="11" name="テキスト ボックス 10">
            <a:extLst>
              <a:ext uri="{FF2B5EF4-FFF2-40B4-BE49-F238E27FC236}">
                <a16:creationId xmlns:a16="http://schemas.microsoft.com/office/drawing/2014/main" id="{FC7D4724-AB6E-E1A6-AAFD-AA1D4AF287A8}"/>
              </a:ext>
            </a:extLst>
          </p:cNvPr>
          <p:cNvSpPr txBox="1"/>
          <p:nvPr/>
        </p:nvSpPr>
        <p:spPr>
          <a:xfrm>
            <a:off x="287718" y="5249742"/>
            <a:ext cx="4239787" cy="369332"/>
          </a:xfrm>
          <a:prstGeom prst="rect">
            <a:avLst/>
          </a:prstGeom>
          <a:noFill/>
        </p:spPr>
        <p:txBody>
          <a:bodyPr wrap="none" rtlCol="0">
            <a:spAutoFit/>
          </a:bodyPr>
          <a:lstStyle/>
          <a:p>
            <a:r>
              <a:rPr kumimoji="1" lang="en-US" altLang="ja-JP" err="1">
                <a:latin typeface="Arial"/>
                <a:cs typeface="Arial"/>
              </a:rPr>
              <a:t>Kuroyanagi</a:t>
            </a:r>
            <a:r>
              <a:rPr kumimoji="1" lang="en-US" altLang="ja-JP">
                <a:latin typeface="Arial"/>
                <a:cs typeface="Arial"/>
              </a:rPr>
              <a:t> et PRD, 79 1013501 (2009)</a:t>
            </a:r>
            <a:endParaRPr kumimoji="1" lang="ja-JP" altLang="en-US">
              <a:latin typeface="Arial"/>
              <a:cs typeface="Arial"/>
            </a:endParaRPr>
          </a:p>
        </p:txBody>
      </p:sp>
      <p:sp>
        <p:nvSpPr>
          <p:cNvPr id="12" name="テキスト ボックス 11">
            <a:extLst>
              <a:ext uri="{FF2B5EF4-FFF2-40B4-BE49-F238E27FC236}">
                <a16:creationId xmlns:a16="http://schemas.microsoft.com/office/drawing/2014/main" id="{7BF8196B-32E6-20AD-C181-6C41E0E09401}"/>
              </a:ext>
            </a:extLst>
          </p:cNvPr>
          <p:cNvSpPr txBox="1"/>
          <p:nvPr/>
        </p:nvSpPr>
        <p:spPr>
          <a:xfrm>
            <a:off x="4548385" y="1922519"/>
            <a:ext cx="4376145" cy="1015663"/>
          </a:xfrm>
          <a:prstGeom prst="rect">
            <a:avLst/>
          </a:prstGeom>
          <a:solidFill>
            <a:schemeClr val="accent1">
              <a:lumMod val="20000"/>
              <a:lumOff val="80000"/>
            </a:schemeClr>
          </a:solidFill>
          <a:ln>
            <a:solidFill>
              <a:schemeClr val="bg1"/>
            </a:solidFill>
          </a:ln>
        </p:spPr>
        <p:txBody>
          <a:bodyPr wrap="square" rtlCol="0">
            <a:spAutoFit/>
          </a:bodyPr>
          <a:lstStyle/>
          <a:p>
            <a:r>
              <a:rPr kumimoji="1" lang="ja-JP" altLang="en-US" sz="2000" b="1">
                <a:latin typeface="Meiryo" panose="020B0604030504040204" pitchFamily="34" charset="-128"/>
                <a:ea typeface="Meiryo" panose="020B0604030504040204" pitchFamily="34" charset="-128"/>
              </a:rPr>
              <a:t>広帯域で重力波が受かると</a:t>
            </a:r>
            <a:endParaRPr kumimoji="1" lang="en-US" altLang="ja-JP" sz="2000" b="1">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再加熱の時期が分かる</a:t>
            </a:r>
            <a:endParaRPr lang="en-US" altLang="ja-JP" sz="2000" b="1">
              <a:latin typeface="Meiryo" panose="020B0604030504040204" pitchFamily="34" charset="-128"/>
              <a:ea typeface="Meiryo" panose="020B0604030504040204" pitchFamily="34" charset="-128"/>
            </a:endParaRPr>
          </a:p>
          <a:p>
            <a:r>
              <a:rPr lang="en-US" altLang="ja-JP" sz="2000" b="1">
                <a:latin typeface="Meiryo" panose="020B0604030504040204" pitchFamily="34" charset="-128"/>
                <a:ea typeface="Meiryo" panose="020B0604030504040204" pitchFamily="34" charset="-128"/>
              </a:rPr>
              <a:t>(=</a:t>
            </a:r>
            <a:r>
              <a:rPr lang="ja-JP" altLang="en-US" sz="2000" b="1">
                <a:latin typeface="Meiryo" panose="020B0604030504040204" pitchFamily="34" charset="-128"/>
                <a:ea typeface="Meiryo" panose="020B0604030504040204" pitchFamily="34" charset="-128"/>
              </a:rPr>
              <a:t>インフレーションの終わり</a:t>
            </a:r>
            <a:r>
              <a:rPr lang="en-US" altLang="ja-JP" sz="2000" b="1">
                <a:latin typeface="Meiryo" panose="020B0604030504040204" pitchFamily="34" charset="-128"/>
                <a:ea typeface="Meiryo" panose="020B0604030504040204" pitchFamily="34" charset="-128"/>
              </a:rPr>
              <a:t>)</a:t>
            </a:r>
          </a:p>
        </p:txBody>
      </p:sp>
      <p:sp>
        <p:nvSpPr>
          <p:cNvPr id="4" name="円/楕円 3">
            <a:extLst>
              <a:ext uri="{FF2B5EF4-FFF2-40B4-BE49-F238E27FC236}">
                <a16:creationId xmlns:a16="http://schemas.microsoft.com/office/drawing/2014/main" id="{9234E18A-78FD-CCCD-54C1-839CA23131F7}"/>
              </a:ext>
            </a:extLst>
          </p:cNvPr>
          <p:cNvSpPr>
            <a:spLocks noChangeAspect="1"/>
          </p:cNvSpPr>
          <p:nvPr/>
        </p:nvSpPr>
        <p:spPr>
          <a:xfrm>
            <a:off x="832268" y="2149284"/>
            <a:ext cx="623066" cy="6480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25561A85-89EE-E693-EB31-FC0D0927040C}"/>
              </a:ext>
            </a:extLst>
          </p:cNvPr>
          <p:cNvSpPr txBox="1"/>
          <p:nvPr/>
        </p:nvSpPr>
        <p:spPr>
          <a:xfrm>
            <a:off x="181740" y="2099784"/>
            <a:ext cx="656249" cy="369332"/>
          </a:xfrm>
          <a:prstGeom prst="rect">
            <a:avLst/>
          </a:prstGeom>
          <a:noFill/>
        </p:spPr>
        <p:txBody>
          <a:bodyPr wrap="none" rtlCol="0">
            <a:spAutoFit/>
          </a:bodyPr>
          <a:lstStyle/>
          <a:p>
            <a:r>
              <a:rPr kumimoji="1" lang="en-US" altLang="ja-JP">
                <a:solidFill>
                  <a:srgbClr val="FF0000"/>
                </a:solidFill>
                <a:latin typeface="+mn-ea"/>
              </a:rPr>
              <a:t>CMB</a:t>
            </a:r>
            <a:endParaRPr kumimoji="1" lang="ja-JP" altLang="en-US">
              <a:solidFill>
                <a:srgbClr val="FF0000"/>
              </a:solidFill>
              <a:latin typeface="+mn-ea"/>
            </a:endParaRPr>
          </a:p>
        </p:txBody>
      </p:sp>
      <p:sp>
        <p:nvSpPr>
          <p:cNvPr id="7" name="円/楕円 6">
            <a:extLst>
              <a:ext uri="{FF2B5EF4-FFF2-40B4-BE49-F238E27FC236}">
                <a16:creationId xmlns:a16="http://schemas.microsoft.com/office/drawing/2014/main" id="{AEECE40F-C0E2-A105-4D77-592971901ECF}"/>
              </a:ext>
            </a:extLst>
          </p:cNvPr>
          <p:cNvSpPr>
            <a:spLocks noChangeAspect="1"/>
          </p:cNvSpPr>
          <p:nvPr/>
        </p:nvSpPr>
        <p:spPr>
          <a:xfrm>
            <a:off x="2785577" y="2620576"/>
            <a:ext cx="539999" cy="561605"/>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矢印コネクタ 7">
            <a:extLst>
              <a:ext uri="{FF2B5EF4-FFF2-40B4-BE49-F238E27FC236}">
                <a16:creationId xmlns:a16="http://schemas.microsoft.com/office/drawing/2014/main" id="{EE3B90DA-9724-0C0A-E4A4-A684C0686E4D}"/>
              </a:ext>
            </a:extLst>
          </p:cNvPr>
          <p:cNvCxnSpPr/>
          <p:nvPr/>
        </p:nvCxnSpPr>
        <p:spPr>
          <a:xfrm flipH="1">
            <a:off x="3325576" y="2620576"/>
            <a:ext cx="1201929" cy="107837"/>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a:extLst>
              <a:ext uri="{FF2B5EF4-FFF2-40B4-BE49-F238E27FC236}">
                <a16:creationId xmlns:a16="http://schemas.microsoft.com/office/drawing/2014/main" id="{2D6851B2-487B-30FE-9AD1-5A704870FAA5}"/>
              </a:ext>
            </a:extLst>
          </p:cNvPr>
          <p:cNvCxnSpPr>
            <a:cxnSpLocks/>
          </p:cNvCxnSpPr>
          <p:nvPr/>
        </p:nvCxnSpPr>
        <p:spPr>
          <a:xfrm flipH="1">
            <a:off x="1272036" y="1811930"/>
            <a:ext cx="366595" cy="312604"/>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9FE49D98-9CB7-4A54-B6C9-A8A4F8D9D2D6}"/>
              </a:ext>
            </a:extLst>
          </p:cNvPr>
          <p:cNvSpPr txBox="1"/>
          <p:nvPr/>
        </p:nvSpPr>
        <p:spPr>
          <a:xfrm>
            <a:off x="176989" y="1137975"/>
            <a:ext cx="4376145" cy="707886"/>
          </a:xfrm>
          <a:prstGeom prst="rect">
            <a:avLst/>
          </a:prstGeom>
          <a:solidFill>
            <a:schemeClr val="accent1">
              <a:lumMod val="20000"/>
              <a:lumOff val="80000"/>
            </a:schemeClr>
          </a:solidFill>
          <a:ln>
            <a:solidFill>
              <a:schemeClr val="bg1"/>
            </a:solidFill>
          </a:ln>
        </p:spPr>
        <p:txBody>
          <a:bodyPr wrap="square" rtlCol="0">
            <a:spAutoFit/>
          </a:bodyPr>
          <a:lstStyle/>
          <a:p>
            <a:r>
              <a:rPr kumimoji="1" lang="en-US" altLang="ja-JP" sz="2000" b="1">
                <a:latin typeface="Meiryo" panose="020B0604030504040204" pitchFamily="34" charset="-128"/>
                <a:ea typeface="Meiryo" panose="020B0604030504040204" pitchFamily="34" charset="-128"/>
              </a:rPr>
              <a:t>CMB B</a:t>
            </a:r>
            <a:r>
              <a:rPr kumimoji="1" lang="ja-JP" altLang="en-US" sz="2000" b="1">
                <a:latin typeface="Meiryo" panose="020B0604030504040204" pitchFamily="34" charset="-128"/>
                <a:ea typeface="Meiryo" panose="020B0604030504040204" pitchFamily="34" charset="-128"/>
              </a:rPr>
              <a:t>モードでインフレーションの始まりの時期が分かる</a:t>
            </a:r>
            <a:endParaRPr lang="en-US" altLang="ja-JP" sz="2000" b="1">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0FBD6A4C-9AE0-4AFA-0A9E-70A9749B02B9}"/>
              </a:ext>
            </a:extLst>
          </p:cNvPr>
          <p:cNvSpPr txBox="1"/>
          <p:nvPr/>
        </p:nvSpPr>
        <p:spPr>
          <a:xfrm>
            <a:off x="6524633" y="669965"/>
            <a:ext cx="4346062" cy="523220"/>
          </a:xfrm>
          <a:prstGeom prst="rect">
            <a:avLst/>
          </a:prstGeom>
          <a:solidFill>
            <a:schemeClr val="bg1"/>
          </a:solidFill>
        </p:spPr>
        <p:txBody>
          <a:bodyPr wrap="none" rtlCol="0">
            <a:spAutoFit/>
          </a:bodyPr>
          <a:lstStyle/>
          <a:p>
            <a:r>
              <a:rPr kumimoji="1" lang="en-US" altLang="ja-JP" sz="2800" dirty="0"/>
              <a:t>(</a:t>
            </a:r>
            <a:r>
              <a:rPr kumimoji="1" lang="ja-JP" altLang="en-US" sz="2800"/>
              <a:t>原始重力波の広帯域観測</a:t>
            </a:r>
            <a:r>
              <a:rPr kumimoji="1" lang="en-US" altLang="ja-JP" sz="2800" dirty="0"/>
              <a:t>)</a:t>
            </a:r>
            <a:endParaRPr kumimoji="1" lang="ja-JP" altLang="en-US" sz="2800"/>
          </a:p>
        </p:txBody>
      </p:sp>
      <p:sp>
        <p:nvSpPr>
          <p:cNvPr id="9" name="テキスト ボックス 8">
            <a:extLst>
              <a:ext uri="{FF2B5EF4-FFF2-40B4-BE49-F238E27FC236}">
                <a16:creationId xmlns:a16="http://schemas.microsoft.com/office/drawing/2014/main" id="{7549A0D4-E247-37EA-6D69-796BC3CB08E3}"/>
              </a:ext>
            </a:extLst>
          </p:cNvPr>
          <p:cNvSpPr txBox="1"/>
          <p:nvPr/>
        </p:nvSpPr>
        <p:spPr>
          <a:xfrm>
            <a:off x="176989" y="5703510"/>
            <a:ext cx="7538235" cy="830997"/>
          </a:xfrm>
          <a:prstGeom prst="rect">
            <a:avLst/>
          </a:prstGeom>
          <a:noFill/>
        </p:spPr>
        <p:txBody>
          <a:bodyPr wrap="square" rtlCol="0">
            <a:spAutoFit/>
          </a:bodyPr>
          <a:lstStyle/>
          <a:p>
            <a:r>
              <a:rPr kumimoji="1" lang="ja-JP" altLang="en-US" sz="2400"/>
              <a:t>他の重力波実験と相補的であり、かつ初期宇宙・素粒子物理に対する新たな知見を得る事が期待できる。</a:t>
            </a:r>
            <a:endParaRPr kumimoji="1" lang="en-US" altLang="ja-JP" sz="2400" dirty="0"/>
          </a:p>
        </p:txBody>
      </p:sp>
    </p:spTree>
    <p:extLst>
      <p:ext uri="{BB962C8B-B14F-4D97-AF65-F5344CB8AC3E}">
        <p14:creationId xmlns:p14="http://schemas.microsoft.com/office/powerpoint/2010/main" val="686379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4FA8D-FCD2-7274-E95A-6EF0E8C4BA7C}"/>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131B38B5-8183-30D7-D765-8B35E3B1A6F6}"/>
              </a:ext>
            </a:extLst>
          </p:cNvPr>
          <p:cNvPicPr>
            <a:picLocks noChangeAspect="1"/>
          </p:cNvPicPr>
          <p:nvPr/>
        </p:nvPicPr>
        <p:blipFill>
          <a:blip r:embed="rId2"/>
          <a:stretch>
            <a:fillRect/>
          </a:stretch>
        </p:blipFill>
        <p:spPr>
          <a:xfrm>
            <a:off x="287718" y="2066241"/>
            <a:ext cx="4154689" cy="3249387"/>
          </a:xfrm>
          <a:prstGeom prst="rect">
            <a:avLst/>
          </a:prstGeom>
        </p:spPr>
      </p:pic>
      <p:sp>
        <p:nvSpPr>
          <p:cNvPr id="11" name="テキスト ボックス 10">
            <a:extLst>
              <a:ext uri="{FF2B5EF4-FFF2-40B4-BE49-F238E27FC236}">
                <a16:creationId xmlns:a16="http://schemas.microsoft.com/office/drawing/2014/main" id="{AACFEE9E-8592-4093-5E1D-1933A4614D3E}"/>
              </a:ext>
            </a:extLst>
          </p:cNvPr>
          <p:cNvSpPr txBox="1"/>
          <p:nvPr/>
        </p:nvSpPr>
        <p:spPr>
          <a:xfrm>
            <a:off x="287718" y="5249742"/>
            <a:ext cx="4239787" cy="369332"/>
          </a:xfrm>
          <a:prstGeom prst="rect">
            <a:avLst/>
          </a:prstGeom>
          <a:noFill/>
        </p:spPr>
        <p:txBody>
          <a:bodyPr wrap="none" rtlCol="0">
            <a:spAutoFit/>
          </a:bodyPr>
          <a:lstStyle/>
          <a:p>
            <a:r>
              <a:rPr kumimoji="1" lang="en-US" altLang="ja-JP" err="1">
                <a:latin typeface="Arial"/>
                <a:cs typeface="Arial"/>
              </a:rPr>
              <a:t>Kuroyanagi</a:t>
            </a:r>
            <a:r>
              <a:rPr kumimoji="1" lang="en-US" altLang="ja-JP">
                <a:latin typeface="Arial"/>
                <a:cs typeface="Arial"/>
              </a:rPr>
              <a:t> et PRD, 79 1013501 (2009)</a:t>
            </a:r>
            <a:endParaRPr kumimoji="1" lang="ja-JP" altLang="en-US">
              <a:latin typeface="Arial"/>
              <a:cs typeface="Arial"/>
            </a:endParaRPr>
          </a:p>
        </p:txBody>
      </p:sp>
      <p:sp>
        <p:nvSpPr>
          <p:cNvPr id="12" name="テキスト ボックス 11">
            <a:extLst>
              <a:ext uri="{FF2B5EF4-FFF2-40B4-BE49-F238E27FC236}">
                <a16:creationId xmlns:a16="http://schemas.microsoft.com/office/drawing/2014/main" id="{5C24CE7D-1307-4A44-533E-628659D3BBD8}"/>
              </a:ext>
            </a:extLst>
          </p:cNvPr>
          <p:cNvSpPr txBox="1"/>
          <p:nvPr/>
        </p:nvSpPr>
        <p:spPr>
          <a:xfrm>
            <a:off x="4548385" y="1922519"/>
            <a:ext cx="4376145" cy="1015663"/>
          </a:xfrm>
          <a:prstGeom prst="rect">
            <a:avLst/>
          </a:prstGeom>
          <a:solidFill>
            <a:schemeClr val="accent1">
              <a:lumMod val="20000"/>
              <a:lumOff val="80000"/>
            </a:schemeClr>
          </a:solidFill>
          <a:ln>
            <a:solidFill>
              <a:schemeClr val="bg1"/>
            </a:solidFill>
          </a:ln>
        </p:spPr>
        <p:txBody>
          <a:bodyPr wrap="square" rtlCol="0">
            <a:spAutoFit/>
          </a:bodyPr>
          <a:lstStyle/>
          <a:p>
            <a:r>
              <a:rPr kumimoji="1" lang="ja-JP" altLang="en-US" sz="2000" b="1">
                <a:latin typeface="Meiryo" panose="020B0604030504040204" pitchFamily="34" charset="-128"/>
                <a:ea typeface="Meiryo" panose="020B0604030504040204" pitchFamily="34" charset="-128"/>
              </a:rPr>
              <a:t>広帯域で重力波が受かると</a:t>
            </a:r>
            <a:endParaRPr kumimoji="1" lang="en-US" altLang="ja-JP" sz="2000" b="1">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再加熱の時期が分かる</a:t>
            </a:r>
            <a:endParaRPr lang="en-US" altLang="ja-JP" sz="2000" b="1">
              <a:latin typeface="Meiryo" panose="020B0604030504040204" pitchFamily="34" charset="-128"/>
              <a:ea typeface="Meiryo" panose="020B0604030504040204" pitchFamily="34" charset="-128"/>
            </a:endParaRPr>
          </a:p>
          <a:p>
            <a:r>
              <a:rPr lang="en-US" altLang="ja-JP" sz="2000" b="1">
                <a:latin typeface="Meiryo" panose="020B0604030504040204" pitchFamily="34" charset="-128"/>
                <a:ea typeface="Meiryo" panose="020B0604030504040204" pitchFamily="34" charset="-128"/>
              </a:rPr>
              <a:t>(=</a:t>
            </a:r>
            <a:r>
              <a:rPr lang="ja-JP" altLang="en-US" sz="2000" b="1">
                <a:latin typeface="Meiryo" panose="020B0604030504040204" pitchFamily="34" charset="-128"/>
                <a:ea typeface="Meiryo" panose="020B0604030504040204" pitchFamily="34" charset="-128"/>
              </a:rPr>
              <a:t>インフレーションの終わり</a:t>
            </a:r>
            <a:r>
              <a:rPr lang="en-US" altLang="ja-JP" sz="2000" b="1">
                <a:latin typeface="Meiryo" panose="020B0604030504040204" pitchFamily="34" charset="-128"/>
                <a:ea typeface="Meiryo" panose="020B0604030504040204" pitchFamily="34" charset="-128"/>
              </a:rPr>
              <a:t>)</a:t>
            </a:r>
          </a:p>
        </p:txBody>
      </p:sp>
      <p:sp>
        <p:nvSpPr>
          <p:cNvPr id="4" name="円/楕円 3">
            <a:extLst>
              <a:ext uri="{FF2B5EF4-FFF2-40B4-BE49-F238E27FC236}">
                <a16:creationId xmlns:a16="http://schemas.microsoft.com/office/drawing/2014/main" id="{302D5F01-711C-D193-C839-9145E19F9AD2}"/>
              </a:ext>
            </a:extLst>
          </p:cNvPr>
          <p:cNvSpPr>
            <a:spLocks noChangeAspect="1"/>
          </p:cNvSpPr>
          <p:nvPr/>
        </p:nvSpPr>
        <p:spPr>
          <a:xfrm>
            <a:off x="832268" y="2149284"/>
            <a:ext cx="623066" cy="6480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398C00C-1E7C-A43C-5BBD-8676D7390D8B}"/>
              </a:ext>
            </a:extLst>
          </p:cNvPr>
          <p:cNvSpPr txBox="1"/>
          <p:nvPr/>
        </p:nvSpPr>
        <p:spPr>
          <a:xfrm>
            <a:off x="181740" y="2099784"/>
            <a:ext cx="656249" cy="369332"/>
          </a:xfrm>
          <a:prstGeom prst="rect">
            <a:avLst/>
          </a:prstGeom>
          <a:noFill/>
        </p:spPr>
        <p:txBody>
          <a:bodyPr wrap="none" rtlCol="0">
            <a:spAutoFit/>
          </a:bodyPr>
          <a:lstStyle/>
          <a:p>
            <a:r>
              <a:rPr kumimoji="1" lang="en-US" altLang="ja-JP">
                <a:solidFill>
                  <a:srgbClr val="FF0000"/>
                </a:solidFill>
                <a:latin typeface="+mn-ea"/>
              </a:rPr>
              <a:t>CMB</a:t>
            </a:r>
            <a:endParaRPr kumimoji="1" lang="ja-JP" altLang="en-US">
              <a:solidFill>
                <a:srgbClr val="FF0000"/>
              </a:solidFill>
              <a:latin typeface="+mn-ea"/>
            </a:endParaRPr>
          </a:p>
        </p:txBody>
      </p:sp>
      <p:sp>
        <p:nvSpPr>
          <p:cNvPr id="7" name="円/楕円 6">
            <a:extLst>
              <a:ext uri="{FF2B5EF4-FFF2-40B4-BE49-F238E27FC236}">
                <a16:creationId xmlns:a16="http://schemas.microsoft.com/office/drawing/2014/main" id="{99D30526-909F-8681-1A3E-ED4A2A2C4667}"/>
              </a:ext>
            </a:extLst>
          </p:cNvPr>
          <p:cNvSpPr>
            <a:spLocks noChangeAspect="1"/>
          </p:cNvSpPr>
          <p:nvPr/>
        </p:nvSpPr>
        <p:spPr>
          <a:xfrm>
            <a:off x="2785577" y="2620576"/>
            <a:ext cx="539999" cy="561605"/>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矢印コネクタ 7">
            <a:extLst>
              <a:ext uri="{FF2B5EF4-FFF2-40B4-BE49-F238E27FC236}">
                <a16:creationId xmlns:a16="http://schemas.microsoft.com/office/drawing/2014/main" id="{A3E672BE-6A24-74AF-C1EB-3DFFD190A7CC}"/>
              </a:ext>
            </a:extLst>
          </p:cNvPr>
          <p:cNvCxnSpPr/>
          <p:nvPr/>
        </p:nvCxnSpPr>
        <p:spPr>
          <a:xfrm flipH="1">
            <a:off x="3325576" y="2620576"/>
            <a:ext cx="1201929" cy="107837"/>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a:extLst>
              <a:ext uri="{FF2B5EF4-FFF2-40B4-BE49-F238E27FC236}">
                <a16:creationId xmlns:a16="http://schemas.microsoft.com/office/drawing/2014/main" id="{532A3217-4856-E863-E6CD-9C17A0E51221}"/>
              </a:ext>
            </a:extLst>
          </p:cNvPr>
          <p:cNvCxnSpPr>
            <a:cxnSpLocks/>
          </p:cNvCxnSpPr>
          <p:nvPr/>
        </p:nvCxnSpPr>
        <p:spPr>
          <a:xfrm flipH="1">
            <a:off x="1272036" y="1811930"/>
            <a:ext cx="366595" cy="312604"/>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74E48310-7410-71F2-C75B-BE5DA0107645}"/>
              </a:ext>
            </a:extLst>
          </p:cNvPr>
          <p:cNvSpPr txBox="1"/>
          <p:nvPr/>
        </p:nvSpPr>
        <p:spPr>
          <a:xfrm>
            <a:off x="176989" y="1137975"/>
            <a:ext cx="4376145" cy="707886"/>
          </a:xfrm>
          <a:prstGeom prst="rect">
            <a:avLst/>
          </a:prstGeom>
          <a:solidFill>
            <a:schemeClr val="accent1">
              <a:lumMod val="20000"/>
              <a:lumOff val="80000"/>
            </a:schemeClr>
          </a:solidFill>
          <a:ln>
            <a:solidFill>
              <a:schemeClr val="bg1"/>
            </a:solidFill>
          </a:ln>
        </p:spPr>
        <p:txBody>
          <a:bodyPr wrap="square" rtlCol="0">
            <a:spAutoFit/>
          </a:bodyPr>
          <a:lstStyle/>
          <a:p>
            <a:r>
              <a:rPr kumimoji="1" lang="en-US" altLang="ja-JP" sz="2000" b="1">
                <a:latin typeface="Meiryo" panose="020B0604030504040204" pitchFamily="34" charset="-128"/>
                <a:ea typeface="Meiryo" panose="020B0604030504040204" pitchFamily="34" charset="-128"/>
              </a:rPr>
              <a:t>CMB B</a:t>
            </a:r>
            <a:r>
              <a:rPr kumimoji="1" lang="ja-JP" altLang="en-US" sz="2000" b="1">
                <a:latin typeface="Meiryo" panose="020B0604030504040204" pitchFamily="34" charset="-128"/>
                <a:ea typeface="Meiryo" panose="020B0604030504040204" pitchFamily="34" charset="-128"/>
              </a:rPr>
              <a:t>モードでインフレーションの始まりの時期が分かる</a:t>
            </a:r>
            <a:endParaRPr lang="en-US" altLang="ja-JP" sz="2000" b="1">
              <a:latin typeface="Meiryo" panose="020B0604030504040204" pitchFamily="34" charset="-128"/>
              <a:ea typeface="Meiryo" panose="020B0604030504040204" pitchFamily="34" charset="-128"/>
            </a:endParaRPr>
          </a:p>
        </p:txBody>
      </p:sp>
      <p:sp>
        <p:nvSpPr>
          <p:cNvPr id="2" name="フリーフォーム 1">
            <a:extLst>
              <a:ext uri="{FF2B5EF4-FFF2-40B4-BE49-F238E27FC236}">
                <a16:creationId xmlns:a16="http://schemas.microsoft.com/office/drawing/2014/main" id="{4DB54297-2239-F40C-6405-F995F63642B3}"/>
              </a:ext>
            </a:extLst>
          </p:cNvPr>
          <p:cNvSpPr/>
          <p:nvPr/>
        </p:nvSpPr>
        <p:spPr>
          <a:xfrm>
            <a:off x="2272553" y="2938182"/>
            <a:ext cx="2393576" cy="1385047"/>
          </a:xfrm>
          <a:custGeom>
            <a:avLst/>
            <a:gdLst>
              <a:gd name="connsiteX0" fmla="*/ 2393576 w 2393576"/>
              <a:gd name="connsiteY0" fmla="*/ 1385047 h 1385047"/>
              <a:gd name="connsiteX1" fmla="*/ 645459 w 2393576"/>
              <a:gd name="connsiteY1" fmla="*/ 860612 h 1385047"/>
              <a:gd name="connsiteX2" fmla="*/ 0 w 2393576"/>
              <a:gd name="connsiteY2" fmla="*/ 0 h 1385047"/>
            </a:gdLst>
            <a:ahLst/>
            <a:cxnLst>
              <a:cxn ang="0">
                <a:pos x="connsiteX0" y="connsiteY0"/>
              </a:cxn>
              <a:cxn ang="0">
                <a:pos x="connsiteX1" y="connsiteY1"/>
              </a:cxn>
              <a:cxn ang="0">
                <a:pos x="connsiteX2" y="connsiteY2"/>
              </a:cxn>
            </a:cxnLst>
            <a:rect l="l" t="t" r="r" b="b"/>
            <a:pathLst>
              <a:path w="2393576" h="1385047">
                <a:moveTo>
                  <a:pt x="2393576" y="1385047"/>
                </a:moveTo>
                <a:cubicBezTo>
                  <a:pt x="1718982" y="1238250"/>
                  <a:pt x="1044388" y="1091453"/>
                  <a:pt x="645459" y="860612"/>
                </a:cubicBezTo>
                <a:cubicBezTo>
                  <a:pt x="246530" y="629771"/>
                  <a:pt x="123265" y="314885"/>
                  <a:pt x="0" y="0"/>
                </a:cubicBezTo>
              </a:path>
            </a:pathLst>
          </a:custGeom>
          <a:noFill/>
          <a:ln w="31750">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8553A892-5321-D58B-D673-0D07E4EB9CD9}"/>
              </a:ext>
            </a:extLst>
          </p:cNvPr>
          <p:cNvCxnSpPr/>
          <p:nvPr/>
        </p:nvCxnSpPr>
        <p:spPr>
          <a:xfrm>
            <a:off x="1398494" y="2797284"/>
            <a:ext cx="1472453" cy="101692"/>
          </a:xfrm>
          <a:prstGeom prst="line">
            <a:avLst/>
          </a:prstGeom>
          <a:ln w="25400">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C260391E-065E-9D8F-72CB-01013853FCE7}"/>
              </a:ext>
            </a:extLst>
          </p:cNvPr>
          <p:cNvSpPr txBox="1"/>
          <p:nvPr/>
        </p:nvSpPr>
        <p:spPr>
          <a:xfrm>
            <a:off x="7819338" y="5803888"/>
            <a:ext cx="3472041" cy="369332"/>
          </a:xfrm>
          <a:prstGeom prst="rect">
            <a:avLst/>
          </a:prstGeom>
          <a:noFill/>
        </p:spPr>
        <p:txBody>
          <a:bodyPr wrap="none" rtlCol="0">
            <a:spAutoFit/>
          </a:bodyPr>
          <a:lstStyle/>
          <a:p>
            <a:r>
              <a:rPr kumimoji="1" lang="en-US" altLang="ja-JP" err="1">
                <a:latin typeface="Arial"/>
                <a:cs typeface="Arial"/>
              </a:rPr>
              <a:t>Jinno</a:t>
            </a:r>
            <a:r>
              <a:rPr kumimoji="1" lang="en-US" altLang="ja-JP">
                <a:latin typeface="Arial"/>
                <a:cs typeface="Arial"/>
              </a:rPr>
              <a:t> et al, JCAP, 03 (2024) 011</a:t>
            </a:r>
            <a:endParaRPr kumimoji="1" lang="ja-JP" altLang="en-US">
              <a:latin typeface="Arial"/>
              <a:cs typeface="Arial"/>
            </a:endParaRPr>
          </a:p>
        </p:txBody>
      </p:sp>
      <p:pic>
        <p:nvPicPr>
          <p:cNvPr id="16" name="図 15">
            <a:extLst>
              <a:ext uri="{FF2B5EF4-FFF2-40B4-BE49-F238E27FC236}">
                <a16:creationId xmlns:a16="http://schemas.microsoft.com/office/drawing/2014/main" id="{24D557C8-323F-5FE4-1270-2EE5E15E54A9}"/>
              </a:ext>
            </a:extLst>
          </p:cNvPr>
          <p:cNvPicPr>
            <a:picLocks noChangeAspect="1"/>
          </p:cNvPicPr>
          <p:nvPr/>
        </p:nvPicPr>
        <p:blipFill>
          <a:blip r:embed="rId3"/>
          <a:stretch>
            <a:fillRect/>
          </a:stretch>
        </p:blipFill>
        <p:spPr>
          <a:xfrm>
            <a:off x="8236101" y="1284738"/>
            <a:ext cx="3920189" cy="3794886"/>
          </a:xfrm>
          <a:prstGeom prst="rect">
            <a:avLst/>
          </a:prstGeom>
        </p:spPr>
      </p:pic>
      <p:sp>
        <p:nvSpPr>
          <p:cNvPr id="13" name="テキスト ボックス 12">
            <a:extLst>
              <a:ext uri="{FF2B5EF4-FFF2-40B4-BE49-F238E27FC236}">
                <a16:creationId xmlns:a16="http://schemas.microsoft.com/office/drawing/2014/main" id="{367C96E8-B296-634F-8C94-91AF4DDB07F7}"/>
              </a:ext>
            </a:extLst>
          </p:cNvPr>
          <p:cNvSpPr txBox="1"/>
          <p:nvPr/>
        </p:nvSpPr>
        <p:spPr>
          <a:xfrm>
            <a:off x="4527505" y="3787163"/>
            <a:ext cx="3920189" cy="1323439"/>
          </a:xfrm>
          <a:prstGeom prst="rect">
            <a:avLst/>
          </a:prstGeom>
          <a:solidFill>
            <a:schemeClr val="accent1">
              <a:lumMod val="20000"/>
              <a:lumOff val="80000"/>
            </a:schemeClr>
          </a:solidFill>
          <a:ln>
            <a:solidFill>
              <a:schemeClr val="bg1"/>
            </a:solidFill>
          </a:ln>
        </p:spPr>
        <p:txBody>
          <a:bodyPr wrap="square" rtlCol="0">
            <a:spAutoFit/>
          </a:bodyPr>
          <a:lstStyle/>
          <a:p>
            <a:r>
              <a:rPr lang="ja-JP" altLang="en-US" sz="2000" b="1">
                <a:latin typeface="Meiryo" panose="020B0604030504040204" pitchFamily="34" charset="-128"/>
                <a:ea typeface="Meiryo" panose="020B0604030504040204" pitchFamily="34" charset="-128"/>
              </a:rPr>
              <a:t>スペクトルの傾き</a:t>
            </a:r>
            <a:r>
              <a:rPr lang="en-US" altLang="ja-JP" sz="2000" b="1">
                <a:latin typeface="Meiryo" panose="020B0604030504040204" pitchFamily="34" charset="-128"/>
                <a:ea typeface="Meiryo" panose="020B0604030504040204" pitchFamily="34" charset="-128"/>
              </a:rPr>
              <a:t>(</a:t>
            </a:r>
            <a:r>
              <a:rPr lang="en-US" altLang="ja-JP" sz="2000" b="1" err="1">
                <a:latin typeface="Meiryo" panose="020B0604030504040204" pitchFamily="34" charset="-128"/>
                <a:ea typeface="Meiryo" panose="020B0604030504040204" pitchFamily="34" charset="-128"/>
              </a:rPr>
              <a:t>n</a:t>
            </a:r>
            <a:r>
              <a:rPr lang="en-US" altLang="ja-JP" sz="2000" b="1" baseline="-25000" err="1">
                <a:latin typeface="Meiryo" panose="020B0604030504040204" pitchFamily="34" charset="-128"/>
                <a:ea typeface="Meiryo" panose="020B0604030504040204" pitchFamily="34" charset="-128"/>
              </a:rPr>
              <a:t>T</a:t>
            </a:r>
            <a:r>
              <a:rPr lang="en-US" altLang="ja-JP" sz="2000" b="1">
                <a:latin typeface="Meiryo" panose="020B0604030504040204" pitchFamily="34" charset="-128"/>
                <a:ea typeface="Meiryo" panose="020B0604030504040204" pitchFamily="34" charset="-128"/>
              </a:rPr>
              <a:t>)</a:t>
            </a:r>
            <a:r>
              <a:rPr lang="ja-JP" altLang="en-US" sz="2000" b="1">
                <a:latin typeface="Meiryo" panose="020B0604030504040204" pitchFamily="34" charset="-128"/>
                <a:ea typeface="Meiryo" panose="020B0604030504040204" pitchFamily="34" charset="-128"/>
              </a:rPr>
              <a:t>が精度良く決まると、</a:t>
            </a:r>
            <a:endParaRPr lang="en-US" altLang="ja-JP" sz="2000" b="1">
              <a:latin typeface="Meiryo" panose="020B0604030504040204" pitchFamily="34" charset="-128"/>
              <a:ea typeface="Meiryo" panose="020B0604030504040204" pitchFamily="34" charset="-128"/>
            </a:endParaRPr>
          </a:p>
          <a:p>
            <a:r>
              <a:rPr lang="ja-JP" altLang="en-US" sz="2000" b="1">
                <a:latin typeface="Meiryo" panose="020B0604030504040204" pitchFamily="34" charset="-128"/>
                <a:ea typeface="Meiryo" panose="020B0604030504040204" pitchFamily="34" charset="-128"/>
              </a:rPr>
              <a:t>インフレーションの精密検証が可能</a:t>
            </a:r>
            <a:r>
              <a:rPr lang="en-US" altLang="ja-JP" sz="2000" b="1">
                <a:latin typeface="Meiryo" panose="020B0604030504040204" pitchFamily="34" charset="-128"/>
                <a:ea typeface="Meiryo" panose="020B0604030504040204" pitchFamily="34" charset="-128"/>
              </a:rPr>
              <a:t> (</a:t>
            </a:r>
            <a:r>
              <a:rPr lang="ja-JP" altLang="en-US" sz="2000" b="1">
                <a:latin typeface="Meiryo" panose="020B0604030504040204" pitchFamily="34" charset="-128"/>
                <a:ea typeface="Meiryo" panose="020B0604030504040204" pitchFamily="34" charset="-128"/>
              </a:rPr>
              <a:t>単一場</a:t>
            </a:r>
            <a:r>
              <a:rPr lang="en-US" altLang="ja-JP" sz="2000" b="1">
                <a:latin typeface="Meiryo" panose="020B0604030504040204" pitchFamily="34" charset="-128"/>
                <a:ea typeface="Meiryo" panose="020B0604030504040204" pitchFamily="34" charset="-128"/>
              </a:rPr>
              <a:t> vs </a:t>
            </a:r>
            <a:r>
              <a:rPr lang="ja-JP" altLang="en-US" sz="2000" b="1">
                <a:latin typeface="Meiryo" panose="020B0604030504040204" pitchFamily="34" charset="-128"/>
                <a:ea typeface="Meiryo" panose="020B0604030504040204" pitchFamily="34" charset="-128"/>
              </a:rPr>
              <a:t>複数場</a:t>
            </a:r>
            <a:r>
              <a:rPr lang="en-US" altLang="ja-JP" sz="2000" b="1">
                <a:latin typeface="Meiryo" panose="020B0604030504040204" pitchFamily="34" charset="-128"/>
                <a:ea typeface="Meiryo" panose="020B0604030504040204" pitchFamily="34" charset="-128"/>
              </a:rPr>
              <a:t>) </a:t>
            </a:r>
          </a:p>
        </p:txBody>
      </p:sp>
      <p:sp>
        <p:nvSpPr>
          <p:cNvPr id="18" name="Google Shape;268;p45">
            <a:extLst>
              <a:ext uri="{FF2B5EF4-FFF2-40B4-BE49-F238E27FC236}">
                <a16:creationId xmlns:a16="http://schemas.microsoft.com/office/drawing/2014/main" id="{BBA542F0-38D8-F20A-EBA8-E3BBA0AB9FF7}"/>
              </a:ext>
            </a:extLst>
          </p:cNvPr>
          <p:cNvSpPr txBox="1"/>
          <p:nvPr/>
        </p:nvSpPr>
        <p:spPr>
          <a:xfrm>
            <a:off x="82203" y="167680"/>
            <a:ext cx="10518637" cy="666849"/>
          </a:xfrm>
          <a:prstGeom prst="rect">
            <a:avLst/>
          </a:prstGeom>
          <a:noFill/>
          <a:ln>
            <a:noFill/>
          </a:ln>
        </p:spPr>
        <p:txBody>
          <a:bodyPr spcFirstLastPara="1" wrap="square" lIns="25400" tIns="25400" rIns="25400" bIns="25400" anchor="ctr" anchorCtr="0">
            <a:spAutoFit/>
          </a:bodyPr>
          <a:lstStyle/>
          <a:p>
            <a:pPr>
              <a:buClr>
                <a:srgbClr val="113362"/>
              </a:buClr>
              <a:buSzPts val="3400"/>
            </a:pPr>
            <a:r>
              <a:rPr lang="en-US" sz="4000" b="1" dirty="0" err="1">
                <a:solidFill>
                  <a:srgbClr val="113362"/>
                </a:solidFill>
                <a:latin typeface="Meiryo" panose="020B0604030504040204" pitchFamily="34" charset="-128"/>
                <a:ea typeface="Meiryo" panose="020B0604030504040204" pitchFamily="34" charset="-128"/>
                <a:cs typeface="Times New Roman"/>
                <a:sym typeface="Times New Roman"/>
              </a:rPr>
              <a:t>インフレーションのより深い理解を目指して</a:t>
            </a:r>
            <a:endParaRPr sz="500" dirty="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4791A308-8AEF-FA77-E1D2-3E8623261A7C}"/>
              </a:ext>
            </a:extLst>
          </p:cNvPr>
          <p:cNvSpPr txBox="1"/>
          <p:nvPr/>
        </p:nvSpPr>
        <p:spPr>
          <a:xfrm>
            <a:off x="7076963" y="744676"/>
            <a:ext cx="4346062" cy="523220"/>
          </a:xfrm>
          <a:prstGeom prst="rect">
            <a:avLst/>
          </a:prstGeom>
          <a:solidFill>
            <a:schemeClr val="bg1"/>
          </a:solidFill>
        </p:spPr>
        <p:txBody>
          <a:bodyPr wrap="none" rtlCol="0">
            <a:spAutoFit/>
          </a:bodyPr>
          <a:lstStyle/>
          <a:p>
            <a:r>
              <a:rPr kumimoji="1" lang="en-US" altLang="ja-JP" sz="2800" dirty="0"/>
              <a:t>(</a:t>
            </a:r>
            <a:r>
              <a:rPr kumimoji="1" lang="ja-JP" altLang="en-US" sz="2800"/>
              <a:t>原始重力波の広帯域観測</a:t>
            </a:r>
            <a:r>
              <a:rPr kumimoji="1" lang="en-US" altLang="ja-JP" sz="2800" dirty="0"/>
              <a:t>)</a:t>
            </a:r>
            <a:endParaRPr kumimoji="1" lang="ja-JP" altLang="en-US" sz="2800"/>
          </a:p>
        </p:txBody>
      </p:sp>
      <p:sp>
        <p:nvSpPr>
          <p:cNvPr id="20" name="テキスト ボックス 19">
            <a:extLst>
              <a:ext uri="{FF2B5EF4-FFF2-40B4-BE49-F238E27FC236}">
                <a16:creationId xmlns:a16="http://schemas.microsoft.com/office/drawing/2014/main" id="{D4878C9A-44E6-544F-2095-E94919AED293}"/>
              </a:ext>
            </a:extLst>
          </p:cNvPr>
          <p:cNvSpPr txBox="1"/>
          <p:nvPr/>
        </p:nvSpPr>
        <p:spPr>
          <a:xfrm>
            <a:off x="176989" y="5703510"/>
            <a:ext cx="7538235" cy="830997"/>
          </a:xfrm>
          <a:prstGeom prst="rect">
            <a:avLst/>
          </a:prstGeom>
          <a:noFill/>
        </p:spPr>
        <p:txBody>
          <a:bodyPr wrap="square" rtlCol="0">
            <a:spAutoFit/>
          </a:bodyPr>
          <a:lstStyle/>
          <a:p>
            <a:r>
              <a:rPr kumimoji="1" lang="ja-JP" altLang="en-US" sz="2400"/>
              <a:t>他の重力波実験と相補的であり、かつ初期宇宙・素粒子物理に対する新たな知見を得る事が期待できる。</a:t>
            </a:r>
            <a:endParaRPr kumimoji="1" lang="en-US" altLang="ja-JP" sz="2400" dirty="0"/>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046B3B45-0322-B694-5D7F-31177B8CF7E3}"/>
                  </a:ext>
                </a:extLst>
              </p:cNvPr>
              <p:cNvSpPr txBox="1"/>
              <p:nvPr/>
            </p:nvSpPr>
            <p:spPr>
              <a:xfrm>
                <a:off x="8674750" y="4895908"/>
                <a:ext cx="2996398" cy="8302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𝑛</m:t>
                          </m:r>
                        </m:e>
                        <m:sub>
                          <m:r>
                            <a:rPr kumimoji="1" lang="en-US" altLang="ja-JP" sz="2800" b="0" i="1" smtClean="0">
                              <a:latin typeface="Cambria Math" panose="02040503050406030204" pitchFamily="18" charset="0"/>
                            </a:rPr>
                            <m:t>𝑇</m:t>
                          </m:r>
                        </m:sub>
                      </m:sSub>
                      <m:r>
                        <a:rPr kumimoji="1" lang="en-US" altLang="ja-JP" sz="2800" b="0" i="1" smtClean="0">
                          <a:latin typeface="Cambria Math" panose="02040503050406030204" pitchFamily="18" charset="0"/>
                        </a:rPr>
                        <m:t>=−</m:t>
                      </m:r>
                      <m:d>
                        <m:dPr>
                          <m:ctrlPr>
                            <a:rPr kumimoji="1" lang="en-US" altLang="ja-JP" sz="2800" b="0" i="1" smtClean="0">
                              <a:latin typeface="Cambria Math" panose="02040503050406030204" pitchFamily="18" charset="0"/>
                            </a:rPr>
                          </m:ctrlPr>
                        </m:dPr>
                        <m:e>
                          <m:r>
                            <a:rPr kumimoji="1" lang="en-US" altLang="ja-JP" sz="2800" b="0" i="1" smtClean="0">
                              <a:latin typeface="Cambria Math" panose="02040503050406030204" pitchFamily="18" charset="0"/>
                            </a:rPr>
                            <m:t>1+</m:t>
                          </m:r>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𝑅</m:t>
                              </m:r>
                            </m:e>
                            <m:sub>
                              <m:r>
                                <a:rPr kumimoji="1" lang="en-US" altLang="ja-JP" sz="2800" b="0" i="1" smtClean="0">
                                  <a:latin typeface="Cambria Math" panose="02040503050406030204" pitchFamily="18" charset="0"/>
                                </a:rPr>
                                <m:t>𝜎</m:t>
                              </m:r>
                            </m:sub>
                          </m:sSub>
                        </m:e>
                      </m:d>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𝑟</m:t>
                          </m:r>
                        </m:num>
                        <m:den>
                          <m:r>
                            <a:rPr kumimoji="1" lang="en-US" altLang="ja-JP" sz="2800" b="0" i="1" smtClean="0">
                              <a:latin typeface="Cambria Math" panose="02040503050406030204" pitchFamily="18" charset="0"/>
                            </a:rPr>
                            <m:t>8</m:t>
                          </m:r>
                        </m:den>
                      </m:f>
                    </m:oMath>
                  </m:oMathPara>
                </a14:m>
                <a:endParaRPr kumimoji="1" lang="ja-JP" altLang="en-US" sz="2800"/>
              </a:p>
            </p:txBody>
          </p:sp>
        </mc:Choice>
        <mc:Fallback xmlns="">
          <p:sp>
            <p:nvSpPr>
              <p:cNvPr id="14" name="テキスト ボックス 13">
                <a:extLst>
                  <a:ext uri="{FF2B5EF4-FFF2-40B4-BE49-F238E27FC236}">
                    <a16:creationId xmlns:a16="http://schemas.microsoft.com/office/drawing/2014/main" id="{046B3B45-0322-B694-5D7F-31177B8CF7E3}"/>
                  </a:ext>
                </a:extLst>
              </p:cNvPr>
              <p:cNvSpPr txBox="1">
                <a:spLocks noRot="1" noChangeAspect="1" noMove="1" noResize="1" noEditPoints="1" noAdjustHandles="1" noChangeArrowheads="1" noChangeShapeType="1" noTextEdit="1"/>
              </p:cNvSpPr>
              <p:nvPr/>
            </p:nvSpPr>
            <p:spPr>
              <a:xfrm>
                <a:off x="8674750" y="4895908"/>
                <a:ext cx="2996398" cy="830292"/>
              </a:xfrm>
              <a:prstGeom prst="rect">
                <a:avLst/>
              </a:prstGeom>
              <a:blipFill>
                <a:blip r:embed="rId4"/>
                <a:stretch>
                  <a:fillRect b="-909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818776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396B4-B7AF-E4D6-9A6A-BB450A613561}"/>
            </a:ext>
          </a:extLst>
        </p:cNvPr>
        <p:cNvGrpSpPr/>
        <p:nvPr/>
      </p:nvGrpSpPr>
      <p:grpSpPr>
        <a:xfrm>
          <a:off x="0" y="0"/>
          <a:ext cx="0" cy="0"/>
          <a:chOff x="0" y="0"/>
          <a:chExt cx="0" cy="0"/>
        </a:xfrm>
      </p:grpSpPr>
      <p:pic>
        <p:nvPicPr>
          <p:cNvPr id="21" name="図 20" descr="グラフ, 棒グラフ, ヒストグラム&#10;&#10;自動的に生成された説明">
            <a:extLst>
              <a:ext uri="{FF2B5EF4-FFF2-40B4-BE49-F238E27FC236}">
                <a16:creationId xmlns:a16="http://schemas.microsoft.com/office/drawing/2014/main" id="{EA2AEF20-2D47-4242-8265-92D68EDC3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2659" y="2099784"/>
            <a:ext cx="6670316" cy="4052136"/>
          </a:xfrm>
          <a:prstGeom prst="rect">
            <a:avLst/>
          </a:prstGeom>
        </p:spPr>
      </p:pic>
      <p:pic>
        <p:nvPicPr>
          <p:cNvPr id="10" name="図 9">
            <a:extLst>
              <a:ext uri="{FF2B5EF4-FFF2-40B4-BE49-F238E27FC236}">
                <a16:creationId xmlns:a16="http://schemas.microsoft.com/office/drawing/2014/main" id="{D1FEA95E-AC6D-A22B-A5AE-D02F0DECF1DC}"/>
              </a:ext>
            </a:extLst>
          </p:cNvPr>
          <p:cNvPicPr>
            <a:picLocks noChangeAspect="1"/>
          </p:cNvPicPr>
          <p:nvPr/>
        </p:nvPicPr>
        <p:blipFill>
          <a:blip r:embed="rId3"/>
          <a:stretch>
            <a:fillRect/>
          </a:stretch>
        </p:blipFill>
        <p:spPr>
          <a:xfrm>
            <a:off x="287718" y="2066241"/>
            <a:ext cx="4154689" cy="3249387"/>
          </a:xfrm>
          <a:prstGeom prst="rect">
            <a:avLst/>
          </a:prstGeom>
        </p:spPr>
      </p:pic>
      <p:sp>
        <p:nvSpPr>
          <p:cNvPr id="11" name="テキスト ボックス 10">
            <a:extLst>
              <a:ext uri="{FF2B5EF4-FFF2-40B4-BE49-F238E27FC236}">
                <a16:creationId xmlns:a16="http://schemas.microsoft.com/office/drawing/2014/main" id="{26124191-EA11-92EC-191A-46001573302B}"/>
              </a:ext>
            </a:extLst>
          </p:cNvPr>
          <p:cNvSpPr txBox="1"/>
          <p:nvPr/>
        </p:nvSpPr>
        <p:spPr>
          <a:xfrm>
            <a:off x="287718" y="5249742"/>
            <a:ext cx="4239787" cy="369332"/>
          </a:xfrm>
          <a:prstGeom prst="rect">
            <a:avLst/>
          </a:prstGeom>
          <a:noFill/>
        </p:spPr>
        <p:txBody>
          <a:bodyPr wrap="none" rtlCol="0">
            <a:spAutoFit/>
          </a:bodyPr>
          <a:lstStyle/>
          <a:p>
            <a:r>
              <a:rPr kumimoji="1" lang="en-US" altLang="ja-JP" err="1">
                <a:latin typeface="Arial"/>
                <a:cs typeface="Arial"/>
              </a:rPr>
              <a:t>Kuroyanagi</a:t>
            </a:r>
            <a:r>
              <a:rPr kumimoji="1" lang="en-US" altLang="ja-JP">
                <a:latin typeface="Arial"/>
                <a:cs typeface="Arial"/>
              </a:rPr>
              <a:t> et PRD, 79 1013501 (2009)</a:t>
            </a:r>
            <a:endParaRPr kumimoji="1" lang="ja-JP" altLang="en-US">
              <a:latin typeface="Arial"/>
              <a:cs typeface="Arial"/>
            </a:endParaRPr>
          </a:p>
        </p:txBody>
      </p:sp>
      <p:sp>
        <p:nvSpPr>
          <p:cNvPr id="4" name="円/楕円 3">
            <a:extLst>
              <a:ext uri="{FF2B5EF4-FFF2-40B4-BE49-F238E27FC236}">
                <a16:creationId xmlns:a16="http://schemas.microsoft.com/office/drawing/2014/main" id="{81E398D8-616A-D406-14AA-D6CD4790393A}"/>
              </a:ext>
            </a:extLst>
          </p:cNvPr>
          <p:cNvSpPr>
            <a:spLocks noChangeAspect="1"/>
          </p:cNvSpPr>
          <p:nvPr/>
        </p:nvSpPr>
        <p:spPr>
          <a:xfrm>
            <a:off x="832268" y="2149284"/>
            <a:ext cx="623066" cy="6480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EAAB944-AAFA-693D-6056-957ED0A7E8D6}"/>
              </a:ext>
            </a:extLst>
          </p:cNvPr>
          <p:cNvSpPr txBox="1"/>
          <p:nvPr/>
        </p:nvSpPr>
        <p:spPr>
          <a:xfrm>
            <a:off x="181740" y="2099784"/>
            <a:ext cx="656249" cy="369332"/>
          </a:xfrm>
          <a:prstGeom prst="rect">
            <a:avLst/>
          </a:prstGeom>
          <a:noFill/>
        </p:spPr>
        <p:txBody>
          <a:bodyPr wrap="none" rtlCol="0">
            <a:spAutoFit/>
          </a:bodyPr>
          <a:lstStyle/>
          <a:p>
            <a:r>
              <a:rPr kumimoji="1" lang="en-US" altLang="ja-JP">
                <a:solidFill>
                  <a:srgbClr val="FF0000"/>
                </a:solidFill>
                <a:latin typeface="+mn-ea"/>
              </a:rPr>
              <a:t>CMB</a:t>
            </a:r>
            <a:endParaRPr kumimoji="1" lang="ja-JP" altLang="en-US">
              <a:solidFill>
                <a:srgbClr val="FF0000"/>
              </a:solidFill>
              <a:latin typeface="+mn-ea"/>
            </a:endParaRPr>
          </a:p>
        </p:txBody>
      </p:sp>
      <p:sp>
        <p:nvSpPr>
          <p:cNvPr id="7" name="円/楕円 6">
            <a:extLst>
              <a:ext uri="{FF2B5EF4-FFF2-40B4-BE49-F238E27FC236}">
                <a16:creationId xmlns:a16="http://schemas.microsoft.com/office/drawing/2014/main" id="{6323A4F9-DE2B-28FB-A126-3C50012BB03D}"/>
              </a:ext>
            </a:extLst>
          </p:cNvPr>
          <p:cNvSpPr>
            <a:spLocks noChangeAspect="1"/>
          </p:cNvSpPr>
          <p:nvPr/>
        </p:nvSpPr>
        <p:spPr>
          <a:xfrm>
            <a:off x="2785577" y="2620576"/>
            <a:ext cx="539999" cy="561605"/>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矢印コネクタ 7">
            <a:extLst>
              <a:ext uri="{FF2B5EF4-FFF2-40B4-BE49-F238E27FC236}">
                <a16:creationId xmlns:a16="http://schemas.microsoft.com/office/drawing/2014/main" id="{06E08268-AFCB-6EED-D424-D4DE8A14A53E}"/>
              </a:ext>
            </a:extLst>
          </p:cNvPr>
          <p:cNvCxnSpPr/>
          <p:nvPr/>
        </p:nvCxnSpPr>
        <p:spPr>
          <a:xfrm flipH="1">
            <a:off x="3325576" y="2620576"/>
            <a:ext cx="1201929" cy="107837"/>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a:extLst>
              <a:ext uri="{FF2B5EF4-FFF2-40B4-BE49-F238E27FC236}">
                <a16:creationId xmlns:a16="http://schemas.microsoft.com/office/drawing/2014/main" id="{439CAC4B-EDAC-E279-8B6A-7628E46D6312}"/>
              </a:ext>
            </a:extLst>
          </p:cNvPr>
          <p:cNvCxnSpPr>
            <a:cxnSpLocks/>
          </p:cNvCxnSpPr>
          <p:nvPr/>
        </p:nvCxnSpPr>
        <p:spPr>
          <a:xfrm flipH="1">
            <a:off x="1272036" y="1811930"/>
            <a:ext cx="366595" cy="312604"/>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BBA47C73-117C-C3C0-6E9F-E60C8950661A}"/>
              </a:ext>
            </a:extLst>
          </p:cNvPr>
          <p:cNvSpPr txBox="1"/>
          <p:nvPr/>
        </p:nvSpPr>
        <p:spPr>
          <a:xfrm>
            <a:off x="176989" y="1137975"/>
            <a:ext cx="4376145" cy="707886"/>
          </a:xfrm>
          <a:prstGeom prst="rect">
            <a:avLst/>
          </a:prstGeom>
          <a:solidFill>
            <a:schemeClr val="accent1">
              <a:lumMod val="20000"/>
              <a:lumOff val="80000"/>
            </a:schemeClr>
          </a:solidFill>
          <a:ln>
            <a:solidFill>
              <a:schemeClr val="bg1"/>
            </a:solidFill>
          </a:ln>
        </p:spPr>
        <p:txBody>
          <a:bodyPr wrap="square" rtlCol="0">
            <a:spAutoFit/>
          </a:bodyPr>
          <a:lstStyle/>
          <a:p>
            <a:r>
              <a:rPr kumimoji="1" lang="en-US" altLang="ja-JP" sz="2000" b="1">
                <a:latin typeface="Meiryo" panose="020B0604030504040204" pitchFamily="34" charset="-128"/>
                <a:ea typeface="Meiryo" panose="020B0604030504040204" pitchFamily="34" charset="-128"/>
              </a:rPr>
              <a:t>CMB B</a:t>
            </a:r>
            <a:r>
              <a:rPr kumimoji="1" lang="ja-JP" altLang="en-US" sz="2000" b="1">
                <a:latin typeface="Meiryo" panose="020B0604030504040204" pitchFamily="34" charset="-128"/>
                <a:ea typeface="Meiryo" panose="020B0604030504040204" pitchFamily="34" charset="-128"/>
              </a:rPr>
              <a:t>モードでインフレーションの始まりの時期が分かる</a:t>
            </a:r>
            <a:endParaRPr lang="en-US" altLang="ja-JP" sz="2000" b="1">
              <a:latin typeface="Meiryo" panose="020B0604030504040204" pitchFamily="34" charset="-128"/>
              <a:ea typeface="Meiryo" panose="020B0604030504040204" pitchFamily="34" charset="-128"/>
            </a:endParaRPr>
          </a:p>
        </p:txBody>
      </p:sp>
      <p:cxnSp>
        <p:nvCxnSpPr>
          <p:cNvPr id="9" name="直線コネクタ 8">
            <a:extLst>
              <a:ext uri="{FF2B5EF4-FFF2-40B4-BE49-F238E27FC236}">
                <a16:creationId xmlns:a16="http://schemas.microsoft.com/office/drawing/2014/main" id="{489DBA81-1166-20F1-F477-298CED07C548}"/>
              </a:ext>
            </a:extLst>
          </p:cNvPr>
          <p:cNvCxnSpPr/>
          <p:nvPr/>
        </p:nvCxnSpPr>
        <p:spPr>
          <a:xfrm>
            <a:off x="1398494" y="2797284"/>
            <a:ext cx="1472453" cy="101692"/>
          </a:xfrm>
          <a:prstGeom prst="line">
            <a:avLst/>
          </a:prstGeom>
          <a:ln w="25400">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21769526-B9F5-4D88-A8D5-2688BC6E8693}"/>
              </a:ext>
            </a:extLst>
          </p:cNvPr>
          <p:cNvSpPr txBox="1"/>
          <p:nvPr/>
        </p:nvSpPr>
        <p:spPr>
          <a:xfrm>
            <a:off x="6952750" y="6065257"/>
            <a:ext cx="4861267" cy="369332"/>
          </a:xfrm>
          <a:prstGeom prst="rect">
            <a:avLst/>
          </a:prstGeom>
          <a:noFill/>
        </p:spPr>
        <p:txBody>
          <a:bodyPr wrap="none" rtlCol="0">
            <a:spAutoFit/>
          </a:bodyPr>
          <a:lstStyle/>
          <a:p>
            <a:r>
              <a:rPr kumimoji="1" lang="en-US" altLang="ja-JP" err="1">
                <a:latin typeface="Arial"/>
                <a:cs typeface="Arial"/>
              </a:rPr>
              <a:t>Campeti</a:t>
            </a:r>
            <a:r>
              <a:rPr kumimoji="1" lang="en-US" altLang="ja-JP">
                <a:latin typeface="Arial"/>
                <a:cs typeface="Arial"/>
              </a:rPr>
              <a:t>, Komatsu et. al, JCAP 01 (2021) 012</a:t>
            </a:r>
            <a:endParaRPr kumimoji="1" lang="ja-JP" altLang="en-US">
              <a:latin typeface="Arial"/>
              <a:cs typeface="Arial"/>
            </a:endParaRPr>
          </a:p>
        </p:txBody>
      </p:sp>
      <p:sp>
        <p:nvSpPr>
          <p:cNvPr id="19" name="テキスト ボックス 18">
            <a:extLst>
              <a:ext uri="{FF2B5EF4-FFF2-40B4-BE49-F238E27FC236}">
                <a16:creationId xmlns:a16="http://schemas.microsoft.com/office/drawing/2014/main" id="{09811FE3-08A9-8392-1B5F-B372ACC80331}"/>
              </a:ext>
            </a:extLst>
          </p:cNvPr>
          <p:cNvSpPr txBox="1"/>
          <p:nvPr/>
        </p:nvSpPr>
        <p:spPr>
          <a:xfrm>
            <a:off x="5426725" y="1391898"/>
            <a:ext cx="5758802" cy="707886"/>
          </a:xfrm>
          <a:prstGeom prst="rect">
            <a:avLst/>
          </a:prstGeom>
          <a:solidFill>
            <a:schemeClr val="accent1">
              <a:lumMod val="20000"/>
              <a:lumOff val="80000"/>
            </a:schemeClr>
          </a:solidFill>
          <a:ln>
            <a:solidFill>
              <a:schemeClr val="bg1"/>
            </a:solidFill>
          </a:ln>
        </p:spPr>
        <p:txBody>
          <a:bodyPr wrap="square" rtlCol="0">
            <a:spAutoFit/>
          </a:bodyPr>
          <a:lstStyle/>
          <a:p>
            <a:r>
              <a:rPr lang="ja-JP" altLang="en-US" sz="2000" b="1">
                <a:latin typeface="Meiryo" panose="020B0604030504040204" pitchFamily="34" charset="-128"/>
                <a:ea typeface="Meiryo" panose="020B0604030504040204" pitchFamily="34" charset="-128"/>
              </a:rPr>
              <a:t>原始重力波の起源</a:t>
            </a:r>
            <a:r>
              <a:rPr lang="en-US" altLang="ja-JP" sz="2000" b="1">
                <a:latin typeface="Meiryo" panose="020B0604030504040204" pitchFamily="34" charset="-128"/>
                <a:ea typeface="Meiryo" panose="020B0604030504040204" pitchFamily="34" charset="-128"/>
              </a:rPr>
              <a:t> </a:t>
            </a:r>
          </a:p>
          <a:p>
            <a:r>
              <a:rPr lang="en-US" altLang="ja-JP" b="1">
                <a:latin typeface="Meiryo" panose="020B0604030504040204" pitchFamily="34" charset="-128"/>
                <a:ea typeface="Meiryo" panose="020B0604030504040204" pitchFamily="34" charset="-128"/>
              </a:rPr>
              <a:t>(</a:t>
            </a:r>
            <a:r>
              <a:rPr lang="ja-JP" altLang="en-US" b="1">
                <a:latin typeface="Meiryo" panose="020B0604030504040204" pitchFamily="34" charset="-128"/>
                <a:ea typeface="Meiryo" panose="020B0604030504040204" pitchFamily="34" charset="-128"/>
              </a:rPr>
              <a:t>時空の量子ゆらぎ</a:t>
            </a:r>
            <a:r>
              <a:rPr lang="en-US" altLang="ja-JP" b="1">
                <a:latin typeface="Meiryo" panose="020B0604030504040204" pitchFamily="34" charset="-128"/>
                <a:ea typeface="Meiryo" panose="020B0604030504040204" pitchFamily="34" charset="-128"/>
              </a:rPr>
              <a:t>,  or </a:t>
            </a:r>
            <a:r>
              <a:rPr lang="ja-JP" altLang="en-US" b="1">
                <a:latin typeface="Meiryo" panose="020B0604030504040204" pitchFamily="34" charset="-128"/>
                <a:ea typeface="Meiryo" panose="020B0604030504040204" pitchFamily="34" charset="-128"/>
              </a:rPr>
              <a:t>未知の量子場</a:t>
            </a:r>
            <a:r>
              <a:rPr lang="en-US" altLang="ja-JP" b="1">
                <a:latin typeface="Meiryo" panose="020B0604030504040204" pitchFamily="34" charset="-128"/>
                <a:ea typeface="Meiryo" panose="020B0604030504040204" pitchFamily="34" charset="-128"/>
              </a:rPr>
              <a:t> </a:t>
            </a:r>
            <a:r>
              <a:rPr lang="ja-JP" altLang="en-US" b="1">
                <a:latin typeface="Meiryo" panose="020B0604030504040204" pitchFamily="34" charset="-128"/>
                <a:ea typeface="Meiryo" panose="020B0604030504040204" pitchFamily="34" charset="-128"/>
              </a:rPr>
              <a:t>等々</a:t>
            </a:r>
            <a:r>
              <a:rPr lang="en-US" altLang="ja-JP" b="1">
                <a:latin typeface="Meiryo" panose="020B0604030504040204" pitchFamily="34" charset="-128"/>
                <a:ea typeface="Meiryo" panose="020B0604030504040204" pitchFamily="34" charset="-128"/>
              </a:rPr>
              <a:t>) </a:t>
            </a:r>
            <a:r>
              <a:rPr lang="ja-JP" altLang="en-US" sz="2000" b="1">
                <a:latin typeface="Meiryo" panose="020B0604030504040204" pitchFamily="34" charset="-128"/>
                <a:ea typeface="Meiryo" panose="020B0604030504040204" pitchFamily="34" charset="-128"/>
              </a:rPr>
              <a:t>の検証</a:t>
            </a:r>
            <a:r>
              <a:rPr lang="en-US" altLang="ja-JP" sz="2000" b="1">
                <a:latin typeface="Meiryo" panose="020B0604030504040204" pitchFamily="34" charset="-128"/>
                <a:ea typeface="Meiryo" panose="020B0604030504040204" pitchFamily="34" charset="-128"/>
              </a:rPr>
              <a:t> </a:t>
            </a:r>
          </a:p>
        </p:txBody>
      </p:sp>
      <p:sp>
        <p:nvSpPr>
          <p:cNvPr id="2" name="Google Shape;268;p45">
            <a:extLst>
              <a:ext uri="{FF2B5EF4-FFF2-40B4-BE49-F238E27FC236}">
                <a16:creationId xmlns:a16="http://schemas.microsoft.com/office/drawing/2014/main" id="{CC741279-8257-127B-5D7E-FD53D3F77CB8}"/>
              </a:ext>
            </a:extLst>
          </p:cNvPr>
          <p:cNvSpPr txBox="1"/>
          <p:nvPr/>
        </p:nvSpPr>
        <p:spPr>
          <a:xfrm>
            <a:off x="82203" y="167680"/>
            <a:ext cx="10518637" cy="666849"/>
          </a:xfrm>
          <a:prstGeom prst="rect">
            <a:avLst/>
          </a:prstGeom>
          <a:noFill/>
          <a:ln>
            <a:noFill/>
          </a:ln>
        </p:spPr>
        <p:txBody>
          <a:bodyPr spcFirstLastPara="1" wrap="square" lIns="25400" tIns="25400" rIns="25400" bIns="25400" anchor="ctr" anchorCtr="0">
            <a:spAutoFit/>
          </a:bodyPr>
          <a:lstStyle/>
          <a:p>
            <a:pPr>
              <a:buClr>
                <a:srgbClr val="113362"/>
              </a:buClr>
              <a:buSzPts val="3400"/>
            </a:pPr>
            <a:r>
              <a:rPr lang="en-US" sz="4000" b="1" dirty="0" err="1">
                <a:solidFill>
                  <a:srgbClr val="113362"/>
                </a:solidFill>
                <a:latin typeface="Meiryo" panose="020B0604030504040204" pitchFamily="34" charset="-128"/>
                <a:ea typeface="Meiryo" panose="020B0604030504040204" pitchFamily="34" charset="-128"/>
                <a:cs typeface="Times New Roman"/>
                <a:sym typeface="Times New Roman"/>
              </a:rPr>
              <a:t>インフレーションのより深い理解を目指して</a:t>
            </a:r>
            <a:endParaRPr sz="500" dirty="0">
              <a:latin typeface="Meiryo" panose="020B0604030504040204" pitchFamily="34" charset="-128"/>
              <a:ea typeface="Meiryo" panose="020B0604030504040204" pitchFamily="34" charset="-128"/>
            </a:endParaRPr>
          </a:p>
        </p:txBody>
      </p:sp>
      <p:sp>
        <p:nvSpPr>
          <p:cNvPr id="3" name="テキスト ボックス 2">
            <a:extLst>
              <a:ext uri="{FF2B5EF4-FFF2-40B4-BE49-F238E27FC236}">
                <a16:creationId xmlns:a16="http://schemas.microsoft.com/office/drawing/2014/main" id="{3D89404B-BC6A-3776-0377-769EFFA13165}"/>
              </a:ext>
            </a:extLst>
          </p:cNvPr>
          <p:cNvSpPr txBox="1"/>
          <p:nvPr/>
        </p:nvSpPr>
        <p:spPr>
          <a:xfrm>
            <a:off x="7076963" y="744676"/>
            <a:ext cx="4346062" cy="523220"/>
          </a:xfrm>
          <a:prstGeom prst="rect">
            <a:avLst/>
          </a:prstGeom>
          <a:solidFill>
            <a:schemeClr val="bg1"/>
          </a:solidFill>
        </p:spPr>
        <p:txBody>
          <a:bodyPr wrap="none" rtlCol="0">
            <a:spAutoFit/>
          </a:bodyPr>
          <a:lstStyle/>
          <a:p>
            <a:r>
              <a:rPr kumimoji="1" lang="en-US" altLang="ja-JP" sz="2800" dirty="0"/>
              <a:t>(</a:t>
            </a:r>
            <a:r>
              <a:rPr kumimoji="1" lang="ja-JP" altLang="en-US" sz="2800"/>
              <a:t>原始重力波の広帯域観測</a:t>
            </a:r>
            <a:r>
              <a:rPr kumimoji="1" lang="en-US" altLang="ja-JP" sz="2800" dirty="0"/>
              <a:t>)</a:t>
            </a:r>
            <a:endParaRPr kumimoji="1" lang="ja-JP" altLang="en-US" sz="2800"/>
          </a:p>
        </p:txBody>
      </p:sp>
      <p:sp>
        <p:nvSpPr>
          <p:cNvPr id="12" name="テキスト ボックス 11">
            <a:extLst>
              <a:ext uri="{FF2B5EF4-FFF2-40B4-BE49-F238E27FC236}">
                <a16:creationId xmlns:a16="http://schemas.microsoft.com/office/drawing/2014/main" id="{B09F14C5-2828-28CB-60DB-12508ECC4B77}"/>
              </a:ext>
            </a:extLst>
          </p:cNvPr>
          <p:cNvSpPr txBox="1"/>
          <p:nvPr/>
        </p:nvSpPr>
        <p:spPr>
          <a:xfrm>
            <a:off x="176989" y="5703510"/>
            <a:ext cx="7538235" cy="830997"/>
          </a:xfrm>
          <a:prstGeom prst="rect">
            <a:avLst/>
          </a:prstGeom>
          <a:noFill/>
        </p:spPr>
        <p:txBody>
          <a:bodyPr wrap="square" rtlCol="0">
            <a:spAutoFit/>
          </a:bodyPr>
          <a:lstStyle/>
          <a:p>
            <a:r>
              <a:rPr kumimoji="1" lang="ja-JP" altLang="en-US" sz="2400"/>
              <a:t>他の重力波実験と相補的であり、かつ初期宇宙・素粒子物理に対する新たな知見を得る事が期待できる。</a:t>
            </a:r>
            <a:endParaRPr kumimoji="1" lang="en-US" altLang="ja-JP" sz="2400" dirty="0"/>
          </a:p>
        </p:txBody>
      </p:sp>
    </p:spTree>
    <p:extLst>
      <p:ext uri="{BB962C8B-B14F-4D97-AF65-F5344CB8AC3E}">
        <p14:creationId xmlns:p14="http://schemas.microsoft.com/office/powerpoint/2010/main" val="120661129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918</TotalTime>
  <Words>2112</Words>
  <Application>Microsoft Macintosh PowerPoint</Application>
  <PresentationFormat>ワイド画面</PresentationFormat>
  <Paragraphs>238</Paragraphs>
  <Slides>19</Slides>
  <Notes>1</Notes>
  <HiddenSlides>0</HiddenSlides>
  <MMClips>1</MMClips>
  <ScaleCrop>false</ScaleCrop>
  <HeadingPairs>
    <vt:vector size="6" baseType="variant">
      <vt:variant>
        <vt:lpstr>使用されているフォント</vt:lpstr>
      </vt:variant>
      <vt:variant>
        <vt:i4>17</vt:i4>
      </vt:variant>
      <vt:variant>
        <vt:lpstr>テーマ</vt:lpstr>
      </vt:variant>
      <vt:variant>
        <vt:i4>2</vt:i4>
      </vt:variant>
      <vt:variant>
        <vt:lpstr>スライド タイトル</vt:lpstr>
      </vt:variant>
      <vt:variant>
        <vt:i4>19</vt:i4>
      </vt:variant>
    </vt:vector>
  </HeadingPairs>
  <TitlesOfParts>
    <vt:vector size="38" baseType="lpstr">
      <vt:lpstr>Hiragino Kaku Gothic ProN W3</vt:lpstr>
      <vt:lpstr>Hiragino Kaku Gothic ProN W6</vt:lpstr>
      <vt:lpstr>MS PGothic</vt:lpstr>
      <vt:lpstr>Spica Neue P Bold</vt:lpstr>
      <vt:lpstr>Meiryo</vt:lpstr>
      <vt:lpstr>游ゴシック</vt:lpstr>
      <vt:lpstr>游ゴシック Light</vt:lpstr>
      <vt:lpstr>Aptos</vt:lpstr>
      <vt:lpstr>Aptos Display</vt:lpstr>
      <vt:lpstr>Arial</vt:lpstr>
      <vt:lpstr>Cambria Math</vt:lpstr>
      <vt:lpstr>Helvetica Neue</vt:lpstr>
      <vt:lpstr>Helvetica Neue Light</vt:lpstr>
      <vt:lpstr>Palatino</vt:lpstr>
      <vt:lpstr>Symbol</vt:lpstr>
      <vt:lpstr>Times New Roman</vt:lpstr>
      <vt:lpstr>Wingdings</vt:lpstr>
      <vt:lpstr>Office テーマ</vt:lpstr>
      <vt:lpstr>デザインの設定</vt:lpstr>
      <vt:lpstr>LiteBIRD計画 の現状と展望</vt:lpstr>
      <vt:lpstr>LiteBIRD Joint Study Group</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LiteBIRDの最近の状況</vt:lpstr>
      <vt:lpstr>計画の見直し検討で目指すNew LiteBIRD</vt:lpstr>
      <vt:lpstr>計画の見直し検討で目指すNew LiteBIRD</vt:lpstr>
      <vt:lpstr>期待される波及効果とシナジー</vt:lpstr>
      <vt:lpstr>PowerPoint プレゼンテーション</vt:lpstr>
      <vt:lpstr>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MASAYA HASEGAWA</cp:lastModifiedBy>
  <cp:revision>7</cp:revision>
  <dcterms:created xsi:type="dcterms:W3CDTF">2025-02-15T05:34:24Z</dcterms:created>
  <dcterms:modified xsi:type="dcterms:W3CDTF">2025-03-11T03:16:02Z</dcterms:modified>
</cp:coreProperties>
</file>