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3804" r:id="rId2"/>
    <p:sldMasterId id="2147483816" r:id="rId3"/>
    <p:sldMasterId id="2147483828" r:id="rId4"/>
  </p:sldMasterIdLst>
  <p:notesMasterIdLst>
    <p:notesMasterId r:id="rId27"/>
  </p:notesMasterIdLst>
  <p:sldIdLst>
    <p:sldId id="256" r:id="rId5"/>
    <p:sldId id="257" r:id="rId6"/>
    <p:sldId id="282" r:id="rId7"/>
    <p:sldId id="292" r:id="rId8"/>
    <p:sldId id="293" r:id="rId9"/>
    <p:sldId id="283" r:id="rId10"/>
    <p:sldId id="284" r:id="rId11"/>
    <p:sldId id="300" r:id="rId12"/>
    <p:sldId id="301" r:id="rId13"/>
    <p:sldId id="302" r:id="rId14"/>
    <p:sldId id="296" r:id="rId15"/>
    <p:sldId id="297" r:id="rId16"/>
    <p:sldId id="298" r:id="rId17"/>
    <p:sldId id="289" r:id="rId18"/>
    <p:sldId id="290" r:id="rId19"/>
    <p:sldId id="285" r:id="rId20"/>
    <p:sldId id="286" r:id="rId21"/>
    <p:sldId id="287" r:id="rId22"/>
    <p:sldId id="288" r:id="rId23"/>
    <p:sldId id="275" r:id="rId24"/>
    <p:sldId id="276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897ECAC-9F53-7547-A373-16F37A31D34C}">
          <p14:sldIdLst>
            <p14:sldId id="256"/>
            <p14:sldId id="257"/>
          </p14:sldIdLst>
        </p14:section>
        <p14:section name="D07  中澤和洋  「雷雲と宇宙線の相互作用に伴う高エネルギー現象」研究会" id="{1701F7C4-00FB-B046-91E8-4DF78A9461BE}">
          <p14:sldIdLst>
            <p14:sldId id="282"/>
          </p14:sldIdLst>
        </p14:section>
        <p14:section name="E36  浅野勝晃  宇宙における粒子加速の比較研究" id="{6C4AF4B2-AC53-7444-9BCE-17EF9A4B8632}">
          <p14:sldIdLst>
            <p14:sldId id="292"/>
            <p14:sldId id="293"/>
          </p14:sldIdLst>
        </p14:section>
        <p14:section name="E37  吉田龍生  高エネルギーガンマ線でみる極限宇宙　2017" id="{6047C6A4-CC86-7D45-9162-2CA74874C973}">
          <p14:sldIdLst>
            <p14:sldId id="283"/>
            <p14:sldId id="284"/>
          </p14:sldIdLst>
        </p14:section>
        <p14:section name="E40  池田大輔  宇宙素粒子若手の会2017年秋の研究会(基礎部門）" id="{3FDC5FC4-CB69-4444-BDE7-D3448D43CEF1}">
          <p14:sldIdLst>
            <p14:sldId id="300"/>
            <p14:sldId id="301"/>
            <p14:sldId id="302"/>
          </p14:sldIdLst>
        </p14:section>
        <p14:section name="H03  大澤崇人  惑星物質科学のフロンティア" id="{B7797B29-A666-7442-811D-2810E30260E4}">
          <p14:sldIdLst>
            <p14:sldId id="296"/>
            <p14:sldId id="297"/>
            <p14:sldId id="298"/>
          </p14:sldIdLst>
        </p14:section>
        <p14:section name="J01  奥村公宏  研究会「ニュートリノ」" id="{32606AB6-2ED8-F848-BB5F-B527B70A6689}">
          <p14:sldIdLst>
            <p14:sldId id="289"/>
            <p14:sldId id="290"/>
          </p14:sldIdLst>
        </p14:section>
        <p14:section name="J02  伊藤好孝(西嶋恭司)  CRC宇宙線将来計画研究会" id="{FD6A9D01-B13A-8A41-BC61-94EF8D69AD20}">
          <p14:sldIdLst>
            <p14:sldId id="285"/>
            <p14:sldId id="286"/>
            <p14:sldId id="287"/>
            <p14:sldId id="288"/>
          </p14:sldIdLst>
        </p14:section>
        <p14:section name="summary" id="{1B6AF243-9E3F-0D47-9809-1E2742C910F1}">
          <p14:sldIdLst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2"/>
    <p:restoredTop sz="94026"/>
  </p:normalViewPr>
  <p:slideViewPr>
    <p:cSldViewPr snapToGrid="0" snapToObjects="1">
      <p:cViewPr>
        <p:scale>
          <a:sx n="70" d="100"/>
          <a:sy n="70" d="100"/>
        </p:scale>
        <p:origin x="51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C5FF-9AFE-B74B-BE49-8EA101E9856B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06E4A-D849-2E4D-A8ED-C78C6869F4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2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1F28757-0CA0-0843-AE6B-CB4DD3BD1F7A}" type="slidenum">
              <a:rPr lang="ja-JP" altLang="en-US" sz="1200"/>
              <a:pPr/>
              <a:t>6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13957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10800000" flipV="1">
            <a:off x="688732" y="3502025"/>
            <a:ext cx="7769469" cy="71438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0" y="4"/>
            <a:ext cx="9144000" cy="8366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974125" y="457200"/>
            <a:ext cx="5169877" cy="3810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1182568" y="476250"/>
            <a:ext cx="2825261" cy="361950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gray">
          <a:xfrm>
            <a:off x="3974125" y="185738"/>
            <a:ext cx="5169877" cy="271462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8279"/>
            <a:ext cx="7772400" cy="720725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7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6666" y="5084767"/>
            <a:ext cx="2133600" cy="288925"/>
          </a:xfrm>
        </p:spPr>
        <p:txBody>
          <a:bodyPr/>
          <a:lstStyle>
            <a:lvl1pPr algn="ctr">
              <a:defRPr sz="1400" smtClean="0"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453067"/>
            <a:ext cx="2895600" cy="288925"/>
          </a:xfrm>
        </p:spPr>
        <p:txBody>
          <a:bodyPr/>
          <a:lstStyle>
            <a:lvl1pPr>
              <a:defRPr sz="1400" smtClean="0"/>
            </a:lvl1pPr>
          </a:lstStyle>
          <a:p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4254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4254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2" y="1196975"/>
            <a:ext cx="4044461" cy="49291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2340" y="1196975"/>
            <a:ext cx="4044461" cy="49291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6" y="365129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115" y="1681163"/>
            <a:ext cx="38686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115" y="2505075"/>
            <a:ext cx="3868616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6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665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668" y="987429"/>
            <a:ext cx="462914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115" y="457200"/>
            <a:ext cx="29483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668" y="987429"/>
            <a:ext cx="462914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115" y="2057400"/>
            <a:ext cx="29483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9562" y="30163"/>
            <a:ext cx="2176097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9809" y="30163"/>
            <a:ext cx="6389077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DCB8-433F-EC4B-B2BB-CC4240B4352E}" type="datetimeFigureOut">
              <a:t>12/9/17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A16C-4765-AC4B-932B-821D8E72336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3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4"/>
            <a:ext cx="9144000" cy="8366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3975590" y="457204"/>
            <a:ext cx="5169877" cy="30797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1184032" y="476250"/>
            <a:ext cx="2826728" cy="361950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gray">
          <a:xfrm>
            <a:off x="0" y="7651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8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 flipV="1">
            <a:off x="-7328" y="6742117"/>
            <a:ext cx="9158655" cy="71437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84639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541B5A5D-FBBC-46A5-B1DB-F65615B9882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46474" name="Rectangle 1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825761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30987FCB-4F18-4454-A6C9-63B992A87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3975590" y="185738"/>
            <a:ext cx="5169877" cy="271462"/>
          </a:xfrm>
          <a:prstGeom prst="rect">
            <a:avLst/>
          </a:prstGeom>
          <a:solidFill>
            <a:srgbClr val="B0F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defRPr>
            </a:lvl9pPr>
          </a:lstStyle>
          <a:p>
            <a:pPr eaLnBrk="1" hangingPunct="1"/>
            <a:endParaRPr lang="ja-JP" altLang="en-US" sz="18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gray">
          <a:xfrm>
            <a:off x="219809" y="30163"/>
            <a:ext cx="8705851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31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ﾎﾟｯﾌﾟ体" panose="040B0A00000000000000" pitchFamily="50" charset="-128"/>
          <a:ea typeface="HGP創英角ﾎﾟｯﾌﾟ体" panose="040B0A00000000000000" pitchFamily="50" charset="-128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65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rr.u-tokyo.ac.jp/info/koubo/h3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icrr.u-tokyo.ac.jp/hea/conference171121/2017_GRB_ICRR_tanimori.pptx" TargetMode="External"/><Relationship Id="rId20" Type="http://schemas.openxmlformats.org/officeDocument/2006/relationships/hyperlink" Target="http://www.icrr.u-tokyo.ac.jp/hea/conference171121/2017_GRB_ICRR_sakamoto.pdf" TargetMode="External"/><Relationship Id="rId21" Type="http://schemas.openxmlformats.org/officeDocument/2006/relationships/hyperlink" Target="http://www.icrr.u-tokyo.ac.jp/hea/conference171121/2017_GRB_ICRR_yamaoka.pdf" TargetMode="External"/><Relationship Id="rId22" Type="http://schemas.openxmlformats.org/officeDocument/2006/relationships/hyperlink" Target="http://www.icrr.u-tokyo.ac.jp/hea/conference171121/2017_GRB_ICRR_arimoto.pptx" TargetMode="External"/><Relationship Id="rId23" Type="http://schemas.openxmlformats.org/officeDocument/2006/relationships/hyperlink" Target="http://www.icrr.u-tokyo.ac.jp/hea/conference171121/2017_GRB_ICRR_kiuchi.pdf" TargetMode="External"/><Relationship Id="rId24" Type="http://schemas.openxmlformats.org/officeDocument/2006/relationships/hyperlink" Target="http://www.icrr.u-tokyo.ac.jp/hea/conference171121/2017_GRB_ICRR_sawano.pdf" TargetMode="External"/><Relationship Id="rId25" Type="http://schemas.openxmlformats.org/officeDocument/2006/relationships/hyperlink" Target="http://www.icrr.u-tokyo.ac.jp/hea/conference171121/2017_GRB_ICRR_kisaka.pdf" TargetMode="External"/><Relationship Id="rId26" Type="http://schemas.openxmlformats.org/officeDocument/2006/relationships/hyperlink" Target="http://www.icrr.u-tokyo.ac.jp/hea/conference171121/2017_GRB_ICRR_sjtanaka.pdf" TargetMode="External"/><Relationship Id="rId27" Type="http://schemas.openxmlformats.org/officeDocument/2006/relationships/hyperlink" Target="http://www.icrr.u-tokyo.ac.jp/hea/conference171121/2017_GRB_ICRR_gunji.pdf" TargetMode="External"/><Relationship Id="rId28" Type="http://schemas.openxmlformats.org/officeDocument/2006/relationships/hyperlink" Target="http://www.icrr.u-tokyo.ac.jp/hea/conference171121/2017_GRB_ICRR_toma.pdf" TargetMode="External"/><Relationship Id="rId29" Type="http://schemas.openxmlformats.org/officeDocument/2006/relationships/hyperlink" Target="http://www.icrr.u-tokyo.ac.jp/hea/conference171121/2017_GRB_ICRR_itoh.pdf" TargetMode="External"/><Relationship Id="rId30" Type="http://schemas.openxmlformats.org/officeDocument/2006/relationships/hyperlink" Target="http://www.icrr.u-tokyo.ac.jp/hea/conference171121/2017_GRB_ICRR_ishii.pdf" TargetMode="External"/><Relationship Id="rId31" Type="http://schemas.openxmlformats.org/officeDocument/2006/relationships/image" Target="../media/image7.jpeg"/><Relationship Id="rId10" Type="http://schemas.openxmlformats.org/officeDocument/2006/relationships/hyperlink" Target="http://www.icrr.u-tokyo.ac.jp/hea/conference171121/2017_GRB_ICRR_asano.pptx" TargetMode="External"/><Relationship Id="rId11" Type="http://schemas.openxmlformats.org/officeDocument/2006/relationships/hyperlink" Target="http://www.icrr.u-tokyo.ac.jp/hea/conference171121/2017_GRB_ICRR_ioka.pdf" TargetMode="External"/><Relationship Id="rId12" Type="http://schemas.openxmlformats.org/officeDocument/2006/relationships/hyperlink" Target="http://www.icrr.u-tokyo.ac.jp/hea/conference171121/2017_GRB_ICRR_yamazaki.pdf" TargetMode="External"/><Relationship Id="rId13" Type="http://schemas.openxmlformats.org/officeDocument/2006/relationships/hyperlink" Target="http://www.icrr.u-tokyo.ac.jp/hea/conference171121/2017_GRB_ICRR_kawai.pdf" TargetMode="External"/><Relationship Id="rId14" Type="http://schemas.openxmlformats.org/officeDocument/2006/relationships/hyperlink" Target="http://www.icrr.u-tokyo.ac.jp/hea/conference171121/2017_GRB_ICRR_tameda.pdf" TargetMode="External"/><Relationship Id="rId15" Type="http://schemas.openxmlformats.org/officeDocument/2006/relationships/hyperlink" Target="http://www.icrr.u-tokyo.ac.jp/hea/conference171121/2017_GRB_ICRR_sinoue.pdf" TargetMode="External"/><Relationship Id="rId16" Type="http://schemas.openxmlformats.org/officeDocument/2006/relationships/hyperlink" Target="http://www.icrr.u-tokyo.ac.jp/hea/conference171121/2017_GRB_ICRR_totani.pdf" TargetMode="External"/><Relationship Id="rId17" Type="http://schemas.openxmlformats.org/officeDocument/2006/relationships/hyperlink" Target="http://www.icrr.u-tokyo.ac.jp/hea/conference171121/2017_GRB_ICRR_niino.pdf" TargetMode="External"/><Relationship Id="rId18" Type="http://schemas.openxmlformats.org/officeDocument/2006/relationships/hyperlink" Target="http://www.icrr.u-tokyo.ac.jp/hea/conference171121/2017_GRB_ICRR_hashimoto.pdf" TargetMode="External"/><Relationship Id="rId19" Type="http://schemas.openxmlformats.org/officeDocument/2006/relationships/hyperlink" Target="http://www.icrr.u-tokyo.ac.jp/hea/conference171121/2017_GRB_ICRR_yonetoku.pptx" TargetMode="External"/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www.icrr.u-tokyo.ac.jp/hea/conference171121/2017_GRB_ICRR_yatsu.pdf" TargetMode="External"/><Relationship Id="rId3" Type="http://schemas.openxmlformats.org/officeDocument/2006/relationships/hyperlink" Target="http://www.icrr.u-tokyo.ac.jp/hea/conference171121/2017_GRB_ICRR_moriya.pdf" TargetMode="External"/><Relationship Id="rId4" Type="http://schemas.openxmlformats.org/officeDocument/2006/relationships/hyperlink" Target="http://www.icrr.u-tokyo.ac.jp/hea/conference171121/2017_GRB_ICRR_suzuki.pdf" TargetMode="External"/><Relationship Id="rId5" Type="http://schemas.openxmlformats.org/officeDocument/2006/relationships/hyperlink" Target="http://www.icrr.u-tokyo.ac.jp/hea/conference171121/2017_GRB_ICRR_mtanaka.pdf" TargetMode="External"/><Relationship Id="rId6" Type="http://schemas.openxmlformats.org/officeDocument/2006/relationships/hyperlink" Target="http://www.icrr.u-tokyo.ac.jp/hea/conference171121/2017_GRB_ICRR_tomita.pptx" TargetMode="External"/><Relationship Id="rId7" Type="http://schemas.openxmlformats.org/officeDocument/2006/relationships/hyperlink" Target="http://www.icrr.u-tokyo.ac.jp/hea/conference171121/2017_GRB_ICRR_kashiyama.pdf" TargetMode="External"/><Relationship Id="rId8" Type="http://schemas.openxmlformats.org/officeDocument/2006/relationships/hyperlink" Target="http://www.icrr.u-tokyo.ac.jp/hea/conference171121/2017_GRB_ICRR_kinugawa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3233" y="2404532"/>
            <a:ext cx="7607808" cy="1646302"/>
          </a:xfrm>
        </p:spPr>
        <p:txBody>
          <a:bodyPr/>
          <a:lstStyle/>
          <a:p>
            <a:pPr algn="ctr"/>
            <a:r>
              <a:rPr lang="ja-JP" altLang="en-US" sz="4400" dirty="0" smtClean="0"/>
              <a:t>委員長とりまとめ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（</a:t>
            </a:r>
            <a:r>
              <a:rPr kumimoji="1" lang="ja-JP" altLang="en-US" sz="4400" dirty="0" smtClean="0"/>
              <a:t>研究会関連</a:t>
            </a:r>
            <a:r>
              <a:rPr lang="ja-JP" altLang="en-US" sz="4400" dirty="0" smtClean="0"/>
              <a:t>研究課題）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477213" cy="1096899"/>
          </a:xfrm>
        </p:spPr>
        <p:txBody>
          <a:bodyPr/>
          <a:lstStyle/>
          <a:p>
            <a:r>
              <a:rPr lang="ja-JP" altLang="en-US" dirty="0"/>
              <a:t>平成</a:t>
            </a:r>
            <a:r>
              <a:rPr lang="en-US" altLang="ja-JP" dirty="0" smtClean="0"/>
              <a:t>29</a:t>
            </a:r>
            <a:r>
              <a:rPr lang="ja-JP" altLang="en-US" dirty="0" smtClean="0"/>
              <a:t>年度</a:t>
            </a:r>
            <a:r>
              <a:rPr lang="ja-JP" altLang="en-US" dirty="0"/>
              <a:t>東京大学宇宙線研共同利用研究成果発表会</a:t>
            </a:r>
          </a:p>
          <a:p>
            <a:r>
              <a:rPr lang="ja-JP" altLang="en-US" dirty="0" smtClean="0"/>
              <a:t>神田展行（委員長）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66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344850"/>
            <a:ext cx="7772400" cy="1470025"/>
          </a:xfrm>
        </p:spPr>
        <p:txBody>
          <a:bodyPr/>
          <a:lstStyle/>
          <a:p>
            <a:r>
              <a:rPr lang="ja-JP" altLang="en-US" sz="4400" dirty="0"/>
              <a:t>惑星物質科学のフロンティア</a:t>
            </a:r>
            <a:endParaRPr kumimoji="1" lang="ja-JP" altLang="en-US" sz="4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世話人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大澤</a:t>
            </a:r>
            <a:r>
              <a:rPr lang="ja-JP" altLang="en-US" dirty="0" smtClean="0">
                <a:solidFill>
                  <a:schemeClr val="tx1"/>
                </a:solidFill>
              </a:rPr>
              <a:t>崇人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原子力機構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r>
              <a:rPr lang="ja-JP" altLang="en-US" dirty="0" err="1" smtClean="0">
                <a:solidFill>
                  <a:schemeClr val="tx1"/>
                </a:solidFill>
              </a:rPr>
              <a:t>、</a:t>
            </a:r>
            <a:r>
              <a:rPr lang="ja-JP" altLang="en-US" dirty="0" smtClean="0">
                <a:solidFill>
                  <a:schemeClr val="tx1"/>
                </a:solidFill>
              </a:rPr>
              <a:t>村上登志男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学習院大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lang="en-US" altLang="ja-JP" dirty="0"/>
          </a:p>
          <a:p>
            <a:r>
              <a:rPr lang="ja-JP" altLang="en-US" dirty="0" smtClean="0"/>
              <a:t>馬上謙一</a:t>
            </a:r>
            <a:r>
              <a:rPr lang="en-US" altLang="ja-JP" dirty="0" smtClean="0"/>
              <a:t>(</a:t>
            </a:r>
            <a:r>
              <a:rPr lang="ja-JP" altLang="en-US" dirty="0" smtClean="0"/>
              <a:t>北海道大学</a:t>
            </a:r>
            <a:r>
              <a:rPr lang="en-US" altLang="ja-JP" dirty="0" smtClean="0"/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9087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宇宙線研共同利用研究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研究会の</a:t>
            </a:r>
            <a:r>
              <a:rPr lang="ja-JP" altLang="en-US" dirty="0" smtClean="0"/>
              <a:t>名称</a:t>
            </a:r>
            <a:r>
              <a:rPr lang="en-US" altLang="ja-JP" dirty="0" smtClean="0"/>
              <a:t>: </a:t>
            </a:r>
            <a:r>
              <a:rPr lang="ja-JP" altLang="en-US" dirty="0" smtClean="0"/>
              <a:t>惑星</a:t>
            </a:r>
            <a:r>
              <a:rPr lang="ja-JP" altLang="en-US" dirty="0"/>
              <a:t>物質科学の</a:t>
            </a:r>
            <a:r>
              <a:rPr lang="ja-JP" altLang="en-US" dirty="0" smtClean="0"/>
              <a:t>フロンティア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 smtClean="0"/>
              <a:t>日程</a:t>
            </a:r>
            <a:r>
              <a:rPr lang="en-US" altLang="ja-JP" dirty="0" smtClean="0"/>
              <a:t>: 2018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月開催予定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 smtClean="0"/>
              <a:t>場所</a:t>
            </a:r>
            <a:r>
              <a:rPr lang="en-US" altLang="ja-JP" dirty="0" smtClean="0"/>
              <a:t>: </a:t>
            </a:r>
            <a:r>
              <a:rPr lang="ja-JP" altLang="en-US" dirty="0" smtClean="0"/>
              <a:t>東大宇宙線研究所</a:t>
            </a:r>
            <a:r>
              <a:rPr lang="en-US" altLang="ja-JP" dirty="0"/>
              <a:t>6</a:t>
            </a:r>
            <a:r>
              <a:rPr lang="ja-JP" altLang="en-US" dirty="0"/>
              <a:t>階</a:t>
            </a:r>
            <a:r>
              <a:rPr lang="ja-JP" altLang="en-US" dirty="0" smtClean="0"/>
              <a:t>大会議場を予定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 smtClean="0"/>
              <a:t>世話人</a:t>
            </a:r>
            <a:r>
              <a:rPr lang="en-US" altLang="ja-JP" dirty="0" smtClean="0"/>
              <a:t>: </a:t>
            </a:r>
            <a:r>
              <a:rPr lang="ja-JP" altLang="en-US" dirty="0" smtClean="0">
                <a:solidFill>
                  <a:schemeClr val="tx1"/>
                </a:solidFill>
              </a:rPr>
              <a:t>大澤</a:t>
            </a:r>
            <a:r>
              <a:rPr lang="ja-JP" altLang="en-US" dirty="0">
                <a:solidFill>
                  <a:schemeClr val="tx1"/>
                </a:solidFill>
              </a:rPr>
              <a:t>崇人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原子力機構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r>
              <a:rPr lang="ja-JP" altLang="en-US" dirty="0" err="1">
                <a:solidFill>
                  <a:schemeClr val="tx1"/>
                </a:solidFill>
              </a:rPr>
              <a:t>、</a:t>
            </a:r>
            <a:r>
              <a:rPr lang="ja-JP" altLang="en-US" dirty="0">
                <a:solidFill>
                  <a:schemeClr val="tx1"/>
                </a:solidFill>
              </a:rPr>
              <a:t>村上登志男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学習院大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r>
              <a:rPr lang="ja-JP" altLang="en-US" dirty="0" err="1" smtClean="0">
                <a:solidFill>
                  <a:schemeClr val="tx1"/>
                </a:solidFill>
              </a:rPr>
              <a:t>、</a:t>
            </a:r>
            <a:r>
              <a:rPr lang="ja-JP" altLang="en-US" dirty="0"/>
              <a:t>馬上謙一</a:t>
            </a:r>
            <a:r>
              <a:rPr lang="en-US" altLang="ja-JP" dirty="0"/>
              <a:t>(</a:t>
            </a:r>
            <a:r>
              <a:rPr lang="ja-JP" altLang="en-US" dirty="0"/>
              <a:t>北海道大学</a:t>
            </a:r>
            <a:r>
              <a:rPr lang="en-US" altLang="ja-JP" dirty="0" smtClean="0"/>
              <a:t>)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dirty="0" smtClean="0"/>
          </a:p>
          <a:p>
            <a:r>
              <a:rPr lang="ja-JP" altLang="en-US" dirty="0" smtClean="0"/>
              <a:t>趣旨</a:t>
            </a:r>
            <a:r>
              <a:rPr lang="en-US" altLang="ja-JP" dirty="0" smtClean="0"/>
              <a:t>: </a:t>
            </a:r>
            <a:r>
              <a:rPr lang="ja-JP" altLang="en-US" dirty="0" smtClean="0"/>
              <a:t>惑星科学に関する最新の研究成果の発表を通して異分野間の</a:t>
            </a:r>
            <a:r>
              <a:rPr lang="ja-JP" altLang="en-US" dirty="0"/>
              <a:t>研究者の交流</a:t>
            </a:r>
            <a:r>
              <a:rPr lang="ja-JP" altLang="en-US" dirty="0" smtClean="0"/>
              <a:t>を行い、太陽</a:t>
            </a:r>
            <a:r>
              <a:rPr lang="ja-JP" altLang="en-US" dirty="0"/>
              <a:t>系物質進化の認識を深化</a:t>
            </a:r>
            <a:r>
              <a:rPr lang="ja-JP" altLang="en-US" dirty="0" smtClean="0"/>
              <a:t>させる。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8603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 smtClean="0"/>
              <a:t>発表者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未定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発表</a:t>
            </a:r>
            <a:r>
              <a:rPr lang="ja-JP" altLang="en-US" dirty="0" smtClean="0"/>
              <a:t>題目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未定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発表</a:t>
            </a:r>
            <a:r>
              <a:rPr lang="ja-JP" altLang="en-US" dirty="0" smtClean="0"/>
              <a:t>件数</a:t>
            </a:r>
            <a:r>
              <a:rPr lang="en-US" altLang="ja-JP" dirty="0" smtClean="0"/>
              <a:t>: 15</a:t>
            </a:r>
            <a:r>
              <a:rPr lang="ja-JP" altLang="en-US" dirty="0" smtClean="0"/>
              <a:t>件程度を予定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 smtClean="0"/>
              <a:t>参加者数</a:t>
            </a:r>
            <a:r>
              <a:rPr lang="en-US" altLang="ja-JP" dirty="0" smtClean="0"/>
              <a:t>: 25</a:t>
            </a:r>
            <a:r>
              <a:rPr lang="ja-JP" altLang="en-US" dirty="0" smtClean="0"/>
              <a:t>人程度を予定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 smtClean="0"/>
              <a:t>成果</a:t>
            </a:r>
            <a:r>
              <a:rPr lang="en-US" altLang="ja-JP" dirty="0" smtClean="0"/>
              <a:t>: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Terada </a:t>
            </a:r>
            <a:r>
              <a:rPr lang="en-US" altLang="ja-JP" dirty="0"/>
              <a:t>K., Sato A., Ninomiya K., Kawashima Y., Shimomura K., Yoshida G., Kawai Y., Osawa T., and Tachibana S., Non-destructive elemental analysis of a carbonaceous chondrite with direct current Muon beam at </a:t>
            </a:r>
            <a:r>
              <a:rPr lang="en-US" altLang="ja-JP" dirty="0" err="1"/>
              <a:t>MuSIC</a:t>
            </a:r>
            <a:r>
              <a:rPr lang="en-US" altLang="ja-JP" dirty="0"/>
              <a:t>. </a:t>
            </a:r>
            <a:r>
              <a:rPr lang="en-US" altLang="ja-JP" dirty="0" err="1"/>
              <a:t>Scientic</a:t>
            </a:r>
            <a:r>
              <a:rPr lang="en-US" altLang="ja-JP" dirty="0"/>
              <a:t> Reports 7, 15478.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err="1" smtClean="0"/>
              <a:t>Bajo</a:t>
            </a:r>
            <a:r>
              <a:rPr lang="en-US" altLang="ja-JP" dirty="0" smtClean="0"/>
              <a:t> </a:t>
            </a:r>
            <a:r>
              <a:rPr lang="en-US" altLang="ja-JP" dirty="0"/>
              <a:t>K., </a:t>
            </a:r>
            <a:r>
              <a:rPr lang="en-US" altLang="ja-JP" dirty="0" err="1"/>
              <a:t>Itose</a:t>
            </a:r>
            <a:r>
              <a:rPr lang="en-US" altLang="ja-JP" dirty="0"/>
              <a:t> S., Matsuya M., Ishihara M., Uchino K., Kudo M., </a:t>
            </a:r>
            <a:r>
              <a:rPr lang="en-US" altLang="ja-JP" dirty="0" err="1"/>
              <a:t>Sakaguchi</a:t>
            </a:r>
            <a:r>
              <a:rPr lang="en-US" altLang="ja-JP" dirty="0"/>
              <a:t> I., and </a:t>
            </a:r>
            <a:r>
              <a:rPr lang="en-US" altLang="ja-JP" dirty="0" err="1"/>
              <a:t>Yurimoto</a:t>
            </a:r>
            <a:r>
              <a:rPr lang="en-US" altLang="ja-JP" dirty="0"/>
              <a:t> H. (2016) High spatial resolution imaging of helium isotope by TOF-SNMS. Surface and Interface Analysis 48, </a:t>
            </a:r>
            <a:r>
              <a:rPr lang="en-US" altLang="ja-JP" dirty="0" smtClean="0"/>
              <a:t>1190-1193.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dirty="0" smtClean="0"/>
              <a:t>Matsuoka </a:t>
            </a:r>
            <a:r>
              <a:rPr lang="en-US" altLang="ja-JP" dirty="0"/>
              <a:t>M., Nakamura T., Osawa T., Iwata T., </a:t>
            </a:r>
            <a:r>
              <a:rPr lang="en-US" altLang="ja-JP" dirty="0" err="1"/>
              <a:t>Kitazato</a:t>
            </a:r>
            <a:r>
              <a:rPr lang="en-US" altLang="ja-JP" dirty="0"/>
              <a:t> K., Abe M., </a:t>
            </a:r>
            <a:r>
              <a:rPr lang="en-US" altLang="ja-JP" dirty="0" err="1"/>
              <a:t>Nakauchi</a:t>
            </a:r>
            <a:r>
              <a:rPr lang="en-US" altLang="ja-JP" dirty="0"/>
              <a:t> Y., Arai T., Komatsu M., </a:t>
            </a:r>
            <a:r>
              <a:rPr lang="en-US" altLang="ja-JP" dirty="0" err="1"/>
              <a:t>Hiroi</a:t>
            </a:r>
            <a:r>
              <a:rPr lang="en-US" altLang="ja-JP" dirty="0"/>
              <a:t> T., </a:t>
            </a:r>
            <a:r>
              <a:rPr lang="en-US" altLang="ja-JP" dirty="0" err="1"/>
              <a:t>Imae</a:t>
            </a:r>
            <a:r>
              <a:rPr lang="en-US" altLang="ja-JP" dirty="0"/>
              <a:t> N., Yamaguchi A., and Kojima H. (2017) An evaluation method of reflectance spectra to be obtained by Hayabusa2 Near-Infrared Spectrometer (NIRS3) based on laboratory measurements of carbonaceous chondrites. Earth, Planet and Space 69, 120.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endParaRPr lang="ja-JP" altLang="en-US" dirty="0" smtClean="0"/>
          </a:p>
          <a:p>
            <a:r>
              <a:rPr lang="ja-JP" altLang="en-US" dirty="0" smtClean="0"/>
              <a:t>共同</a:t>
            </a:r>
            <a:r>
              <a:rPr lang="ja-JP" altLang="en-US" dirty="0"/>
              <a:t>利用査定</a:t>
            </a:r>
            <a:r>
              <a:rPr lang="ja-JP" altLang="en-US" dirty="0" smtClean="0"/>
              <a:t>額</a:t>
            </a:r>
            <a:r>
              <a:rPr lang="en-US" altLang="ja-JP" dirty="0" smtClean="0"/>
              <a:t>: 20</a:t>
            </a:r>
            <a:r>
              <a:rPr lang="ja-JP" altLang="en-US" dirty="0" smtClean="0"/>
              <a:t>万円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研究会内容の公表</a:t>
            </a:r>
            <a:r>
              <a:rPr lang="ja-JP" altLang="en-US" dirty="0" smtClean="0"/>
              <a:t>方法</a:t>
            </a:r>
            <a:r>
              <a:rPr lang="en-US" altLang="ja-JP" dirty="0" smtClean="0"/>
              <a:t>: </a:t>
            </a:r>
            <a:r>
              <a:rPr lang="ja-JP" altLang="en-US" dirty="0" smtClean="0"/>
              <a:t>以下の</a:t>
            </a:r>
            <a:r>
              <a:rPr lang="en-US" altLang="ja-JP" dirty="0" smtClean="0"/>
              <a:t>HP</a:t>
            </a:r>
            <a:r>
              <a:rPr lang="ja-JP" altLang="en-US" dirty="0" err="1" smtClean="0"/>
              <a:t>にて</a:t>
            </a:r>
            <a:r>
              <a:rPr lang="ja-JP" altLang="en-US" dirty="0" smtClean="0"/>
              <a:t>公開します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smtClean="0"/>
              <a:t>dust.cc.gakushuin.ac.jp/ICRR_meeting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978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研究会「ニュートリノ」（</a:t>
            </a:r>
            <a:r>
              <a:rPr lang="ja-JP" altLang="en-US" dirty="0" smtClean="0"/>
              <a:t>本年度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ja-JP" altLang="en-US" sz="2000" dirty="0" smtClean="0"/>
              <a:t>主旨　　</a:t>
            </a:r>
            <a:endParaRPr lang="en-US" altLang="ja-JP" sz="2000" dirty="0" smtClean="0"/>
          </a:p>
          <a:p>
            <a:pPr lvl="1">
              <a:spcBef>
                <a:spcPts val="1800"/>
              </a:spcBef>
            </a:pPr>
            <a:r>
              <a:rPr lang="ja-JP" altLang="en-US" sz="1800" dirty="0" smtClean="0"/>
              <a:t>最新のニュートリノデータやニュートリノに関連した理論研究を議論し、新たな発展をはかる。</a:t>
            </a:r>
            <a:endParaRPr lang="en-US" altLang="ja-JP" sz="1800" dirty="0" smtClean="0"/>
          </a:p>
          <a:p>
            <a:pPr lvl="1">
              <a:spcBef>
                <a:spcPts val="1800"/>
              </a:spcBef>
            </a:pPr>
            <a:r>
              <a:rPr lang="ja-JP" altLang="en-US" sz="1800" dirty="0" smtClean="0"/>
              <a:t>科研費新学術領域「ニュートリノフロンティアの融合と進化」と共同開催</a:t>
            </a:r>
            <a:endParaRPr lang="en-US" altLang="ja-JP" sz="1800" dirty="0" smtClean="0"/>
          </a:p>
          <a:p>
            <a:pPr>
              <a:spcBef>
                <a:spcPts val="1800"/>
              </a:spcBef>
            </a:pPr>
            <a:r>
              <a:rPr lang="ja-JP" altLang="en-US" sz="2000" dirty="0"/>
              <a:t>世話人　</a:t>
            </a:r>
            <a:endParaRPr lang="en-US" altLang="ja-JP" sz="2000" dirty="0"/>
          </a:p>
          <a:p>
            <a:pPr lvl="1">
              <a:spcBef>
                <a:spcPts val="1800"/>
              </a:spcBef>
            </a:pPr>
            <a:r>
              <a:rPr lang="ja-JP" altLang="en-US" sz="1800" dirty="0"/>
              <a:t>奥村公宏、梶田隆章（東大宇宙線研）、佐藤透（大阪大）、</a:t>
            </a:r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ja-JP" altLang="en-US" sz="1800" dirty="0"/>
              <a:t>安田修（首都大学東京）、谷本盛光（新潟大</a:t>
            </a:r>
            <a:r>
              <a:rPr lang="ja-JP" altLang="en-US" sz="1800" dirty="0" smtClean="0"/>
              <a:t>）</a:t>
            </a:r>
            <a:endParaRPr kumimoji="1" lang="en-US" altLang="ja-JP" sz="2000" dirty="0" smtClean="0"/>
          </a:p>
          <a:p>
            <a:pPr>
              <a:spcBef>
                <a:spcPts val="1800"/>
              </a:spcBef>
            </a:pPr>
            <a:r>
              <a:rPr kumimoji="1" lang="ja-JP" altLang="en-US" sz="2000" dirty="0" smtClean="0"/>
              <a:t>共同利用査定額　</a:t>
            </a:r>
            <a:r>
              <a:rPr lang="ja-JP" altLang="en-US" sz="1800" dirty="0" smtClean="0"/>
              <a:t>５</a:t>
            </a:r>
            <a:r>
              <a:rPr kumimoji="1" lang="ja-JP" altLang="en-US" sz="1800" dirty="0" smtClean="0"/>
              <a:t>万円</a:t>
            </a:r>
            <a:endParaRPr kumimoji="1" lang="en-US" altLang="ja-JP" sz="1800" dirty="0" smtClean="0"/>
          </a:p>
          <a:p>
            <a:pPr>
              <a:spcBef>
                <a:spcPts val="1800"/>
              </a:spcBef>
            </a:pPr>
            <a:r>
              <a:rPr lang="ja-JP" altLang="en-US" sz="1800" dirty="0" smtClean="0"/>
              <a:t>本年度の予定　：　未定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0720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1476" r="4187" b="11371"/>
          <a:stretch/>
        </p:blipFill>
        <p:spPr>
          <a:xfrm>
            <a:off x="5050323" y="1426105"/>
            <a:ext cx="3438597" cy="24229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研究会「ニュートリノ」（昨年度）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7028" y="1417638"/>
            <a:ext cx="4113405" cy="1700135"/>
          </a:xfrm>
        </p:spPr>
        <p:txBody>
          <a:bodyPr>
            <a:noAutofit/>
          </a:bodyPr>
          <a:lstStyle/>
          <a:p>
            <a:pPr>
              <a:spcBef>
                <a:spcPts val="1224"/>
              </a:spcBef>
            </a:pPr>
            <a:r>
              <a:rPr lang="ja-JP" altLang="en-US" sz="1800" dirty="0" smtClean="0"/>
              <a:t>「ニュートリノ相互作用の物理」</a:t>
            </a:r>
            <a:endParaRPr lang="en-US" altLang="ja-JP" sz="1800" dirty="0" smtClean="0"/>
          </a:p>
          <a:p>
            <a:pPr>
              <a:spcBef>
                <a:spcPts val="1224"/>
              </a:spcBef>
            </a:pPr>
            <a:r>
              <a:rPr lang="en-US" altLang="ja-JP" sz="1800" dirty="0" smtClean="0"/>
              <a:t>2017</a:t>
            </a:r>
            <a:r>
              <a:rPr lang="ja-JP" altLang="en-US" sz="1800" dirty="0" smtClean="0"/>
              <a:t>年</a:t>
            </a:r>
            <a:r>
              <a:rPr lang="en-US" altLang="ja-JP" sz="1800" dirty="0" smtClean="0"/>
              <a:t>2</a:t>
            </a:r>
            <a:r>
              <a:rPr lang="ja-JP" altLang="en-US" sz="1800" dirty="0" smtClean="0"/>
              <a:t>月</a:t>
            </a:r>
            <a:r>
              <a:rPr lang="en-US" altLang="ja-JP" sz="1800" dirty="0" smtClean="0"/>
              <a:t>4</a:t>
            </a:r>
            <a:r>
              <a:rPr lang="ja-JP" altLang="en-US" sz="1800" dirty="0" smtClean="0"/>
              <a:t>日（土）　</a:t>
            </a:r>
            <a:r>
              <a:rPr lang="en-US" altLang="ja-JP" sz="1800" dirty="0" smtClean="0"/>
              <a:t>IPMU</a:t>
            </a:r>
            <a:r>
              <a:rPr lang="ja-JP" altLang="en-US" sz="1800" dirty="0" smtClean="0"/>
              <a:t>大講義室</a:t>
            </a:r>
            <a:endParaRPr lang="ja-JP" altLang="en-US" sz="1600" dirty="0" smtClean="0"/>
          </a:p>
          <a:p>
            <a:pPr>
              <a:spcBef>
                <a:spcPts val="1224"/>
              </a:spcBef>
            </a:pPr>
            <a:r>
              <a:rPr lang="ja-JP" altLang="en-US" sz="1800" dirty="0" smtClean="0"/>
              <a:t>参加人数</a:t>
            </a:r>
            <a:r>
              <a:rPr lang="en-US" altLang="ja-JP" sz="1800" dirty="0" smtClean="0"/>
              <a:t>      37 </a:t>
            </a:r>
            <a:r>
              <a:rPr lang="ja-JP" altLang="en-US" sz="1800" dirty="0" smtClean="0"/>
              <a:t>名</a:t>
            </a:r>
            <a:endParaRPr lang="en-US" altLang="ja-JP" sz="1800" dirty="0" smtClean="0"/>
          </a:p>
          <a:p>
            <a:pPr>
              <a:spcBef>
                <a:spcPts val="1224"/>
              </a:spcBef>
            </a:pPr>
            <a:r>
              <a:rPr lang="ja-JP" altLang="en-US" sz="1800" dirty="0" smtClean="0"/>
              <a:t>発表件数　　　</a:t>
            </a:r>
            <a:r>
              <a:rPr lang="en-US" altLang="ja-JP" sz="1800" dirty="0" smtClean="0"/>
              <a:t>7</a:t>
            </a:r>
            <a:r>
              <a:rPr lang="ja-JP" altLang="en-US" sz="1800" dirty="0" smtClean="0"/>
              <a:t>件</a:t>
            </a:r>
            <a:endParaRPr lang="en-US" altLang="ja-JP" sz="1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9260" y="1417638"/>
            <a:ext cx="156966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研究会の様子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21604"/>
          <a:stretch/>
        </p:blipFill>
        <p:spPr>
          <a:xfrm>
            <a:off x="457200" y="3223920"/>
            <a:ext cx="3707176" cy="3557714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269035" y="4120458"/>
            <a:ext cx="4687677" cy="2544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24"/>
              </a:spcBef>
            </a:pPr>
            <a:r>
              <a:rPr lang="en-US" altLang="ja-JP" sz="1600" dirty="0" smtClean="0"/>
              <a:t>GeV</a:t>
            </a:r>
            <a:r>
              <a:rPr lang="ja-JP" altLang="en-US" sz="1600" dirty="0" smtClean="0"/>
              <a:t>領域でのニュートリノ相互作用の理論および実験のレビュー</a:t>
            </a:r>
            <a:endParaRPr lang="en-US" altLang="ja-JP" sz="1600" dirty="0" smtClean="0"/>
          </a:p>
          <a:p>
            <a:pPr>
              <a:spcBef>
                <a:spcPts val="1224"/>
              </a:spcBef>
            </a:pPr>
            <a:r>
              <a:rPr lang="ja-JP" altLang="en-US" sz="1600" dirty="0" smtClean="0"/>
              <a:t>理論モデル向上の取り組みの現状</a:t>
            </a:r>
            <a:endParaRPr lang="en-US" altLang="ja-JP" sz="1600" dirty="0" smtClean="0"/>
          </a:p>
          <a:p>
            <a:pPr>
              <a:spcBef>
                <a:spcPts val="1224"/>
              </a:spcBef>
            </a:pPr>
            <a:r>
              <a:rPr lang="ja-JP" altLang="en-US" sz="1600" dirty="0" smtClean="0"/>
              <a:t>希な相互作用モード測定による新物理探索</a:t>
            </a:r>
            <a:endParaRPr lang="en-US" altLang="ja-JP" sz="1600" dirty="0" smtClean="0"/>
          </a:p>
          <a:p>
            <a:pPr>
              <a:spcBef>
                <a:spcPts val="1224"/>
              </a:spcBef>
            </a:pPr>
            <a:r>
              <a:rPr lang="ja-JP" altLang="en-US" sz="1600" dirty="0" smtClean="0"/>
              <a:t>公募による</a:t>
            </a:r>
            <a:r>
              <a:rPr lang="ja-JP" altLang="en-US" sz="1600" dirty="0"/>
              <a:t>理論</a:t>
            </a:r>
            <a:r>
              <a:rPr lang="ja-JP" altLang="en-US" sz="1600" dirty="0" smtClean="0"/>
              <a:t>研究の発表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件</a:t>
            </a:r>
            <a:endParaRPr lang="en-US" altLang="ja-JP" sz="1600" dirty="0" smtClean="0"/>
          </a:p>
          <a:p>
            <a:pPr marL="180000" indent="0">
              <a:spcBef>
                <a:spcPts val="1224"/>
              </a:spcBef>
              <a:buNone/>
            </a:pPr>
            <a:r>
              <a:rPr lang="ja-JP" altLang="en-US" sz="1600" dirty="0" smtClean="0"/>
              <a:t>の講演が行われ、最新の理論および実験の理解と今後の展開について議論された。</a:t>
            </a:r>
            <a:endParaRPr lang="en-US" altLang="ja-JP" sz="1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39956" y="3145224"/>
            <a:ext cx="234659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プログラム：</a:t>
            </a:r>
            <a:endParaRPr lang="en-US" altLang="ja-JP" sz="1400" dirty="0" smtClean="0"/>
          </a:p>
          <a:p>
            <a:r>
              <a:rPr lang="en-US" altLang="ja-JP" sz="1400" dirty="0" smtClean="0"/>
              <a:t>https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www.icrr.u-tokyo.ac.jp</a:t>
            </a:r>
            <a:r>
              <a:rPr lang="en-US" altLang="ja-JP" sz="1400" dirty="0"/>
              <a:t>/</a:t>
            </a:r>
            <a:r>
              <a:rPr lang="en-US" altLang="ja-JP" sz="1400" dirty="0" err="1"/>
              <a:t>indico</a:t>
            </a:r>
            <a:r>
              <a:rPr lang="en-US" altLang="ja-JP" sz="1400" dirty="0"/>
              <a:t>/event/91/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57308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宇宙線将来計画研究会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0640" y="1124744"/>
            <a:ext cx="9144000" cy="5805264"/>
          </a:xfrm>
        </p:spPr>
        <p:txBody>
          <a:bodyPr>
            <a:noAutofit/>
          </a:bodyPr>
          <a:lstStyle/>
          <a:p>
            <a:r>
              <a:rPr lang="ja-JP" altLang="ja-JP" sz="2400" dirty="0" smtClean="0"/>
              <a:t>研究会名称</a:t>
            </a:r>
            <a:r>
              <a:rPr lang="ja-JP" altLang="en-US" sz="2400" dirty="0" smtClean="0"/>
              <a:t>：</a:t>
            </a:r>
            <a:r>
              <a:rPr lang="en-US" altLang="ja-JP" sz="2400" dirty="0" smtClean="0">
                <a:solidFill>
                  <a:srgbClr val="0000FF"/>
                </a:solidFill>
              </a:rPr>
              <a:t>CRC</a:t>
            </a:r>
            <a:r>
              <a:rPr lang="ja-JP" altLang="ja-JP" sz="2400" dirty="0">
                <a:solidFill>
                  <a:srgbClr val="0000FF"/>
                </a:solidFill>
              </a:rPr>
              <a:t>将来計画</a:t>
            </a:r>
            <a:r>
              <a:rPr lang="ja-JP" altLang="ja-JP" sz="2400" dirty="0" smtClean="0">
                <a:solidFill>
                  <a:srgbClr val="0000FF"/>
                </a:solidFill>
              </a:rPr>
              <a:t>タウンミーティング</a:t>
            </a:r>
            <a:endParaRPr lang="en-US" altLang="ja-JP" sz="2400" dirty="0" smtClean="0">
              <a:solidFill>
                <a:srgbClr val="0000FF"/>
              </a:solidFill>
            </a:endParaRPr>
          </a:p>
          <a:p>
            <a:r>
              <a:rPr lang="ja-JP" altLang="ja-JP" sz="2400" dirty="0" smtClean="0"/>
              <a:t>世話人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CRC</a:t>
            </a:r>
            <a:r>
              <a:rPr lang="ja-JP" altLang="en-US" sz="2400" dirty="0" smtClean="0"/>
              <a:t>実行委員会／</a:t>
            </a:r>
            <a:r>
              <a:rPr lang="en-US" altLang="ja-JP" sz="2400" dirty="0" smtClean="0"/>
              <a:t>CRC</a:t>
            </a:r>
            <a:r>
              <a:rPr lang="ja-JP" altLang="en-US" sz="2400" dirty="0" smtClean="0"/>
              <a:t>将来計画検討小委員会</a:t>
            </a:r>
            <a:endParaRPr lang="en-US" altLang="ja-JP" sz="2400" dirty="0" smtClean="0"/>
          </a:p>
          <a:p>
            <a:r>
              <a:rPr lang="ja-JP" altLang="ja-JP" sz="2400" dirty="0" smtClean="0"/>
              <a:t>趣旨</a:t>
            </a:r>
            <a:r>
              <a:rPr lang="ja-JP" altLang="en-US" sz="2400" dirty="0" smtClean="0"/>
              <a:t>：</a:t>
            </a:r>
            <a:r>
              <a:rPr lang="ja-JP" altLang="ja-JP" sz="2400" dirty="0" smtClean="0">
                <a:solidFill>
                  <a:srgbClr val="0000FF"/>
                </a:solidFill>
              </a:rPr>
              <a:t>近年</a:t>
            </a:r>
            <a:r>
              <a:rPr lang="ja-JP" altLang="ja-JP" sz="2400" dirty="0">
                <a:solidFill>
                  <a:srgbClr val="0000FF"/>
                </a:solidFill>
              </a:rPr>
              <a:t>ますます大型化する研究計画の実行に</a:t>
            </a:r>
            <a:r>
              <a:rPr lang="ja-JP" altLang="ja-JP" sz="2400" dirty="0" smtClean="0">
                <a:solidFill>
                  <a:srgbClr val="0000FF"/>
                </a:solidFill>
              </a:rPr>
              <a:t>向けて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コミュニティ</a:t>
            </a:r>
            <a:r>
              <a:rPr lang="ja-JP" altLang="ja-JP" sz="2400" dirty="0">
                <a:solidFill>
                  <a:srgbClr val="0000FF"/>
                </a:solidFill>
              </a:rPr>
              <a:t>自身によるピアレビューを</a:t>
            </a:r>
            <a:r>
              <a:rPr lang="ja-JP" altLang="ja-JP" sz="2400" dirty="0" smtClean="0">
                <a:solidFill>
                  <a:srgbClr val="0000FF"/>
                </a:solidFill>
              </a:rPr>
              <a:t>行い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宇宙</a:t>
            </a:r>
            <a:r>
              <a:rPr lang="ja-JP" altLang="ja-JP" sz="2400" dirty="0">
                <a:solidFill>
                  <a:srgbClr val="0000FF"/>
                </a:solidFill>
              </a:rPr>
              <a:t>線研究分野としてのコンセンサスの形成</a:t>
            </a:r>
            <a:r>
              <a:rPr lang="ja-JP" altLang="ja-JP" sz="2400" dirty="0" smtClean="0">
                <a:solidFill>
                  <a:srgbClr val="0000FF"/>
                </a:solidFill>
              </a:rPr>
              <a:t>を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近隣</a:t>
            </a:r>
            <a:r>
              <a:rPr lang="ja-JP" altLang="ja-JP" sz="2400" dirty="0">
                <a:solidFill>
                  <a:srgbClr val="0000FF"/>
                </a:solidFill>
              </a:rPr>
              <a:t>分野にも開かれた場において行うこと</a:t>
            </a:r>
            <a:r>
              <a:rPr lang="ja-JP" altLang="ja-JP" sz="2400" dirty="0" smtClean="0">
                <a:solidFill>
                  <a:srgbClr val="0000FF"/>
                </a:solidFill>
              </a:rPr>
              <a:t>が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宇宙</a:t>
            </a:r>
            <a:r>
              <a:rPr lang="ja-JP" altLang="ja-JP" sz="2400" dirty="0">
                <a:solidFill>
                  <a:srgbClr val="0000FF"/>
                </a:solidFill>
              </a:rPr>
              <a:t>線研究分野の発展にとって不可欠で</a:t>
            </a:r>
            <a:r>
              <a:rPr lang="ja-JP" altLang="ja-JP" sz="2400" dirty="0" smtClean="0">
                <a:solidFill>
                  <a:srgbClr val="0000FF"/>
                </a:solidFill>
              </a:rPr>
              <a:t>ある</a:t>
            </a:r>
            <a:r>
              <a:rPr lang="ja-JP" altLang="en-US" sz="2400" dirty="0" smtClean="0">
                <a:solidFill>
                  <a:srgbClr val="0000FF"/>
                </a:solidFill>
              </a:rPr>
              <a:t>．</a:t>
            </a:r>
            <a:r>
              <a:rPr lang="ja-JP" altLang="ja-JP" sz="2400" dirty="0" smtClean="0">
                <a:solidFill>
                  <a:srgbClr val="0000FF"/>
                </a:solidFill>
              </a:rPr>
              <a:t>また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厳しい</a:t>
            </a:r>
            <a:r>
              <a:rPr lang="ja-JP" altLang="ja-JP" sz="2400" dirty="0">
                <a:solidFill>
                  <a:srgbClr val="0000FF"/>
                </a:solidFill>
              </a:rPr>
              <a:t>国際競争と国際協力体制への参画に対応するため</a:t>
            </a:r>
            <a:r>
              <a:rPr lang="ja-JP" altLang="ja-JP" sz="2400" dirty="0" smtClean="0">
                <a:solidFill>
                  <a:srgbClr val="0000FF"/>
                </a:solidFill>
              </a:rPr>
              <a:t>に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短期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中期</a:t>
            </a:r>
            <a:r>
              <a:rPr lang="ja-JP" altLang="en-US" sz="2400" dirty="0" smtClean="0">
                <a:solidFill>
                  <a:srgbClr val="0000FF"/>
                </a:solidFill>
              </a:rPr>
              <a:t>，</a:t>
            </a:r>
            <a:r>
              <a:rPr lang="ja-JP" altLang="ja-JP" sz="2400" dirty="0" smtClean="0">
                <a:solidFill>
                  <a:srgbClr val="0000FF"/>
                </a:solidFill>
              </a:rPr>
              <a:t>長期</a:t>
            </a:r>
            <a:r>
              <a:rPr lang="ja-JP" altLang="ja-JP" sz="2400" dirty="0">
                <a:solidFill>
                  <a:srgbClr val="0000FF"/>
                </a:solidFill>
              </a:rPr>
              <a:t>のそれぞれのスパンにおける研究計画を常に点検する必要が</a:t>
            </a:r>
            <a:r>
              <a:rPr lang="ja-JP" altLang="ja-JP" sz="2400" dirty="0" smtClean="0">
                <a:solidFill>
                  <a:srgbClr val="0000FF"/>
                </a:solidFill>
              </a:rPr>
              <a:t>ある</a:t>
            </a:r>
            <a:r>
              <a:rPr lang="ja-JP" altLang="en-US" sz="2400" dirty="0" smtClean="0">
                <a:solidFill>
                  <a:srgbClr val="0000FF"/>
                </a:solidFill>
              </a:rPr>
              <a:t>．</a:t>
            </a:r>
            <a:r>
              <a:rPr lang="ja-JP" altLang="ja-JP" sz="2400" dirty="0" smtClean="0"/>
              <a:t>この</a:t>
            </a:r>
            <a:r>
              <a:rPr lang="ja-JP" altLang="ja-JP" sz="2400" dirty="0"/>
              <a:t>よう</a:t>
            </a:r>
            <a:r>
              <a:rPr lang="ja-JP" altLang="ja-JP" sz="2400" dirty="0" smtClean="0"/>
              <a:t>な</a:t>
            </a:r>
            <a:r>
              <a:rPr lang="ja-JP" altLang="en-US" sz="2400" dirty="0" smtClean="0"/>
              <a:t>観点から，継続的に</a:t>
            </a:r>
            <a:r>
              <a:rPr lang="en-US" altLang="ja-JP" sz="2400" dirty="0" smtClean="0"/>
              <a:t>CRC</a:t>
            </a:r>
            <a:r>
              <a:rPr lang="ja-JP" altLang="ja-JP" sz="2400" dirty="0"/>
              <a:t>将来</a:t>
            </a:r>
            <a:r>
              <a:rPr lang="ja-JP" altLang="ja-JP" sz="2400" dirty="0" smtClean="0"/>
              <a:t>計画</a:t>
            </a:r>
            <a:r>
              <a:rPr lang="ja-JP" altLang="en-US" sz="2400" dirty="0" smtClean="0"/>
              <a:t>タウンミーティングを開いている．</a:t>
            </a:r>
            <a:endParaRPr lang="en-US" altLang="ja-JP" sz="2400" dirty="0" smtClean="0"/>
          </a:p>
          <a:p>
            <a:r>
              <a:rPr lang="ja-JP" altLang="ja-JP" sz="2400" dirty="0" smtClean="0"/>
              <a:t>共同</a:t>
            </a:r>
            <a:r>
              <a:rPr lang="ja-JP" altLang="ja-JP" sz="2400" dirty="0"/>
              <a:t>利用査定</a:t>
            </a:r>
            <a:r>
              <a:rPr lang="ja-JP" altLang="ja-JP" sz="2400" dirty="0" smtClean="0"/>
              <a:t>額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69</a:t>
            </a:r>
            <a:r>
              <a:rPr lang="ja-JP" altLang="en-US" sz="2400" dirty="0" smtClean="0"/>
              <a:t>万円</a:t>
            </a:r>
            <a:endParaRPr lang="en-US" altLang="ja-JP" sz="2400" dirty="0"/>
          </a:p>
          <a:p>
            <a:r>
              <a:rPr lang="ja-JP" altLang="ja-JP" sz="2400" dirty="0" smtClean="0"/>
              <a:t>研究会</a:t>
            </a:r>
            <a:r>
              <a:rPr lang="ja-JP" altLang="ja-JP" sz="2400" dirty="0"/>
              <a:t>内容の公表</a:t>
            </a:r>
            <a:r>
              <a:rPr lang="ja-JP" altLang="ja-JP" sz="2400" dirty="0" smtClean="0"/>
              <a:t>方法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http</a:t>
            </a:r>
            <a:r>
              <a:rPr lang="en-US" altLang="ja-JP" sz="2400" dirty="0"/>
              <a:t>://</a:t>
            </a:r>
            <a:r>
              <a:rPr lang="en-US" altLang="ja-JP" sz="2400" dirty="0" err="1"/>
              <a:t>www.icrr.u-tokyo.ac.jp</a:t>
            </a:r>
            <a:r>
              <a:rPr lang="en-US" altLang="ja-JP" sz="2400" dirty="0"/>
              <a:t>/CRC/</a:t>
            </a:r>
            <a:r>
              <a:rPr lang="en-US" altLang="ja-JP" sz="2400" dirty="0" err="1"/>
              <a:t>townmeeting</a:t>
            </a:r>
            <a:r>
              <a:rPr lang="en-US" altLang="ja-JP" sz="2400" dirty="0"/>
              <a:t>/</a:t>
            </a:r>
            <a:br>
              <a:rPr lang="en-US" altLang="ja-JP" sz="2400" dirty="0"/>
            </a:br>
            <a:r>
              <a:rPr lang="en-US" altLang="ja-JP" sz="2400" dirty="0"/>
              <a:t/>
            </a:r>
            <a:br>
              <a:rPr lang="en-US" altLang="ja-JP" sz="2400" dirty="0"/>
            </a:b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7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宇宙線将来計画研究会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24" y="936104"/>
            <a:ext cx="9144000" cy="5805264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2017</a:t>
            </a:r>
            <a:r>
              <a:rPr lang="ja-JP" altLang="en-US" sz="2800" dirty="0"/>
              <a:t>年度</a:t>
            </a:r>
            <a:r>
              <a:rPr lang="ja-JP" altLang="en-US" sz="2800" dirty="0" smtClean="0"/>
              <a:t>第１回</a:t>
            </a:r>
            <a:r>
              <a:rPr lang="en-US" altLang="ja-JP" sz="2800" dirty="0" smtClean="0"/>
              <a:t>CRC</a:t>
            </a:r>
            <a:r>
              <a:rPr lang="ja-JP" altLang="ja-JP" sz="2800" dirty="0"/>
              <a:t>将来計画</a:t>
            </a:r>
            <a:r>
              <a:rPr lang="ja-JP" altLang="ja-JP" sz="2800" dirty="0" smtClean="0"/>
              <a:t>タウンミーティング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2017</a:t>
            </a:r>
            <a:r>
              <a:rPr lang="ja-JP" altLang="ja-JP" sz="2400" dirty="0"/>
              <a:t>年</a:t>
            </a:r>
            <a:r>
              <a:rPr lang="en-US" altLang="ja-JP" sz="2400" dirty="0"/>
              <a:t>6</a:t>
            </a:r>
            <a:r>
              <a:rPr lang="ja-JP" altLang="ja-JP" sz="2400" dirty="0"/>
              <a:t>月</a:t>
            </a:r>
            <a:r>
              <a:rPr lang="en-US" altLang="ja-JP" sz="2400" dirty="0"/>
              <a:t>24</a:t>
            </a:r>
            <a:r>
              <a:rPr lang="ja-JP" altLang="ja-JP" sz="2400" dirty="0"/>
              <a:t>日（土</a:t>
            </a:r>
            <a:r>
              <a:rPr lang="ja-JP" altLang="ja-JP" sz="2400" dirty="0" smtClean="0"/>
              <a:t>）</a:t>
            </a:r>
            <a:r>
              <a:rPr lang="en-US" altLang="ja-JP" sz="2400" dirty="0" smtClean="0"/>
              <a:t>25</a:t>
            </a:r>
            <a:r>
              <a:rPr lang="ja-JP" altLang="ja-JP" sz="2400" dirty="0"/>
              <a:t>日（日</a:t>
            </a:r>
            <a:r>
              <a:rPr lang="ja-JP" altLang="ja-JP" sz="2400" dirty="0" smtClean="0"/>
              <a:t>）</a:t>
            </a:r>
            <a:endParaRPr lang="en-US" altLang="ja-JP" sz="2400" dirty="0" smtClean="0"/>
          </a:p>
          <a:p>
            <a:pPr lvl="1"/>
            <a:r>
              <a:rPr lang="ja-JP" altLang="ja-JP" sz="2000" dirty="0" smtClean="0"/>
              <a:t>場所</a:t>
            </a:r>
            <a:r>
              <a:rPr lang="ja-JP" altLang="en-US" sz="2000" dirty="0" smtClean="0"/>
              <a:t>：</a:t>
            </a:r>
            <a:r>
              <a:rPr lang="ja-JP" altLang="ja-JP" sz="2000" dirty="0" smtClean="0"/>
              <a:t>東京</a:t>
            </a:r>
            <a:r>
              <a:rPr lang="ja-JP" altLang="ja-JP" sz="2000" dirty="0"/>
              <a:t>大学総合研究棟</a:t>
            </a:r>
            <a:r>
              <a:rPr lang="en-US" altLang="ja-JP" sz="2000" dirty="0"/>
              <a:t>6F</a:t>
            </a:r>
            <a:r>
              <a:rPr lang="ja-JP" altLang="ja-JP" sz="2000" dirty="0"/>
              <a:t>大会議室（柏キャンパス</a:t>
            </a:r>
            <a:r>
              <a:rPr lang="ja-JP" altLang="ja-JP" sz="2000" dirty="0" smtClean="0"/>
              <a:t>）</a:t>
            </a:r>
            <a:endParaRPr lang="en-US" altLang="ja-JP" sz="2000" dirty="0" smtClean="0"/>
          </a:p>
          <a:p>
            <a:pPr lvl="1"/>
            <a:r>
              <a:rPr lang="ja-JP" altLang="ja-JP" sz="2400" dirty="0" smtClean="0"/>
              <a:t>趣旨</a:t>
            </a:r>
            <a:r>
              <a:rPr lang="ja-JP" altLang="en-US" sz="2400" dirty="0" smtClean="0"/>
              <a:t>：</a:t>
            </a:r>
            <a:r>
              <a:rPr lang="ja-JP" altLang="en-US" sz="2400" dirty="0"/>
              <a:t>「</a:t>
            </a:r>
            <a:r>
              <a:rPr lang="ja-JP" altLang="en-US" sz="2400" dirty="0">
                <a:solidFill>
                  <a:srgbClr val="0000FF"/>
                </a:solidFill>
              </a:rPr>
              <a:t>将来の地下実験</a:t>
            </a:r>
            <a:r>
              <a:rPr lang="ja-JP" altLang="en-US" sz="2400" dirty="0"/>
              <a:t>」をキーワード</a:t>
            </a:r>
            <a:r>
              <a:rPr lang="ja-JP" altLang="en-US" sz="2400" dirty="0" smtClean="0"/>
              <a:t>に，地下</a:t>
            </a:r>
            <a:r>
              <a:rPr lang="ja-JP" altLang="en-US" sz="2400" dirty="0"/>
              <a:t>素粒子実験の将来計画</a:t>
            </a:r>
            <a:r>
              <a:rPr lang="ja-JP" altLang="en-US" sz="2400" dirty="0" smtClean="0"/>
              <a:t>を議論する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発表件数：</a:t>
            </a:r>
            <a:r>
              <a:rPr lang="en-US" altLang="ja-JP" sz="2400" dirty="0" smtClean="0"/>
              <a:t>23</a:t>
            </a:r>
            <a:r>
              <a:rPr lang="ja-JP" altLang="en-US" sz="2400" dirty="0" smtClean="0"/>
              <a:t>件，　参加者数：約</a:t>
            </a:r>
            <a:r>
              <a:rPr lang="en-US" altLang="ja-JP" sz="2400" dirty="0" smtClean="0"/>
              <a:t>50</a:t>
            </a:r>
            <a:r>
              <a:rPr lang="ja-JP" altLang="en-US" sz="2400" dirty="0" smtClean="0"/>
              <a:t>名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成果：知見を広めると</a:t>
            </a:r>
            <a:r>
              <a:rPr lang="ja-JP" altLang="en-US" sz="2400" dirty="0"/>
              <a:t>同時</a:t>
            </a:r>
            <a:r>
              <a:rPr lang="ja-JP" altLang="en-US" sz="2400" dirty="0" smtClean="0"/>
              <a:t>に，周辺分野の方々との活発</a:t>
            </a:r>
            <a:r>
              <a:rPr lang="ja-JP" altLang="en-US" sz="2400" dirty="0"/>
              <a:t>な議論を</a:t>
            </a:r>
            <a:r>
              <a:rPr lang="ja-JP" altLang="en-US" sz="2400" dirty="0" smtClean="0"/>
              <a:t>通して連携の可能性が探れた．</a:t>
            </a:r>
            <a:endParaRPr lang="en-US" altLang="ja-JP" sz="2400" dirty="0" smtClean="0"/>
          </a:p>
          <a:p>
            <a:r>
              <a:rPr lang="en-US" altLang="ja-JP" sz="2800" dirty="0">
                <a:solidFill>
                  <a:srgbClr val="FF0000"/>
                </a:solidFill>
              </a:rPr>
              <a:t>2017</a:t>
            </a:r>
            <a:r>
              <a:rPr lang="ja-JP" altLang="en-US" sz="2800" dirty="0" smtClean="0">
                <a:solidFill>
                  <a:srgbClr val="FF0000"/>
                </a:solidFill>
              </a:rPr>
              <a:t>年度第２回</a:t>
            </a:r>
            <a:r>
              <a:rPr lang="en-US" altLang="ja-JP" sz="2800" dirty="0">
                <a:solidFill>
                  <a:srgbClr val="FF0000"/>
                </a:solidFill>
              </a:rPr>
              <a:t>CRC</a:t>
            </a:r>
            <a:r>
              <a:rPr lang="ja-JP" altLang="ja-JP" sz="2800" dirty="0">
                <a:solidFill>
                  <a:srgbClr val="FF0000"/>
                </a:solidFill>
              </a:rPr>
              <a:t>将来計画タウンミーティング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2017</a:t>
            </a:r>
            <a:r>
              <a:rPr lang="ja-JP" altLang="ja-JP" sz="2400" dirty="0">
                <a:solidFill>
                  <a:srgbClr val="FF0000"/>
                </a:solidFill>
              </a:rPr>
              <a:t>年</a:t>
            </a:r>
            <a:r>
              <a:rPr lang="en-US" altLang="ja-JP" sz="2400" dirty="0" smtClean="0">
                <a:solidFill>
                  <a:srgbClr val="FF0000"/>
                </a:solidFill>
              </a:rPr>
              <a:t>12</a:t>
            </a:r>
            <a:r>
              <a:rPr lang="ja-JP" altLang="ja-JP" sz="2400" dirty="0">
                <a:solidFill>
                  <a:srgbClr val="FF0000"/>
                </a:solidFill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</a:rPr>
              <a:t>15</a:t>
            </a:r>
            <a:r>
              <a:rPr lang="ja-JP" altLang="ja-JP" sz="2400" dirty="0">
                <a:solidFill>
                  <a:srgbClr val="FF0000"/>
                </a:solidFill>
              </a:rPr>
              <a:t>日（金）</a:t>
            </a:r>
            <a:r>
              <a:rPr lang="en-US" altLang="ja-JP" sz="2400" dirty="0">
                <a:solidFill>
                  <a:srgbClr val="FF0000"/>
                </a:solidFill>
              </a:rPr>
              <a:t>16</a:t>
            </a:r>
            <a:r>
              <a:rPr lang="ja-JP" altLang="ja-JP" sz="2400" dirty="0">
                <a:solidFill>
                  <a:srgbClr val="FF0000"/>
                </a:solidFill>
              </a:rPr>
              <a:t>日（土</a:t>
            </a:r>
            <a:r>
              <a:rPr lang="ja-JP" altLang="ja-JP" sz="2400" dirty="0" smtClean="0">
                <a:solidFill>
                  <a:srgbClr val="FF0000"/>
                </a:solidFill>
              </a:rPr>
              <a:t>）</a:t>
            </a:r>
            <a:r>
              <a:rPr lang="ja-JP" altLang="en-US" sz="2400" dirty="0" smtClean="0">
                <a:solidFill>
                  <a:srgbClr val="FF0000"/>
                </a:solidFill>
              </a:rPr>
              <a:t>（開催予定）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ja-JP" altLang="ja-JP" sz="2000" dirty="0"/>
              <a:t>場所</a:t>
            </a:r>
            <a:r>
              <a:rPr lang="ja-JP" altLang="en-US" sz="2000" dirty="0"/>
              <a:t>：</a:t>
            </a:r>
            <a:r>
              <a:rPr lang="ja-JP" altLang="ja-JP" sz="2000" dirty="0"/>
              <a:t>東京大学総合研究棟</a:t>
            </a:r>
            <a:r>
              <a:rPr lang="en-US" altLang="ja-JP" sz="2000" dirty="0"/>
              <a:t>6F</a:t>
            </a:r>
            <a:r>
              <a:rPr lang="ja-JP" altLang="ja-JP" sz="2000" dirty="0"/>
              <a:t>大会議室（柏キャンパス）</a:t>
            </a:r>
            <a:endParaRPr lang="en-US" altLang="ja-JP" sz="2000" dirty="0"/>
          </a:p>
          <a:p>
            <a:pPr lvl="1"/>
            <a:r>
              <a:rPr lang="ja-JP" altLang="ja-JP" sz="2400" dirty="0"/>
              <a:t>趣旨</a:t>
            </a:r>
            <a:r>
              <a:rPr lang="ja-JP" altLang="en-US" sz="2400" dirty="0" smtClean="0"/>
              <a:t>：</a:t>
            </a:r>
            <a:r>
              <a:rPr lang="ja-JP" altLang="en-US" sz="2400" dirty="0"/>
              <a:t>新しい将来計画につながる</a:t>
            </a:r>
            <a:r>
              <a:rPr lang="ja-JP" altLang="en-US" sz="2400" dirty="0" smtClean="0">
                <a:solidFill>
                  <a:srgbClr val="0000FF"/>
                </a:solidFill>
              </a:rPr>
              <a:t>挑戦的</a:t>
            </a:r>
            <a:r>
              <a:rPr lang="en-US" altLang="ja-JP" sz="2400" dirty="0" smtClean="0">
                <a:solidFill>
                  <a:srgbClr val="0000FF"/>
                </a:solidFill>
              </a:rPr>
              <a:t>and/or</a:t>
            </a:r>
            <a:r>
              <a:rPr lang="ja-JP" altLang="en-US" sz="2400" dirty="0" smtClean="0">
                <a:solidFill>
                  <a:srgbClr val="0000FF"/>
                </a:solidFill>
              </a:rPr>
              <a:t>萌芽的</a:t>
            </a:r>
            <a:r>
              <a:rPr lang="ja-JP" altLang="en-US" sz="2400" dirty="0">
                <a:solidFill>
                  <a:srgbClr val="0000FF"/>
                </a:solidFill>
              </a:rPr>
              <a:t>な計画</a:t>
            </a:r>
            <a:r>
              <a:rPr lang="ja-JP" altLang="en-US" sz="2400" dirty="0"/>
              <a:t>をレビュー</a:t>
            </a:r>
            <a:r>
              <a:rPr lang="ja-JP" altLang="en-US" sz="2400" dirty="0" smtClean="0"/>
              <a:t>し検討する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発表件数：</a:t>
            </a:r>
            <a:r>
              <a:rPr lang="en-US" altLang="ja-JP" sz="2400" dirty="0" smtClean="0"/>
              <a:t>18</a:t>
            </a:r>
            <a:r>
              <a:rPr lang="ja-JP" altLang="en-US" sz="2400" dirty="0" smtClean="0"/>
              <a:t>件，　参加予定者数：</a:t>
            </a:r>
            <a:r>
              <a:rPr lang="en-US" altLang="ja-JP" sz="2400" dirty="0" smtClean="0"/>
              <a:t>59</a:t>
            </a:r>
            <a:r>
              <a:rPr lang="ja-JP" altLang="en-US" sz="2400" dirty="0" smtClean="0"/>
              <a:t>名（参加登録）</a:t>
            </a:r>
            <a:endParaRPr lang="en-US" altLang="ja-JP" sz="2400" dirty="0"/>
          </a:p>
          <a:p>
            <a:endParaRPr lang="en-US" altLang="ja-JP" sz="2800" dirty="0"/>
          </a:p>
          <a:p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12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44016"/>
            <a:ext cx="8229600" cy="1484784"/>
          </a:xfrm>
        </p:spPr>
        <p:txBody>
          <a:bodyPr/>
          <a:lstStyle/>
          <a:p>
            <a:r>
              <a:rPr lang="en-US" altLang="ja-JP" sz="3200" dirty="0" smtClean="0"/>
              <a:t>2017</a:t>
            </a:r>
            <a:r>
              <a:rPr lang="ja-JP" altLang="en-US" sz="3200" dirty="0" smtClean="0"/>
              <a:t>年度第１回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dirty="0" smtClean="0"/>
              <a:t>CRC</a:t>
            </a:r>
            <a:r>
              <a:rPr lang="ja-JP" altLang="ja-JP" dirty="0"/>
              <a:t>将来計画</a:t>
            </a:r>
            <a:r>
              <a:rPr lang="ja-JP" altLang="ja-JP" dirty="0" smtClean="0"/>
              <a:t>タウンミーティング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8032" y="1771600"/>
            <a:ext cx="4716016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 smtClean="0"/>
              <a:t>6</a:t>
            </a:r>
            <a:r>
              <a:rPr lang="ja-JP" altLang="ja-JP" sz="1400" dirty="0"/>
              <a:t>月</a:t>
            </a:r>
            <a:r>
              <a:rPr lang="en-US" altLang="ja-JP" sz="1400" dirty="0"/>
              <a:t>24</a:t>
            </a:r>
            <a:r>
              <a:rPr lang="ja-JP" altLang="ja-JP" sz="1400" dirty="0"/>
              <a:t>日（土</a:t>
            </a:r>
            <a:r>
              <a:rPr lang="ja-JP" altLang="ja-JP" sz="1400" dirty="0" smtClean="0"/>
              <a:t>）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 </a:t>
            </a:r>
            <a:r>
              <a:rPr lang="ja-JP" altLang="ja-JP" sz="1400" dirty="0"/>
              <a:t>（二重ベータ</a:t>
            </a:r>
            <a:r>
              <a:rPr lang="ja-JP" altLang="ja-JP" sz="1400" dirty="0" smtClean="0"/>
              <a:t>）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 </a:t>
            </a:r>
            <a:r>
              <a:rPr lang="en-US" altLang="ja-JP" sz="1400" dirty="0"/>
              <a:t>9:</a:t>
            </a:r>
            <a:r>
              <a:rPr lang="en-US" altLang="ja-JP" sz="1400" dirty="0" smtClean="0"/>
              <a:t>55 </a:t>
            </a:r>
            <a:r>
              <a:rPr lang="ja-JP" altLang="ja-JP" sz="1400" dirty="0"/>
              <a:t>趣旨説明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10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00 </a:t>
            </a:r>
            <a:r>
              <a:rPr lang="ja-JP" altLang="ja-JP" sz="1400" dirty="0"/>
              <a:t>レビュー（物理および海外有望計画</a:t>
            </a:r>
            <a:r>
              <a:rPr lang="ja-JP" altLang="ja-JP" sz="1400" dirty="0" smtClean="0"/>
              <a:t>）</a:t>
            </a:r>
            <a:r>
              <a:rPr lang="en-US" altLang="ja-JP" sz="1400" dirty="0" smtClean="0"/>
              <a:t> </a:t>
            </a:r>
            <a:r>
              <a:rPr lang="ja-JP" altLang="ja-JP" sz="1400" dirty="0" smtClean="0"/>
              <a:t>能町正治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10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40 </a:t>
            </a:r>
            <a:r>
              <a:rPr lang="en-US" altLang="ja-JP" sz="1400" dirty="0"/>
              <a:t>KamLAND2-Zen </a:t>
            </a:r>
            <a:r>
              <a:rPr lang="ja-JP" altLang="ja-JP" sz="1400" dirty="0" smtClean="0"/>
              <a:t>ほか</a:t>
            </a:r>
            <a:r>
              <a:rPr lang="ja-JP" altLang="en-US" sz="1400" dirty="0" smtClean="0"/>
              <a:t> </a:t>
            </a:r>
            <a:r>
              <a:rPr lang="ja-JP" altLang="ja-JP" sz="1400" dirty="0" smtClean="0"/>
              <a:t>井上邦雄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11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10 CANDLES</a:t>
            </a:r>
            <a:r>
              <a:rPr lang="ja-JP" altLang="ja-JP" sz="1400" dirty="0" smtClean="0"/>
              <a:t> </a:t>
            </a:r>
            <a:r>
              <a:rPr lang="ja-JP" altLang="ja-JP" sz="1400" dirty="0"/>
              <a:t>岸本</a:t>
            </a:r>
            <a:r>
              <a:rPr lang="ja-JP" altLang="ja-JP" sz="1400" dirty="0" smtClean="0"/>
              <a:t>忠史</a:t>
            </a:r>
            <a:r>
              <a:rPr lang="en-US" altLang="ja-JP" sz="1400" dirty="0" smtClean="0"/>
              <a:t> </a:t>
            </a:r>
          </a:p>
          <a:p>
            <a:pPr marL="0" indent="0">
              <a:buNone/>
            </a:pPr>
            <a:r>
              <a:rPr lang="en-US" altLang="ja-JP" sz="1400" dirty="0" smtClean="0"/>
              <a:t>11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40 MTD</a:t>
            </a:r>
            <a:r>
              <a:rPr lang="en-US" altLang="ja-JP" sz="1400" dirty="0"/>
              <a:t> </a:t>
            </a:r>
            <a:r>
              <a:rPr lang="ja-JP" altLang="ja-JP" sz="1400" dirty="0" smtClean="0"/>
              <a:t>角野秀一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（昼食）</a:t>
            </a:r>
            <a:r>
              <a:rPr lang="en-US" altLang="ja-JP" sz="1400" dirty="0" smtClean="0"/>
              <a:t>   </a:t>
            </a:r>
          </a:p>
          <a:p>
            <a:pPr marL="0" indent="0">
              <a:buNone/>
            </a:pPr>
            <a:r>
              <a:rPr lang="en-US" altLang="ja-JP" sz="1400" dirty="0" smtClean="0"/>
              <a:t>13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25 AXEL</a:t>
            </a:r>
            <a:r>
              <a:rPr lang="en-US" altLang="ja-JP" sz="1400" dirty="0"/>
              <a:t> </a:t>
            </a:r>
            <a:r>
              <a:rPr lang="ja-JP" altLang="ja-JP" sz="1400" dirty="0" smtClean="0"/>
              <a:t>中村輝石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13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50 </a:t>
            </a:r>
            <a:r>
              <a:rPr lang="ja-JP" altLang="ja-JP" sz="1400" dirty="0"/>
              <a:t>蛍光熱量計実験</a:t>
            </a:r>
            <a:r>
              <a:rPr lang="en-US" altLang="ja-JP" sz="1400" dirty="0" err="1"/>
              <a:t>Ca</a:t>
            </a:r>
            <a:r>
              <a:rPr lang="en-US" altLang="ja-JP" sz="1400" dirty="0"/>
              <a:t>(</a:t>
            </a:r>
            <a:r>
              <a:rPr lang="ja-JP" altLang="ja-JP" sz="1400" dirty="0"/>
              <a:t>大阪</a:t>
            </a:r>
            <a:r>
              <a:rPr lang="en-US" altLang="ja-JP" sz="1400" dirty="0"/>
              <a:t>)</a:t>
            </a:r>
            <a:r>
              <a:rPr lang="ja-JP" altLang="ja-JP" sz="1400" dirty="0"/>
              <a:t>　</a:t>
            </a:r>
            <a:r>
              <a:rPr lang="ja-JP" altLang="ja-JP" sz="1400" dirty="0" smtClean="0"/>
              <a:t>吉田斉</a:t>
            </a:r>
            <a:r>
              <a:rPr lang="en-US" altLang="ja-JP" sz="1400" dirty="0" smtClean="0"/>
              <a:t> </a:t>
            </a:r>
          </a:p>
          <a:p>
            <a:pPr marL="0" indent="0">
              <a:buNone/>
            </a:pPr>
            <a:r>
              <a:rPr lang="en-US" altLang="ja-JP" sz="1400" dirty="0" smtClean="0"/>
              <a:t>14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10 </a:t>
            </a:r>
            <a:r>
              <a:rPr lang="ja-JP" altLang="ja-JP" sz="1400" dirty="0"/>
              <a:t>蛍光熱量計実験</a:t>
            </a:r>
            <a:r>
              <a:rPr lang="en-US" altLang="ja-JP" sz="1400" dirty="0" err="1"/>
              <a:t>Nd</a:t>
            </a:r>
            <a:r>
              <a:rPr lang="en-US" altLang="ja-JP" sz="1400" dirty="0"/>
              <a:t>(</a:t>
            </a:r>
            <a:r>
              <a:rPr lang="ja-JP" altLang="ja-JP" sz="1400" dirty="0"/>
              <a:t>東北</a:t>
            </a:r>
            <a:r>
              <a:rPr lang="en-US" altLang="ja-JP" sz="1400" dirty="0"/>
              <a:t>) + </a:t>
            </a:r>
            <a:r>
              <a:rPr lang="ja-JP" altLang="ja-JP" sz="1400" dirty="0"/>
              <a:t>蛍光熱量計低質量暗黒物質　石徹白晃</a:t>
            </a:r>
            <a:r>
              <a:rPr lang="ja-JP" altLang="ja-JP" sz="1400" dirty="0" smtClean="0"/>
              <a:t>治</a:t>
            </a:r>
            <a:endParaRPr lang="en-US" altLang="ja-JP" sz="1400" dirty="0"/>
          </a:p>
          <a:p>
            <a:pPr marL="0" indent="0">
              <a:buNone/>
            </a:pPr>
            <a:r>
              <a:rPr lang="en-US" altLang="ja-JP" sz="1400" dirty="0" smtClean="0"/>
              <a:t>14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30 </a:t>
            </a:r>
            <a:r>
              <a:rPr lang="ja-JP" altLang="ja-JP" sz="1400" dirty="0"/>
              <a:t>高圧キセノンシンチレータ　</a:t>
            </a:r>
            <a:r>
              <a:rPr lang="ja-JP" altLang="ja-JP" sz="1400" dirty="0" smtClean="0"/>
              <a:t>上島考太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（休憩）</a:t>
            </a:r>
            <a:r>
              <a:rPr lang="en-US" altLang="ja-JP" sz="1400" dirty="0" smtClean="0"/>
              <a:t>  </a:t>
            </a:r>
          </a:p>
          <a:p>
            <a:pPr marL="0" indent="0">
              <a:buNone/>
            </a:pPr>
            <a:r>
              <a:rPr lang="en-US" altLang="ja-JP" sz="1400" dirty="0" smtClean="0"/>
              <a:t>15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20 </a:t>
            </a:r>
            <a:r>
              <a:rPr lang="ja-JP" altLang="ja-JP" sz="1400" dirty="0"/>
              <a:t>エマルジョン二重ベータ　</a:t>
            </a:r>
            <a:r>
              <a:rPr lang="ja-JP" altLang="ja-JP" sz="1400" dirty="0" smtClean="0"/>
              <a:t>縄</a:t>
            </a:r>
            <a:r>
              <a:rPr lang="ja-JP" altLang="ja-JP" sz="1400" dirty="0"/>
              <a:t>直</a:t>
            </a:r>
            <a:r>
              <a:rPr lang="ja-JP" altLang="ja-JP" sz="1400" dirty="0" smtClean="0"/>
              <a:t>崇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15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40 ZICOS</a:t>
            </a:r>
            <a:r>
              <a:rPr lang="en-US" altLang="ja-JP" sz="1400" dirty="0"/>
              <a:t> </a:t>
            </a:r>
            <a:r>
              <a:rPr lang="ja-JP" altLang="ja-JP" sz="1400" dirty="0" smtClean="0"/>
              <a:t>福田善之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16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00 </a:t>
            </a:r>
            <a:r>
              <a:rPr lang="en-US" altLang="ja-JP" sz="1400" dirty="0"/>
              <a:t>160Gd</a:t>
            </a:r>
            <a:r>
              <a:rPr lang="ja-JP" altLang="ja-JP" sz="1400" dirty="0"/>
              <a:t>をターゲットとした</a:t>
            </a:r>
            <a:r>
              <a:rPr lang="en-US" altLang="ja-JP" sz="1400" dirty="0"/>
              <a:t>GSO/GAGG</a:t>
            </a:r>
            <a:r>
              <a:rPr lang="ja-JP" altLang="ja-JP" sz="1400" dirty="0"/>
              <a:t>シンチレータの基礎研究　中島恭</a:t>
            </a:r>
            <a:r>
              <a:rPr lang="ja-JP" altLang="ja-JP" sz="1400" dirty="0" smtClean="0"/>
              <a:t>平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（</a:t>
            </a:r>
            <a:r>
              <a:rPr lang="ja-JP" altLang="ja-JP" sz="1400" dirty="0"/>
              <a:t>ニュートリノ観測）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/>
              <a:t>16:20 SK-</a:t>
            </a:r>
            <a:r>
              <a:rPr lang="en-US" altLang="ja-JP" sz="1400" dirty="0" err="1"/>
              <a:t>Gd</a:t>
            </a:r>
            <a:r>
              <a:rPr lang="ja-JP" altLang="ja-JP" sz="1400" dirty="0"/>
              <a:t>　池田一得　</a:t>
            </a: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36232" y="1771600"/>
            <a:ext cx="4388296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400" dirty="0"/>
              <a:t>16:40 HK </a:t>
            </a:r>
            <a:r>
              <a:rPr lang="ja-JP" altLang="ja-JP" sz="1400" dirty="0"/>
              <a:t>塩澤真人</a:t>
            </a:r>
            <a:endParaRPr lang="en-US" altLang="ja-JP" sz="1400" dirty="0"/>
          </a:p>
          <a:p>
            <a:pPr marL="0" indent="0">
              <a:buNone/>
            </a:pPr>
            <a:r>
              <a:rPr lang="en-US" altLang="ja-JP" sz="1400" dirty="0" smtClean="0"/>
              <a:t>17</a:t>
            </a:r>
            <a:r>
              <a:rPr lang="en-US" altLang="ja-JP" sz="1400" dirty="0"/>
              <a:t>:10 IceCube-Gen2</a:t>
            </a:r>
            <a:r>
              <a:rPr lang="ja-JP" altLang="ja-JP" sz="1400" dirty="0"/>
              <a:t>　石原安野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ja-JP" sz="1400" dirty="0"/>
              <a:t>懇親会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endParaRPr lang="ja-JP" altLang="en-US" sz="1400" dirty="0"/>
          </a:p>
          <a:p>
            <a:pPr marL="0" indent="0">
              <a:buNone/>
            </a:pPr>
            <a:r>
              <a:rPr lang="en-US" altLang="ja-JP" sz="1400" dirty="0" smtClean="0"/>
              <a:t>6</a:t>
            </a:r>
            <a:r>
              <a:rPr lang="ja-JP" altLang="ja-JP" sz="1400" dirty="0"/>
              <a:t>月</a:t>
            </a:r>
            <a:r>
              <a:rPr lang="en-US" altLang="ja-JP" sz="1400" dirty="0"/>
              <a:t>25</a:t>
            </a:r>
            <a:r>
              <a:rPr lang="ja-JP" altLang="ja-JP" sz="1400" dirty="0"/>
              <a:t>日（日）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（</a:t>
            </a:r>
            <a:r>
              <a:rPr lang="ja-JP" altLang="ja-JP" sz="1400" dirty="0"/>
              <a:t>暗黒物質関係）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9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00 </a:t>
            </a:r>
            <a:r>
              <a:rPr lang="ja-JP" altLang="ja-JP" sz="1400" dirty="0"/>
              <a:t>レビュー（</a:t>
            </a:r>
            <a:r>
              <a:rPr lang="en-US" altLang="ja-JP" sz="1400" dirty="0"/>
              <a:t>WIMP</a:t>
            </a:r>
            <a:r>
              <a:rPr lang="ja-JP" altLang="ja-JP" sz="1400" dirty="0"/>
              <a:t>海外</a:t>
            </a:r>
            <a:r>
              <a:rPr lang="ja-JP" altLang="ja-JP" sz="1400" dirty="0" smtClean="0"/>
              <a:t>）　小林兼好</a:t>
            </a:r>
            <a:r>
              <a:rPr lang="en-US" altLang="ja-JP" sz="1400" dirty="0" smtClean="0"/>
              <a:t> </a:t>
            </a:r>
          </a:p>
          <a:p>
            <a:pPr marL="0" indent="0">
              <a:buNone/>
            </a:pPr>
            <a:r>
              <a:rPr lang="en-US" altLang="ja-JP" sz="1400" dirty="0" smtClean="0"/>
              <a:t>9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45 </a:t>
            </a:r>
            <a:r>
              <a:rPr lang="ja-JP" altLang="ja-JP" sz="1400" dirty="0"/>
              <a:t>レビュー（</a:t>
            </a:r>
            <a:r>
              <a:rPr lang="en-US" altLang="ja-JP" sz="1400" dirty="0"/>
              <a:t>NON WIMP</a:t>
            </a:r>
            <a:r>
              <a:rPr lang="ja-JP" altLang="ja-JP" sz="1400" dirty="0"/>
              <a:t>海外</a:t>
            </a:r>
            <a:r>
              <a:rPr lang="en-US" altLang="ja-JP" sz="1400" dirty="0"/>
              <a:t>+</a:t>
            </a:r>
            <a:r>
              <a:rPr lang="ja-JP" altLang="ja-JP" sz="1400" dirty="0"/>
              <a:t>国内）</a:t>
            </a:r>
            <a:r>
              <a:rPr lang="en-US" altLang="ja-JP" sz="1400" dirty="0"/>
              <a:t> </a:t>
            </a:r>
            <a:r>
              <a:rPr lang="ja-JP" altLang="ja-JP" sz="1400" dirty="0" smtClean="0"/>
              <a:t>小川泉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10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30 </a:t>
            </a:r>
            <a:r>
              <a:rPr lang="en-US" altLang="ja-JP" sz="1400" dirty="0"/>
              <a:t>XMASS+XMASS</a:t>
            </a:r>
            <a:r>
              <a:rPr lang="ja-JP" altLang="ja-JP" sz="1400" dirty="0"/>
              <a:t>次期計画　</a:t>
            </a:r>
            <a:r>
              <a:rPr lang="ja-JP" altLang="ja-JP" sz="1400" dirty="0" smtClean="0"/>
              <a:t>森山</a:t>
            </a:r>
            <a:r>
              <a:rPr lang="ja-JP" altLang="ja-JP" sz="1400" dirty="0"/>
              <a:t>茂</a:t>
            </a:r>
            <a:r>
              <a:rPr lang="ja-JP" altLang="ja-JP" sz="1400" dirty="0" smtClean="0"/>
              <a:t>栄</a:t>
            </a:r>
            <a:r>
              <a:rPr lang="en-US" altLang="ja-JP" sz="1400" dirty="0" smtClean="0"/>
              <a:t> </a:t>
            </a:r>
          </a:p>
          <a:p>
            <a:pPr marL="0" indent="0">
              <a:buNone/>
            </a:pPr>
            <a:r>
              <a:rPr lang="en-US" altLang="ja-JP" sz="1400" dirty="0" smtClean="0"/>
              <a:t>11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10 </a:t>
            </a:r>
            <a:r>
              <a:rPr lang="ja-JP" altLang="ja-JP" sz="1400" dirty="0"/>
              <a:t>議論</a:t>
            </a:r>
            <a:r>
              <a:rPr lang="en-US" altLang="ja-JP" sz="1400" dirty="0"/>
              <a:t>  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ja-JP" altLang="ja-JP" sz="1400" dirty="0" smtClean="0"/>
              <a:t>（昼食）</a:t>
            </a:r>
            <a:r>
              <a:rPr lang="en-US" altLang="ja-JP" sz="1400" dirty="0" smtClean="0"/>
              <a:t>  </a:t>
            </a:r>
          </a:p>
          <a:p>
            <a:pPr marL="0" indent="0">
              <a:buNone/>
            </a:pPr>
            <a:r>
              <a:rPr lang="en-US" altLang="ja-JP" sz="1400" dirty="0" smtClean="0"/>
              <a:t>13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00 </a:t>
            </a:r>
            <a:r>
              <a:rPr lang="en-US" altLang="ja-JP" sz="1400" dirty="0"/>
              <a:t>NEWAGE</a:t>
            </a:r>
            <a:r>
              <a:rPr lang="ja-JP" altLang="ja-JP" sz="1400" dirty="0"/>
              <a:t>　身内賢</a:t>
            </a:r>
            <a:r>
              <a:rPr lang="ja-JP" altLang="ja-JP" sz="1400" dirty="0" smtClean="0"/>
              <a:t>太朗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13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30 </a:t>
            </a:r>
            <a:r>
              <a:rPr lang="en-US" altLang="ja-JP" sz="1400" dirty="0" err="1"/>
              <a:t>NEWSdm</a:t>
            </a:r>
            <a:r>
              <a:rPr lang="en-US" altLang="ja-JP" sz="1400" dirty="0"/>
              <a:t> </a:t>
            </a:r>
            <a:r>
              <a:rPr lang="ja-JP" altLang="ja-JP" sz="1400" dirty="0" smtClean="0"/>
              <a:t>中竜大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14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00 </a:t>
            </a:r>
            <a:r>
              <a:rPr lang="en-US" altLang="ja-JP" sz="1400" dirty="0"/>
              <a:t>PICO-LON/</a:t>
            </a:r>
            <a:r>
              <a:rPr lang="en-US" altLang="ja-JP" sz="1400" dirty="0" err="1"/>
              <a:t>KamLAND</a:t>
            </a:r>
            <a:r>
              <a:rPr lang="en-US" altLang="ja-JP" sz="1400" dirty="0"/>
              <a:t>-PICO</a:t>
            </a:r>
            <a:r>
              <a:rPr lang="ja-JP" altLang="ja-JP" sz="1400" dirty="0"/>
              <a:t>　伏見</a:t>
            </a:r>
            <a:r>
              <a:rPr lang="ja-JP" altLang="ja-JP" sz="1400" dirty="0" smtClean="0"/>
              <a:t>賢一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14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30 </a:t>
            </a:r>
            <a:r>
              <a:rPr lang="en-US" altLang="ja-JP" sz="1400" dirty="0"/>
              <a:t>ANKOK</a:t>
            </a:r>
            <a:r>
              <a:rPr lang="ja-JP" altLang="ja-JP" sz="1400" dirty="0"/>
              <a:t>　寄田浩</a:t>
            </a:r>
            <a:r>
              <a:rPr lang="ja-JP" altLang="ja-JP" sz="1400" dirty="0" smtClean="0"/>
              <a:t>平</a:t>
            </a:r>
            <a:r>
              <a:rPr lang="en-US" altLang="ja-JP" sz="1400" dirty="0" smtClean="0"/>
              <a:t> </a:t>
            </a:r>
          </a:p>
          <a:p>
            <a:pPr marL="0" indent="0">
              <a:buNone/>
            </a:pPr>
            <a:r>
              <a:rPr lang="en-US" altLang="ja-JP" sz="1400" dirty="0" smtClean="0"/>
              <a:t>14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55 </a:t>
            </a:r>
            <a:r>
              <a:rPr lang="en-US" altLang="ja-JP" sz="1400" dirty="0"/>
              <a:t>ZnWO4</a:t>
            </a:r>
            <a:r>
              <a:rPr lang="ja-JP" altLang="ja-JP" sz="1400" dirty="0"/>
              <a:t>方向感度結晶　</a:t>
            </a:r>
            <a:r>
              <a:rPr lang="ja-JP" altLang="ja-JP" sz="1400" dirty="0" smtClean="0"/>
              <a:t>関谷洋之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15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15 </a:t>
            </a:r>
            <a:r>
              <a:rPr lang="ja-JP" altLang="ja-JP" sz="1400" dirty="0"/>
              <a:t>岡山ヘリウム　石野</a:t>
            </a:r>
            <a:r>
              <a:rPr lang="ja-JP" altLang="ja-JP" sz="1400" dirty="0" smtClean="0"/>
              <a:t>宏和</a:t>
            </a:r>
            <a:endParaRPr lang="en-US" altLang="ja-JP" sz="1400" dirty="0" smtClean="0"/>
          </a:p>
          <a:p>
            <a:pPr marL="0" indent="0">
              <a:buNone/>
            </a:pPr>
            <a:r>
              <a:rPr lang="en-US" altLang="ja-JP" sz="1400" dirty="0" smtClean="0"/>
              <a:t>15</a:t>
            </a:r>
            <a:r>
              <a:rPr lang="en-US" altLang="ja-JP" sz="1400" dirty="0"/>
              <a:t>:</a:t>
            </a:r>
            <a:r>
              <a:rPr lang="en-US" altLang="ja-JP" sz="1400" dirty="0" smtClean="0"/>
              <a:t>35 </a:t>
            </a:r>
            <a:r>
              <a:rPr lang="ja-JP" altLang="ja-JP" sz="1400" dirty="0"/>
              <a:t>議論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0" indent="0">
              <a:buNone/>
            </a:pPr>
            <a:endParaRPr kumimoji="1" lang="ja-JP" altLang="en-US" sz="1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296144" y="1224136"/>
            <a:ext cx="6732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2017</a:t>
            </a:r>
            <a:r>
              <a:rPr lang="ja-JP" altLang="ja-JP" sz="2400" dirty="0"/>
              <a:t>年</a:t>
            </a:r>
            <a:r>
              <a:rPr lang="en-US" altLang="ja-JP" sz="2400" dirty="0"/>
              <a:t>6</a:t>
            </a:r>
            <a:r>
              <a:rPr lang="ja-JP" altLang="ja-JP" sz="2400" dirty="0"/>
              <a:t>月</a:t>
            </a:r>
            <a:r>
              <a:rPr lang="en-US" altLang="ja-JP" sz="2400" dirty="0"/>
              <a:t>24</a:t>
            </a:r>
            <a:r>
              <a:rPr lang="ja-JP" altLang="ja-JP" sz="2400" dirty="0"/>
              <a:t>日（土</a:t>
            </a:r>
            <a:r>
              <a:rPr lang="ja-JP" altLang="ja-JP" sz="2400" dirty="0" smtClean="0"/>
              <a:t>）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>25</a:t>
            </a:r>
            <a:r>
              <a:rPr lang="ja-JP" altLang="ja-JP" sz="2400" dirty="0"/>
              <a:t>日（日</a:t>
            </a:r>
            <a:r>
              <a:rPr lang="ja-JP" altLang="ja-JP" sz="2400" dirty="0" smtClean="0"/>
              <a:t>）</a:t>
            </a:r>
            <a:r>
              <a:rPr lang="ja-JP" altLang="en-US" sz="2400" dirty="0" smtClean="0"/>
              <a:t>：将来の地下実験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87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4016" y="1888232"/>
            <a:ext cx="45720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400" dirty="0"/>
              <a:t>12月15日（金</a:t>
            </a:r>
            <a:r>
              <a:rPr lang="en-US" altLang="ja-JP" sz="1400" dirty="0" smtClean="0"/>
              <a:t>）</a:t>
            </a:r>
          </a:p>
          <a:p>
            <a:pPr marL="0" indent="0">
              <a:buNone/>
            </a:pPr>
            <a:r>
              <a:rPr lang="en-US" altLang="ja-JP" sz="1400" dirty="0" smtClean="0"/>
              <a:t>12</a:t>
            </a:r>
            <a:r>
              <a:rPr lang="en-US" altLang="ja-JP" sz="1400" dirty="0"/>
              <a:t>:55-13:00　（趣旨説明）</a:t>
            </a:r>
            <a:br>
              <a:rPr lang="en-US" altLang="ja-JP" sz="1400" dirty="0"/>
            </a:br>
            <a:r>
              <a:rPr lang="ja-JP" altLang="ja-JP" sz="1400" dirty="0" smtClean="0"/>
              <a:t>（</a:t>
            </a:r>
            <a:r>
              <a:rPr lang="ja-JP" altLang="ja-JP" sz="1400" dirty="0"/>
              <a:t>招待講演）これまでに取り上げられた計画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400" dirty="0" smtClean="0"/>
              <a:t>13</a:t>
            </a:r>
            <a:r>
              <a:rPr lang="en-US" altLang="ja-JP" sz="1400" dirty="0"/>
              <a:t>:00-13:30　液体キセノンを用いた暗黒物質直接探索実験の新たな展開</a:t>
            </a:r>
            <a:r>
              <a:rPr lang="en-US" altLang="ja-JP" sz="1400" dirty="0" smtClean="0"/>
              <a:t>（</a:t>
            </a:r>
            <a:r>
              <a:rPr lang="ja-JP" altLang="en-US" sz="1400" dirty="0"/>
              <a:t>山下雅樹</a:t>
            </a:r>
            <a:r>
              <a:rPr lang="en-US" altLang="ja-JP" sz="1400" dirty="0" smtClean="0"/>
              <a:t>）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400" dirty="0"/>
              <a:t>13:30-14:00　ハイパーカミオカンデ計画（横山将志）</a:t>
            </a:r>
            <a:br>
              <a:rPr lang="en-US" altLang="ja-JP" sz="1400" dirty="0"/>
            </a:br>
            <a:r>
              <a:rPr lang="en-US" altLang="ja-JP" sz="1400" dirty="0"/>
              <a:t>14:00-14:30　</a:t>
            </a:r>
            <a:r>
              <a:rPr lang="en-US" altLang="ja-JP" sz="1400" dirty="0" err="1"/>
              <a:t>ALPACA計画</a:t>
            </a:r>
            <a:r>
              <a:rPr lang="en-US" altLang="ja-JP" sz="1400" dirty="0" smtClean="0"/>
              <a:t>（</a:t>
            </a:r>
            <a:r>
              <a:rPr lang="ja-JP" altLang="en-US" sz="1400" dirty="0"/>
              <a:t>さこ隆志</a:t>
            </a:r>
            <a:r>
              <a:rPr lang="en-US" altLang="ja-JP" sz="1400" dirty="0" smtClean="0"/>
              <a:t>）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400" dirty="0"/>
              <a:t>14:30-15:00　（議論）</a:t>
            </a:r>
            <a:br>
              <a:rPr lang="en-US" altLang="ja-JP" sz="1400" dirty="0"/>
            </a:br>
            <a:r>
              <a:rPr lang="en-US" altLang="ja-JP" sz="1400" dirty="0" smtClean="0"/>
              <a:t>15</a:t>
            </a:r>
            <a:r>
              <a:rPr lang="en-US" altLang="ja-JP" sz="1400" dirty="0"/>
              <a:t>:00-15:10　</a:t>
            </a:r>
            <a:r>
              <a:rPr lang="en-US" altLang="ja-JP" sz="1400" dirty="0" smtClean="0"/>
              <a:t>休憩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ja-JP" altLang="ja-JP" sz="1400" dirty="0"/>
              <a:t>萌芽的な新計画</a:t>
            </a:r>
            <a:r>
              <a:rPr lang="en-US" altLang="ja-JP" sz="1400" dirty="0"/>
              <a:t> (</a:t>
            </a:r>
            <a:r>
              <a:rPr lang="ja-JP" altLang="ja-JP" sz="1400" dirty="0"/>
              <a:t>構想</a:t>
            </a:r>
            <a:r>
              <a:rPr lang="en-US" altLang="ja-JP" sz="1400" dirty="0"/>
              <a:t>)</a:t>
            </a:r>
            <a:br>
              <a:rPr lang="en-US" altLang="ja-JP" sz="1400" dirty="0"/>
            </a:br>
            <a:r>
              <a:rPr lang="en-US" altLang="ja-JP" sz="1400" dirty="0" smtClean="0"/>
              <a:t>15</a:t>
            </a:r>
            <a:r>
              <a:rPr lang="en-US" altLang="ja-JP" sz="1400" dirty="0"/>
              <a:t>:10-15:40　新型大気蛍光望遠鏡アレイ（藤井俊博）</a:t>
            </a:r>
            <a:br>
              <a:rPr lang="en-US" altLang="ja-JP" sz="1400" dirty="0"/>
            </a:br>
            <a:r>
              <a:rPr lang="en-US" altLang="ja-JP" sz="1400" dirty="0"/>
              <a:t>15:30-15:50　</a:t>
            </a:r>
            <a:r>
              <a:rPr lang="en-US" altLang="ja-JP" sz="1400" dirty="0" err="1"/>
              <a:t>FCC-forward（毛受弘彰</a:t>
            </a:r>
            <a:r>
              <a:rPr lang="en-US" altLang="ja-JP" sz="1400" dirty="0"/>
              <a:t>）</a:t>
            </a:r>
            <a:br>
              <a:rPr lang="en-US" altLang="ja-JP" sz="1400" dirty="0"/>
            </a:br>
            <a:r>
              <a:rPr lang="en-US" altLang="ja-JP" sz="1400" dirty="0"/>
              <a:t>15:50-16:10　水を媒質とする超高エネルギーニュートリノ電子天文学 (計算機数値実験)（岬暁夫）</a:t>
            </a:r>
            <a:br>
              <a:rPr lang="en-US" altLang="ja-JP" sz="1400" dirty="0"/>
            </a:br>
            <a:r>
              <a:rPr lang="en-US" altLang="ja-JP" sz="1400" dirty="0"/>
              <a:t>16:10-16:30　ウルトラカミオカンデ（仮）（池田一得）</a:t>
            </a:r>
            <a:br>
              <a:rPr lang="en-US" altLang="ja-JP" sz="1400" dirty="0"/>
            </a:br>
            <a:r>
              <a:rPr lang="en-US" altLang="ja-JP" sz="1400" dirty="0"/>
              <a:t>16:30-16:50　</a:t>
            </a:r>
            <a:r>
              <a:rPr lang="en-US" altLang="ja-JP" sz="1400" dirty="0" err="1"/>
              <a:t>LHCν（伊藤好孝</a:t>
            </a:r>
            <a:r>
              <a:rPr lang="en-US" altLang="ja-JP" sz="1400" dirty="0"/>
              <a:t>）</a:t>
            </a:r>
            <a:br>
              <a:rPr lang="en-US" altLang="ja-JP" sz="1400" dirty="0"/>
            </a:br>
            <a:r>
              <a:rPr lang="en-US" altLang="ja-JP" sz="1400" dirty="0"/>
              <a:t>16:50-17:10　</a:t>
            </a:r>
            <a:r>
              <a:rPr lang="en-US" altLang="ja-JP" sz="1400" dirty="0" err="1"/>
              <a:t>LArGO</a:t>
            </a:r>
            <a:r>
              <a:rPr lang="en-US" altLang="ja-JP" sz="1400" dirty="0"/>
              <a:t> (液体アルゴンガンマ線衛星)（田島宏康）</a:t>
            </a:r>
            <a:br>
              <a:rPr lang="en-US" altLang="ja-JP" sz="1400" dirty="0"/>
            </a:br>
            <a:r>
              <a:rPr lang="en-US" altLang="ja-JP" sz="1400" dirty="0"/>
              <a:t>17:10-17:30　超広視野 大気チェレンコフ望遠鏡アレイ（奥村曉）</a:t>
            </a:r>
            <a:br>
              <a:rPr lang="en-US" altLang="ja-JP" sz="1400" dirty="0"/>
            </a:br>
            <a:r>
              <a:rPr lang="en-US" altLang="ja-JP" sz="1400" dirty="0"/>
              <a:t>17:30-18:00　（議論）</a:t>
            </a:r>
            <a:br>
              <a:rPr lang="en-US" altLang="ja-JP" sz="1400" dirty="0"/>
            </a:br>
            <a:r>
              <a:rPr lang="en-US" altLang="ja-JP" sz="1400" dirty="0" smtClean="0"/>
              <a:t>18</a:t>
            </a:r>
            <a:r>
              <a:rPr lang="en-US" altLang="ja-JP" sz="1400" dirty="0"/>
              <a:t>:00-20:00　懇親会</a:t>
            </a:r>
            <a:br>
              <a:rPr lang="en-US" altLang="ja-JP" sz="1400" dirty="0"/>
            </a:br>
            <a:r>
              <a:rPr lang="en-US" altLang="ja-JP" sz="1400" dirty="0"/>
              <a:t/>
            </a:r>
            <a:br>
              <a:rPr lang="en-US" altLang="ja-JP" sz="1400" dirty="0"/>
            </a:br>
            <a:endParaRPr kumimoji="1" lang="ja-JP" altLang="en-US" sz="1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92216" y="1888232"/>
            <a:ext cx="43882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1400" dirty="0"/>
              <a:t>12月16日（土）</a:t>
            </a:r>
            <a:br>
              <a:rPr lang="en-US" altLang="ja-JP" sz="1400" dirty="0"/>
            </a:br>
            <a:r>
              <a:rPr lang="ja-JP" altLang="ja-JP" sz="1400" dirty="0" smtClean="0"/>
              <a:t>新規</a:t>
            </a:r>
            <a:r>
              <a:rPr lang="ja-JP" altLang="ja-JP" sz="1400" dirty="0"/>
              <a:t>の現実的計画</a:t>
            </a:r>
            <a:r>
              <a:rPr lang="en-US" altLang="ja-JP" sz="1400" dirty="0"/>
              <a:t> (</a:t>
            </a:r>
            <a:r>
              <a:rPr lang="ja-JP" altLang="ja-JP" sz="1400" dirty="0"/>
              <a:t>現在の拡張の計画</a:t>
            </a:r>
            <a:r>
              <a:rPr lang="en-US" altLang="ja-JP" sz="1400" dirty="0" smtClean="0"/>
              <a:t>)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400" dirty="0"/>
              <a:t>09:00-09:30　Super-ALPACA 計画（川田和正）</a:t>
            </a:r>
            <a:br>
              <a:rPr lang="en-US" altLang="ja-JP" sz="1400" dirty="0"/>
            </a:br>
            <a:r>
              <a:rPr lang="en-US" altLang="ja-JP" sz="1400" dirty="0"/>
              <a:t>09:30-10:00　GAPS 衛星（福家英之）</a:t>
            </a:r>
            <a:br>
              <a:rPr lang="en-US" altLang="ja-JP" sz="1400" dirty="0"/>
            </a:br>
            <a:r>
              <a:rPr lang="en-US" altLang="ja-JP" sz="1400" dirty="0"/>
              <a:t>10:00-10:30　</a:t>
            </a:r>
            <a:r>
              <a:rPr lang="en-US" altLang="ja-JP" sz="1400" dirty="0" err="1"/>
              <a:t>DarkAXEL（中村輝石</a:t>
            </a:r>
            <a:r>
              <a:rPr lang="en-US" altLang="ja-JP" sz="1400" dirty="0"/>
              <a:t>）</a:t>
            </a:r>
            <a:br>
              <a:rPr lang="en-US" altLang="ja-JP" sz="1400" dirty="0"/>
            </a:br>
            <a:r>
              <a:rPr lang="en-US" altLang="ja-JP" sz="1400" dirty="0"/>
              <a:t>10:30-11:00　フッ素を用いた大質量暗黒物質直接探索（身内賢太朗）</a:t>
            </a:r>
            <a:br>
              <a:rPr lang="en-US" altLang="ja-JP" sz="1400" dirty="0"/>
            </a:br>
            <a:r>
              <a:rPr lang="en-US" altLang="ja-JP" sz="1400" dirty="0"/>
              <a:t>11:00-11:30　カムランドでのステライルニュートリノの検証探索 ( </a:t>
            </a:r>
            <a:r>
              <a:rPr lang="en-US" altLang="ja-JP" sz="1400" dirty="0" err="1"/>
              <a:t>IsoDAR@KamLAND</a:t>
            </a:r>
            <a:r>
              <a:rPr lang="en-US" altLang="ja-JP" sz="1400" dirty="0"/>
              <a:t> )（中村健悟）</a:t>
            </a:r>
            <a:br>
              <a:rPr lang="en-US" altLang="ja-JP" sz="1400" dirty="0"/>
            </a:br>
            <a:r>
              <a:rPr lang="en-US" altLang="ja-JP" sz="1400" dirty="0"/>
              <a:t>11:30-12:00　（議論）</a:t>
            </a:r>
            <a:br>
              <a:rPr lang="en-US" altLang="ja-JP" sz="1400" dirty="0"/>
            </a:br>
            <a:r>
              <a:rPr lang="en-US" altLang="ja-JP" sz="1400" dirty="0" smtClean="0"/>
              <a:t>12</a:t>
            </a:r>
            <a:r>
              <a:rPr lang="en-US" altLang="ja-JP" sz="1400" dirty="0"/>
              <a:t>:00-13:30　昼食</a:t>
            </a:r>
            <a:br>
              <a:rPr lang="en-US" altLang="ja-JP" sz="1400" dirty="0"/>
            </a:br>
            <a:r>
              <a:rPr lang="ja-JP" altLang="ja-JP" sz="1400" dirty="0" smtClean="0"/>
              <a:t>既発表</a:t>
            </a:r>
            <a:r>
              <a:rPr lang="ja-JP" altLang="ja-JP" sz="1400" dirty="0"/>
              <a:t>の将来計画</a:t>
            </a:r>
            <a:r>
              <a:rPr lang="en-US" altLang="ja-JP" sz="1400" dirty="0"/>
              <a:t/>
            </a:r>
            <a:br>
              <a:rPr lang="en-US" altLang="ja-JP" sz="1400" dirty="0"/>
            </a:br>
            <a:r>
              <a:rPr lang="en-US" altLang="ja-JP" sz="1400" dirty="0" smtClean="0"/>
              <a:t>13</a:t>
            </a:r>
            <a:r>
              <a:rPr lang="en-US" altLang="ja-JP" sz="1400" dirty="0"/>
              <a:t>:30-13:50　SMILE: 究極感度 </a:t>
            </a:r>
            <a:r>
              <a:rPr lang="en-US" altLang="ja-JP" sz="1400" dirty="0" err="1"/>
              <a:t>核ガンマ線全天探査計画（TBD</a:t>
            </a:r>
            <a:r>
              <a:rPr lang="en-US" altLang="ja-JP" sz="1400" dirty="0"/>
              <a:t>）</a:t>
            </a:r>
            <a:br>
              <a:rPr lang="en-US" altLang="ja-JP" sz="1400" dirty="0"/>
            </a:br>
            <a:r>
              <a:rPr lang="en-US" altLang="ja-JP" sz="1400" dirty="0"/>
              <a:t>13:50-14:10　PICOLON (Pure Inorganic Crystal </a:t>
            </a:r>
            <a:r>
              <a:rPr lang="en-US" altLang="ja-JP" sz="1400" dirty="0" err="1" smtClean="0"/>
              <a:t>bservatory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for </a:t>
            </a:r>
            <a:r>
              <a:rPr lang="en-US" altLang="ja-JP" sz="1400" dirty="0" err="1"/>
              <a:t>LOw</a:t>
            </a:r>
            <a:r>
              <a:rPr lang="en-US" altLang="ja-JP" sz="1400" dirty="0"/>
              <a:t>-</a:t>
            </a:r>
            <a:r>
              <a:rPr lang="en-US" altLang="ja-JP" sz="1400" dirty="0" smtClean="0"/>
              <a:t>energy</a:t>
            </a:r>
            <a:r>
              <a:rPr lang="ja-JP" altLang="ja-JP" sz="1400" dirty="0"/>
              <a:t> </a:t>
            </a:r>
            <a:r>
              <a:rPr lang="en-US" altLang="ja-JP" sz="1400" dirty="0" err="1" smtClean="0"/>
              <a:t>Neutr</a:t>
            </a:r>
            <a:r>
              <a:rPr lang="en-US" altLang="ja-JP" sz="1400" dirty="0"/>
              <a:t>(al)</a:t>
            </a:r>
            <a:r>
              <a:rPr lang="en-US" altLang="ja-JP" sz="1400" dirty="0" err="1"/>
              <a:t>ino</a:t>
            </a:r>
            <a:r>
              <a:rPr lang="en-US" altLang="ja-JP" sz="1400" dirty="0"/>
              <a:t>)（伏見賢一）</a:t>
            </a:r>
            <a:br>
              <a:rPr lang="en-US" altLang="ja-JP" sz="1400" dirty="0"/>
            </a:br>
            <a:r>
              <a:rPr lang="en-US" altLang="ja-JP" sz="1400" dirty="0"/>
              <a:t>14:10-14:30　宇宙重力波望遠鏡 </a:t>
            </a:r>
            <a:r>
              <a:rPr lang="en-US" altLang="ja-JP" sz="1400" dirty="0" err="1"/>
              <a:t>B-DECIGO（安東正樹</a:t>
            </a:r>
            <a:r>
              <a:rPr lang="en-US" altLang="ja-JP" sz="1400" dirty="0"/>
              <a:t>）</a:t>
            </a:r>
            <a:br>
              <a:rPr lang="en-US" altLang="ja-JP" sz="1400" dirty="0"/>
            </a:br>
            <a:r>
              <a:rPr lang="en-US" altLang="ja-JP" sz="1400" dirty="0"/>
              <a:t>14:30-15:00　（議論）</a:t>
            </a:r>
            <a:br>
              <a:rPr lang="en-US" altLang="ja-JP" sz="1400" dirty="0"/>
            </a:br>
            <a:r>
              <a:rPr lang="en-US" altLang="ja-JP" sz="1400" dirty="0"/>
              <a:t>15:00-15:05　（閉会挨拶）</a:t>
            </a:r>
            <a:br>
              <a:rPr lang="en-US" altLang="ja-JP" sz="1400" dirty="0"/>
            </a:br>
            <a:r>
              <a:rPr lang="en-US" altLang="ja-JP" sz="1400" dirty="0"/>
              <a:t/>
            </a:r>
            <a:br>
              <a:rPr lang="en-US" altLang="ja-JP" sz="1400" dirty="0"/>
            </a:br>
            <a:endParaRPr kumimoji="1" lang="ja-JP" altLang="en-US" sz="14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smtClean="0"/>
              <a:t>2017</a:t>
            </a:r>
            <a:r>
              <a:rPr lang="ja-JP" altLang="ja-JP" sz="2400" dirty="0" smtClean="0"/>
              <a:t>年</a:t>
            </a:r>
            <a:r>
              <a:rPr lang="en-US" altLang="ja-JP" sz="2400" dirty="0" smtClean="0"/>
              <a:t>12</a:t>
            </a:r>
            <a:r>
              <a:rPr lang="ja-JP" altLang="ja-JP" sz="2400" dirty="0" smtClean="0"/>
              <a:t>月</a:t>
            </a:r>
            <a:r>
              <a:rPr lang="en-US" altLang="ja-JP" sz="2400" dirty="0" smtClean="0"/>
              <a:t>15</a:t>
            </a:r>
            <a:r>
              <a:rPr lang="ja-JP" altLang="ja-JP" sz="2400" dirty="0" smtClean="0"/>
              <a:t>日（金）</a:t>
            </a:r>
            <a:r>
              <a:rPr lang="en-US" altLang="ja-JP" sz="2400" dirty="0" smtClean="0"/>
              <a:t>16</a:t>
            </a:r>
            <a:r>
              <a:rPr lang="ja-JP" altLang="ja-JP" sz="2400" dirty="0" smtClean="0"/>
              <a:t>日（土）</a:t>
            </a:r>
            <a:r>
              <a:rPr lang="ja-JP" altLang="en-US" sz="2400" dirty="0" smtClean="0"/>
              <a:t>：新しい挑戦的／萌芽的将来計画</a:t>
            </a:r>
            <a:endParaRPr lang="ja-JP" altLang="en-US" sz="24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457200" y="-144016"/>
            <a:ext cx="82296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dirty="0" smtClean="0"/>
              <a:t>2017</a:t>
            </a:r>
            <a:r>
              <a:rPr lang="ja-JP" altLang="en-US" sz="3200" dirty="0" smtClean="0"/>
              <a:t>年度第２回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dirty="0" smtClean="0"/>
              <a:t>CRC</a:t>
            </a:r>
            <a:r>
              <a:rPr lang="ja-JP" altLang="ja-JP" dirty="0" smtClean="0"/>
              <a:t>将来計画タウンミーティング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957312" y="2523744"/>
            <a:ext cx="1857503" cy="438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H29</a:t>
            </a:r>
            <a:r>
              <a:rPr kumimoji="1" lang="ja-JP" altLang="en-US" dirty="0" smtClean="0"/>
              <a:t>年度の研究会関連の採択課題一覧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2160590"/>
            <a:ext cx="844905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（敬称略）</a:t>
            </a:r>
          </a:p>
          <a:p>
            <a:r>
              <a:rPr lang="en-US" altLang="ja-JP" dirty="0"/>
              <a:t>D07  </a:t>
            </a:r>
            <a:r>
              <a:rPr lang="ja-JP" altLang="en-US" dirty="0"/>
              <a:t>中澤和洋  「雷雲と宇宙線の相互作用に伴う高エネルギー現象」</a:t>
            </a:r>
            <a:r>
              <a:rPr lang="ja-JP" altLang="en-US" dirty="0" smtClean="0"/>
              <a:t>研究会</a:t>
            </a:r>
            <a:endParaRPr lang="en-US" altLang="ja-JP" dirty="0" smtClean="0"/>
          </a:p>
          <a:p>
            <a:r>
              <a:rPr lang="en-US" altLang="ja-JP" dirty="0" smtClean="0"/>
              <a:t>E36  </a:t>
            </a:r>
            <a:r>
              <a:rPr lang="ja-JP" altLang="en-US" dirty="0"/>
              <a:t>浅野勝晃  宇宙における粒子加速の比較</a:t>
            </a:r>
            <a:r>
              <a:rPr lang="ja-JP" altLang="en-US" dirty="0" smtClean="0"/>
              <a:t>研究</a:t>
            </a:r>
            <a:endParaRPr lang="en-US" altLang="ja-JP" dirty="0" smtClean="0"/>
          </a:p>
          <a:p>
            <a:r>
              <a:rPr lang="en-US" altLang="ja-JP" dirty="0" smtClean="0"/>
              <a:t>E37  </a:t>
            </a:r>
            <a:r>
              <a:rPr lang="ja-JP" altLang="en-US" dirty="0"/>
              <a:t>吉田龍生  高エネルギーガンマ線でみる極限宇宙　</a:t>
            </a:r>
            <a:r>
              <a:rPr lang="en-US" altLang="ja-JP" dirty="0" smtClean="0"/>
              <a:t>2017</a:t>
            </a:r>
          </a:p>
          <a:p>
            <a:r>
              <a:rPr lang="en-US" altLang="ja-JP" dirty="0" smtClean="0"/>
              <a:t>E40  </a:t>
            </a:r>
            <a:r>
              <a:rPr lang="ja-JP" altLang="en-US" dirty="0"/>
              <a:t>池田大輔  宇宙素粒子若手の会</a:t>
            </a:r>
            <a:r>
              <a:rPr lang="en-US" altLang="ja-JP" dirty="0"/>
              <a:t>2017</a:t>
            </a:r>
            <a:r>
              <a:rPr lang="ja-JP" altLang="en-US" dirty="0"/>
              <a:t>年秋の研究会</a:t>
            </a:r>
            <a:r>
              <a:rPr lang="en-US" altLang="ja-JP" dirty="0"/>
              <a:t>(</a:t>
            </a:r>
            <a:r>
              <a:rPr lang="ja-JP" altLang="en-US" dirty="0"/>
              <a:t>基礎部門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H03  </a:t>
            </a:r>
            <a:r>
              <a:rPr lang="ja-JP" altLang="en-US" dirty="0"/>
              <a:t>大澤崇人  惑星物質科学の</a:t>
            </a:r>
            <a:r>
              <a:rPr lang="ja-JP" altLang="en-US" dirty="0" smtClean="0"/>
              <a:t>フロンティア</a:t>
            </a:r>
            <a:endParaRPr lang="en-US" altLang="ja-JP" dirty="0" smtClean="0"/>
          </a:p>
          <a:p>
            <a:r>
              <a:rPr lang="en-US" altLang="ja-JP" dirty="0" smtClean="0"/>
              <a:t>J01  </a:t>
            </a:r>
            <a:r>
              <a:rPr lang="ja-JP" altLang="en-US" dirty="0"/>
              <a:t>奥村公宏  研究会「ニュートリノ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en-US" altLang="ja-JP" dirty="0" smtClean="0"/>
              <a:t>J02  </a:t>
            </a:r>
            <a:r>
              <a:rPr lang="ja-JP" altLang="en-US" dirty="0"/>
              <a:t>伊藤</a:t>
            </a:r>
            <a:r>
              <a:rPr lang="ja-JP" altLang="en-US" dirty="0" smtClean="0"/>
              <a:t>好孝</a:t>
            </a:r>
            <a:r>
              <a:rPr lang="en-US" altLang="ja-JP" dirty="0" smtClean="0"/>
              <a:t>(</a:t>
            </a:r>
            <a:r>
              <a:rPr lang="ja-JP" altLang="en-US" dirty="0" smtClean="0"/>
              <a:t>西嶋恭司</a:t>
            </a:r>
            <a:r>
              <a:rPr lang="en-US" altLang="ja-JP" dirty="0" smtClean="0"/>
              <a:t>)</a:t>
            </a:r>
            <a:r>
              <a:rPr lang="ja-JP" altLang="en-US" dirty="0" smtClean="0"/>
              <a:t>  </a:t>
            </a:r>
            <a:r>
              <a:rPr lang="en-US" altLang="ja-JP" dirty="0"/>
              <a:t>CRC</a:t>
            </a:r>
            <a:r>
              <a:rPr lang="ja-JP" altLang="en-US" dirty="0"/>
              <a:t>宇宙線将来計画</a:t>
            </a:r>
            <a:r>
              <a:rPr lang="ja-JP" altLang="en-US" dirty="0" smtClean="0"/>
              <a:t>研究会</a:t>
            </a:r>
            <a:r>
              <a:rPr lang="en-US" altLang="ja-JP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47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H29</a:t>
            </a:r>
            <a:r>
              <a:rPr kumimoji="1" lang="ja-JP" altLang="en-US" dirty="0" smtClean="0"/>
              <a:t>年度の課題採択について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09598" y="2160590"/>
            <a:ext cx="6760465" cy="3880773"/>
          </a:xfrm>
        </p:spPr>
        <p:txBody>
          <a:bodyPr/>
          <a:lstStyle/>
          <a:p>
            <a:r>
              <a:rPr kumimoji="1" lang="ja-JP" altLang="en-US" dirty="0" smtClean="0"/>
              <a:t>予算：</a:t>
            </a:r>
            <a:r>
              <a:rPr kumimoji="1" lang="en-US" altLang="ja-JP" dirty="0" smtClean="0"/>
              <a:t>3710</a:t>
            </a:r>
            <a:r>
              <a:rPr kumimoji="1" lang="ja-JP" altLang="en-US" dirty="0" smtClean="0"/>
              <a:t>万円</a:t>
            </a:r>
            <a:r>
              <a:rPr kumimoji="1" lang="en-US" altLang="ja-JP" dirty="0" smtClean="0"/>
              <a:t>   (</a:t>
            </a:r>
            <a:r>
              <a:rPr kumimoji="1" lang="ja-JP" altLang="en-US" dirty="0" smtClean="0"/>
              <a:t>申請額</a:t>
            </a:r>
            <a:r>
              <a:rPr kumimoji="1" lang="en-US" altLang="ja-JP" dirty="0" smtClean="0"/>
              <a:t> 114,441</a:t>
            </a:r>
            <a:r>
              <a:rPr lang="ja-JP" altLang="en-US" dirty="0" smtClean="0"/>
              <a:t>千円</a:t>
            </a:r>
            <a:r>
              <a:rPr kumimoji="1" lang="ja-JP" altLang="en-US" dirty="0" smtClean="0"/>
              <a:t>　平均充足率</a:t>
            </a:r>
            <a:r>
              <a:rPr kumimoji="1" lang="en-US" altLang="ja-JP" dirty="0" smtClean="0"/>
              <a:t>32%)</a:t>
            </a:r>
          </a:p>
          <a:p>
            <a:r>
              <a:rPr lang="ja-JP" altLang="en-US" dirty="0" smtClean="0"/>
              <a:t>採択課題数：</a:t>
            </a:r>
            <a:r>
              <a:rPr lang="en-US" altLang="ja-JP" dirty="0" smtClean="0"/>
              <a:t>128</a:t>
            </a:r>
            <a:r>
              <a:rPr lang="ja-JP" altLang="en-US" dirty="0" smtClean="0"/>
              <a:t>件</a:t>
            </a:r>
            <a:endParaRPr lang="en-US" altLang="ja-JP" dirty="0" smtClean="0"/>
          </a:p>
          <a:p>
            <a:r>
              <a:rPr kumimoji="1" lang="ja-JP" altLang="en-US" dirty="0" smtClean="0"/>
              <a:t>新任配分：</a:t>
            </a:r>
            <a:r>
              <a:rPr kumimoji="1" lang="en-US" altLang="ja-JP" dirty="0" smtClean="0"/>
              <a:t>0</a:t>
            </a:r>
            <a:endParaRPr lang="en-US" altLang="ja-JP" dirty="0" smtClean="0"/>
          </a:p>
          <a:p>
            <a:endParaRPr kumimoji="1" lang="en-US" altLang="ja-JP" dirty="0"/>
          </a:p>
          <a:p>
            <a:pPr marL="0" indent="0" algn="r">
              <a:buNone/>
            </a:pPr>
            <a:r>
              <a:rPr lang="ja-JP" altLang="en-US" dirty="0" smtClean="0"/>
              <a:t>査定委員会のみなさま、ご苦労様でした。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43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58" y="45644"/>
            <a:ext cx="6347713" cy="1320800"/>
          </a:xfrm>
        </p:spPr>
        <p:txBody>
          <a:bodyPr/>
          <a:lstStyle/>
          <a:p>
            <a:r>
              <a:rPr kumimoji="1" lang="en-US" altLang="ja-JP" dirty="0" smtClean="0"/>
              <a:t>H30</a:t>
            </a:r>
            <a:r>
              <a:rPr kumimoji="1" lang="ja-JP" altLang="en-US" dirty="0" smtClean="0"/>
              <a:t>年度募集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9262" y="597963"/>
            <a:ext cx="6888481" cy="61918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crc</a:t>
            </a:r>
            <a:r>
              <a:rPr lang="en-US" altLang="ja-JP" dirty="0"/>
              <a:t>-news 02962]  【</a:t>
            </a:r>
            <a:r>
              <a:rPr lang="ja-JP" altLang="en-US" dirty="0"/>
              <a:t>東大宇宙線研究所</a:t>
            </a:r>
            <a:r>
              <a:rPr lang="en-US" altLang="ja-JP" dirty="0"/>
              <a:t>】</a:t>
            </a:r>
            <a:r>
              <a:rPr lang="ja-JP" altLang="en-US" dirty="0"/>
              <a:t>平成</a:t>
            </a:r>
            <a:r>
              <a:rPr lang="en-US" altLang="ja-JP" dirty="0"/>
              <a:t>30</a:t>
            </a:r>
            <a:r>
              <a:rPr lang="ja-JP" altLang="en-US" dirty="0"/>
              <a:t>年度共同利用研究の公募について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2318" y="1604189"/>
            <a:ext cx="7244402" cy="49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1400" dirty="0"/>
              <a:t>&lt;&lt;&lt;&lt;&lt;&lt;&lt;&lt;&lt;&lt;&lt;&lt;&lt;&lt; CRC News  2017</a:t>
            </a:r>
            <a:r>
              <a:rPr lang="ja-JP" altLang="en-US" sz="1400" dirty="0"/>
              <a:t>年</a:t>
            </a:r>
            <a:r>
              <a:rPr lang="en-US" altLang="ja-JP" sz="1400" dirty="0"/>
              <a:t>11</a:t>
            </a:r>
            <a:r>
              <a:rPr lang="ja-JP" altLang="en-US" sz="1400" dirty="0"/>
              <a:t>月</a:t>
            </a:r>
            <a:r>
              <a:rPr lang="en-US" altLang="ja-JP" sz="1400" dirty="0"/>
              <a:t>6</a:t>
            </a:r>
            <a:r>
              <a:rPr lang="ja-JP" altLang="en-US" sz="1400" dirty="0"/>
              <a:t>日 </a:t>
            </a:r>
            <a:r>
              <a:rPr lang="en-US" altLang="ja-JP" sz="1400" dirty="0"/>
              <a:t>&gt;&gt;&gt;&gt;&gt;&gt;&gt;&gt;&gt;&gt;&gt;&gt;&gt;&gt;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ＣＲＣ会員 各位</a:t>
            </a:r>
            <a:br>
              <a:rPr lang="ja-JP" altLang="en-US" sz="1400" dirty="0"/>
            </a:br>
            <a:r>
              <a:rPr lang="ja-JP" altLang="en-US" sz="1400" dirty="0"/>
              <a:t>　　　　　　　　　　　ＣＲＣ事務局</a:t>
            </a:r>
            <a:br>
              <a:rPr lang="ja-JP" altLang="en-US" sz="1400" dirty="0"/>
            </a:br>
            <a:r>
              <a:rPr lang="ja-JP" altLang="en-US" sz="1400" dirty="0"/>
              <a:t>**********</a:t>
            </a:r>
            <a:r>
              <a:rPr lang="en-US" altLang="ja-JP" sz="1400" dirty="0"/>
              <a:t>&lt; 【</a:t>
            </a:r>
            <a:r>
              <a:rPr lang="ja-JP" altLang="en-US" sz="1400" dirty="0"/>
              <a:t>東大宇宙線研究所</a:t>
            </a:r>
            <a:r>
              <a:rPr lang="en-US" altLang="ja-JP" sz="1400" dirty="0"/>
              <a:t>】</a:t>
            </a:r>
            <a:r>
              <a:rPr lang="ja-JP" altLang="en-US" sz="1400" dirty="0"/>
              <a:t>平成</a:t>
            </a:r>
            <a:r>
              <a:rPr lang="en-US" altLang="ja-JP" sz="1400" dirty="0"/>
              <a:t>30</a:t>
            </a:r>
            <a:r>
              <a:rPr lang="ja-JP" altLang="en-US" sz="1400" dirty="0"/>
              <a:t>年度共同利用研究の公募について</a:t>
            </a:r>
            <a:r>
              <a:rPr lang="en-US" altLang="ja-JP" sz="1400" dirty="0"/>
              <a:t>&gt;**********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　　　　　　　　　　　　　　　　　　平成２９年１０月２６日</a:t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各 位</a:t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　　　　　　　　　　　　　　　　　　東京大学宇宙線研究所長</a:t>
            </a:r>
            <a:br>
              <a:rPr lang="ja-JP" altLang="en-US" sz="1400" dirty="0"/>
            </a:br>
            <a:r>
              <a:rPr lang="ja-JP" altLang="en-US" sz="1400" dirty="0"/>
              <a:t>　　　　　　　　　　　　　　　　　　　　　　　　 梶 田 隆 章</a:t>
            </a:r>
            <a:br>
              <a:rPr lang="ja-JP" altLang="en-US" sz="1400" dirty="0"/>
            </a:br>
            <a:r>
              <a:rPr lang="ja-JP" altLang="en-US" sz="1400" dirty="0"/>
              <a:t>　　　　　　　　　　　　　　　　　　　　　　　 （公 印 省 略）</a:t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　　　平成３０年度共同利用研究の公募について（通知）</a:t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本研究所において、平成３０年度共同利用研究を公募しますので、</a:t>
            </a:r>
            <a:br>
              <a:rPr lang="ja-JP" altLang="en-US" sz="1400" dirty="0"/>
            </a:br>
            <a:r>
              <a:rPr lang="ja-JP" altLang="en-US" sz="1400" dirty="0"/>
              <a:t>共同利用研究を希望される方は、平成３０年１月９日（火）</a:t>
            </a:r>
            <a:r>
              <a:rPr lang="en-US" altLang="ja-JP" sz="1400" dirty="0"/>
              <a:t>17</a:t>
            </a:r>
            <a:r>
              <a:rPr lang="ja-JP" altLang="en-US" sz="1400" dirty="0"/>
              <a:t>：</a:t>
            </a:r>
            <a:r>
              <a:rPr lang="en-US" altLang="ja-JP" sz="1400" dirty="0"/>
              <a:t>00</a:t>
            </a: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en-US" altLang="ja-JP" sz="1400" dirty="0"/>
              <a:t>(</a:t>
            </a:r>
            <a:r>
              <a:rPr lang="ja-JP" altLang="en-US" sz="1400" dirty="0"/>
              <a:t>厳守</a:t>
            </a:r>
            <a:r>
              <a:rPr lang="en-US" altLang="ja-JP" sz="1400" dirty="0"/>
              <a:t>)</a:t>
            </a:r>
            <a:r>
              <a:rPr lang="ja-JP" altLang="en-US" sz="1400" dirty="0"/>
              <a:t>までに、電子ファイルにより別紙共同利用研究申請書を提出</a:t>
            </a:r>
            <a:br>
              <a:rPr lang="ja-JP" altLang="en-US" sz="1400" dirty="0"/>
            </a:br>
            <a:r>
              <a:rPr lang="ja-JP" altLang="en-US" sz="1400" dirty="0"/>
              <a:t>願います。さらに、印刷した申請書に研究代表者の方の印と所属長</a:t>
            </a:r>
            <a:br>
              <a:rPr lang="ja-JP" altLang="en-US" sz="1400" dirty="0"/>
            </a:br>
            <a:r>
              <a:rPr lang="ja-JP" altLang="en-US" sz="1400" dirty="0"/>
              <a:t>印を押印のうえ、平成３０年１月２６日（金）</a:t>
            </a:r>
            <a:r>
              <a:rPr lang="en-US" altLang="ja-JP" sz="1400" dirty="0"/>
              <a:t>(</a:t>
            </a:r>
            <a:r>
              <a:rPr lang="ja-JP" altLang="en-US" sz="1400" dirty="0"/>
              <a:t>厳守</a:t>
            </a:r>
            <a:r>
              <a:rPr lang="en-US" altLang="ja-JP" sz="1400" dirty="0"/>
              <a:t>)</a:t>
            </a:r>
            <a:r>
              <a:rPr lang="ja-JP" altLang="en-US" sz="1400" dirty="0"/>
              <a:t>までに郵送等</a:t>
            </a:r>
            <a:br>
              <a:rPr lang="ja-JP" altLang="en-US" sz="1400" dirty="0"/>
            </a:br>
            <a:r>
              <a:rPr lang="ja-JP" altLang="en-US" sz="1400" dirty="0"/>
              <a:t>により提出願います。</a:t>
            </a:r>
            <a:br>
              <a:rPr lang="ja-JP" altLang="en-US" sz="1400" dirty="0"/>
            </a:br>
            <a:r>
              <a:rPr lang="ja-JP" altLang="en-US" sz="1400" dirty="0"/>
              <a:t>　なお、応募研究課題が採択された場合には、別添東京大学宇宙線</a:t>
            </a:r>
            <a:br>
              <a:rPr lang="ja-JP" altLang="en-US" sz="1400" dirty="0"/>
            </a:br>
            <a:r>
              <a:rPr lang="ja-JP" altLang="en-US" sz="1400" dirty="0"/>
              <a:t>研究所共同研究員規程に基づき取り扱うことになりますので、</a:t>
            </a:r>
            <a:br>
              <a:rPr lang="ja-JP" altLang="en-US" sz="1400" dirty="0"/>
            </a:br>
            <a:r>
              <a:rPr lang="ja-JP" altLang="en-US" sz="1400" dirty="0"/>
              <a:t>お含みおきください。</a:t>
            </a:r>
            <a:br>
              <a:rPr lang="ja-JP" altLang="en-US" sz="1400" dirty="0"/>
            </a:br>
            <a:r>
              <a:rPr lang="ja-JP" altLang="en-US" sz="1400" dirty="0"/>
              <a:t/>
            </a:r>
            <a:br>
              <a:rPr lang="ja-JP" altLang="en-US" sz="1400" dirty="0"/>
            </a:br>
            <a:r>
              <a:rPr lang="ja-JP" altLang="en-US" sz="1400" dirty="0"/>
              <a:t>　詳細については、宇宙線研究所ホームページをご確認願います。</a:t>
            </a:r>
            <a:br>
              <a:rPr lang="ja-JP" altLang="en-US" sz="1400" dirty="0"/>
            </a:br>
            <a:r>
              <a:rPr lang="ja-JP" altLang="en-US" sz="1400" dirty="0"/>
              <a:t>　</a:t>
            </a:r>
            <a:r>
              <a:rPr lang="en-US" altLang="ja-JP" sz="1400" dirty="0">
                <a:hlinkClick r:id="rId2"/>
              </a:rPr>
              <a:t>http://www.icrr.u-tokyo.ac.jp/info/koubo/h30/</a:t>
            </a:r>
            <a:endParaRPr kumimoji="1" lang="ja-JP" altLang="en-US" sz="1400" dirty="0"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1324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2523744"/>
            <a:ext cx="9144000" cy="3145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958" y="45644"/>
            <a:ext cx="6347713" cy="1320800"/>
          </a:xfrm>
        </p:spPr>
        <p:txBody>
          <a:bodyPr/>
          <a:lstStyle/>
          <a:p>
            <a:r>
              <a:rPr kumimoji="1" lang="en-US" altLang="ja-JP" dirty="0" smtClean="0"/>
              <a:t>H30</a:t>
            </a:r>
            <a:r>
              <a:rPr kumimoji="1" lang="ja-JP" altLang="en-US" dirty="0" smtClean="0"/>
              <a:t>年度募集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2686" y="747258"/>
            <a:ext cx="6888481" cy="4428246"/>
          </a:xfrm>
        </p:spPr>
        <p:txBody>
          <a:bodyPr>
            <a:norm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crc</a:t>
            </a:r>
            <a:r>
              <a:rPr lang="en-US" altLang="ja-JP" dirty="0"/>
              <a:t>-news 02962]  【</a:t>
            </a:r>
            <a:r>
              <a:rPr lang="ja-JP" altLang="en-US" dirty="0"/>
              <a:t>東大宇宙線研究所</a:t>
            </a:r>
            <a:r>
              <a:rPr lang="en-US" altLang="ja-JP" dirty="0"/>
              <a:t>】</a:t>
            </a:r>
            <a:r>
              <a:rPr lang="ja-JP" altLang="en-US" dirty="0"/>
              <a:t>平成</a:t>
            </a:r>
            <a:r>
              <a:rPr lang="en-US" altLang="ja-JP" dirty="0"/>
              <a:t>30</a:t>
            </a:r>
            <a:r>
              <a:rPr lang="ja-JP" altLang="en-US" dirty="0"/>
              <a:t>年度共同利用研究の公募に</a:t>
            </a:r>
            <a:r>
              <a:rPr lang="ja-JP" altLang="en-US" dirty="0" smtClean="0"/>
              <a:t>ついて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今年度の注意事項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「共同利用研究申請書等記入の留意事項」より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3472"/>
            <a:ext cx="9083770" cy="2889504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1853184" y="4413504"/>
            <a:ext cx="321259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023872" y="4858512"/>
            <a:ext cx="1578864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80288" y="6332804"/>
            <a:ext cx="453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H30</a:t>
            </a:r>
            <a:r>
              <a:rPr kumimoji="1" lang="ja-JP" altLang="en-US" dirty="0" smtClean="0"/>
              <a:t>年度も積極的な応募をお願いします。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22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810" y="214778"/>
            <a:ext cx="880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>
                <a:latin typeface="ヒラギノ丸ゴ Pro W4"/>
                <a:ea typeface="ヒラギノ丸ゴ Pro W4"/>
                <a:cs typeface="ヒラギノ丸ゴ Pro W4"/>
              </a:rPr>
              <a:t>「雷雲と宇宙線の相互作用に伴う高エネルギー現象」</a:t>
            </a:r>
            <a:endParaRPr lang="en-US" altLang="ja-JP" sz="2800"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lang="ja-JP" altLang="en-US" sz="2800">
                <a:latin typeface="ヒラギノ丸ゴ Pro W4"/>
                <a:ea typeface="ヒラギノ丸ゴ Pro W4"/>
                <a:cs typeface="ヒラギノ丸ゴ Pro W4"/>
              </a:rPr>
              <a:t>研究会</a:t>
            </a:r>
            <a:r>
              <a:rPr lang="en-US" altLang="ja-JP" sz="2800">
                <a:latin typeface="ヒラギノ丸ゴ Pro W4"/>
                <a:ea typeface="ヒラギノ丸ゴ Pro W4"/>
                <a:cs typeface="ヒラギノ丸ゴ Pro W4"/>
              </a:rPr>
              <a:t> (D07)</a:t>
            </a:r>
            <a:endParaRPr kumimoji="1" lang="ja-JP" altLang="en-US" sz="280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484" y="1240848"/>
            <a:ext cx="8639789" cy="1015663"/>
          </a:xfrm>
          <a:prstGeom prst="rect">
            <a:avLst/>
          </a:prstGeom>
          <a:solidFill>
            <a:srgbClr val="FFFFDC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趣旨：日本で雷からの放射線測定を進めているグループが一同に会し、お互いの研究を強化することで、国内における雷放射線研究の一層の発展を目指す。合わせて、電波や気象などの他分野とのつながりも議論する。</a:t>
            </a:r>
            <a:endParaRPr kumimoji="1" lang="ja-JP" altLang="en-US" sz="200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484" y="2450724"/>
            <a:ext cx="5554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開催予定：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2017/3/3 (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土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) </a:t>
            </a:r>
          </a:p>
          <a:p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			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東京大学小柴ホール</a:t>
            </a:r>
          </a:p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世話人：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東京大学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中澤知洋</a:t>
            </a:r>
          </a:p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発表：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	15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口頭発表、３セッションを予定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	</a:t>
            </a:r>
            <a:r>
              <a:rPr lang="ja-JP" altLang="en-US" sz="1600">
                <a:latin typeface="ヒラギノ丸ゴ Pro W4"/>
                <a:ea typeface="ヒラギノ丸ゴ Pro W4"/>
                <a:cs typeface="ヒラギノ丸ゴ Pro W4"/>
              </a:rPr>
              <a:t>「雷雲ガンマ線と電子加速」、「雷に伴う高エ</a:t>
            </a:r>
            <a:endParaRPr lang="en-US" altLang="ja-JP" sz="160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en-US" altLang="ja-JP" sz="1600">
                <a:latin typeface="ヒラギノ丸ゴ Pro W4"/>
                <a:ea typeface="ヒラギノ丸ゴ Pro W4"/>
                <a:cs typeface="ヒラギノ丸ゴ Pro W4"/>
              </a:rPr>
              <a:t>			</a:t>
            </a:r>
            <a:r>
              <a:rPr lang="ja-JP" altLang="en-US" sz="1600">
                <a:latin typeface="ヒラギノ丸ゴ Pro W4"/>
                <a:ea typeface="ヒラギノ丸ゴ Pro W4"/>
                <a:cs typeface="ヒラギノ丸ゴ Pro W4"/>
              </a:rPr>
              <a:t>ネルギー反応の多波長観測」、「多分野連携」</a:t>
            </a:r>
          </a:p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参加者数：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30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名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予定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)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。気象、雷、電波観測</a:t>
            </a:r>
            <a:endParaRPr lang="en-US" altLang="ja-JP" sz="200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			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などの研究者も招待。</a:t>
            </a:r>
          </a:p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予定成果：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趣旨参照。資料の公開版を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web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に</a:t>
            </a:r>
            <a:endParaRPr lang="en-US" altLang="ja-JP" sz="2000">
              <a:latin typeface="ヒラギノ丸ゴ Pro W4"/>
              <a:ea typeface="ヒラギノ丸ゴ Pro W4"/>
              <a:cs typeface="ヒラギノ丸ゴ Pro W4"/>
            </a:endParaRPr>
          </a:p>
          <a:p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			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置く予定。</a:t>
            </a:r>
          </a:p>
          <a:p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査定額：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	15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万円</a:t>
            </a:r>
            <a:r>
              <a:rPr lang="en-US" altLang="ja-JP" sz="2000">
                <a:latin typeface="ヒラギノ丸ゴ Pro W4"/>
                <a:ea typeface="ヒラギノ丸ゴ Pro W4"/>
                <a:cs typeface="ヒラギノ丸ゴ Pro W4"/>
              </a:rPr>
              <a:t>	</a:t>
            </a:r>
            <a:endParaRPr lang="ja-JP" altLang="en-US" sz="2000">
              <a:latin typeface="ヒラギノ丸ゴ Pro W4"/>
              <a:ea typeface="ヒラギノ丸ゴ Pro W4"/>
              <a:cs typeface="ヒラギノ丸ゴ Pro W4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r="52111"/>
          <a:stretch/>
        </p:blipFill>
        <p:spPr>
          <a:xfrm>
            <a:off x="5685948" y="2450724"/>
            <a:ext cx="3195325" cy="33362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979" y="5364718"/>
            <a:ext cx="1932779" cy="12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crr.u-tokyo.ac.jp/hea/images/GRB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02" y="1303166"/>
            <a:ext cx="4334162" cy="26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E36</a:t>
            </a:r>
            <a:r>
              <a:rPr lang="ja-JP" altLang="en-US" dirty="0" smtClean="0"/>
              <a:t> 宇宙</a:t>
            </a:r>
            <a:r>
              <a:rPr lang="ja-JP" altLang="en-US" dirty="0"/>
              <a:t>における粒子</a:t>
            </a:r>
            <a:r>
              <a:rPr lang="ja-JP" altLang="en-US" dirty="0" smtClean="0"/>
              <a:t>加速の</a:t>
            </a:r>
            <a:r>
              <a:rPr lang="ja-JP" altLang="en-US" dirty="0"/>
              <a:t>比較研究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0741" y="841501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査定額：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万円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841501"/>
            <a:ext cx="54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研究会</a:t>
            </a:r>
            <a:r>
              <a:rPr lang="ja-JP" altLang="en-US" sz="2400" b="1" dirty="0" smtClean="0"/>
              <a:t>「</a:t>
            </a:r>
            <a:r>
              <a:rPr lang="ja-JP" altLang="en-US" sz="2400" b="1" dirty="0"/>
              <a:t>ガンマ線バースト研究の</a:t>
            </a:r>
            <a:r>
              <a:rPr lang="ja-JP" altLang="en-US" sz="2400" b="1" dirty="0" smtClean="0"/>
              <a:t>新機軸」</a:t>
            </a:r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809" y="1303166"/>
            <a:ext cx="4768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201</a:t>
            </a:r>
            <a:r>
              <a:rPr lang="en-US" altLang="ja-JP" sz="1600" dirty="0"/>
              <a:t>7</a:t>
            </a:r>
            <a:r>
              <a:rPr lang="ja-JP" altLang="en-US" sz="1600" dirty="0" smtClean="0"/>
              <a:t>年</a:t>
            </a:r>
            <a:r>
              <a:rPr lang="en-US" altLang="ja-JP" sz="1600" dirty="0" smtClean="0"/>
              <a:t>11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2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日</a:t>
            </a:r>
            <a:r>
              <a:rPr lang="ja-JP" altLang="en-US" sz="1600" dirty="0" err="1" smtClean="0"/>
              <a:t>ー</a:t>
            </a:r>
            <a:r>
              <a:rPr lang="en-US" altLang="ja-JP" sz="1600" dirty="0" smtClean="0"/>
              <a:t>2</a:t>
            </a:r>
            <a:r>
              <a:rPr lang="en-US" altLang="ja-JP" sz="1600" dirty="0"/>
              <a:t>3</a:t>
            </a:r>
            <a:r>
              <a:rPr lang="ja-JP" altLang="en-US" sz="1600" dirty="0" smtClean="0"/>
              <a:t>日</a:t>
            </a:r>
            <a:endParaRPr lang="en-US" altLang="ja-JP" sz="1600" dirty="0" smtClean="0"/>
          </a:p>
          <a:p>
            <a:r>
              <a:rPr lang="ja-JP" altLang="en-US" sz="1600" dirty="0" smtClean="0"/>
              <a:t>（</a:t>
            </a:r>
            <a:r>
              <a:rPr lang="zh-TW" altLang="en-US" sz="1600" dirty="0"/>
              <a:t>総合研究棟大会議室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en-US" altLang="ja-JP" sz="1600" dirty="0" smtClean="0"/>
              <a:t>SOC</a:t>
            </a:r>
            <a:r>
              <a:rPr lang="ja-JP" altLang="en-US" sz="1600" dirty="0" smtClean="0"/>
              <a:t>：</a:t>
            </a:r>
            <a:r>
              <a:rPr lang="zh-TW" altLang="en-US" sz="1600" dirty="0"/>
              <a:t>浅野勝</a:t>
            </a:r>
            <a:r>
              <a:rPr lang="zh-TW" altLang="en-US" sz="1600" dirty="0" smtClean="0"/>
              <a:t>晃</a:t>
            </a:r>
            <a:r>
              <a:rPr lang="ja-JP" altLang="en-US" sz="1600" dirty="0" err="1" smtClean="0"/>
              <a:t>、</a:t>
            </a:r>
            <a:r>
              <a:rPr lang="zh-TW" altLang="en-US" sz="1600" dirty="0" smtClean="0"/>
              <a:t>井岡邦</a:t>
            </a:r>
            <a:r>
              <a:rPr lang="zh-TW" altLang="en-US" sz="1600" dirty="0"/>
              <a:t>仁（京大基研</a:t>
            </a:r>
            <a:r>
              <a:rPr lang="zh-TW" altLang="en-US" sz="1600" dirty="0" smtClean="0"/>
              <a:t>）</a:t>
            </a:r>
            <a:r>
              <a:rPr lang="ja-JP" altLang="en-US" sz="1600" dirty="0" err="1" smtClean="0"/>
              <a:t>、</a:t>
            </a:r>
            <a:endParaRPr lang="en-US" altLang="ja-JP" sz="1600" dirty="0" smtClean="0"/>
          </a:p>
          <a:p>
            <a:r>
              <a:rPr lang="zh-TW" altLang="en-US" sz="1600" dirty="0" smtClean="0"/>
              <a:t>坂本</a:t>
            </a:r>
            <a:r>
              <a:rPr lang="zh-TW" altLang="en-US" sz="1600" dirty="0"/>
              <a:t>貴紀（青学大</a:t>
            </a:r>
            <a:r>
              <a:rPr lang="zh-TW" altLang="en-US" sz="1600" dirty="0" smtClean="0"/>
              <a:t>）</a:t>
            </a:r>
            <a:r>
              <a:rPr lang="ja-JP" altLang="en-US" sz="1600" dirty="0" err="1" smtClean="0"/>
              <a:t>、</a:t>
            </a:r>
            <a:r>
              <a:rPr lang="zh-TW" altLang="en-US" sz="1600" dirty="0" smtClean="0"/>
              <a:t>山崎</a:t>
            </a:r>
            <a:r>
              <a:rPr lang="zh-TW" altLang="en-US" sz="1600" dirty="0"/>
              <a:t>了（青学大</a:t>
            </a:r>
            <a:r>
              <a:rPr lang="zh-TW" altLang="en-US" sz="1600" dirty="0" smtClean="0"/>
              <a:t>）</a:t>
            </a:r>
            <a:r>
              <a:rPr lang="ja-JP" altLang="en-US" sz="1600" dirty="0" err="1" smtClean="0"/>
              <a:t>、</a:t>
            </a:r>
            <a:endParaRPr lang="en-US" altLang="ja-JP" sz="1600" dirty="0" smtClean="0"/>
          </a:p>
          <a:p>
            <a:r>
              <a:rPr lang="zh-TW" altLang="en-US" sz="1600" dirty="0" smtClean="0"/>
              <a:t>米</a:t>
            </a:r>
            <a:r>
              <a:rPr lang="zh-TW" altLang="en-US" sz="1600" dirty="0"/>
              <a:t>徳大輔（金沢大）</a:t>
            </a:r>
            <a:endParaRPr lang="en-US" altLang="ja-JP" sz="1600" dirty="0" smtClean="0"/>
          </a:p>
          <a:p>
            <a:r>
              <a:rPr lang="en-US" altLang="ja-JP" sz="1600" dirty="0" smtClean="0"/>
              <a:t>LOC</a:t>
            </a:r>
            <a:r>
              <a:rPr lang="ja-JP" altLang="en-US" sz="1600" dirty="0" smtClean="0"/>
              <a:t>：</a:t>
            </a:r>
            <a:r>
              <a:rPr lang="zh-CN" altLang="en-US" sz="1600" dirty="0" smtClean="0"/>
              <a:t>浅野</a:t>
            </a:r>
            <a:r>
              <a:rPr lang="zh-CN" altLang="en-US" sz="1600" dirty="0"/>
              <a:t>勝</a:t>
            </a:r>
            <a:r>
              <a:rPr lang="zh-CN" altLang="en-US" sz="1600" dirty="0" smtClean="0"/>
              <a:t>晃</a:t>
            </a:r>
            <a:r>
              <a:rPr lang="ja-JP" altLang="en-US" sz="1600" dirty="0" err="1" smtClean="0"/>
              <a:t>、</a:t>
            </a:r>
            <a:r>
              <a:rPr lang="zh-CN" altLang="en-US" sz="1600" dirty="0"/>
              <a:t>衣川智弥</a:t>
            </a:r>
            <a:r>
              <a:rPr lang="zh-CN" altLang="en-US" sz="1600" dirty="0" smtClean="0"/>
              <a:t>、</a:t>
            </a:r>
            <a:r>
              <a:rPr lang="ja-JP" altLang="en-US" sz="1600" dirty="0" smtClean="0"/>
              <a:t>石崎渉</a:t>
            </a:r>
            <a:endParaRPr lang="en-US" altLang="ja-JP" sz="16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809" y="3880623"/>
            <a:ext cx="8338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研究会主旨： 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宇宙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で最も激しい爆発であるガンマ線バーストには、高エネルギー天体現象の未解決問題が凝縮されている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r>
              <a:rPr lang="en-US" altLang="ja-JP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Fermi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衛星の打上から既に</a:t>
            </a:r>
            <a:r>
              <a:rPr lang="en-US" altLang="ja-JP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年近くが経過した今、偏光や</a:t>
            </a:r>
            <a:r>
              <a:rPr lang="en-US" altLang="ja-JP" sz="1400" dirty="0" err="1">
                <a:latin typeface="ＭＳ Ｐ明朝" panose="02020600040205080304" pitchFamily="18" charset="-128"/>
                <a:ea typeface="ＭＳ Ｐ明朝" panose="02020600040205080304" pitchFamily="18" charset="-128"/>
              </a:rPr>
              <a:t>TeV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ガンマ線などでの新たな観測的進展が期待されている。一方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、計画中の高赤方</a:t>
            </a:r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偏移バーストの観測は、始原宇宙の星形成を探る強力な手段となるであろう。さらに、短い種族のバーストは重力波源として期待されており、重力波天文学が始まったこのタイミングで、ガンマ線バーストの物理を再訪しておく必要がある。 この研究会では、基調講演と一般講演を通じて、多角的な視点からガンマ線バーストを中心とした天体爆発現象について議論し、次世代の天文学、特に重力波や深宇宙の観測で解明が期待できる物理・宇宙史について意見交換したい。活発な議論を通じて、今後のガンマ線バースト研究の新機軸を打ち出せればと考えている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  <a:endParaRPr lang="en-US" altLang="ja-JP" sz="14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endParaRPr lang="en-US" altLang="ja-JP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成果：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最も新鮮な話題として、中性子連星合体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GW170817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とそこからのバースト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GRB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170817A</a:t>
            </a:r>
            <a:r>
              <a:rPr lang="ja-JP" altLang="en-US" sz="1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に関する活発な議論が行われた。今後の重力波対応天体の観測戦略についても議論が行われ、最新の理論的話題と共に実り豊かな研究会となった。</a:t>
            </a:r>
            <a:r>
              <a:rPr lang="ja-JP" altLang="en-US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/>
            </a:r>
            <a:br>
              <a:rPr lang="ja-JP" altLang="en-US" sz="12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</a:br>
            <a:endParaRPr kumimoji="1"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7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「ガンマ線バースト研究の新機軸」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899531"/>
            <a:ext cx="480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sz="1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2400" y="968729"/>
            <a:ext cx="365997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11/23(祝) 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9:00 - 9:45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谷津陽一 (東工大)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"/>
              </a:rPr>
              <a:t>「超小型衛星による広視野・紫外線サーベイ計画」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9:45 - 10:30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守屋尭 (NAOJ)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「超新星とガンマ線バースト」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10:45 - 11:05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鈴木昭宏 (京大基研)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4"/>
              </a:rPr>
              <a:t>「超高輝度超新星の中心エンジンモデル」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11:05 - 11:50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田中雅臣 (NAOJ)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5"/>
              </a:rPr>
              <a:t>「連星中性子星合体とキロノバ」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11:50 - 12:10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冨田沙羅 (青学大)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6"/>
              </a:rPr>
              <a:t>「非一様媒質中を伝搬する相対論的衝撃波での磁場増幅過程」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13:30 - 14:15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樫山和己 (東大)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7"/>
              </a:rPr>
              <a:t>「大質量星の回転と突発天体」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14:15 - 14:35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衣川智弥 (ICRR)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8"/>
              </a:rPr>
              <a:t>「初代星連星起源ロングガンマ線バースト」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14:35 - 14:55</a:t>
            </a:r>
            <a:b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谷森達 (京大)</a:t>
            </a:r>
            <a:r>
              <a:rPr kumimoji="0" lang="ja-JP" altLang="en-US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9"/>
              </a:rPr>
              <a:t>「広視野ガンマ線イメージング分光による最高感度でのGRB観測衛星の提案」</a:t>
            </a:r>
            <a:endParaRPr kumimoji="0" lang="ja-JP" altLang="ja-JP" sz="700" b="1" dirty="0">
              <a:solidFill>
                <a:srgbClr val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8079" y="69121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参加者：</a:t>
            </a:r>
            <a:r>
              <a:rPr lang="en-US" altLang="ja-JP" dirty="0" smtClean="0"/>
              <a:t>6</a:t>
            </a:r>
            <a:r>
              <a:rPr lang="en-US" altLang="ja-JP" dirty="0"/>
              <a:t>2</a:t>
            </a:r>
            <a:r>
              <a:rPr kumimoji="1" lang="ja-JP" altLang="en-US" dirty="0" smtClean="0"/>
              <a:t>人</a:t>
            </a:r>
            <a:endParaRPr kumimoji="1" lang="en-US" altLang="ja-JP" dirty="0" smtClean="0"/>
          </a:p>
          <a:p>
            <a:r>
              <a:rPr lang="en-US" altLang="ja-JP" dirty="0" smtClean="0"/>
              <a:t>29</a:t>
            </a:r>
            <a:r>
              <a:rPr lang="ja-JP" altLang="en-US" dirty="0" smtClean="0"/>
              <a:t>講演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7401" y="530199"/>
            <a:ext cx="1752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講演スライドはホームページにおいて公開中</a:t>
            </a:r>
            <a:endParaRPr kumimoji="1" lang="ja-JP" altLang="en-US" sz="1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508" y="899531"/>
            <a:ext cx="5010615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11/21(火) 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10:00 - 10:45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浅野勝晃 (ICRR)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0"/>
              </a:rPr>
              <a:t>「Introduction」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10:45 - 11:30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井岡邦仁 (京大基研)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1"/>
              </a:rPr>
              <a:t>「Can an Off-axis Gamma-Ray Burst Jet in GW170817 Explain All the Electromagnetic Counterparts?」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11:30 - 12:15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山崎了 (青学大)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2"/>
              </a:rPr>
              <a:t>「GW170817/GRB170817Aのcounter-jet の放射について」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13:30 - 13:50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河合誠之 (東工大)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3"/>
              </a:rPr>
              <a:t>「MAXIによる重力波対応X線放射の探索」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13:50 - 14:35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多米田裕一郎 (大阪電通大)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4"/>
              </a:rPr>
              <a:t>「テレスコープアレイ実験による超高エネルギー宇宙線観測の現状と将来計画」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14:35 - 15:20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井上進 (理研)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5"/>
              </a:rPr>
              <a:t>「ガンマ線バーストと遠方宇宙・元素の起源」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15:50 - 16:35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戸谷友則 (東大)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6"/>
              </a:rPr>
              <a:t>「GRBによる再電離研究の現状＋連星中性子星合体とFRB」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16:35 - 17:20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新納悠 (NAOJ)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7"/>
              </a:rPr>
              <a:t>「ガンマ線バーストの起源天体とその母銀河」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17:20 - 17:40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橋本哲也 (国立清華大)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8"/>
              </a:rPr>
              <a:t>「Iron abundances of GRB host galaxies」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11/22(水) 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9:00 - 9:45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米徳大輔 (金沢大)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19"/>
              </a:rPr>
              <a:t>「ガンマ線バーストを用いた初期宇宙・極限時空探査計画」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9:45 - 10:30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坂本貴紀 (青学大)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0"/>
              </a:rPr>
              <a:t>「Swift によるガンマ線バースト観測の最前線」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10:45 - 11:05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山岡和貴 (名大ISEE)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1"/>
              </a:rPr>
              <a:t>「</a:t>
            </a:r>
            <a:r>
              <a:rPr kumimoji="0" lang="ja-JP" altLang="ja-JP" sz="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1"/>
              </a:rPr>
              <a:t>すざく広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1"/>
              </a:rPr>
              <a:t>帯域全天モニタ(WAM)で見たガンマ線バースト」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11:05 - 11:25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有元誠 (早大)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2"/>
              </a:rPr>
              <a:t>「フェルミ衛星で見えたもの、見えなかったもの」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11:25 - 12:10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木内建太 (京大基研)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3"/>
              </a:rPr>
              <a:t>「連星中性子星合体とショートガンマ線バースト中心動力源の数値モデリング」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13:30 - 14:15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澤野達哉 (金沢大)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4"/>
              </a:rPr>
              <a:t>「超小型衛星による重力波に同期したＸ線天体探査計画Kanazawa-SAT</a:t>
            </a:r>
            <a:r>
              <a:rPr kumimoji="0" lang="ja-JP" altLang="ja-JP" sz="105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MathJax_Main"/>
                <a:hlinkClick r:id="rId24"/>
              </a:rPr>
              <a:t>3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4"/>
              </a:rPr>
              <a:t>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14:15 - 15:00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木坂将大 (青学大)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5"/>
              </a:rPr>
              <a:t>「ショートガンマ線バーストと合体放出物質」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15:00 - 15:20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田中周太 (甲南大)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6"/>
              </a:rPr>
              <a:t>「乱流磁場を考慮した高輻射効率の相対論的磁気流体風」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15:50 - 16:35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郡司修一 (山形大)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7"/>
              </a:rPr>
              <a:t>「ガンマ線バーストからのガンマ線偏光観測の現状と将来計画」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16:35 - 17:20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當真賢二 (東北大)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8"/>
              </a:rPr>
              <a:t>「GRBの偏光」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17:20 - 17:40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伊藤裕貴 (理研)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29"/>
              </a:rPr>
              <a:t>「光球面放射の数値シミュレーションから明らかにする米徳関係の起源」</a:t>
            </a: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17:40 - 18:00</a:t>
            </a:r>
            <a:b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石井彩子 (東大RESCEU)</a:t>
            </a:r>
            <a:r>
              <a:rPr kumimoji="0" lang="ja-JP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ja-JP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0"/>
              </a:rPr>
              <a:t>「連星中性子星合体における自由中性子の放出と電磁波放射」</a:t>
            </a:r>
            <a:endParaRPr kumimoji="0" lang="en-US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ja-JP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40" y="3257646"/>
            <a:ext cx="5105024" cy="34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47625" y="0"/>
            <a:ext cx="9096375" cy="1930400"/>
          </a:xfrm>
        </p:spPr>
        <p:txBody>
          <a:bodyPr/>
          <a:lstStyle/>
          <a:p>
            <a:pPr algn="l"/>
            <a:r>
              <a:rPr lang="en-US" altLang="ja-JP" sz="2800" b="1">
                <a:latin typeface="ＭＳ Ｐゴシック" charset="-128"/>
              </a:rPr>
              <a:t>E37: </a:t>
            </a:r>
            <a:r>
              <a:rPr lang="ja-JP" altLang="en-US" sz="2800" b="1">
                <a:latin typeface="ＭＳ Ｐゴシック" charset="-128"/>
              </a:rPr>
              <a:t>宇宙線研究所共同利用研究会・</a:t>
            </a:r>
            <a:r>
              <a:rPr lang="ja-JP" altLang="en-US" sz="2800" b="1"/>
              <a:t>基盤研究（Ｓ）研究会</a:t>
            </a:r>
            <a:br>
              <a:rPr lang="ja-JP" altLang="en-US" sz="2800" b="1"/>
            </a:br>
            <a:r>
              <a:rPr lang="ja-JP" altLang="en-US" sz="2000" b="1">
                <a:solidFill>
                  <a:srgbClr val="FF0000"/>
                </a:solidFill>
                <a:latin typeface="ＭＳ Ｐゴシック" charset="-128"/>
              </a:rPr>
              <a:t>研究会の名称：</a:t>
            </a:r>
            <a:r>
              <a:rPr lang="ja-JP" altLang="en-US" sz="2800" b="1">
                <a:latin typeface="ＭＳ Ｐゴシック" charset="-128"/>
              </a:rPr>
              <a:t>「</a:t>
            </a:r>
            <a:r>
              <a:rPr lang="ja-JP" altLang="en-US" sz="2800" b="1"/>
              <a:t>高エネルギーガンマ線でみる極限宇宙</a:t>
            </a:r>
            <a:r>
              <a:rPr lang="en-US" altLang="ja-JP" sz="2800" b="1"/>
              <a:t>2017</a:t>
            </a:r>
            <a:r>
              <a:rPr lang="ja-JP" altLang="en-US" sz="2800"/>
              <a:t> </a:t>
            </a:r>
            <a:r>
              <a:rPr lang="ja-JP" altLang="en-US" sz="2800" b="1">
                <a:latin typeface="ＭＳ Ｐゴシック" charset="-128"/>
              </a:rPr>
              <a:t>」</a:t>
            </a:r>
            <a:r>
              <a:rPr lang="en-US" altLang="ja-JP" sz="3600" b="1">
                <a:latin typeface="ＭＳ Ｐゴシック" charset="-128"/>
              </a:rPr>
              <a:t/>
            </a:r>
            <a:br>
              <a:rPr lang="en-US" altLang="ja-JP" sz="3600" b="1">
                <a:latin typeface="ＭＳ Ｐゴシック" charset="-128"/>
              </a:rPr>
            </a:br>
            <a:r>
              <a:rPr lang="en-US" altLang="ja-JP" sz="2400"/>
              <a:t>"The extreme Universe viewed in very-high-energy gamma rays 2017"</a:t>
            </a:r>
            <a:r>
              <a:rPr lang="ja-JP" altLang="en-US" sz="2400">
                <a:latin typeface="ＭＳ Ｐゴシック" charset="-128"/>
              </a:rPr>
              <a:t>　</a:t>
            </a:r>
            <a:endParaRPr lang="ja-JP" altLang="en-US" sz="2400"/>
          </a:p>
        </p:txBody>
      </p:sp>
      <p:sp>
        <p:nvSpPr>
          <p:cNvPr id="14339" name="サブタイトル 2"/>
          <p:cNvSpPr>
            <a:spLocks noGrp="1"/>
          </p:cNvSpPr>
          <p:nvPr>
            <p:ph type="subTitle" idx="1"/>
          </p:nvPr>
        </p:nvSpPr>
        <p:spPr>
          <a:xfrm>
            <a:off x="47625" y="1704975"/>
            <a:ext cx="9096375" cy="5153025"/>
          </a:xfrm>
        </p:spPr>
        <p:txBody>
          <a:bodyPr/>
          <a:lstStyle/>
          <a:p>
            <a:pPr algn="l"/>
            <a:r>
              <a:rPr lang="ja-JP" altLang="en-US" sz="2000" b="1">
                <a:solidFill>
                  <a:srgbClr val="FF0000"/>
                </a:solidFill>
                <a:latin typeface="ＭＳ Ｐゴシック" charset="-128"/>
              </a:rPr>
              <a:t>趣旨：　</a:t>
            </a:r>
            <a:endParaRPr lang="en-US" altLang="ja-JP" sz="20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sz="2000">
                <a:solidFill>
                  <a:schemeClr val="tx1"/>
                </a:solidFill>
                <a:latin typeface="ＭＳ Ｐゴシック" charset="-128"/>
              </a:rPr>
              <a:t>　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今年度、北サイトのカナリー諸島ラ パルマで、日本が 大きく貢献してきた大口径望遠鏡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4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基の建設が開始され、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2018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年上半期には 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CTA 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計画の中ではいち早く、初号機がファーストライトを迎えることになる。</a:t>
            </a:r>
            <a:endParaRPr lang="en-US" altLang="ja-JP" sz="18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　この研究会は、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TeV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ガンマ線天文学が高エネルギーニュートリノや重力波観測との連携を深め、マ ルチメッセンジャー天文学の一翼を担っていくためにも、研究会を通じて広い分野の研究者と議論を深め、今後の戦略を練り、様々な角度から議論するコミュニティーに開かれたものとして開催される。また、基盤研究（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S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）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(2017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年度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-2021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年度 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)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「</a:t>
            </a:r>
            <a:r>
              <a:rPr lang="en-US" altLang="ja-JP" sz="1800" b="1">
                <a:solidFill>
                  <a:schemeClr val="tx1"/>
                </a:solidFill>
                <a:latin typeface="ＭＳ Ｐゴシック" charset="-128"/>
              </a:rPr>
              <a:t>CTA </a:t>
            </a:r>
            <a:r>
              <a:rPr lang="ja-JP" altLang="en-US" sz="1800" b="1">
                <a:solidFill>
                  <a:schemeClr val="tx1"/>
                </a:solidFill>
                <a:latin typeface="ＭＳ Ｐゴシック" charset="-128"/>
              </a:rPr>
              <a:t>大口径望遠鏡アレイによる極限宇宙の研究」として推進されているサイエン スや望遠鏡の開発状況の報告も含む。</a:t>
            </a:r>
            <a:endParaRPr lang="en-US" altLang="ja-JP" sz="18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  <a:latin typeface="ＭＳ Ｐゴシック" charset="-128"/>
              </a:rPr>
              <a:t>日程：</a:t>
            </a:r>
            <a:r>
              <a:rPr lang="en-US" altLang="ja-JP" sz="2000" b="1">
                <a:solidFill>
                  <a:srgbClr val="FF0000"/>
                </a:solidFill>
                <a:latin typeface="ＭＳ Ｐゴシック" charset="-128"/>
              </a:rPr>
              <a:t>  </a:t>
            </a:r>
            <a:r>
              <a:rPr lang="en-US" altLang="ja-JP" sz="2000" b="1">
                <a:solidFill>
                  <a:schemeClr val="tx1"/>
                </a:solidFill>
                <a:latin typeface="ＭＳ Ｐゴシック" charset="-128"/>
              </a:rPr>
              <a:t>2017</a:t>
            </a:r>
            <a:r>
              <a:rPr lang="ja-JP" altLang="en-US" sz="2000" b="1">
                <a:solidFill>
                  <a:schemeClr val="tx1"/>
                </a:solidFill>
                <a:latin typeface="ＭＳ Ｐゴシック" charset="-128"/>
              </a:rPr>
              <a:t>年</a:t>
            </a:r>
            <a:r>
              <a:rPr lang="en-US" altLang="ja-JP" sz="2000" b="1">
                <a:solidFill>
                  <a:schemeClr val="tx1"/>
                </a:solidFill>
                <a:latin typeface="ＭＳ Ｐゴシック" charset="-128"/>
              </a:rPr>
              <a:t> 12</a:t>
            </a:r>
            <a:r>
              <a:rPr lang="ja-JP" altLang="en-US" sz="2000" b="1">
                <a:solidFill>
                  <a:schemeClr val="tx1"/>
                </a:solidFill>
                <a:latin typeface="ＭＳ Ｐゴシック" charset="-128"/>
              </a:rPr>
              <a:t>月</a:t>
            </a:r>
            <a:r>
              <a:rPr lang="en-US" altLang="ja-JP" sz="2000" b="1">
                <a:solidFill>
                  <a:schemeClr val="tx1"/>
                </a:solidFill>
                <a:latin typeface="ＭＳ Ｐゴシック" charset="-128"/>
              </a:rPr>
              <a:t>18</a:t>
            </a:r>
            <a:r>
              <a:rPr lang="ja-JP" altLang="en-US" sz="2000" b="1">
                <a:solidFill>
                  <a:schemeClr val="tx1"/>
                </a:solidFill>
                <a:latin typeface="ＭＳ Ｐゴシック" charset="-128"/>
              </a:rPr>
              <a:t>日（月）・</a:t>
            </a:r>
            <a:r>
              <a:rPr lang="en-US" altLang="ja-JP" sz="2000" b="1">
                <a:solidFill>
                  <a:schemeClr val="tx1"/>
                </a:solidFill>
                <a:latin typeface="ＭＳ Ｐゴシック" charset="-128"/>
              </a:rPr>
              <a:t>19</a:t>
            </a:r>
            <a:r>
              <a:rPr lang="ja-JP" altLang="en-US" sz="2000" b="1">
                <a:solidFill>
                  <a:schemeClr val="tx1"/>
                </a:solidFill>
                <a:latin typeface="ＭＳ Ｐゴシック" charset="-128"/>
              </a:rPr>
              <a:t>日（火）</a:t>
            </a:r>
            <a:endParaRPr lang="en-US" altLang="ja-JP" sz="20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  <a:latin typeface="ＭＳ Ｐゴシック" charset="-128"/>
              </a:rPr>
              <a:t>場所</a:t>
            </a:r>
            <a:r>
              <a:rPr lang="en-US" altLang="ja-JP" sz="2000" b="1">
                <a:solidFill>
                  <a:srgbClr val="FF0000"/>
                </a:solidFill>
                <a:latin typeface="ＭＳ Ｐゴシック" charset="-128"/>
              </a:rPr>
              <a:t>:</a:t>
            </a:r>
            <a:r>
              <a:rPr lang="ja-JP" altLang="en-US" sz="2000" b="1">
                <a:solidFill>
                  <a:srgbClr val="0000FF"/>
                </a:solidFill>
                <a:latin typeface="ＭＳ Ｐゴシック" charset="-128"/>
              </a:rPr>
              <a:t>　</a:t>
            </a:r>
            <a:r>
              <a:rPr lang="ja-JP" altLang="en-US" sz="2000" b="1">
                <a:solidFill>
                  <a:schemeClr val="tx1"/>
                </a:solidFill>
              </a:rPr>
              <a:t>東京大学柏キャンパス　図書館メディアホール</a:t>
            </a:r>
            <a:endParaRPr lang="en-US" altLang="ja-JP" sz="20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  <a:latin typeface="ＭＳ Ｐゴシック" charset="-128"/>
              </a:rPr>
              <a:t>世話人：　</a:t>
            </a:r>
            <a:r>
              <a:rPr lang="ja-JP" altLang="en-US" sz="2000" b="1">
                <a:solidFill>
                  <a:schemeClr val="tx1"/>
                </a:solidFill>
              </a:rPr>
              <a:t>井岡 邦仁（</a:t>
            </a:r>
            <a:r>
              <a:rPr lang="en-US" altLang="ja-JP" sz="2000" b="1">
                <a:solidFill>
                  <a:schemeClr val="tx1"/>
                </a:solidFill>
              </a:rPr>
              <a:t>YITP</a:t>
            </a:r>
            <a:r>
              <a:rPr lang="ja-JP" altLang="en-US" sz="2000" b="1">
                <a:solidFill>
                  <a:schemeClr val="tx1"/>
                </a:solidFill>
              </a:rPr>
              <a:t>）、窪 秀利（京都大学）、田島 宏康（名大</a:t>
            </a:r>
            <a:r>
              <a:rPr lang="en-US" altLang="ja-JP" sz="2000" b="1">
                <a:solidFill>
                  <a:schemeClr val="tx1"/>
                </a:solidFill>
              </a:rPr>
              <a:t>ISEE</a:t>
            </a:r>
            <a:r>
              <a:rPr lang="ja-JP" altLang="en-US" sz="2000" b="1">
                <a:solidFill>
                  <a:schemeClr val="tx1"/>
                </a:solidFill>
              </a:rPr>
              <a:t>）、 </a:t>
            </a:r>
            <a:endParaRPr lang="en-US" altLang="ja-JP" sz="2000" b="1">
              <a:solidFill>
                <a:schemeClr val="tx1"/>
              </a:solidFill>
            </a:endParaRPr>
          </a:p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　　　　</a:t>
            </a:r>
            <a:r>
              <a:rPr lang="en-US" altLang="ja-JP" sz="2000" b="1">
                <a:solidFill>
                  <a:schemeClr val="tx1"/>
                </a:solidFill>
              </a:rPr>
              <a:t>     </a:t>
            </a:r>
            <a:r>
              <a:rPr lang="ja-JP" altLang="en-US" sz="2000" b="1">
                <a:solidFill>
                  <a:schemeClr val="tx1"/>
                </a:solidFill>
              </a:rPr>
              <a:t>田中康之（広島大学）、手嶋 政廣（</a:t>
            </a:r>
            <a:r>
              <a:rPr lang="en-US" altLang="ja-JP" sz="2000" b="1">
                <a:solidFill>
                  <a:schemeClr val="tx1"/>
                </a:solidFill>
              </a:rPr>
              <a:t>ICRR&amp; MPI</a:t>
            </a:r>
            <a:r>
              <a:rPr lang="ja-JP" altLang="en-US" sz="2000" b="1">
                <a:solidFill>
                  <a:schemeClr val="tx1"/>
                </a:solidFill>
              </a:rPr>
              <a:t>）、</a:t>
            </a:r>
            <a:endParaRPr lang="en-US" altLang="ja-JP" sz="2000" b="1">
              <a:solidFill>
                <a:schemeClr val="tx1"/>
              </a:solidFill>
            </a:endParaRPr>
          </a:p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　　　　　　戸谷 友則（東京大学）、</a:t>
            </a:r>
            <a:r>
              <a:rPr lang="en-US" altLang="ja-JP" sz="2000" b="1">
                <a:solidFill>
                  <a:schemeClr val="tx1"/>
                </a:solidFill>
              </a:rPr>
              <a:t> </a:t>
            </a:r>
            <a:r>
              <a:rPr lang="ja-JP" altLang="en-US" sz="2000" b="1">
                <a:solidFill>
                  <a:schemeClr val="tx1"/>
                </a:solidFill>
              </a:rPr>
              <a:t>山本 常夏（甲南大学）、</a:t>
            </a:r>
            <a:endParaRPr lang="en-US" altLang="ja-JP" sz="2000" b="1">
              <a:solidFill>
                <a:schemeClr val="tx1"/>
              </a:solidFill>
            </a:endParaRPr>
          </a:p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　　　　　　吉越 貴紀（</a:t>
            </a:r>
            <a:r>
              <a:rPr lang="en-US" altLang="ja-JP" sz="2000" b="1">
                <a:solidFill>
                  <a:schemeClr val="tx1"/>
                </a:solidFill>
              </a:rPr>
              <a:t>ICRR</a:t>
            </a:r>
            <a:r>
              <a:rPr lang="ja-JP" altLang="en-US" sz="2000" b="1">
                <a:solidFill>
                  <a:schemeClr val="tx1"/>
                </a:solidFill>
              </a:rPr>
              <a:t>）、吉田 龍生（茨城大学）</a:t>
            </a:r>
            <a:r>
              <a:rPr lang="ja-JP" altLang="en-US" sz="2000" b="1">
                <a:solidFill>
                  <a:schemeClr val="tx1"/>
                </a:solidFill>
                <a:latin typeface="ＭＳ Ｐゴシック" charset="-128"/>
              </a:rPr>
              <a:t>　</a:t>
            </a:r>
            <a:endParaRPr lang="en-US" altLang="ja-JP" sz="20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endParaRPr lang="en-US" altLang="ja-JP" sz="2000">
              <a:solidFill>
                <a:schemeClr val="tx1"/>
              </a:solidFill>
              <a:latin typeface="ＭＳ Ｐゴシック" charset="-128"/>
            </a:endParaRPr>
          </a:p>
          <a:p>
            <a:endParaRPr lang="en-US" altLang="ja-JP" sz="2000">
              <a:solidFill>
                <a:schemeClr val="tx1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4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90488"/>
            <a:ext cx="9226550" cy="6858000"/>
          </a:xfrm>
        </p:spPr>
        <p:txBody>
          <a:bodyPr>
            <a:noAutofit/>
          </a:bodyPr>
          <a:lstStyle/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　</a:t>
            </a:r>
            <a:endParaRPr lang="en-US" altLang="ja-JP" sz="24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共同利用査定額：　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５０万円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現在申し込み者数：　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約７０名　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発表件数：　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１８件（１２月６日現在、８日締切）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研究会内容の公表方法：　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講演スライドを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　　</a:t>
            </a:r>
            <a:r>
              <a:rPr lang="en-US" altLang="ja-JP" sz="2400">
                <a:solidFill>
                  <a:srgbClr val="0000FF"/>
                </a:solidFill>
              </a:rPr>
              <a:t>http://cta.scphys.kyoto-u.ac.jp/workshop/CTA-J/2017/</a:t>
            </a:r>
          </a:p>
          <a:p>
            <a:pPr algn="l"/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　にて公開予定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　（</a:t>
            </a:r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発表者・発表題目</a:t>
            </a:r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は１２月１１日に上記に掲載します。）</a:t>
            </a:r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endParaRPr lang="en-US" altLang="ja-JP" sz="24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  <a:latin typeface="ＭＳ Ｐゴシック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  <a:latin typeface="ＭＳ Ｐゴシック" charset="-128"/>
              </a:rPr>
              <a:t>１</a:t>
            </a:r>
            <a:r>
              <a:rPr lang="en-US" altLang="ja-JP" b="1">
                <a:solidFill>
                  <a:srgbClr val="FF0000"/>
                </a:solidFill>
                <a:latin typeface="ＭＳ Ｐゴシック" charset="-128"/>
              </a:rPr>
              <a:t>2</a:t>
            </a:r>
            <a:r>
              <a:rPr lang="ja-JP" altLang="en-US" b="1">
                <a:solidFill>
                  <a:srgbClr val="FF0000"/>
                </a:solidFill>
                <a:latin typeface="ＭＳ Ｐゴシック" charset="-128"/>
              </a:rPr>
              <a:t>月１８日（月）・１９日（火）は、多くの方の</a:t>
            </a:r>
            <a:endParaRPr lang="en-US" altLang="ja-JP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b="1">
                <a:solidFill>
                  <a:srgbClr val="FF0000"/>
                </a:solidFill>
                <a:latin typeface="ＭＳ Ｐゴシック" charset="-128"/>
              </a:rPr>
              <a:t>　ご参加をお待ちしております。</a:t>
            </a:r>
            <a:endParaRPr lang="en-US" altLang="ja-JP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endParaRPr lang="en-US" altLang="ja-JP" sz="24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r>
              <a:rPr lang="ja-JP" altLang="en-US" b="1">
                <a:solidFill>
                  <a:srgbClr val="FF0000"/>
                </a:solidFill>
                <a:latin typeface="ＭＳ Ｐゴシック" charset="-128"/>
              </a:rPr>
              <a:t>　引き続き、ご支援をよろしくお願いします。</a:t>
            </a:r>
            <a:endParaRPr lang="en-US" altLang="ja-JP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endParaRPr lang="en-US" altLang="ja-JP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endParaRPr lang="en-US" altLang="ja-JP" sz="2400" b="1">
              <a:solidFill>
                <a:schemeClr val="tx1"/>
              </a:solidFill>
              <a:latin typeface="ＭＳ Ｐゴシック" charset="-128"/>
            </a:endParaRPr>
          </a:p>
          <a:p>
            <a:pPr algn="l"/>
            <a:r>
              <a:rPr lang="ja-JP" altLang="en-US" sz="2400" b="1">
                <a:solidFill>
                  <a:schemeClr val="tx1"/>
                </a:solidFill>
                <a:latin typeface="ＭＳ Ｐゴシック" charset="-128"/>
              </a:rPr>
              <a:t>　　</a:t>
            </a:r>
            <a:endParaRPr lang="en-US" altLang="ja-JP" sz="2400" b="1">
              <a:solidFill>
                <a:srgbClr val="FF0000"/>
              </a:solidFill>
              <a:latin typeface="ＭＳ Ｐゴシック" charset="-128"/>
            </a:endParaRPr>
          </a:p>
          <a:p>
            <a:pPr algn="l"/>
            <a:endParaRPr lang="en-US" altLang="ja-JP" sz="2000" b="1">
              <a:solidFill>
                <a:schemeClr val="tx1"/>
              </a:solidFill>
              <a:latin typeface="ＭＳ Ｐゴシック" charset="-128"/>
            </a:endParaRPr>
          </a:p>
        </p:txBody>
      </p:sp>
      <p:pic>
        <p:nvPicPr>
          <p:cNvPr id="16387" name="図 3" descr="LST1_Dish_Installation_DSC01269_low.jpg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922655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47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-natural7">
  <a:themeElements>
    <a:clrScheme name="s-natural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-natural7">
      <a:majorFont>
        <a:latin typeface="HGP創英角ﾎﾟｯﾌﾟ体"/>
        <a:ea typeface="HGP創英角ﾎﾟｯﾌﾟ体"/>
        <a:cs typeface=""/>
      </a:majorFont>
      <a:minorFont>
        <a:latin typeface="HGP創英角ﾎﾟｯﾌﾟ体"/>
        <a:ea typeface="HGP創英角ﾎﾟｯﾌﾟ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ﾎﾟｯﾌﾟ体" panose="040B0A00000000000000" pitchFamily="50" charset="-128"/>
            <a:ea typeface="HGP創英角ﾎﾟｯﾌﾟ体" panose="040B0A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ﾎﾟｯﾌﾟ体" panose="040B0A00000000000000" pitchFamily="50" charset="-128"/>
            <a:ea typeface="HGP創英角ﾎﾟｯﾌﾟ体" panose="040B0A00000000000000" pitchFamily="50" charset="-128"/>
          </a:defRPr>
        </a:defPPr>
      </a:lstStyle>
    </a:lnDef>
  </a:objectDefaults>
  <a:extraClrSchemeLst>
    <a:extraClrScheme>
      <a:clrScheme name="s-natural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-natural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-natural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1336</Words>
  <Application>Microsoft Macintosh PowerPoint</Application>
  <PresentationFormat>画面に合わせる (4:3)</PresentationFormat>
  <Paragraphs>229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22</vt:i4>
      </vt:variant>
    </vt:vector>
  </HeadingPairs>
  <TitlesOfParts>
    <vt:vector size="42" baseType="lpstr">
      <vt:lpstr>Arial</vt:lpstr>
      <vt:lpstr>Book Antiqua</vt:lpstr>
      <vt:lpstr>Calibri</vt:lpstr>
      <vt:lpstr>HGP創英角ﾎﾟｯﾌﾟ体</vt:lpstr>
      <vt:lpstr>HGS明朝E</vt:lpstr>
      <vt:lpstr>HG丸ｺﾞｼｯｸM-PRO</vt:lpstr>
      <vt:lpstr>MathJax_Main</vt:lpstr>
      <vt:lpstr>MS PGothic</vt:lpstr>
      <vt:lpstr>ＭＳ Ｐゴシック</vt:lpstr>
      <vt:lpstr>ＭＳ Ｐ明朝</vt:lpstr>
      <vt:lpstr>Trebuchet MS</vt:lpstr>
      <vt:lpstr>Wingdings</vt:lpstr>
      <vt:lpstr>Wingdings 3</vt:lpstr>
      <vt:lpstr>Yu Gothic</vt:lpstr>
      <vt:lpstr>ヒラギノ丸ゴ Pro W4</vt:lpstr>
      <vt:lpstr>メイリオ</vt:lpstr>
      <vt:lpstr>ファセット</vt:lpstr>
      <vt:lpstr>ホワイト</vt:lpstr>
      <vt:lpstr>s-natural7</vt:lpstr>
      <vt:lpstr>ハードカバー</vt:lpstr>
      <vt:lpstr>委員長とりまとめ （研究会関連研究課題）</vt:lpstr>
      <vt:lpstr>H29年度の研究会関連の採択課題一覧</vt:lpstr>
      <vt:lpstr>PowerPoint プレゼンテーション</vt:lpstr>
      <vt:lpstr>E36 宇宙における粒子加速の比較研究</vt:lpstr>
      <vt:lpstr>「ガンマ線バースト研究の新機軸」</vt:lpstr>
      <vt:lpstr>E37: 宇宙線研究所共同利用研究会・基盤研究（Ｓ）研究会 研究会の名称：「高エネルギーガンマ線でみる極限宇宙2017 」 "The extreme Universe viewed in very-high-energy gamma rays 2017"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惑星物質科学のフロンティア</vt:lpstr>
      <vt:lpstr>PowerPoint プレゼンテーション</vt:lpstr>
      <vt:lpstr>PowerPoint プレゼンテーション</vt:lpstr>
      <vt:lpstr>研究会「ニュートリノ」（本年度）</vt:lpstr>
      <vt:lpstr>研究会「ニュートリノ」（昨年度）</vt:lpstr>
      <vt:lpstr>宇宙線将来計画研究会</vt:lpstr>
      <vt:lpstr>宇宙線将来計画研究会</vt:lpstr>
      <vt:lpstr>2017年度第１回 CRC将来計画タウンミーティング</vt:lpstr>
      <vt:lpstr>PowerPoint プレゼンテーション</vt:lpstr>
      <vt:lpstr>H29年度の課題採択について</vt:lpstr>
      <vt:lpstr>H30年度募集</vt:lpstr>
      <vt:lpstr>H30年度募集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研究会関連</dc:title>
  <dc:creator>神田展行</dc:creator>
  <cp:lastModifiedBy>神田展行</cp:lastModifiedBy>
  <cp:revision>49</cp:revision>
  <dcterms:created xsi:type="dcterms:W3CDTF">2016-12-09T01:14:21Z</dcterms:created>
  <dcterms:modified xsi:type="dcterms:W3CDTF">2017-12-09T04:44:02Z</dcterms:modified>
</cp:coreProperties>
</file>