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319" r:id="rId2"/>
    <p:sldId id="291" r:id="rId3"/>
    <p:sldId id="309" r:id="rId4"/>
    <p:sldId id="368" r:id="rId5"/>
    <p:sldId id="383" r:id="rId6"/>
    <p:sldId id="382" r:id="rId7"/>
    <p:sldId id="489" r:id="rId8"/>
    <p:sldId id="490" r:id="rId9"/>
    <p:sldId id="308" r:id="rId10"/>
    <p:sldId id="294" r:id="rId11"/>
    <p:sldId id="306" r:id="rId12"/>
    <p:sldId id="492" r:id="rId13"/>
    <p:sldId id="295" r:id="rId14"/>
    <p:sldId id="305" r:id="rId15"/>
    <p:sldId id="307" r:id="rId16"/>
    <p:sldId id="259" r:id="rId17"/>
    <p:sldId id="260" r:id="rId18"/>
    <p:sldId id="315" r:id="rId19"/>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432FF"/>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059"/>
    <p:restoredTop sz="94807"/>
  </p:normalViewPr>
  <p:slideViewPr>
    <p:cSldViewPr snapToGrid="0" snapToObjects="1">
      <p:cViewPr varScale="1">
        <p:scale>
          <a:sx n="124" d="100"/>
          <a:sy n="124" d="100"/>
        </p:scale>
        <p:origin x="360" y="176"/>
      </p:cViewPr>
      <p:guideLst>
        <p:guide orient="horz" pos="2160"/>
        <p:guide pos="2880"/>
      </p:guideLst>
    </p:cSldViewPr>
  </p:slideViewPr>
  <p:outlineViewPr>
    <p:cViewPr>
      <p:scale>
        <a:sx n="33" d="100"/>
        <a:sy n="33" d="100"/>
      </p:scale>
      <p:origin x="0" y="-464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E41E20-2467-3048-94F6-037031D97706}" type="datetimeFigureOut">
              <a:rPr kumimoji="1" lang="ja-JP" altLang="en-US" smtClean="0"/>
              <a:t>2019/5/17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782AB5-D4D0-234C-8404-A0E6D7AD5CBE}" type="slidenum">
              <a:rPr kumimoji="1" lang="ja-JP" altLang="en-US" smtClean="0"/>
              <a:t>‹#›</a:t>
            </a:fld>
            <a:endParaRPr kumimoji="1" lang="ja-JP" altLang="en-US"/>
          </a:p>
        </p:txBody>
      </p:sp>
    </p:spTree>
    <p:extLst>
      <p:ext uri="{BB962C8B-B14F-4D97-AF65-F5344CB8AC3E}">
        <p14:creationId xmlns:p14="http://schemas.microsoft.com/office/powerpoint/2010/main" val="2447235598"/>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a:t>
            </a:r>
            <a:r>
              <a:rPr kumimoji="1" lang="ja-JP" altLang="en-US" dirty="0"/>
              <a:t> </a:t>
            </a:r>
            <a:r>
              <a:rPr kumimoji="1" lang="en-US" altLang="ja-JP" dirty="0"/>
              <a:t>picture shows</a:t>
            </a:r>
            <a:r>
              <a:rPr kumimoji="1" lang="ja-JP" altLang="en-US" dirty="0"/>
              <a:t> </a:t>
            </a:r>
            <a:r>
              <a:rPr kumimoji="1" lang="en-US" altLang="ja-JP" dirty="0"/>
              <a:t>the optical-NIR image of galaxies in the MACSJ0717 cluster observed with Hubble Space Telescope.</a:t>
            </a:r>
          </a:p>
          <a:p>
            <a:r>
              <a:rPr kumimoji="1" lang="en-US" altLang="ja-JP" dirty="0"/>
              <a:t>Galaxies are basic gravitational systems in the cosmic structures, representing the cosmic evolution.</a:t>
            </a:r>
          </a:p>
          <a:p>
            <a:r>
              <a:rPr kumimoji="1" lang="en-US" altLang="ja-JP" dirty="0"/>
              <a:t>Galaxy formation and the related cosmic </a:t>
            </a:r>
            <a:r>
              <a:rPr kumimoji="1" lang="en-US" altLang="ja-JP" dirty="0" err="1"/>
              <a:t>reionization</a:t>
            </a:r>
            <a:r>
              <a:rPr kumimoji="1" lang="en-US" altLang="ja-JP" dirty="0"/>
              <a:t> are key for understanding the cosmic evolution.</a:t>
            </a:r>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BFD09-83C7-B243-A0C1-6F6AFFF1A67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913953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A782AB5-D4D0-234C-8404-A0E6D7AD5CBE}" type="slidenum">
              <a:rPr kumimoji="1" lang="ja-JP" altLang="en-US" smtClean="0"/>
              <a:t>6</a:t>
            </a:fld>
            <a:endParaRPr kumimoji="1" lang="ja-JP" altLang="en-US"/>
          </a:p>
        </p:txBody>
      </p:sp>
    </p:spTree>
    <p:extLst>
      <p:ext uri="{BB962C8B-B14F-4D97-AF65-F5344CB8AC3E}">
        <p14:creationId xmlns:p14="http://schemas.microsoft.com/office/powerpoint/2010/main" val="2715724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 total of 66 refereed papers</a:t>
            </a:r>
          </a:p>
          <a:p>
            <a:pPr lvl="1"/>
            <a:r>
              <a:rPr kumimoji="1" lang="en-US" altLang="ja-JP" dirty="0"/>
              <a:t>52 from SDSS; 14 from HSC related studies</a:t>
            </a:r>
          </a:p>
          <a:p>
            <a:r>
              <a:rPr lang="en-US" altLang="ja-JP" dirty="0"/>
              <a:t>A total of 8622 citations</a:t>
            </a:r>
          </a:p>
          <a:p>
            <a:pPr lvl="1"/>
            <a:r>
              <a:rPr lang="en-US" altLang="ja-JP" dirty="0"/>
              <a:t>8087 citations from SDSS; 535 from HSC</a:t>
            </a:r>
          </a:p>
          <a:p>
            <a:endParaRPr kumimoji="1" lang="ja-JP" altLang="en-US" dirty="0"/>
          </a:p>
        </p:txBody>
      </p:sp>
      <p:sp>
        <p:nvSpPr>
          <p:cNvPr id="4" name="スライド番号プレースホルダー 3"/>
          <p:cNvSpPr>
            <a:spLocks noGrp="1"/>
          </p:cNvSpPr>
          <p:nvPr>
            <p:ph type="sldNum" sz="quarter" idx="10"/>
          </p:nvPr>
        </p:nvSpPr>
        <p:spPr/>
        <p:txBody>
          <a:bodyPr/>
          <a:lstStyle/>
          <a:p>
            <a:fld id="{6A782AB5-D4D0-234C-8404-A0E6D7AD5CBE}" type="slidenum">
              <a:rPr kumimoji="1" lang="ja-JP" altLang="en-US" smtClean="0"/>
              <a:t>9</a:t>
            </a:fld>
            <a:endParaRPr kumimoji="1" lang="ja-JP" altLang="en-US"/>
          </a:p>
        </p:txBody>
      </p:sp>
    </p:spTree>
    <p:extLst>
      <p:ext uri="{BB962C8B-B14F-4D97-AF65-F5344CB8AC3E}">
        <p14:creationId xmlns:p14="http://schemas.microsoft.com/office/powerpoint/2010/main" val="2765153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3,980,000 yen: </a:t>
            </a:r>
          </a:p>
          <a:p>
            <a:r>
              <a:rPr lang="en-US" altLang="ja-JP" dirty="0"/>
              <a:t>328,xx yen: </a:t>
            </a:r>
            <a:endParaRPr kumimoji="1" lang="ja-JP" altLang="en-US" dirty="0"/>
          </a:p>
        </p:txBody>
      </p:sp>
      <p:sp>
        <p:nvSpPr>
          <p:cNvPr id="4" name="スライド番号プレースホルダー 3"/>
          <p:cNvSpPr>
            <a:spLocks noGrp="1"/>
          </p:cNvSpPr>
          <p:nvPr>
            <p:ph type="sldNum" sz="quarter" idx="10"/>
          </p:nvPr>
        </p:nvSpPr>
        <p:spPr/>
        <p:txBody>
          <a:bodyPr/>
          <a:lstStyle/>
          <a:p>
            <a:fld id="{6A782AB5-D4D0-234C-8404-A0E6D7AD5CBE}" type="slidenum">
              <a:rPr kumimoji="1" lang="ja-JP" altLang="en-US" smtClean="0"/>
              <a:t>13</a:t>
            </a:fld>
            <a:endParaRPr kumimoji="1" lang="ja-JP" altLang="en-US"/>
          </a:p>
        </p:txBody>
      </p:sp>
    </p:spTree>
    <p:extLst>
      <p:ext uri="{BB962C8B-B14F-4D97-AF65-F5344CB8AC3E}">
        <p14:creationId xmlns:p14="http://schemas.microsoft.com/office/powerpoint/2010/main" val="307733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14 from Japanese institutes</a:t>
            </a:r>
            <a:endParaRPr kumimoji="1" lang="ja-JP" altLang="en-US" dirty="0"/>
          </a:p>
        </p:txBody>
      </p:sp>
      <p:sp>
        <p:nvSpPr>
          <p:cNvPr id="4" name="スライド番号プレースホルダー 3"/>
          <p:cNvSpPr>
            <a:spLocks noGrp="1"/>
          </p:cNvSpPr>
          <p:nvPr>
            <p:ph type="sldNum" sz="quarter" idx="10"/>
          </p:nvPr>
        </p:nvSpPr>
        <p:spPr/>
        <p:txBody>
          <a:bodyPr/>
          <a:lstStyle/>
          <a:p>
            <a:fld id="{6A782AB5-D4D0-234C-8404-A0E6D7AD5CBE}" type="slidenum">
              <a:rPr kumimoji="1" lang="ja-JP" altLang="en-US" smtClean="0"/>
              <a:t>14</a:t>
            </a:fld>
            <a:endParaRPr kumimoji="1" lang="ja-JP" altLang="en-US"/>
          </a:p>
        </p:txBody>
      </p:sp>
    </p:spTree>
    <p:extLst>
      <p:ext uri="{BB962C8B-B14F-4D97-AF65-F5344CB8AC3E}">
        <p14:creationId xmlns:p14="http://schemas.microsoft.com/office/powerpoint/2010/main" val="2125736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ff470bed9_3_3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The IGM-Galaxy interplay is also important at the epoch of the reionization. The animation (left) presents cosmic reionization predicted by the radiative transfer simulation. The neutral IGM (green) is ionized by ionized photons from star-forming galaxies (blue dots), and ionized regions (a.k.a ionized bubbles) are made. The ionized bubbles grow, merge, and complete cosmic reionization. </a:t>
            </a:r>
            <a:r>
              <a:rPr lang="en">
                <a:solidFill>
                  <a:schemeClr val="dk1"/>
                </a:solidFill>
              </a:rPr>
              <a:t>This simulation is based on the physical process of the reionization, so called, the inside-out scenario of reionization. In the inside-out scenario, galaxy overdensities produce ionized bubbles, and drive cosmic reionization. </a:t>
            </a:r>
            <a:r>
              <a:rPr lang="en"/>
              <a:t>The right figure is the LAE distribution and overdensities on the sky obtained by the HSC imaging survey. The sky coverage is larger than the animation (left). The LAE distribution (overdensities) correspond to the distribution (overdensities) of ionizing sources.</a:t>
            </a:r>
            <a:endParaRPr/>
          </a:p>
        </p:txBody>
      </p:sp>
      <p:sp>
        <p:nvSpPr>
          <p:cNvPr id="246" name="Google Shape;246;g3ff470bed9_3_3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7938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ff470bed9_3_3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3ff470bed9_3_3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latin typeface="Calibri"/>
                <a:ea typeface="Calibri"/>
                <a:cs typeface="Calibri"/>
                <a:sym typeface="Calibri"/>
              </a:rPr>
              <a:t>Now we have the sky distribution of LAEs (galaxies) from the HSC survey. One needs the IGM data to understand the reionization process. On the HSC imaging footprint, </a:t>
            </a:r>
            <a:r>
              <a:rPr lang="en" sz="1100">
                <a:solidFill>
                  <a:schemeClr val="dk1"/>
                </a:solidFill>
              </a:rPr>
              <a:t>Murchison Widefield Array (MWA) is taking deep HI 21cm radio data under the official participation of Japanese investigators in Kumamoto University, Nagoya University, University of Tokyo etc.</a:t>
            </a:r>
            <a:r>
              <a:rPr lang="en" sz="1200">
                <a:solidFill>
                  <a:schemeClr val="dk1"/>
                </a:solidFill>
                <a:latin typeface="Calibri"/>
                <a:ea typeface="Calibri"/>
                <a:cs typeface="Calibri"/>
                <a:sym typeface="Calibri"/>
              </a:rPr>
              <a:t> This figure shows </a:t>
            </a:r>
            <a:r>
              <a:rPr lang="en" sz="1200" b="0" i="0" u="none" strike="noStrike" cap="none">
                <a:solidFill>
                  <a:schemeClr val="dk1"/>
                </a:solidFill>
                <a:latin typeface="Calibri"/>
                <a:ea typeface="Calibri"/>
                <a:cs typeface="Calibri"/>
                <a:sym typeface="Calibri"/>
              </a:rPr>
              <a:t> the cross-power spectrum of LAE</a:t>
            </a:r>
            <a:r>
              <a:rPr lang="en" sz="1200">
                <a:solidFill>
                  <a:schemeClr val="dk1"/>
                </a:solidFill>
                <a:latin typeface="Calibri"/>
                <a:ea typeface="Calibri"/>
                <a:cs typeface="Calibri"/>
                <a:sym typeface="Calibri"/>
              </a:rPr>
              <a:t> - HI </a:t>
            </a:r>
            <a:r>
              <a:rPr lang="en" sz="1200" b="0" i="0" u="none" strike="noStrike" cap="none">
                <a:solidFill>
                  <a:schemeClr val="dk1"/>
                </a:solidFill>
                <a:latin typeface="Calibri"/>
                <a:ea typeface="Calibri"/>
                <a:cs typeface="Calibri"/>
                <a:sym typeface="Calibri"/>
              </a:rPr>
              <a:t>21cm predicted by the simulation</a:t>
            </a:r>
            <a:r>
              <a:rPr lang="en" sz="1200">
                <a:solidFill>
                  <a:schemeClr val="dk1"/>
                </a:solidFill>
                <a:latin typeface="Calibri"/>
                <a:ea typeface="Calibri"/>
                <a:cs typeface="Calibri"/>
                <a:sym typeface="Calibri"/>
              </a:rPr>
              <a:t>, assuming the on-going HSC and MWA data qualities. The red solid and dotted lines represent the cross-power spectrum expected from the simulation. Particularly, the red dotted line indicates the negative correlation signal. In the large scale (small in k), the simulation predicts the negative correlation between LAEs and the HI 21cm. This is because no HI exists around LAEs that are sitting in the ionized bubbles. In the small scale (large in k), there is a positive correlation that can be explained by the simple large-scale structures. There is a cross-power spectrum transition (CPST), where the cross-power changes from negative to positive correlation (at k~0.2 Mpc^-1 in this case). This corresponds to the scale of the typical ionized bubbles. The black dotted line is the sensitivities accomplished by the HSC imaging data. The imaging HSC data would identify the negative correlation. However, the HSC imaging data alone won’t detect the positive correlation and so as CPST. If you can include the PFS spectroscopy data for the Lya redshift determination, one can identify the positive correlation as well as CPST. This is because the PFS spectra will allow us to measure the small scale clustering that cannot be probed by the HSC imaging data alone. Here we have three scientific goals. (see the text in this slide from here.) Goal1 is …. Goal2 is ….</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74" name="Google Shape;274;g3ff470bed9_3_3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2692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E2351AF-AB60-7746-AE36-D72DB8CDE660}" type="datetimeFigureOut">
              <a:rPr kumimoji="1" lang="ja-JP" altLang="en-US" smtClean="0"/>
              <a:t>2019/5/17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41EF116-5E73-F942-838C-FA97AD186C11}" type="slidenum">
              <a:rPr kumimoji="1" lang="ja-JP" altLang="en-US" smtClean="0"/>
              <a:t>‹#›</a:t>
            </a:fld>
            <a:endParaRPr kumimoji="1" lang="ja-JP" altLang="en-US"/>
          </a:p>
        </p:txBody>
      </p:sp>
    </p:spTree>
    <p:extLst>
      <p:ext uri="{BB962C8B-B14F-4D97-AF65-F5344CB8AC3E}">
        <p14:creationId xmlns:p14="http://schemas.microsoft.com/office/powerpoint/2010/main" val="202711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E2351AF-AB60-7746-AE36-D72DB8CDE660}" type="datetimeFigureOut">
              <a:rPr kumimoji="1" lang="ja-JP" altLang="en-US" smtClean="0"/>
              <a:t>2019/5/17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41EF116-5E73-F942-838C-FA97AD186C11}" type="slidenum">
              <a:rPr kumimoji="1" lang="ja-JP" altLang="en-US" smtClean="0"/>
              <a:t>‹#›</a:t>
            </a:fld>
            <a:endParaRPr kumimoji="1" lang="ja-JP" altLang="en-US"/>
          </a:p>
        </p:txBody>
      </p:sp>
    </p:spTree>
    <p:extLst>
      <p:ext uri="{BB962C8B-B14F-4D97-AF65-F5344CB8AC3E}">
        <p14:creationId xmlns:p14="http://schemas.microsoft.com/office/powerpoint/2010/main" val="3140972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E2351AF-AB60-7746-AE36-D72DB8CDE660}" type="datetimeFigureOut">
              <a:rPr kumimoji="1" lang="ja-JP" altLang="en-US" smtClean="0"/>
              <a:t>2019/5/17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41EF116-5E73-F942-838C-FA97AD186C11}" type="slidenum">
              <a:rPr kumimoji="1" lang="ja-JP" altLang="en-US" smtClean="0"/>
              <a:t>‹#›</a:t>
            </a:fld>
            <a:endParaRPr kumimoji="1" lang="ja-JP" altLang="en-US"/>
          </a:p>
        </p:txBody>
      </p:sp>
    </p:spTree>
    <p:extLst>
      <p:ext uri="{BB962C8B-B14F-4D97-AF65-F5344CB8AC3E}">
        <p14:creationId xmlns:p14="http://schemas.microsoft.com/office/powerpoint/2010/main" val="1471429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E2351AF-AB60-7746-AE36-D72DB8CDE660}" type="datetimeFigureOut">
              <a:rPr kumimoji="1" lang="ja-JP" altLang="en-US" smtClean="0"/>
              <a:t>2019/5/17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41EF116-5E73-F942-838C-FA97AD186C11}" type="slidenum">
              <a:rPr kumimoji="1" lang="ja-JP" altLang="en-US" smtClean="0"/>
              <a:t>‹#›</a:t>
            </a:fld>
            <a:endParaRPr kumimoji="1" lang="ja-JP" altLang="en-US"/>
          </a:p>
        </p:txBody>
      </p:sp>
    </p:spTree>
    <p:extLst>
      <p:ext uri="{BB962C8B-B14F-4D97-AF65-F5344CB8AC3E}">
        <p14:creationId xmlns:p14="http://schemas.microsoft.com/office/powerpoint/2010/main" val="85735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E2351AF-AB60-7746-AE36-D72DB8CDE660}" type="datetimeFigureOut">
              <a:rPr kumimoji="1" lang="ja-JP" altLang="en-US" smtClean="0"/>
              <a:t>2019/5/17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41EF116-5E73-F942-838C-FA97AD186C11}" type="slidenum">
              <a:rPr kumimoji="1" lang="ja-JP" altLang="en-US" smtClean="0"/>
              <a:t>‹#›</a:t>
            </a:fld>
            <a:endParaRPr kumimoji="1" lang="ja-JP" altLang="en-US"/>
          </a:p>
        </p:txBody>
      </p:sp>
    </p:spTree>
    <p:extLst>
      <p:ext uri="{BB962C8B-B14F-4D97-AF65-F5344CB8AC3E}">
        <p14:creationId xmlns:p14="http://schemas.microsoft.com/office/powerpoint/2010/main" val="1743929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E2351AF-AB60-7746-AE36-D72DB8CDE660}" type="datetimeFigureOut">
              <a:rPr kumimoji="1" lang="ja-JP" altLang="en-US" smtClean="0"/>
              <a:t>2019/5/17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41EF116-5E73-F942-838C-FA97AD186C11}" type="slidenum">
              <a:rPr kumimoji="1" lang="ja-JP" altLang="en-US" smtClean="0"/>
              <a:t>‹#›</a:t>
            </a:fld>
            <a:endParaRPr kumimoji="1" lang="ja-JP" altLang="en-US"/>
          </a:p>
        </p:txBody>
      </p:sp>
    </p:spTree>
    <p:extLst>
      <p:ext uri="{BB962C8B-B14F-4D97-AF65-F5344CB8AC3E}">
        <p14:creationId xmlns:p14="http://schemas.microsoft.com/office/powerpoint/2010/main" val="964371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E2351AF-AB60-7746-AE36-D72DB8CDE660}" type="datetimeFigureOut">
              <a:rPr kumimoji="1" lang="ja-JP" altLang="en-US" smtClean="0"/>
              <a:t>2019/5/17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41EF116-5E73-F942-838C-FA97AD186C11}" type="slidenum">
              <a:rPr kumimoji="1" lang="ja-JP" altLang="en-US" smtClean="0"/>
              <a:t>‹#›</a:t>
            </a:fld>
            <a:endParaRPr kumimoji="1" lang="ja-JP" altLang="en-US"/>
          </a:p>
        </p:txBody>
      </p:sp>
    </p:spTree>
    <p:extLst>
      <p:ext uri="{BB962C8B-B14F-4D97-AF65-F5344CB8AC3E}">
        <p14:creationId xmlns:p14="http://schemas.microsoft.com/office/powerpoint/2010/main" val="675909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E2351AF-AB60-7746-AE36-D72DB8CDE660}" type="datetimeFigureOut">
              <a:rPr kumimoji="1" lang="ja-JP" altLang="en-US" smtClean="0"/>
              <a:t>2019/5/17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41EF116-5E73-F942-838C-FA97AD186C11}" type="slidenum">
              <a:rPr kumimoji="1" lang="ja-JP" altLang="en-US" smtClean="0"/>
              <a:t>‹#›</a:t>
            </a:fld>
            <a:endParaRPr kumimoji="1" lang="ja-JP" altLang="en-US"/>
          </a:p>
        </p:txBody>
      </p:sp>
    </p:spTree>
    <p:extLst>
      <p:ext uri="{BB962C8B-B14F-4D97-AF65-F5344CB8AC3E}">
        <p14:creationId xmlns:p14="http://schemas.microsoft.com/office/powerpoint/2010/main" val="3333804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E2351AF-AB60-7746-AE36-D72DB8CDE660}" type="datetimeFigureOut">
              <a:rPr kumimoji="1" lang="ja-JP" altLang="en-US" smtClean="0"/>
              <a:t>2019/5/17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41EF116-5E73-F942-838C-FA97AD186C11}" type="slidenum">
              <a:rPr kumimoji="1" lang="ja-JP" altLang="en-US" smtClean="0"/>
              <a:t>‹#›</a:t>
            </a:fld>
            <a:endParaRPr kumimoji="1" lang="ja-JP" altLang="en-US"/>
          </a:p>
        </p:txBody>
      </p:sp>
    </p:spTree>
    <p:extLst>
      <p:ext uri="{BB962C8B-B14F-4D97-AF65-F5344CB8AC3E}">
        <p14:creationId xmlns:p14="http://schemas.microsoft.com/office/powerpoint/2010/main" val="2437796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E2351AF-AB60-7746-AE36-D72DB8CDE660}" type="datetimeFigureOut">
              <a:rPr kumimoji="1" lang="ja-JP" altLang="en-US" smtClean="0"/>
              <a:t>2019/5/17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41EF116-5E73-F942-838C-FA97AD186C11}" type="slidenum">
              <a:rPr kumimoji="1" lang="ja-JP" altLang="en-US" smtClean="0"/>
              <a:t>‹#›</a:t>
            </a:fld>
            <a:endParaRPr kumimoji="1" lang="ja-JP" altLang="en-US"/>
          </a:p>
        </p:txBody>
      </p:sp>
    </p:spTree>
    <p:extLst>
      <p:ext uri="{BB962C8B-B14F-4D97-AF65-F5344CB8AC3E}">
        <p14:creationId xmlns:p14="http://schemas.microsoft.com/office/powerpoint/2010/main" val="1303239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E2351AF-AB60-7746-AE36-D72DB8CDE660}" type="datetimeFigureOut">
              <a:rPr kumimoji="1" lang="ja-JP" altLang="en-US" smtClean="0"/>
              <a:t>2019/5/17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41EF116-5E73-F942-838C-FA97AD186C11}" type="slidenum">
              <a:rPr kumimoji="1" lang="ja-JP" altLang="en-US" smtClean="0"/>
              <a:t>‹#›</a:t>
            </a:fld>
            <a:endParaRPr kumimoji="1" lang="ja-JP" altLang="en-US"/>
          </a:p>
        </p:txBody>
      </p:sp>
    </p:spTree>
    <p:extLst>
      <p:ext uri="{BB962C8B-B14F-4D97-AF65-F5344CB8AC3E}">
        <p14:creationId xmlns:p14="http://schemas.microsoft.com/office/powerpoint/2010/main" val="2885330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2351AF-AB60-7746-AE36-D72DB8CDE660}" type="datetimeFigureOut">
              <a:rPr kumimoji="1" lang="ja-JP" altLang="en-US" smtClean="0"/>
              <a:t>2019/5/17</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1EF116-5E73-F942-838C-FA97AD186C11}" type="slidenum">
              <a:rPr kumimoji="1" lang="ja-JP" altLang="en-US" smtClean="0"/>
              <a:t>‹#›</a:t>
            </a:fld>
            <a:endParaRPr kumimoji="1" lang="ja-JP" altLang="en-US"/>
          </a:p>
        </p:txBody>
      </p:sp>
    </p:spTree>
    <p:extLst>
      <p:ext uri="{BB962C8B-B14F-4D97-AF65-F5344CB8AC3E}">
        <p14:creationId xmlns:p14="http://schemas.microsoft.com/office/powerpoint/2010/main" val="2123591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gif"/></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正方形/長方形 3"/>
          <p:cNvSpPr/>
          <p:nvPr/>
        </p:nvSpPr>
        <p:spPr>
          <a:xfrm>
            <a:off x="7112000" y="5943600"/>
            <a:ext cx="2269066"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srgbClr val="FFFFFF"/>
                </a:solidFill>
                <a:effectLst/>
                <a:uLnTx/>
                <a:uFillTx/>
                <a:latin typeface="Calibri"/>
                <a:ea typeface="ＭＳ Ｐゴシック"/>
                <a:cs typeface="+mn-cs"/>
              </a:rPr>
              <a:t>Credit:NASA</a:t>
            </a:r>
            <a:r>
              <a:rPr kumimoji="1" lang="en-US" altLang="ja-JP" sz="1200" b="0" i="0" u="none" strike="noStrike" kern="1200" cap="none" spc="0" normalizeH="0" baseline="0" noProof="0" dirty="0">
                <a:ln>
                  <a:noFill/>
                </a:ln>
                <a:solidFill>
                  <a:srgbClr val="FFFFFF"/>
                </a:solidFill>
                <a:effectLst/>
                <a:uLnTx/>
                <a:uFillTx/>
                <a:latin typeface="Calibri"/>
                <a:ea typeface="ＭＳ Ｐゴシック"/>
                <a:cs typeface="+mn-cs"/>
              </a:rPr>
              <a:t>, ESA and the HST Frontier Fields team (</a:t>
            </a:r>
            <a:r>
              <a:rPr kumimoji="1" lang="en-US" altLang="ja-JP" sz="1200" b="0" i="0" u="none" strike="noStrike" kern="1200" cap="none" spc="0" normalizeH="0" baseline="0" noProof="0" dirty="0" err="1">
                <a:ln>
                  <a:noFill/>
                </a:ln>
                <a:solidFill>
                  <a:srgbClr val="FFFFFF"/>
                </a:solidFill>
                <a:effectLst/>
                <a:uLnTx/>
                <a:uFillTx/>
                <a:latin typeface="Calibri"/>
                <a:ea typeface="ＭＳ Ｐゴシック"/>
                <a:cs typeface="+mn-cs"/>
              </a:rPr>
              <a:t>STScI</a:t>
            </a:r>
            <a:r>
              <a:rPr kumimoji="1" lang="en-US" altLang="ja-JP" sz="1200" b="0" i="0" u="none" strike="noStrike" kern="1200" cap="none" spc="0" normalizeH="0" baseline="0" noProof="0" dirty="0">
                <a:ln>
                  <a:noFill/>
                </a:ln>
                <a:solidFill>
                  <a:srgbClr val="FFFFFF"/>
                </a:solidFill>
                <a:effectLst/>
                <a:uLnTx/>
                <a:uFillTx/>
                <a:latin typeface="Calibri"/>
                <a:ea typeface="ＭＳ Ｐゴシック"/>
                <a:cs typeface="+mn-cs"/>
              </a:rPr>
              <a:t>)</a:t>
            </a:r>
            <a:endParaRPr kumimoji="1" lang="ja-JP" altLang="en-US" sz="1200" b="0" i="0" u="none" strike="noStrike" kern="1200" cap="none" spc="0" normalizeH="0" baseline="0" noProof="0" dirty="0">
              <a:ln>
                <a:noFill/>
              </a:ln>
              <a:solidFill>
                <a:srgbClr val="FFFFFF"/>
              </a:solidFill>
              <a:effectLst/>
              <a:uLnTx/>
              <a:uFillTx/>
              <a:latin typeface="Calibri"/>
              <a:ea typeface="ＭＳ Ｐゴシック"/>
              <a:cs typeface="+mn-cs"/>
            </a:endParaRPr>
          </a:p>
        </p:txBody>
      </p:sp>
      <p:pic>
        <p:nvPicPr>
          <p:cNvPr id="7" name="図 6"/>
          <p:cNvPicPr>
            <a:picLocks noChangeAspect="1"/>
          </p:cNvPicPr>
          <p:nvPr/>
        </p:nvPicPr>
        <p:blipFill>
          <a:blip r:embed="rId3"/>
          <a:stretch>
            <a:fillRect/>
          </a:stretch>
        </p:blipFill>
        <p:spPr>
          <a:xfrm>
            <a:off x="1504323" y="800576"/>
            <a:ext cx="5941399" cy="5143024"/>
          </a:xfrm>
          <a:prstGeom prst="rect">
            <a:avLst/>
          </a:prstGeom>
        </p:spPr>
      </p:pic>
      <p:sp>
        <p:nvSpPr>
          <p:cNvPr id="3" name="サブタイトル 2"/>
          <p:cNvSpPr>
            <a:spLocks noGrp="1"/>
          </p:cNvSpPr>
          <p:nvPr>
            <p:ph type="subTitle" idx="1"/>
          </p:nvPr>
        </p:nvSpPr>
        <p:spPr>
          <a:xfrm>
            <a:off x="1248122" y="5727902"/>
            <a:ext cx="6400800" cy="1231696"/>
          </a:xfrm>
        </p:spPr>
        <p:txBody>
          <a:bodyPr>
            <a:normAutofit fontScale="77500" lnSpcReduction="20000"/>
          </a:bodyPr>
          <a:lstStyle/>
          <a:p>
            <a:r>
              <a:rPr lang="en-US" altLang="en-US" dirty="0">
                <a:solidFill>
                  <a:srgbClr val="F2F2F2"/>
                </a:solidFill>
              </a:rPr>
              <a:t>Masami </a:t>
            </a:r>
            <a:r>
              <a:rPr lang="en-US" altLang="en-US" dirty="0" err="1">
                <a:solidFill>
                  <a:srgbClr val="F2F2F2"/>
                </a:solidFill>
              </a:rPr>
              <a:t>Ouchi</a:t>
            </a:r>
            <a:r>
              <a:rPr lang="en-US" altLang="en-US" dirty="0">
                <a:solidFill>
                  <a:srgbClr val="F2F2F2"/>
                </a:solidFill>
              </a:rPr>
              <a:t> </a:t>
            </a:r>
          </a:p>
          <a:p>
            <a:r>
              <a:rPr lang="en-US" altLang="en-US" dirty="0">
                <a:solidFill>
                  <a:srgbClr val="F2F2F2"/>
                </a:solidFill>
              </a:rPr>
              <a:t>Associate Professor</a:t>
            </a:r>
          </a:p>
          <a:p>
            <a:r>
              <a:rPr lang="en-US" altLang="en-US" dirty="0">
                <a:solidFill>
                  <a:srgbClr val="F2F2F2"/>
                </a:solidFill>
              </a:rPr>
              <a:t>ICRR, Univ. Tokyo</a:t>
            </a:r>
          </a:p>
        </p:txBody>
      </p:sp>
      <p:sp>
        <p:nvSpPr>
          <p:cNvPr id="2" name="タイトル 1"/>
          <p:cNvSpPr>
            <a:spLocks noGrp="1"/>
          </p:cNvSpPr>
          <p:nvPr>
            <p:ph type="ctrTitle"/>
          </p:nvPr>
        </p:nvSpPr>
        <p:spPr>
          <a:xfrm>
            <a:off x="-127000" y="-72200"/>
            <a:ext cx="9398000" cy="1049869"/>
          </a:xfrm>
        </p:spPr>
        <p:txBody>
          <a:bodyPr>
            <a:normAutofit/>
          </a:bodyPr>
          <a:lstStyle/>
          <a:p>
            <a:r>
              <a:rPr lang="en-US" altLang="ja-JP" sz="4000" dirty="0">
                <a:solidFill>
                  <a:schemeClr val="bg1"/>
                </a:solidFill>
              </a:rPr>
              <a:t> Observational Cosmology Group</a:t>
            </a:r>
            <a:endParaRPr kumimoji="1" lang="ja-JP" altLang="en-US" sz="4000" dirty="0">
              <a:solidFill>
                <a:schemeClr val="bg1"/>
              </a:solidFill>
            </a:endParaRPr>
          </a:p>
        </p:txBody>
      </p:sp>
      <p:sp>
        <p:nvSpPr>
          <p:cNvPr id="9" name="Rectangle 5"/>
          <p:cNvSpPr>
            <a:spLocks noChangeArrowheads="1"/>
          </p:cNvSpPr>
          <p:nvPr/>
        </p:nvSpPr>
        <p:spPr bwMode="auto">
          <a:xfrm>
            <a:off x="838200" y="-457200"/>
            <a:ext cx="1066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ＭＳ Ｐゴシック" charset="0"/>
                <a:ea typeface="ＭＳ Ｐゴシック"/>
                <a:cs typeface="+mn-cs"/>
              </a:rPr>
              <a:t>≲ ≳</a:t>
            </a:r>
            <a:endParaRPr kumimoji="1" lang="en-US" altLang="ja-JP" sz="2400" b="0" i="0" u="none" strike="noStrike" kern="1200" cap="none" spc="0" normalizeH="0" baseline="0" noProof="0" dirty="0">
              <a:ln>
                <a:noFill/>
              </a:ln>
              <a:solidFill>
                <a:prstClr val="black"/>
              </a:solidFill>
              <a:effectLst/>
              <a:uLnTx/>
              <a:uFillTx/>
              <a:latin typeface="ＭＳ Ｐゴシック" charset="0"/>
              <a:ea typeface="ＭＳ Ｐゴシック"/>
              <a:cs typeface="+mn-cs"/>
            </a:endParaRPr>
          </a:p>
        </p:txBody>
      </p:sp>
    </p:spTree>
    <p:extLst>
      <p:ext uri="{BB962C8B-B14F-4D97-AF65-F5344CB8AC3E}">
        <p14:creationId xmlns:p14="http://schemas.microsoft.com/office/powerpoint/2010/main" val="1407806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1143000"/>
          </a:xfrm>
        </p:spPr>
        <p:txBody>
          <a:bodyPr>
            <a:normAutofit/>
          </a:bodyPr>
          <a:lstStyle/>
          <a:p>
            <a:r>
              <a:rPr lang="en-US" altLang="ja-JP" dirty="0"/>
              <a:t>Size of Group, and Manpower</a:t>
            </a:r>
            <a:endParaRPr kumimoji="1" lang="ja-JP" altLang="en-US" dirty="0"/>
          </a:p>
        </p:txBody>
      </p:sp>
      <p:sp>
        <p:nvSpPr>
          <p:cNvPr id="3" name="コンテンツ プレースホルダー 2"/>
          <p:cNvSpPr>
            <a:spLocks noGrp="1"/>
          </p:cNvSpPr>
          <p:nvPr>
            <p:ph idx="1"/>
          </p:nvPr>
        </p:nvSpPr>
        <p:spPr>
          <a:xfrm>
            <a:off x="0" y="920044"/>
            <a:ext cx="9518795" cy="5747884"/>
          </a:xfrm>
        </p:spPr>
        <p:txBody>
          <a:bodyPr>
            <a:normAutofit fontScale="77500" lnSpcReduction="20000"/>
          </a:bodyPr>
          <a:lstStyle/>
          <a:p>
            <a:r>
              <a:rPr lang="en-US" altLang="ja-JP" dirty="0"/>
              <a:t>Faculty</a:t>
            </a:r>
          </a:p>
          <a:p>
            <a:pPr lvl="1"/>
            <a:r>
              <a:rPr lang="en-US" altLang="ja-JP" dirty="0"/>
              <a:t>Masami </a:t>
            </a:r>
            <a:r>
              <a:rPr lang="en-US" altLang="ja-JP" dirty="0" err="1"/>
              <a:t>Ouchi</a:t>
            </a:r>
            <a:r>
              <a:rPr lang="en-US" altLang="ja-JP" dirty="0"/>
              <a:t>, Associate Professor, 2010 to the present</a:t>
            </a:r>
          </a:p>
          <a:p>
            <a:pPr lvl="1"/>
            <a:r>
              <a:rPr lang="en-US" altLang="ja-JP" dirty="0"/>
              <a:t>Yoshiaki Ono, Assistant Professor, 2012 to the present</a:t>
            </a:r>
          </a:p>
          <a:p>
            <a:endParaRPr lang="en-US" altLang="ja-JP" dirty="0"/>
          </a:p>
          <a:p>
            <a:r>
              <a:rPr lang="en-US" altLang="ja-JP" dirty="0"/>
              <a:t>Postdoctoral Fellows</a:t>
            </a:r>
          </a:p>
          <a:p>
            <a:pPr lvl="1"/>
            <a:r>
              <a:rPr lang="en-US" altLang="ja-JP" dirty="0"/>
              <a:t>Masao Hayashi, 2013-2014</a:t>
            </a:r>
          </a:p>
          <a:p>
            <a:pPr lvl="1"/>
            <a:r>
              <a:rPr lang="en-US" altLang="ja-JP" dirty="0"/>
              <a:t>Rieko </a:t>
            </a:r>
            <a:r>
              <a:rPr lang="en-US" altLang="ja-JP" dirty="0" err="1"/>
              <a:t>Momose</a:t>
            </a:r>
            <a:r>
              <a:rPr lang="en-US" altLang="ja-JP" dirty="0"/>
              <a:t>, 2012-2015</a:t>
            </a:r>
          </a:p>
          <a:p>
            <a:pPr lvl="1"/>
            <a:r>
              <a:rPr lang="en-US" altLang="ja-JP" dirty="0" err="1"/>
              <a:t>Suraphong</a:t>
            </a:r>
            <a:r>
              <a:rPr lang="en-US" altLang="ja-JP" dirty="0"/>
              <a:t> Yuma, 2012-2015</a:t>
            </a:r>
          </a:p>
          <a:p>
            <a:pPr lvl="1"/>
            <a:r>
              <a:rPr lang="en-US" altLang="ja-JP" dirty="0"/>
              <a:t>Tomoki Saito, 2014-2015</a:t>
            </a:r>
          </a:p>
          <a:p>
            <a:pPr lvl="1"/>
            <a:r>
              <a:rPr lang="en-US" altLang="ja-JP" dirty="0"/>
              <a:t>Mariko Kubo, 2014-2016</a:t>
            </a:r>
          </a:p>
          <a:p>
            <a:pPr lvl="1"/>
            <a:r>
              <a:rPr lang="en-US" altLang="ja-JP" dirty="0"/>
              <a:t>Florent Duval, 2015-2016</a:t>
            </a:r>
          </a:p>
          <a:p>
            <a:pPr lvl="1"/>
            <a:r>
              <a:rPr lang="en-US" altLang="ja-JP" dirty="0"/>
              <a:t>Yi-</a:t>
            </a:r>
            <a:r>
              <a:rPr lang="en-US" altLang="ja-JP" dirty="0" err="1"/>
              <a:t>Kuan</a:t>
            </a:r>
            <a:r>
              <a:rPr lang="en-US" altLang="ja-JP" dirty="0"/>
              <a:t> Chiang, 2016-2016</a:t>
            </a:r>
          </a:p>
          <a:p>
            <a:pPr lvl="1"/>
            <a:r>
              <a:rPr lang="en-US" altLang="ja-JP" dirty="0" err="1"/>
              <a:t>Takatoshi</a:t>
            </a:r>
            <a:r>
              <a:rPr lang="en-US" altLang="ja-JP" dirty="0"/>
              <a:t> Shibuya, 2013-2018</a:t>
            </a:r>
          </a:p>
          <a:p>
            <a:pPr lvl="1"/>
            <a:r>
              <a:rPr lang="en-US" altLang="ja-JP" dirty="0"/>
              <a:t>Jun </a:t>
            </a:r>
            <a:r>
              <a:rPr lang="en-US" altLang="ja-JP" dirty="0" err="1"/>
              <a:t>Toshikawa</a:t>
            </a:r>
            <a:r>
              <a:rPr lang="en-US" altLang="ja-JP" dirty="0"/>
              <a:t>, 2017 to the present</a:t>
            </a:r>
          </a:p>
          <a:p>
            <a:pPr lvl="1"/>
            <a:r>
              <a:rPr lang="en-US" altLang="ja-JP" dirty="0">
                <a:solidFill>
                  <a:schemeClr val="bg1">
                    <a:lumMod val="50000"/>
                  </a:schemeClr>
                </a:solidFill>
              </a:rPr>
              <a:t>Ken </a:t>
            </a:r>
            <a:r>
              <a:rPr lang="en-US" altLang="ja-JP" dirty="0" err="1">
                <a:solidFill>
                  <a:schemeClr val="bg1">
                    <a:lumMod val="50000"/>
                  </a:schemeClr>
                </a:solidFill>
              </a:rPr>
              <a:t>Mawatari</a:t>
            </a:r>
            <a:r>
              <a:rPr lang="en-US" altLang="ja-JP" dirty="0">
                <a:solidFill>
                  <a:schemeClr val="bg1">
                    <a:lumMod val="50000"/>
                  </a:schemeClr>
                </a:solidFill>
              </a:rPr>
              <a:t>, 2018 to the present</a:t>
            </a:r>
          </a:p>
          <a:p>
            <a:pPr lvl="1"/>
            <a:r>
              <a:rPr lang="en-US" altLang="ja-JP" dirty="0">
                <a:solidFill>
                  <a:schemeClr val="bg1">
                    <a:lumMod val="50000"/>
                  </a:schemeClr>
                </a:solidFill>
              </a:rPr>
              <a:t>Seiji Fujimoto, 2019 to the present</a:t>
            </a:r>
          </a:p>
          <a:p>
            <a:endParaRPr lang="en-US" altLang="ja-JP" dirty="0"/>
          </a:p>
          <a:p>
            <a:pPr lvl="1"/>
            <a:endParaRPr lang="en-US" altLang="ja-JP" dirty="0"/>
          </a:p>
        </p:txBody>
      </p:sp>
    </p:spTree>
    <p:extLst>
      <p:ext uri="{BB962C8B-B14F-4D97-AF65-F5344CB8AC3E}">
        <p14:creationId xmlns:p14="http://schemas.microsoft.com/office/powerpoint/2010/main" val="1897455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3006" y="-153748"/>
            <a:ext cx="8990994" cy="1143000"/>
          </a:xfrm>
        </p:spPr>
        <p:txBody>
          <a:bodyPr>
            <a:normAutofit/>
          </a:bodyPr>
          <a:lstStyle/>
          <a:p>
            <a:r>
              <a:rPr lang="en-US" altLang="ja-JP" dirty="0"/>
              <a:t>Education</a:t>
            </a:r>
            <a:endParaRPr kumimoji="1" lang="ja-JP" altLang="en-US" dirty="0"/>
          </a:p>
        </p:txBody>
      </p:sp>
      <p:sp>
        <p:nvSpPr>
          <p:cNvPr id="3" name="コンテンツ プレースホルダー 2"/>
          <p:cNvSpPr>
            <a:spLocks noGrp="1"/>
          </p:cNvSpPr>
          <p:nvPr>
            <p:ph idx="1"/>
          </p:nvPr>
        </p:nvSpPr>
        <p:spPr>
          <a:xfrm>
            <a:off x="0" y="1044202"/>
            <a:ext cx="9144000" cy="5813797"/>
          </a:xfrm>
        </p:spPr>
        <p:txBody>
          <a:bodyPr>
            <a:normAutofit fontScale="85000" lnSpcReduction="20000"/>
          </a:bodyPr>
          <a:lstStyle/>
          <a:p>
            <a:r>
              <a:rPr kumimoji="1" lang="en-US" altLang="ja-JP" dirty="0"/>
              <a:t>Students</a:t>
            </a:r>
          </a:p>
          <a:p>
            <a:pPr lvl="1"/>
            <a:r>
              <a:rPr lang="en-US" altLang="ja-JP" dirty="0">
                <a:solidFill>
                  <a:srgbClr val="FF0000"/>
                </a:solidFill>
              </a:rPr>
              <a:t>Resuming education activities </a:t>
            </a:r>
            <a:r>
              <a:rPr lang="en-US" altLang="ja-JP" dirty="0"/>
              <a:t>after the arrival of </a:t>
            </a:r>
            <a:r>
              <a:rPr lang="en-US" altLang="ja-JP" dirty="0" err="1"/>
              <a:t>Ouchi</a:t>
            </a:r>
            <a:endParaRPr lang="en-US" altLang="ja-JP" dirty="0"/>
          </a:p>
          <a:p>
            <a:pPr lvl="1"/>
            <a:r>
              <a:rPr lang="en-US" altLang="ja-JP" dirty="0"/>
              <a:t>Students from Physics/Astronomy departments of U. Tokyo</a:t>
            </a:r>
          </a:p>
          <a:p>
            <a:pPr lvl="1"/>
            <a:r>
              <a:rPr kumimoji="1" lang="en-US" altLang="ja-JP" dirty="0">
                <a:solidFill>
                  <a:srgbClr val="FF0000"/>
                </a:solidFill>
              </a:rPr>
              <a:t>First 2 students in 2012</a:t>
            </a:r>
          </a:p>
          <a:p>
            <a:pPr lvl="1"/>
            <a:endParaRPr kumimoji="1" lang="en-US" altLang="ja-JP" dirty="0"/>
          </a:p>
          <a:p>
            <a:pPr lvl="1"/>
            <a:r>
              <a:rPr kumimoji="1" lang="en-US" altLang="ja-JP" dirty="0"/>
              <a:t>Accepting a total of </a:t>
            </a:r>
            <a:r>
              <a:rPr kumimoji="1" lang="en-US" altLang="ja-JP" dirty="0">
                <a:solidFill>
                  <a:srgbClr val="FF0000"/>
                </a:solidFill>
              </a:rPr>
              <a:t>16 students </a:t>
            </a:r>
            <a:r>
              <a:rPr kumimoji="1" lang="en-US" altLang="ja-JP" dirty="0"/>
              <a:t>incl. students in school (2012-2018)</a:t>
            </a:r>
          </a:p>
          <a:p>
            <a:pPr lvl="1"/>
            <a:r>
              <a:rPr kumimoji="1" lang="en-US" altLang="ja-JP" dirty="0">
                <a:solidFill>
                  <a:srgbClr val="FF0000"/>
                </a:solidFill>
              </a:rPr>
              <a:t>13 (3) students </a:t>
            </a:r>
            <a:r>
              <a:rPr lang="en-US" altLang="ja-JP" dirty="0"/>
              <a:t>have received master (</a:t>
            </a:r>
            <a:r>
              <a:rPr lang="en-US" altLang="ja-JP" dirty="0" err="1"/>
              <a:t>Ph.D</a:t>
            </a:r>
            <a:r>
              <a:rPr lang="en-US" altLang="ja-JP" dirty="0"/>
              <a:t>) degrees </a:t>
            </a:r>
            <a:endParaRPr kumimoji="1" lang="en-US" altLang="ja-JP" dirty="0">
              <a:solidFill>
                <a:srgbClr val="FF0000"/>
              </a:solidFill>
            </a:endParaRPr>
          </a:p>
          <a:p>
            <a:pPr marL="0" indent="0">
              <a:buNone/>
            </a:pPr>
            <a:endParaRPr kumimoji="1" lang="en-US" altLang="ja-JP" dirty="0"/>
          </a:p>
          <a:p>
            <a:r>
              <a:rPr kumimoji="1" lang="en-US" altLang="ja-JP" dirty="0"/>
              <a:t>Fellowships</a:t>
            </a:r>
          </a:p>
          <a:p>
            <a:pPr lvl="1"/>
            <a:r>
              <a:rPr kumimoji="1" lang="en-US" altLang="ja-JP" dirty="0">
                <a:solidFill>
                  <a:srgbClr val="FF0000"/>
                </a:solidFill>
              </a:rPr>
              <a:t>8 students </a:t>
            </a:r>
            <a:r>
              <a:rPr lang="en-US" altLang="ja-JP" dirty="0"/>
              <a:t>won JSPS DC fellowships: </a:t>
            </a:r>
            <a:endParaRPr kumimoji="1" lang="en-US" altLang="ja-JP" dirty="0">
              <a:solidFill>
                <a:srgbClr val="FF0000"/>
              </a:solidFill>
            </a:endParaRPr>
          </a:p>
          <a:p>
            <a:endParaRPr kumimoji="1" lang="en-US" altLang="ja-JP" dirty="0"/>
          </a:p>
          <a:p>
            <a:endParaRPr lang="en-US" altLang="ja-JP" b="1" dirty="0"/>
          </a:p>
          <a:p>
            <a:r>
              <a:rPr lang="en-US" altLang="ja-JP" b="1" dirty="0"/>
              <a:t>Strong demands on our study subject from young students who are very active.</a:t>
            </a:r>
          </a:p>
          <a:p>
            <a:pPr marL="457200" lvl="1" indent="0">
              <a:buNone/>
            </a:pPr>
            <a:endParaRPr lang="en-US" altLang="ja-JP" dirty="0"/>
          </a:p>
          <a:p>
            <a:pPr lvl="1"/>
            <a:endParaRPr lang="en-US" altLang="ja-JP" dirty="0"/>
          </a:p>
          <a:p>
            <a:pPr lvl="1"/>
            <a:endParaRPr kumimoji="1" lang="en-US" altLang="ja-JP" dirty="0"/>
          </a:p>
          <a:p>
            <a:pPr marL="457200" lvl="1" indent="0">
              <a:buNone/>
            </a:pPr>
            <a:endParaRPr kumimoji="1" lang="ja-JP" altLang="en-US" dirty="0"/>
          </a:p>
        </p:txBody>
      </p:sp>
    </p:spTree>
    <p:extLst>
      <p:ext uri="{BB962C8B-B14F-4D97-AF65-F5344CB8AC3E}">
        <p14:creationId xmlns:p14="http://schemas.microsoft.com/office/powerpoint/2010/main" val="292064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EE1BD8-9D31-AE46-B092-FB71C2A13364}"/>
              </a:ext>
            </a:extLst>
          </p:cNvPr>
          <p:cNvSpPr>
            <a:spLocks noGrp="1"/>
          </p:cNvSpPr>
          <p:nvPr>
            <p:ph type="title"/>
          </p:nvPr>
        </p:nvSpPr>
        <p:spPr/>
        <p:txBody>
          <a:bodyPr/>
          <a:lstStyle/>
          <a:p>
            <a:r>
              <a:rPr kumimoji="1" lang="en-US" altLang="ja-JP" dirty="0"/>
              <a:t>Award and Scholarship</a:t>
            </a:r>
            <a:endParaRPr kumimoji="1" lang="ja-JP" altLang="en-US"/>
          </a:p>
        </p:txBody>
      </p:sp>
      <p:sp>
        <p:nvSpPr>
          <p:cNvPr id="3" name="コンテンツ プレースホルダー 2">
            <a:extLst>
              <a:ext uri="{FF2B5EF4-FFF2-40B4-BE49-F238E27FC236}">
                <a16:creationId xmlns:a16="http://schemas.microsoft.com/office/drawing/2014/main" id="{366CDA75-95F5-D44A-9AF2-88BED7630790}"/>
              </a:ext>
            </a:extLst>
          </p:cNvPr>
          <p:cNvSpPr>
            <a:spLocks noGrp="1"/>
          </p:cNvSpPr>
          <p:nvPr>
            <p:ph idx="1"/>
          </p:nvPr>
        </p:nvSpPr>
        <p:spPr>
          <a:xfrm>
            <a:off x="1" y="1325562"/>
            <a:ext cx="9143999" cy="5257800"/>
          </a:xfrm>
        </p:spPr>
        <p:txBody>
          <a:bodyPr>
            <a:normAutofit fontScale="70000" lnSpcReduction="20000"/>
          </a:bodyPr>
          <a:lstStyle/>
          <a:p>
            <a:r>
              <a:rPr kumimoji="1" lang="en-US" altLang="ja-JP" dirty="0"/>
              <a:t>Students</a:t>
            </a:r>
          </a:p>
          <a:p>
            <a:pPr lvl="1"/>
            <a:r>
              <a:rPr kumimoji="1" lang="en-US" altLang="ja-JP" dirty="0" err="1"/>
              <a:t>Masafumi</a:t>
            </a:r>
            <a:r>
              <a:rPr kumimoji="1" lang="en-US" altLang="ja-JP" dirty="0"/>
              <a:t> Ishigaki: </a:t>
            </a:r>
            <a:r>
              <a:rPr lang="en-US" altLang="ja-JP" dirty="0"/>
              <a:t>The School of Science Encouragement Award (M.S.) in 2015</a:t>
            </a:r>
          </a:p>
          <a:p>
            <a:pPr lvl="1"/>
            <a:r>
              <a:rPr lang="en-US" altLang="ja-JP" dirty="0"/>
              <a:t>Seiji Fujimoto: The School of Science Encouragement Award (M.S.) in 2016</a:t>
            </a:r>
          </a:p>
          <a:p>
            <a:pPr lvl="1"/>
            <a:r>
              <a:rPr lang="en-US" altLang="ja-JP" dirty="0">
                <a:solidFill>
                  <a:schemeClr val="bg1">
                    <a:lumMod val="50000"/>
                  </a:schemeClr>
                </a:solidFill>
              </a:rPr>
              <a:t>Yuichi </a:t>
            </a:r>
            <a:r>
              <a:rPr lang="en-US" altLang="ja-JP" dirty="0" err="1">
                <a:solidFill>
                  <a:schemeClr val="bg1">
                    <a:lumMod val="50000"/>
                  </a:schemeClr>
                </a:solidFill>
              </a:rPr>
              <a:t>Harikane</a:t>
            </a:r>
            <a:r>
              <a:rPr lang="en-US" altLang="ja-JP" dirty="0">
                <a:solidFill>
                  <a:schemeClr val="bg1">
                    <a:lumMod val="50000"/>
                  </a:schemeClr>
                </a:solidFill>
              </a:rPr>
              <a:t>: The School of Science Encouragement Award (Ph.D.) in 2019</a:t>
            </a:r>
          </a:p>
          <a:p>
            <a:pPr lvl="1"/>
            <a:r>
              <a:rPr lang="en-US" altLang="ja-JP" dirty="0">
                <a:solidFill>
                  <a:schemeClr val="bg1">
                    <a:lumMod val="50000"/>
                  </a:schemeClr>
                </a:solidFill>
              </a:rPr>
              <a:t>Seiji Fujimoto: The School of Science Encouragement Award (Ph.D.) in 2019</a:t>
            </a:r>
            <a:endParaRPr kumimoji="1" lang="en-US" altLang="ja-JP" dirty="0">
              <a:solidFill>
                <a:schemeClr val="bg1">
                  <a:lumMod val="50000"/>
                </a:schemeClr>
              </a:solidFill>
            </a:endParaRPr>
          </a:p>
          <a:p>
            <a:endParaRPr lang="en-US" altLang="ja-JP" dirty="0"/>
          </a:p>
          <a:p>
            <a:r>
              <a:rPr lang="en-US" altLang="ja-JP" dirty="0"/>
              <a:t>Post-docs</a:t>
            </a:r>
          </a:p>
          <a:p>
            <a:pPr lvl="1"/>
            <a:r>
              <a:rPr lang="en-US" altLang="ja-JP" dirty="0" err="1">
                <a:solidFill>
                  <a:schemeClr val="bg1">
                    <a:lumMod val="50000"/>
                  </a:schemeClr>
                </a:solidFill>
              </a:rPr>
              <a:t>Takatoshi</a:t>
            </a:r>
            <a:r>
              <a:rPr lang="en-US" altLang="ja-JP" dirty="0">
                <a:solidFill>
                  <a:schemeClr val="bg1">
                    <a:lumMod val="50000"/>
                  </a:schemeClr>
                </a:solidFill>
              </a:rPr>
              <a:t> Shibuya: Astronomical Society of Japan Young Astronomer Award in 2019 (for 2014-2015 papers) </a:t>
            </a:r>
          </a:p>
          <a:p>
            <a:endParaRPr kumimoji="1" lang="en-US" altLang="ja-JP" dirty="0"/>
          </a:p>
          <a:p>
            <a:r>
              <a:rPr kumimoji="1" lang="en-US" altLang="ja-JP" dirty="0"/>
              <a:t>Staff</a:t>
            </a:r>
          </a:p>
          <a:p>
            <a:pPr lvl="1"/>
            <a:r>
              <a:rPr lang="en-US" altLang="ja-JP" dirty="0"/>
              <a:t>Yoshiaki Ono: Astronomical Society of Japan Young Astronomer Award in 2015</a:t>
            </a:r>
          </a:p>
          <a:p>
            <a:pPr lvl="1"/>
            <a:r>
              <a:rPr kumimoji="1" lang="en-US" altLang="ja-JP" dirty="0"/>
              <a:t>Masami </a:t>
            </a:r>
            <a:r>
              <a:rPr kumimoji="1" lang="en-US" altLang="ja-JP" dirty="0" err="1"/>
              <a:t>Ouchi</a:t>
            </a:r>
            <a:r>
              <a:rPr lang="en-US" altLang="ja-JP" dirty="0"/>
              <a:t>: Beatrice M. Tinsley Research Scholar in 2013</a:t>
            </a:r>
            <a:endParaRPr kumimoji="1" lang="en-US" altLang="ja-JP" dirty="0"/>
          </a:p>
          <a:p>
            <a:pPr lvl="1"/>
            <a:r>
              <a:rPr kumimoji="1" lang="en-US" altLang="ja-JP" dirty="0"/>
              <a:t>Masami </a:t>
            </a:r>
            <a:r>
              <a:rPr kumimoji="1" lang="en-US" altLang="ja-JP" dirty="0" err="1"/>
              <a:t>Ouchi</a:t>
            </a:r>
            <a:r>
              <a:rPr kumimoji="1" lang="en-US" altLang="ja-JP" dirty="0"/>
              <a:t>: </a:t>
            </a:r>
            <a:r>
              <a:rPr lang="en-US" altLang="ja-JP" dirty="0"/>
              <a:t>The Young Scientists' Prize (Japan's Minister of Edu.) in 2014</a:t>
            </a:r>
          </a:p>
          <a:p>
            <a:pPr lvl="1"/>
            <a:r>
              <a:rPr lang="en-US" altLang="ja-JP" dirty="0">
                <a:solidFill>
                  <a:schemeClr val="bg1">
                    <a:lumMod val="50000"/>
                  </a:schemeClr>
                </a:solidFill>
              </a:rPr>
              <a:t>Masami </a:t>
            </a:r>
            <a:r>
              <a:rPr lang="en-US" altLang="ja-JP" dirty="0" err="1">
                <a:solidFill>
                  <a:schemeClr val="bg1">
                    <a:lumMod val="50000"/>
                  </a:schemeClr>
                </a:solidFill>
              </a:rPr>
              <a:t>Ouchi</a:t>
            </a:r>
            <a:r>
              <a:rPr lang="en-US" altLang="ja-JP" dirty="0">
                <a:solidFill>
                  <a:schemeClr val="bg1">
                    <a:lumMod val="50000"/>
                  </a:schemeClr>
                </a:solidFill>
              </a:rPr>
              <a:t>: JSPS Prize in 2019</a:t>
            </a:r>
          </a:p>
          <a:p>
            <a:pPr lvl="1"/>
            <a:r>
              <a:rPr kumimoji="1" lang="en-US" altLang="ja-JP" dirty="0">
                <a:solidFill>
                  <a:schemeClr val="bg1">
                    <a:lumMod val="50000"/>
                  </a:schemeClr>
                </a:solidFill>
              </a:rPr>
              <a:t>Masami </a:t>
            </a:r>
            <a:r>
              <a:rPr kumimoji="1" lang="en-US" altLang="ja-JP" dirty="0" err="1">
                <a:solidFill>
                  <a:schemeClr val="bg1">
                    <a:lumMod val="50000"/>
                  </a:schemeClr>
                </a:solidFill>
              </a:rPr>
              <a:t>Ouchi</a:t>
            </a:r>
            <a:r>
              <a:rPr kumimoji="1" lang="en-US" altLang="ja-JP" dirty="0">
                <a:solidFill>
                  <a:schemeClr val="bg1">
                    <a:lumMod val="50000"/>
                  </a:schemeClr>
                </a:solidFill>
              </a:rPr>
              <a:t>: </a:t>
            </a:r>
            <a:r>
              <a:rPr lang="en-US" altLang="ja-JP" dirty="0">
                <a:solidFill>
                  <a:schemeClr val="bg1">
                    <a:lumMod val="50000"/>
                  </a:schemeClr>
                </a:solidFill>
              </a:rPr>
              <a:t>Japan Academy Medal Prize in 2019</a:t>
            </a:r>
          </a:p>
        </p:txBody>
      </p:sp>
    </p:spTree>
    <p:extLst>
      <p:ext uri="{BB962C8B-B14F-4D97-AF65-F5344CB8AC3E}">
        <p14:creationId xmlns:p14="http://schemas.microsoft.com/office/powerpoint/2010/main" val="3687125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96862"/>
            <a:ext cx="8229600" cy="1143000"/>
          </a:xfrm>
        </p:spPr>
        <p:txBody>
          <a:bodyPr/>
          <a:lstStyle/>
          <a:p>
            <a:r>
              <a:rPr kumimoji="1" lang="en-US" altLang="ja-JP" dirty="0"/>
              <a:t>Funding and Budget</a:t>
            </a:r>
            <a:endParaRPr kumimoji="1" lang="ja-JP" altLang="en-US" dirty="0"/>
          </a:p>
        </p:txBody>
      </p:sp>
      <p:sp>
        <p:nvSpPr>
          <p:cNvPr id="3" name="コンテンツ プレースホルダー 2"/>
          <p:cNvSpPr>
            <a:spLocks noGrp="1"/>
          </p:cNvSpPr>
          <p:nvPr>
            <p:ph idx="1"/>
          </p:nvPr>
        </p:nvSpPr>
        <p:spPr>
          <a:xfrm>
            <a:off x="0" y="643724"/>
            <a:ext cx="9144000" cy="6852229"/>
          </a:xfrm>
        </p:spPr>
        <p:txBody>
          <a:bodyPr>
            <a:normAutofit fontScale="47500" lnSpcReduction="20000"/>
          </a:bodyPr>
          <a:lstStyle/>
          <a:p>
            <a:r>
              <a:rPr lang="en-US" altLang="ja-JP" dirty="0"/>
              <a:t>Grant</a:t>
            </a:r>
            <a:r>
              <a:rPr lang="ja-JP" altLang="en-US"/>
              <a:t> </a:t>
            </a:r>
            <a:r>
              <a:rPr lang="en-US" altLang="ja-JP" dirty="0"/>
              <a:t>for staff members</a:t>
            </a:r>
          </a:p>
          <a:p>
            <a:pPr marL="457200" lvl="1" indent="0">
              <a:buNone/>
            </a:pPr>
            <a:r>
              <a:rPr lang="en-US" altLang="ja-JP" dirty="0"/>
              <a:t>1) "Matter Exchange in the Cosmological Scale Probed with the Subaru/HSC and SDSS data", JSPS Grant-in-Aid for Scientific Research (A): 2015-2019</a:t>
            </a:r>
          </a:p>
          <a:p>
            <a:pPr marL="457200" lvl="1" indent="0">
              <a:buNone/>
            </a:pPr>
            <a:r>
              <a:rPr lang="en-US" altLang="ja-JP" dirty="0"/>
              <a:t>    </a:t>
            </a:r>
            <a:r>
              <a:rPr lang="en-US" altLang="ja-JP" dirty="0">
                <a:solidFill>
                  <a:srgbClr val="FF0000"/>
                </a:solidFill>
              </a:rPr>
              <a:t>PI: M. </a:t>
            </a:r>
            <a:r>
              <a:rPr lang="en-US" altLang="ja-JP" dirty="0" err="1">
                <a:solidFill>
                  <a:srgbClr val="FF0000"/>
                </a:solidFill>
              </a:rPr>
              <a:t>Ouchi</a:t>
            </a:r>
            <a:r>
              <a:rPr lang="en-US" altLang="ja-JP" dirty="0"/>
              <a:t>, </a:t>
            </a:r>
            <a:r>
              <a:rPr lang="en-US" altLang="ja-JP" dirty="0">
                <a:solidFill>
                  <a:srgbClr val="FF40FF"/>
                </a:solidFill>
              </a:rPr>
              <a:t>\32,200,000 </a:t>
            </a:r>
          </a:p>
          <a:p>
            <a:pPr marL="457200" lvl="1" indent="0">
              <a:buNone/>
            </a:pPr>
            <a:r>
              <a:rPr lang="en-US" altLang="ja-JP" dirty="0"/>
              <a:t>2) "</a:t>
            </a:r>
            <a:r>
              <a:rPr lang="en-US" altLang="ja-JP" dirty="0" err="1"/>
              <a:t>Pionnering</a:t>
            </a:r>
            <a:r>
              <a:rPr lang="en-US" altLang="ja-JP" dirty="0"/>
              <a:t> Cosmic Reionization and Magnetism Investigated \</a:t>
            </a:r>
            <a:r>
              <a:rPr lang="en-US" altLang="ja-JP" dirty="0" err="1"/>
              <a:t>dotfill</a:t>
            </a:r>
            <a:r>
              <a:rPr lang="en-US" altLang="ja-JP" dirty="0"/>
              <a:t> by Long Wavelength Radio Observations”, JSPS Grant-in-Aid for Scientific Research (A): 2017-2019</a:t>
            </a:r>
          </a:p>
          <a:p>
            <a:pPr marL="457200" lvl="1" indent="0">
              <a:buNone/>
            </a:pPr>
            <a:r>
              <a:rPr lang="en-US" altLang="ja-JP" dirty="0"/>
              <a:t>    PI: N. Sugiyama (</a:t>
            </a:r>
            <a:r>
              <a:rPr lang="en-US" altLang="ja-JP" dirty="0">
                <a:solidFill>
                  <a:srgbClr val="0432FF"/>
                </a:solidFill>
              </a:rPr>
              <a:t>M. </a:t>
            </a:r>
            <a:r>
              <a:rPr lang="en-US" altLang="ja-JP" dirty="0" err="1">
                <a:solidFill>
                  <a:srgbClr val="0432FF"/>
                </a:solidFill>
              </a:rPr>
              <a:t>Ouchi</a:t>
            </a:r>
            <a:r>
              <a:rPr lang="en-US" altLang="ja-JP" dirty="0">
                <a:solidFill>
                  <a:srgbClr val="0432FF"/>
                </a:solidFill>
              </a:rPr>
              <a:t> as a </a:t>
            </a:r>
            <a:r>
              <a:rPr lang="en-US" altLang="ja-JP" dirty="0" err="1">
                <a:solidFill>
                  <a:srgbClr val="0432FF"/>
                </a:solidFill>
              </a:rPr>
              <a:t>CoI</a:t>
            </a:r>
            <a:r>
              <a:rPr lang="en-US" altLang="ja-JP" dirty="0"/>
              <a:t>) \33,900,000 (\1,500,000)</a:t>
            </a:r>
          </a:p>
          <a:p>
            <a:pPr marL="457200" lvl="1" indent="0">
              <a:buNone/>
            </a:pPr>
            <a:r>
              <a:rPr lang="en-US" altLang="ja-JP" dirty="0"/>
              <a:t>3) "Cosmic Reionization Revealed by the Subaru/HSC NB Survey: CHORUS Project”, JSPS Grant-in-Aid for Scientific Research (A): 2017-2020</a:t>
            </a:r>
          </a:p>
          <a:p>
            <a:pPr marL="457200" lvl="1" indent="0">
              <a:buNone/>
            </a:pPr>
            <a:r>
              <a:rPr lang="en-US" altLang="ja-JP" dirty="0"/>
              <a:t>    PI: A. Inoue (</a:t>
            </a:r>
            <a:r>
              <a:rPr lang="en-US" altLang="ja-JP" dirty="0">
                <a:solidFill>
                  <a:srgbClr val="0432FF"/>
                </a:solidFill>
              </a:rPr>
              <a:t>M. </a:t>
            </a:r>
            <a:r>
              <a:rPr lang="en-US" altLang="ja-JP" dirty="0" err="1">
                <a:solidFill>
                  <a:srgbClr val="0432FF"/>
                </a:solidFill>
              </a:rPr>
              <a:t>Ouchi</a:t>
            </a:r>
            <a:r>
              <a:rPr lang="en-US" altLang="ja-JP" dirty="0">
                <a:solidFill>
                  <a:srgbClr val="0432FF"/>
                </a:solidFill>
              </a:rPr>
              <a:t> as a </a:t>
            </a:r>
            <a:r>
              <a:rPr lang="en-US" altLang="ja-JP" dirty="0" err="1">
                <a:solidFill>
                  <a:srgbClr val="0432FF"/>
                </a:solidFill>
              </a:rPr>
              <a:t>CoI</a:t>
            </a:r>
            <a:r>
              <a:rPr lang="en-US" altLang="ja-JP" dirty="0"/>
              <a:t>) \24,100,000 (\2,728,000)</a:t>
            </a:r>
          </a:p>
          <a:p>
            <a:pPr marL="457200" lvl="1" indent="0">
              <a:buNone/>
            </a:pPr>
            <a:r>
              <a:rPr lang="en-US" altLang="ja-JP" dirty="0"/>
              <a:t>4) "Cosmic Reionization Investigated by the Next Generation Observations and Simulations", JSPS Grant-in-Aid for Scientific Research (A): 2011-2014</a:t>
            </a:r>
          </a:p>
          <a:p>
            <a:pPr marL="457200" lvl="1" indent="0">
              <a:buNone/>
            </a:pPr>
            <a:r>
              <a:rPr lang="en-US" altLang="ja-JP" dirty="0"/>
              <a:t>     </a:t>
            </a:r>
            <a:r>
              <a:rPr lang="en-US" altLang="ja-JP" dirty="0">
                <a:solidFill>
                  <a:srgbClr val="FF0000"/>
                </a:solidFill>
              </a:rPr>
              <a:t>PI: M. </a:t>
            </a:r>
            <a:r>
              <a:rPr lang="en-US" altLang="ja-JP" dirty="0" err="1">
                <a:solidFill>
                  <a:srgbClr val="FF0000"/>
                </a:solidFill>
              </a:rPr>
              <a:t>Ouchi</a:t>
            </a:r>
            <a:r>
              <a:rPr lang="en-US" altLang="ja-JP" dirty="0"/>
              <a:t>, </a:t>
            </a:r>
            <a:r>
              <a:rPr lang="en-US" altLang="ja-JP" dirty="0">
                <a:solidFill>
                  <a:srgbClr val="FF40FF"/>
                </a:solidFill>
              </a:rPr>
              <a:t>\39,960,000</a:t>
            </a:r>
          </a:p>
          <a:p>
            <a:pPr marL="457200" lvl="1" indent="0">
              <a:buNone/>
            </a:pPr>
            <a:r>
              <a:rPr lang="en-US" altLang="ja-JP" dirty="0"/>
              <a:t>5) "Determining the Physical Nature of a Unique Giant Lyman Alpha Emitter at z=6.595", Hubble Space Telescope Grant (AURA for NASA): 2010-2013</a:t>
            </a:r>
          </a:p>
          <a:p>
            <a:pPr marL="457200" lvl="1" indent="0">
              <a:buNone/>
            </a:pPr>
            <a:r>
              <a:rPr lang="en-US" altLang="ja-JP" dirty="0">
                <a:solidFill>
                  <a:srgbClr val="FF0000"/>
                </a:solidFill>
              </a:rPr>
              <a:t>     PI: M. </a:t>
            </a:r>
            <a:r>
              <a:rPr lang="en-US" altLang="ja-JP" dirty="0" err="1">
                <a:solidFill>
                  <a:srgbClr val="FF0000"/>
                </a:solidFill>
              </a:rPr>
              <a:t>Ouchi</a:t>
            </a:r>
            <a:r>
              <a:rPr lang="en-US" altLang="ja-JP" dirty="0"/>
              <a:t>, $61,219</a:t>
            </a:r>
          </a:p>
          <a:p>
            <a:pPr marL="457200" lvl="1" indent="0">
              <a:buNone/>
            </a:pPr>
            <a:r>
              <a:rPr lang="en-US" altLang="ja-JP" dirty="0"/>
              <a:t>6) "Galaxy </a:t>
            </a:r>
            <a:r>
              <a:rPr lang="en-US" altLang="ja-JP" dirty="0" err="1"/>
              <a:t>overdensities</a:t>
            </a:r>
            <a:r>
              <a:rPr lang="en-US" altLang="ja-JP" dirty="0"/>
              <a:t> and their contribution to the cosmic reionization around distant QSOs based on the wide field millimeter and optical observations", Grant-in-Aid for Young Scientists: 2019-2022, </a:t>
            </a:r>
          </a:p>
          <a:p>
            <a:pPr marL="457200" lvl="1" indent="0">
              <a:buNone/>
            </a:pPr>
            <a:r>
              <a:rPr lang="en-US" altLang="ja-JP" dirty="0"/>
              <a:t>     </a:t>
            </a:r>
            <a:r>
              <a:rPr lang="en-US" altLang="ja-JP" dirty="0">
                <a:solidFill>
                  <a:srgbClr val="FF0000"/>
                </a:solidFill>
              </a:rPr>
              <a:t>PI: Y. Ono</a:t>
            </a:r>
            <a:r>
              <a:rPr lang="en-US" altLang="ja-JP" dirty="0"/>
              <a:t>, \3,300,000</a:t>
            </a:r>
          </a:p>
          <a:p>
            <a:pPr marL="457200" lvl="1" indent="0">
              <a:buNone/>
            </a:pPr>
            <a:r>
              <a:rPr lang="en-US" altLang="ja-JP" dirty="0"/>
              <a:t>7) "Cosmic Reionization Revealed by the Subaru/HSC NB Survey: CHORUS Project", JSPS Grant-in-Aid for Scientific Research (A): 2017-2020</a:t>
            </a:r>
          </a:p>
          <a:p>
            <a:pPr marL="457200" lvl="1" indent="0">
              <a:buNone/>
            </a:pPr>
            <a:r>
              <a:rPr lang="en-US" altLang="ja-JP" dirty="0"/>
              <a:t>     PI: A. Inoue (</a:t>
            </a:r>
            <a:r>
              <a:rPr lang="en-US" altLang="ja-JP" dirty="0">
                <a:solidFill>
                  <a:srgbClr val="0432FF"/>
                </a:solidFill>
              </a:rPr>
              <a:t>Y. Ono as a </a:t>
            </a:r>
            <a:r>
              <a:rPr lang="en-US" altLang="ja-JP" dirty="0" err="1">
                <a:solidFill>
                  <a:srgbClr val="0432FF"/>
                </a:solidFill>
              </a:rPr>
              <a:t>CoI</a:t>
            </a:r>
            <a:r>
              <a:rPr lang="en-US" altLang="ja-JP" dirty="0"/>
              <a:t>) \34,100,000 (\1,364,000)</a:t>
            </a:r>
          </a:p>
          <a:p>
            <a:pPr marL="457200" lvl="1" indent="0">
              <a:buNone/>
            </a:pPr>
            <a:r>
              <a:rPr lang="en-US" altLang="ja-JP" dirty="0"/>
              <a:t>8) "Observational study on galaxy formation history based on the Subaru HSC survey”, Grant-in-Aid for Young Scientists (B): 2015-2019</a:t>
            </a:r>
          </a:p>
          <a:p>
            <a:pPr marL="457200" lvl="1" indent="0">
              <a:buNone/>
            </a:pPr>
            <a:r>
              <a:rPr lang="en-US" altLang="ja-JP" dirty="0"/>
              <a:t>     </a:t>
            </a:r>
            <a:r>
              <a:rPr lang="en-US" altLang="ja-JP" dirty="0">
                <a:solidFill>
                  <a:srgbClr val="FF0000"/>
                </a:solidFill>
              </a:rPr>
              <a:t>PI: Y. Ono</a:t>
            </a:r>
            <a:r>
              <a:rPr lang="en-US" altLang="ja-JP" dirty="0"/>
              <a:t>, \2,900,000</a:t>
            </a:r>
          </a:p>
          <a:p>
            <a:pPr marL="457200" lvl="1" indent="0">
              <a:buNone/>
            </a:pPr>
            <a:r>
              <a:rPr lang="en-US" altLang="ja-JP" dirty="0"/>
              <a:t>9) "Properties of Galaxies in the Reionization Epoch Revealed by the 2012 Hubble Ultra Deep Field Campaign", Grant-in-Aid for Research Activity Start-up: 2012-2014</a:t>
            </a:r>
          </a:p>
          <a:p>
            <a:pPr marL="457200" lvl="1" indent="0">
              <a:buNone/>
            </a:pPr>
            <a:r>
              <a:rPr lang="en-US" altLang="ja-JP" dirty="0"/>
              <a:t>     </a:t>
            </a:r>
            <a:r>
              <a:rPr lang="en-US" altLang="ja-JP" dirty="0">
                <a:solidFill>
                  <a:srgbClr val="FF0000"/>
                </a:solidFill>
              </a:rPr>
              <a:t>PI: Y. Ono</a:t>
            </a:r>
            <a:r>
              <a:rPr lang="en-US" altLang="ja-JP" dirty="0"/>
              <a:t>, \2,000,000</a:t>
            </a:r>
          </a:p>
          <a:p>
            <a:pPr marL="457200" lvl="1" indent="0">
              <a:buNone/>
            </a:pPr>
            <a:r>
              <a:rPr lang="en-US" altLang="ja-JP" dirty="0"/>
              <a:t>                            *** ICRR joint usage/research center grant --- </a:t>
            </a:r>
            <a:r>
              <a:rPr lang="en-US" altLang="ja-JP" dirty="0">
                <a:solidFill>
                  <a:srgbClr val="FF0000"/>
                </a:solidFill>
              </a:rPr>
              <a:t>PI: M. </a:t>
            </a:r>
            <a:r>
              <a:rPr lang="en-US" altLang="ja-JP" dirty="0" err="1">
                <a:solidFill>
                  <a:srgbClr val="FF0000"/>
                </a:solidFill>
              </a:rPr>
              <a:t>Ouchi</a:t>
            </a:r>
            <a:r>
              <a:rPr lang="en-US" altLang="ja-JP" dirty="0">
                <a:solidFill>
                  <a:srgbClr val="FF0000"/>
                </a:solidFill>
              </a:rPr>
              <a:t>  </a:t>
            </a:r>
            <a:r>
              <a:rPr lang="en-US" altLang="ja-JP" dirty="0"/>
              <a:t>\500,000 (2012-2018)</a:t>
            </a:r>
          </a:p>
          <a:p>
            <a:pPr lvl="1"/>
            <a:endParaRPr lang="en-US" altLang="ja-JP" dirty="0"/>
          </a:p>
          <a:p>
            <a:r>
              <a:rPr lang="en-US" altLang="ja-JP" dirty="0"/>
              <a:t>Grant for students</a:t>
            </a:r>
          </a:p>
          <a:p>
            <a:pPr lvl="1"/>
            <a:r>
              <a:rPr lang="en-US" altLang="ja-JP" dirty="0"/>
              <a:t>JSPS DC fellowship grants for 8 students</a:t>
            </a:r>
          </a:p>
          <a:p>
            <a:pPr lvl="1"/>
            <a:endParaRPr lang="en-US" altLang="ja-JP" dirty="0"/>
          </a:p>
        </p:txBody>
      </p:sp>
    </p:spTree>
    <p:extLst>
      <p:ext uri="{BB962C8B-B14F-4D97-AF65-F5344CB8AC3E}">
        <p14:creationId xmlns:p14="http://schemas.microsoft.com/office/powerpoint/2010/main" val="3392817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23284"/>
            <a:ext cx="9318044" cy="1143000"/>
          </a:xfrm>
        </p:spPr>
        <p:txBody>
          <a:bodyPr>
            <a:normAutofit fontScale="90000"/>
          </a:bodyPr>
          <a:lstStyle/>
          <a:p>
            <a:r>
              <a:rPr lang="en-US" altLang="ja-JP" dirty="0"/>
              <a:t>Relation with other universities/community</a:t>
            </a:r>
            <a:br>
              <a:rPr lang="en-US" altLang="ja-JP" dirty="0"/>
            </a:br>
            <a:endParaRPr kumimoji="1" lang="ja-JP" altLang="en-US" dirty="0"/>
          </a:p>
        </p:txBody>
      </p:sp>
      <p:sp>
        <p:nvSpPr>
          <p:cNvPr id="3" name="コンテンツ プレースホルダー 2"/>
          <p:cNvSpPr>
            <a:spLocks noGrp="1"/>
          </p:cNvSpPr>
          <p:nvPr>
            <p:ph idx="1"/>
          </p:nvPr>
        </p:nvSpPr>
        <p:spPr>
          <a:xfrm>
            <a:off x="0" y="1143000"/>
            <a:ext cx="9168311" cy="5847907"/>
          </a:xfrm>
        </p:spPr>
        <p:txBody>
          <a:bodyPr>
            <a:normAutofit fontScale="62500" lnSpcReduction="20000"/>
          </a:bodyPr>
          <a:lstStyle/>
          <a:p>
            <a:pPr marL="0" indent="0">
              <a:buNone/>
            </a:pPr>
            <a:r>
              <a:rPr kumimoji="1" lang="en-US" altLang="ja-JP" dirty="0"/>
              <a:t>1) HSC program</a:t>
            </a:r>
            <a:endParaRPr lang="en-US" altLang="ja-JP" dirty="0"/>
          </a:p>
          <a:p>
            <a:pPr lvl="1"/>
            <a:r>
              <a:rPr lang="en-US" altLang="ja-JP" dirty="0"/>
              <a:t>HSC survey consortium ~&gt;100 scientists (Opt-NIR obs. society in </a:t>
            </a:r>
            <a:r>
              <a:rPr lang="en-US" altLang="ja-JP" dirty="0">
                <a:solidFill>
                  <a:srgbClr val="0432FF"/>
                </a:solidFill>
              </a:rPr>
              <a:t>Japan, Princeton, Taiwanese institutes</a:t>
            </a:r>
            <a:r>
              <a:rPr lang="en-US" altLang="ja-JP" dirty="0"/>
              <a:t>)</a:t>
            </a:r>
          </a:p>
          <a:p>
            <a:pPr lvl="1"/>
            <a:r>
              <a:rPr lang="en-US" altLang="ja-JP" dirty="0"/>
              <a:t>Narrow-band development w scientists from </a:t>
            </a:r>
            <a:r>
              <a:rPr lang="en-US" altLang="ja-JP" dirty="0">
                <a:solidFill>
                  <a:srgbClr val="0432FF"/>
                </a:solidFill>
              </a:rPr>
              <a:t>Tokyo, NAOJ, Ehime, Osaka-</a:t>
            </a:r>
            <a:r>
              <a:rPr lang="en-US" altLang="ja-JP" dirty="0" err="1">
                <a:solidFill>
                  <a:srgbClr val="0432FF"/>
                </a:solidFill>
              </a:rPr>
              <a:t>sangyo</a:t>
            </a:r>
            <a:r>
              <a:rPr lang="en-US" altLang="ja-JP" dirty="0">
                <a:solidFill>
                  <a:srgbClr val="0432FF"/>
                </a:solidFill>
              </a:rPr>
              <a:t>, Tsukuba</a:t>
            </a:r>
            <a:r>
              <a:rPr lang="en-US" altLang="ja-JP" dirty="0"/>
              <a:t> etc.</a:t>
            </a:r>
            <a:endParaRPr kumimoji="1" lang="en-US" altLang="ja-JP" dirty="0"/>
          </a:p>
          <a:p>
            <a:endParaRPr lang="en-US" altLang="ja-JP" dirty="0"/>
          </a:p>
          <a:p>
            <a:pPr marL="0" indent="0">
              <a:buNone/>
            </a:pPr>
            <a:r>
              <a:rPr lang="en-US" altLang="ja-JP" dirty="0"/>
              <a:t>2) HST, ALMA program</a:t>
            </a:r>
          </a:p>
          <a:p>
            <a:pPr lvl="1"/>
            <a:r>
              <a:rPr lang="en-US" altLang="ja-JP" dirty="0"/>
              <a:t>Hubble Ultra Deep Field 2012 (UDF12): </a:t>
            </a:r>
            <a:r>
              <a:rPr lang="en-US" altLang="ja-JP" dirty="0">
                <a:solidFill>
                  <a:srgbClr val="0432FF"/>
                </a:solidFill>
              </a:rPr>
              <a:t>Caltech, Arizona, Edinburgh</a:t>
            </a:r>
            <a:r>
              <a:rPr lang="en-US" altLang="ja-JP" dirty="0"/>
              <a:t> etc.</a:t>
            </a:r>
          </a:p>
          <a:p>
            <a:pPr lvl="1"/>
            <a:r>
              <a:rPr lang="en-US" altLang="ja-JP" dirty="0"/>
              <a:t>HST/RELICS survey: </a:t>
            </a:r>
            <a:r>
              <a:rPr lang="en-US" altLang="ja-JP" dirty="0" err="1">
                <a:solidFill>
                  <a:srgbClr val="0432FF"/>
                </a:solidFill>
              </a:rPr>
              <a:t>STScI</a:t>
            </a:r>
            <a:r>
              <a:rPr lang="en-US" altLang="ja-JP" dirty="0">
                <a:solidFill>
                  <a:srgbClr val="0432FF"/>
                </a:solidFill>
              </a:rPr>
              <a:t>, UC Davis/Riverside, Michigan </a:t>
            </a:r>
            <a:r>
              <a:rPr lang="en-US" altLang="ja-JP" dirty="0"/>
              <a:t>etc.</a:t>
            </a:r>
          </a:p>
          <a:p>
            <a:pPr lvl="1"/>
            <a:r>
              <a:rPr lang="en-US" altLang="ja-JP" dirty="0"/>
              <a:t>ALMA Lensing Cluster Survey (ALCS): </a:t>
            </a:r>
            <a:r>
              <a:rPr lang="en-US" altLang="ja-JP" dirty="0">
                <a:solidFill>
                  <a:srgbClr val="0432FF"/>
                </a:solidFill>
              </a:rPr>
              <a:t>NAOJ, Arizona, Lyon, LAM, UCL, </a:t>
            </a:r>
            <a:r>
              <a:rPr lang="en-US" altLang="ja-JP" dirty="0" err="1">
                <a:solidFill>
                  <a:srgbClr val="0432FF"/>
                </a:solidFill>
              </a:rPr>
              <a:t>Catolica</a:t>
            </a:r>
            <a:r>
              <a:rPr lang="en-US" altLang="ja-JP" dirty="0">
                <a:solidFill>
                  <a:srgbClr val="0432FF"/>
                </a:solidFill>
              </a:rPr>
              <a:t> </a:t>
            </a:r>
            <a:r>
              <a:rPr lang="en-US" altLang="ja-JP" dirty="0"/>
              <a:t>etc.</a:t>
            </a:r>
          </a:p>
          <a:p>
            <a:pPr lvl="1"/>
            <a:endParaRPr lang="en-US" altLang="ja-JP" dirty="0"/>
          </a:p>
          <a:p>
            <a:pPr marL="457200" lvl="1" indent="0">
              <a:buNone/>
            </a:pPr>
            <a:r>
              <a:rPr lang="en-US" altLang="ja-JP" dirty="0"/>
              <a:t>Accepting (sending) post-docs from (to) </a:t>
            </a:r>
            <a:r>
              <a:rPr lang="en-US" altLang="ja-JP" dirty="0" err="1"/>
              <a:t>Opt</a:t>
            </a:r>
            <a:r>
              <a:rPr lang="en-US" altLang="ja-JP" dirty="0"/>
              <a:t>-NIR obs. and ALMA communities.</a:t>
            </a:r>
          </a:p>
          <a:p>
            <a:endParaRPr lang="en-US" altLang="ja-JP" dirty="0"/>
          </a:p>
          <a:p>
            <a:r>
              <a:rPr lang="en-US" altLang="ja-JP" dirty="0"/>
              <a:t>On-going and forthcoming program </a:t>
            </a:r>
          </a:p>
          <a:p>
            <a:pPr lvl="1"/>
            <a:r>
              <a:rPr kumimoji="1" lang="en-US" altLang="ja-JP" dirty="0">
                <a:solidFill>
                  <a:schemeClr val="bg1">
                    <a:lumMod val="50000"/>
                  </a:schemeClr>
                </a:solidFill>
              </a:rPr>
              <a:t>Subaru Prime Focus Spectrograph (PFS) </a:t>
            </a:r>
            <a:r>
              <a:rPr lang="en-US" altLang="ja-JP" dirty="0">
                <a:solidFill>
                  <a:schemeClr val="bg1">
                    <a:lumMod val="50000"/>
                  </a:schemeClr>
                </a:solidFill>
              </a:rPr>
              <a:t>survey: Tokyo, NAOJ, Osaka, Princeton, LAM etc.</a:t>
            </a:r>
          </a:p>
          <a:p>
            <a:pPr lvl="1"/>
            <a:r>
              <a:rPr lang="en-US" altLang="ja-JP" dirty="0">
                <a:solidFill>
                  <a:schemeClr val="bg1">
                    <a:lumMod val="50000"/>
                  </a:schemeClr>
                </a:solidFill>
              </a:rPr>
              <a:t>Murchison Widefield Array (MWA): Nagoya, Kumamoto, ANU, Curtin, MIT etc.</a:t>
            </a:r>
          </a:p>
          <a:p>
            <a:pPr lvl="1"/>
            <a:r>
              <a:rPr lang="en-US" altLang="ja-JP" dirty="0">
                <a:solidFill>
                  <a:schemeClr val="bg1">
                    <a:lumMod val="50000"/>
                  </a:schemeClr>
                </a:solidFill>
              </a:rPr>
              <a:t>Subaru-NASA Wide Field Infrared Survey Telescope (WFIRST): </a:t>
            </a:r>
            <a:r>
              <a:rPr kumimoji="1" lang="en-US" altLang="ja-JP" dirty="0">
                <a:solidFill>
                  <a:schemeClr val="bg1">
                    <a:lumMod val="50000"/>
                  </a:schemeClr>
                </a:solidFill>
              </a:rPr>
              <a:t>NAOJ, Caltech/IPAC, JPL+ </a:t>
            </a:r>
            <a:endParaRPr kumimoji="1" lang="ja-JP" altLang="en-US" dirty="0">
              <a:solidFill>
                <a:schemeClr val="bg1">
                  <a:lumMod val="50000"/>
                </a:schemeClr>
              </a:solidFill>
            </a:endParaRPr>
          </a:p>
        </p:txBody>
      </p:sp>
    </p:spTree>
    <p:extLst>
      <p:ext uri="{BB962C8B-B14F-4D97-AF65-F5344CB8AC3E}">
        <p14:creationId xmlns:p14="http://schemas.microsoft.com/office/powerpoint/2010/main" val="258660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1143000"/>
          </a:xfrm>
        </p:spPr>
        <p:txBody>
          <a:bodyPr>
            <a:normAutofit/>
          </a:bodyPr>
          <a:lstStyle/>
          <a:p>
            <a:r>
              <a:rPr lang="en-US" altLang="ja-JP" dirty="0"/>
              <a:t>Future prospects</a:t>
            </a:r>
            <a:endParaRPr kumimoji="1" lang="ja-JP" altLang="en-US" dirty="0"/>
          </a:p>
        </p:txBody>
      </p:sp>
      <p:sp>
        <p:nvSpPr>
          <p:cNvPr id="3" name="コンテンツ プレースホルダー 2"/>
          <p:cNvSpPr>
            <a:spLocks noGrp="1"/>
          </p:cNvSpPr>
          <p:nvPr>
            <p:ph idx="1"/>
          </p:nvPr>
        </p:nvSpPr>
        <p:spPr>
          <a:xfrm>
            <a:off x="0" y="1018819"/>
            <a:ext cx="9144000" cy="4525963"/>
          </a:xfrm>
        </p:spPr>
        <p:txBody>
          <a:bodyPr>
            <a:normAutofit/>
          </a:bodyPr>
          <a:lstStyle/>
          <a:p>
            <a:endParaRPr kumimoji="1" lang="en-US" altLang="ja-JP" dirty="0"/>
          </a:p>
          <a:p>
            <a:pPr marL="0" indent="0">
              <a:buNone/>
            </a:pPr>
            <a:r>
              <a:rPr kumimoji="1" lang="en-US" altLang="ja-JP" dirty="0"/>
              <a:t>1) HSC </a:t>
            </a:r>
            <a:r>
              <a:rPr lang="en-US" altLang="ja-JP" dirty="0"/>
              <a:t>survey observations</a:t>
            </a:r>
            <a:r>
              <a:rPr kumimoji="1" lang="en-US" altLang="ja-JP" dirty="0"/>
              <a:t>: </a:t>
            </a:r>
            <a:r>
              <a:rPr lang="en-US" altLang="ja-JP" dirty="0"/>
              <a:t>2014-2020+</a:t>
            </a:r>
            <a:endParaRPr kumimoji="1" lang="en-US" altLang="ja-JP" dirty="0"/>
          </a:p>
          <a:p>
            <a:pPr marL="0" indent="0">
              <a:buNone/>
            </a:pPr>
            <a:r>
              <a:rPr lang="en-US" altLang="ja-JP" dirty="0"/>
              <a:t>2) HST, ALMA program 2012-2020+</a:t>
            </a:r>
            <a:endParaRPr kumimoji="1" lang="en-US" altLang="ja-JP" dirty="0"/>
          </a:p>
          <a:p>
            <a:endParaRPr lang="en-US" altLang="ja-JP" dirty="0"/>
          </a:p>
          <a:p>
            <a:r>
              <a:rPr lang="en-US" altLang="ja-JP" dirty="0"/>
              <a:t>On-going and forthcoming </a:t>
            </a:r>
            <a:r>
              <a:rPr kumimoji="1" lang="en-US" altLang="ja-JP" dirty="0"/>
              <a:t>programs in the 2020s</a:t>
            </a:r>
          </a:p>
          <a:p>
            <a:pPr lvl="1"/>
            <a:r>
              <a:rPr kumimoji="1" lang="en-US" altLang="ja-JP" dirty="0"/>
              <a:t>Subaru PFS (~2021-)</a:t>
            </a:r>
          </a:p>
          <a:p>
            <a:pPr lvl="1"/>
            <a:r>
              <a:rPr kumimoji="1" lang="en-US" altLang="ja-JP" dirty="0">
                <a:solidFill>
                  <a:schemeClr val="bg1">
                    <a:lumMod val="50000"/>
                  </a:schemeClr>
                </a:solidFill>
              </a:rPr>
              <a:t>Subaru-NASA WFIRST program (~2025)</a:t>
            </a:r>
          </a:p>
          <a:p>
            <a:pPr lvl="1"/>
            <a:r>
              <a:rPr kumimoji="1" lang="en-US" altLang="ja-JP" dirty="0">
                <a:solidFill>
                  <a:schemeClr val="bg1">
                    <a:lumMod val="50000"/>
                  </a:schemeClr>
                </a:solidFill>
              </a:rPr>
              <a:t>Thirty </a:t>
            </a:r>
            <a:r>
              <a:rPr lang="en-US" altLang="ja-JP" dirty="0">
                <a:solidFill>
                  <a:schemeClr val="bg1">
                    <a:lumMod val="50000"/>
                  </a:schemeClr>
                </a:solidFill>
              </a:rPr>
              <a:t>Meter Telescope (TMT; ~2028)</a:t>
            </a:r>
          </a:p>
        </p:txBody>
      </p:sp>
      <p:pic>
        <p:nvPicPr>
          <p:cNvPr id="4" name="図 3">
            <a:extLst>
              <a:ext uri="{FF2B5EF4-FFF2-40B4-BE49-F238E27FC236}">
                <a16:creationId xmlns:a16="http://schemas.microsoft.com/office/drawing/2014/main" id="{57D4E26F-FBA8-0946-975E-CD04AF6639B4}"/>
              </a:ext>
            </a:extLst>
          </p:cNvPr>
          <p:cNvPicPr>
            <a:picLocks noChangeAspect="1"/>
          </p:cNvPicPr>
          <p:nvPr/>
        </p:nvPicPr>
        <p:blipFill>
          <a:blip r:embed="rId2"/>
          <a:stretch>
            <a:fillRect/>
          </a:stretch>
        </p:blipFill>
        <p:spPr>
          <a:xfrm>
            <a:off x="1314567" y="1018819"/>
            <a:ext cx="6514866" cy="5673586"/>
          </a:xfrm>
          <a:prstGeom prst="rect">
            <a:avLst/>
          </a:prstGeom>
          <a:ln>
            <a:solidFill>
              <a:schemeClr val="tx1"/>
            </a:solidFill>
          </a:ln>
        </p:spPr>
      </p:pic>
      <p:sp>
        <p:nvSpPr>
          <p:cNvPr id="5" name="テキスト ボックス 4">
            <a:extLst>
              <a:ext uri="{FF2B5EF4-FFF2-40B4-BE49-F238E27FC236}">
                <a16:creationId xmlns:a16="http://schemas.microsoft.com/office/drawing/2014/main" id="{A7C2F11B-3AC9-3840-80D9-281FD842CDF5}"/>
              </a:ext>
            </a:extLst>
          </p:cNvPr>
          <p:cNvSpPr txBox="1"/>
          <p:nvPr/>
        </p:nvSpPr>
        <p:spPr>
          <a:xfrm>
            <a:off x="1314567" y="968020"/>
            <a:ext cx="4453096" cy="1015663"/>
          </a:xfrm>
          <a:prstGeom prst="rect">
            <a:avLst/>
          </a:prstGeom>
          <a:noFill/>
        </p:spPr>
        <p:txBody>
          <a:bodyPr wrap="square" rtlCol="0">
            <a:spAutoFit/>
          </a:bodyPr>
          <a:lstStyle/>
          <a:p>
            <a:r>
              <a:rPr kumimoji="1" lang="en-US" altLang="ja-JP" sz="2200" b="1" dirty="0"/>
              <a:t>Prime Focus Spectrograph (PFS)</a:t>
            </a:r>
          </a:p>
          <a:p>
            <a:r>
              <a:rPr lang="en-US" altLang="ja-JP" dirty="0"/>
              <a:t>2400 fibers </a:t>
            </a:r>
          </a:p>
          <a:p>
            <a:r>
              <a:rPr lang="en-US" altLang="ja-JP" dirty="0" err="1"/>
              <a:t>FoV</a:t>
            </a:r>
            <a:r>
              <a:rPr lang="en-US" altLang="ja-JP" dirty="0"/>
              <a:t>: Φ1.3deg</a:t>
            </a:r>
            <a:endParaRPr kumimoji="1" lang="ja-JP" altLang="en-US" dirty="0"/>
          </a:p>
        </p:txBody>
      </p:sp>
    </p:spTree>
    <p:extLst>
      <p:ext uri="{BB962C8B-B14F-4D97-AF65-F5344CB8AC3E}">
        <p14:creationId xmlns:p14="http://schemas.microsoft.com/office/powerpoint/2010/main" val="401710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55"/>
          <p:cNvPicPr preferRelativeResize="0"/>
          <p:nvPr/>
        </p:nvPicPr>
        <p:blipFill>
          <a:blip r:embed="rId3">
            <a:alphaModFix/>
          </a:blip>
          <a:stretch>
            <a:fillRect/>
          </a:stretch>
        </p:blipFill>
        <p:spPr>
          <a:xfrm>
            <a:off x="4160549" y="795388"/>
            <a:ext cx="4164915" cy="5138801"/>
          </a:xfrm>
          <a:prstGeom prst="rect">
            <a:avLst/>
          </a:prstGeom>
          <a:noFill/>
          <a:ln>
            <a:noFill/>
          </a:ln>
        </p:spPr>
      </p:pic>
      <p:sp>
        <p:nvSpPr>
          <p:cNvPr id="249" name="Google Shape;249;p55"/>
          <p:cNvSpPr txBox="1">
            <a:spLocks noGrp="1"/>
          </p:cNvSpPr>
          <p:nvPr>
            <p:ph type="title"/>
          </p:nvPr>
        </p:nvSpPr>
        <p:spPr>
          <a:xfrm>
            <a:off x="228600" y="-357125"/>
            <a:ext cx="8686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 sz="3600" dirty="0">
                <a:latin typeface="Montserrat"/>
                <a:ea typeface="Montserrat"/>
                <a:cs typeface="Montserrat"/>
                <a:sym typeface="Montserrat"/>
              </a:rPr>
              <a:t>PFS Program for Reionization Physics</a:t>
            </a:r>
            <a:endParaRPr sz="3600" i="0" u="none" strike="noStrike" cap="none" dirty="0">
              <a:solidFill>
                <a:schemeClr val="dk1"/>
              </a:solidFill>
              <a:latin typeface="Montserrat"/>
              <a:ea typeface="Montserrat"/>
              <a:cs typeface="Montserrat"/>
              <a:sym typeface="Montserrat"/>
            </a:endParaRPr>
          </a:p>
        </p:txBody>
      </p:sp>
      <p:pic>
        <p:nvPicPr>
          <p:cNvPr id="250" name="Google Shape;250;p55" descr="xy_f2000_406_5mpc_thick_thin"/>
          <p:cNvPicPr preferRelativeResize="0"/>
          <p:nvPr/>
        </p:nvPicPr>
        <p:blipFill rotWithShape="1">
          <a:blip r:embed="rId4">
            <a:alphaModFix/>
          </a:blip>
          <a:srcRect/>
          <a:stretch/>
        </p:blipFill>
        <p:spPr>
          <a:xfrm>
            <a:off x="357274" y="817850"/>
            <a:ext cx="2734423" cy="2734423"/>
          </a:xfrm>
          <a:prstGeom prst="rect">
            <a:avLst/>
          </a:prstGeom>
          <a:noFill/>
          <a:ln>
            <a:noFill/>
          </a:ln>
        </p:spPr>
      </p:pic>
      <p:sp>
        <p:nvSpPr>
          <p:cNvPr id="251" name="Google Shape;251;p55"/>
          <p:cNvSpPr txBox="1"/>
          <p:nvPr/>
        </p:nvSpPr>
        <p:spPr>
          <a:xfrm>
            <a:off x="-76201" y="3531150"/>
            <a:ext cx="42147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dirty="0">
                <a:solidFill>
                  <a:srgbClr val="000000"/>
                </a:solidFill>
                <a:latin typeface="Arial"/>
                <a:ea typeface="Arial"/>
                <a:cs typeface="Arial"/>
                <a:sym typeface="Arial"/>
              </a:rPr>
              <a:t>Galaxies (blue dots)</a:t>
            </a:r>
            <a:r>
              <a:rPr lang="en" sz="1200" dirty="0"/>
              <a:t>,</a:t>
            </a:r>
            <a:r>
              <a:rPr lang="en" sz="1200" dirty="0">
                <a:solidFill>
                  <a:srgbClr val="FF0000"/>
                </a:solidFill>
                <a:latin typeface="Arial"/>
                <a:ea typeface="Arial"/>
                <a:cs typeface="Arial"/>
                <a:sym typeface="Arial"/>
              </a:rPr>
              <a:t>ionized bubbles </a:t>
            </a:r>
            <a:r>
              <a:rPr lang="en" sz="1200" dirty="0">
                <a:solidFill>
                  <a:srgbClr val="000000"/>
                </a:solidFill>
                <a:latin typeface="Arial"/>
                <a:ea typeface="Arial"/>
                <a:cs typeface="Arial"/>
                <a:sym typeface="Arial"/>
              </a:rPr>
              <a:t>(orange) (Iliev+06)</a:t>
            </a:r>
            <a:endParaRPr sz="1200" dirty="0">
              <a:solidFill>
                <a:srgbClr val="000000"/>
              </a:solidFill>
              <a:latin typeface="Arial"/>
              <a:ea typeface="Arial"/>
              <a:cs typeface="Arial"/>
              <a:sym typeface="Arial"/>
            </a:endParaRPr>
          </a:p>
        </p:txBody>
      </p:sp>
      <p:pic>
        <p:nvPicPr>
          <p:cNvPr id="252" name="Google Shape;252;p55"/>
          <p:cNvPicPr preferRelativeResize="0"/>
          <p:nvPr/>
        </p:nvPicPr>
        <p:blipFill rotWithShape="1">
          <a:blip r:embed="rId5">
            <a:alphaModFix/>
          </a:blip>
          <a:srcRect/>
          <a:stretch/>
        </p:blipFill>
        <p:spPr>
          <a:xfrm>
            <a:off x="-5728" y="3941846"/>
            <a:ext cx="3155636" cy="3033611"/>
          </a:xfrm>
          <a:prstGeom prst="rect">
            <a:avLst/>
          </a:prstGeom>
          <a:noFill/>
          <a:ln>
            <a:noFill/>
          </a:ln>
        </p:spPr>
      </p:pic>
      <p:pic>
        <p:nvPicPr>
          <p:cNvPr id="253" name="Google Shape;253;p55"/>
          <p:cNvPicPr preferRelativeResize="0"/>
          <p:nvPr/>
        </p:nvPicPr>
        <p:blipFill rotWithShape="1">
          <a:blip r:embed="rId6">
            <a:alphaModFix/>
          </a:blip>
          <a:srcRect/>
          <a:stretch/>
        </p:blipFill>
        <p:spPr>
          <a:xfrm>
            <a:off x="9394326" y="2747532"/>
            <a:ext cx="2755269" cy="1691729"/>
          </a:xfrm>
          <a:prstGeom prst="rect">
            <a:avLst/>
          </a:prstGeom>
          <a:noFill/>
          <a:ln w="9525" cap="flat" cmpd="sng">
            <a:solidFill>
              <a:schemeClr val="dk1"/>
            </a:solidFill>
            <a:prstDash val="solid"/>
            <a:round/>
            <a:headEnd type="none" w="sm" len="sm"/>
            <a:tailEnd type="none" w="sm" len="sm"/>
          </a:ln>
        </p:spPr>
      </p:pic>
      <p:sp>
        <p:nvSpPr>
          <p:cNvPr id="254" name="Google Shape;254;p55"/>
          <p:cNvSpPr txBox="1"/>
          <p:nvPr/>
        </p:nvSpPr>
        <p:spPr>
          <a:xfrm>
            <a:off x="411837" y="6413926"/>
            <a:ext cx="1709400" cy="37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dirty="0">
                <a:solidFill>
                  <a:schemeClr val="dk1"/>
                </a:solidFill>
                <a:latin typeface="Calibri"/>
                <a:ea typeface="Calibri"/>
                <a:cs typeface="Calibri"/>
                <a:sym typeface="Calibri"/>
              </a:rPr>
              <a:t>Higuchi+19</a:t>
            </a:r>
            <a:endParaRPr dirty="0">
              <a:solidFill>
                <a:schemeClr val="dk1"/>
              </a:solidFill>
              <a:latin typeface="Calibri"/>
              <a:ea typeface="Calibri"/>
              <a:cs typeface="Calibri"/>
              <a:sym typeface="Calibri"/>
            </a:endParaRPr>
          </a:p>
        </p:txBody>
      </p:sp>
      <p:sp>
        <p:nvSpPr>
          <p:cNvPr id="255" name="Google Shape;255;p55"/>
          <p:cNvSpPr txBox="1"/>
          <p:nvPr/>
        </p:nvSpPr>
        <p:spPr>
          <a:xfrm>
            <a:off x="11619756" y="4613426"/>
            <a:ext cx="14541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chemeClr val="dk1"/>
                </a:solidFill>
                <a:latin typeface="Calibri"/>
                <a:ea typeface="Calibri"/>
                <a:cs typeface="Calibri"/>
                <a:sym typeface="Calibri"/>
              </a:rPr>
              <a:t>Dijkstra 2014</a:t>
            </a:r>
            <a:endParaRPr sz="1800">
              <a:solidFill>
                <a:schemeClr val="dk1"/>
              </a:solidFill>
              <a:latin typeface="Calibri"/>
              <a:ea typeface="Calibri"/>
              <a:cs typeface="Calibri"/>
              <a:sym typeface="Calibri"/>
            </a:endParaRPr>
          </a:p>
        </p:txBody>
      </p:sp>
      <p:sp>
        <p:nvSpPr>
          <p:cNvPr id="256" name="Google Shape;256;p55"/>
          <p:cNvSpPr txBox="1"/>
          <p:nvPr/>
        </p:nvSpPr>
        <p:spPr>
          <a:xfrm>
            <a:off x="457144" y="494467"/>
            <a:ext cx="2607600" cy="36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dirty="0">
                <a:solidFill>
                  <a:srgbClr val="000000"/>
                </a:solidFill>
                <a:latin typeface="Arial"/>
                <a:ea typeface="Arial"/>
                <a:cs typeface="Arial"/>
                <a:sym typeface="Arial"/>
              </a:rPr>
              <a:t>Simulation (prediction)</a:t>
            </a:r>
            <a:endParaRPr sz="1800" dirty="0">
              <a:solidFill>
                <a:srgbClr val="000000"/>
              </a:solidFill>
              <a:latin typeface="Arial"/>
              <a:ea typeface="Arial"/>
              <a:cs typeface="Arial"/>
              <a:sym typeface="Arial"/>
            </a:endParaRPr>
          </a:p>
        </p:txBody>
      </p:sp>
      <p:sp>
        <p:nvSpPr>
          <p:cNvPr id="257" name="Google Shape;257;p55"/>
          <p:cNvSpPr txBox="1"/>
          <p:nvPr/>
        </p:nvSpPr>
        <p:spPr>
          <a:xfrm>
            <a:off x="0" y="3722140"/>
            <a:ext cx="3785286"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dirty="0"/>
              <a:t>Galaxy (LAE) </a:t>
            </a:r>
            <a:r>
              <a:rPr lang="en" sz="1800" dirty="0" err="1"/>
              <a:t>Distibution</a:t>
            </a:r>
            <a:r>
              <a:rPr lang="en" sz="1800" dirty="0"/>
              <a:t> (</a:t>
            </a:r>
            <a:r>
              <a:rPr lang="en" sz="1800" dirty="0">
                <a:solidFill>
                  <a:srgbClr val="000000"/>
                </a:solidFill>
                <a:latin typeface="Arial"/>
                <a:ea typeface="Arial"/>
                <a:cs typeface="Arial"/>
                <a:sym typeface="Arial"/>
              </a:rPr>
              <a:t>HSC </a:t>
            </a:r>
            <a:r>
              <a:rPr lang="en" sz="1800" dirty="0" err="1">
                <a:solidFill>
                  <a:srgbClr val="000000"/>
                </a:solidFill>
                <a:latin typeface="Arial"/>
                <a:ea typeface="Arial"/>
                <a:cs typeface="Arial"/>
                <a:sym typeface="Arial"/>
              </a:rPr>
              <a:t>obs</a:t>
            </a:r>
            <a:r>
              <a:rPr lang="en" sz="1800" dirty="0"/>
              <a:t>)</a:t>
            </a:r>
            <a:endParaRPr sz="1800" dirty="0">
              <a:solidFill>
                <a:srgbClr val="000000"/>
              </a:solidFill>
              <a:latin typeface="Arial"/>
              <a:ea typeface="Arial"/>
              <a:cs typeface="Arial"/>
              <a:sym typeface="Arial"/>
            </a:endParaRPr>
          </a:p>
        </p:txBody>
      </p:sp>
      <p:sp>
        <p:nvSpPr>
          <p:cNvPr id="258" name="Google Shape;258;p55"/>
          <p:cNvSpPr txBox="1"/>
          <p:nvPr/>
        </p:nvSpPr>
        <p:spPr>
          <a:xfrm>
            <a:off x="3525171" y="495300"/>
            <a:ext cx="5733003" cy="71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Epoch of Reionization (</a:t>
            </a:r>
            <a:r>
              <a:rPr lang="en" dirty="0" err="1"/>
              <a:t>EoR</a:t>
            </a:r>
            <a:r>
              <a:rPr lang="en" dirty="0"/>
              <a:t>) HI 21cm Auto Power Spectrum</a:t>
            </a:r>
            <a:endParaRPr dirty="0"/>
          </a:p>
        </p:txBody>
      </p:sp>
      <p:sp>
        <p:nvSpPr>
          <p:cNvPr id="259" name="Google Shape;259;p55"/>
          <p:cNvSpPr txBox="1">
            <a:spLocks noGrp="1"/>
          </p:cNvSpPr>
          <p:nvPr>
            <p:ph type="body" idx="1"/>
          </p:nvPr>
        </p:nvSpPr>
        <p:spPr>
          <a:xfrm>
            <a:off x="3029049" y="6024900"/>
            <a:ext cx="6362725" cy="714300"/>
          </a:xfrm>
          <a:prstGeom prst="rect">
            <a:avLst/>
          </a:prstGeom>
          <a:noFill/>
          <a:ln>
            <a:noFill/>
          </a:ln>
        </p:spPr>
        <p:txBody>
          <a:bodyPr spcFirstLastPara="1" wrap="square" lIns="91425" tIns="45700" rIns="91425" bIns="45700" anchor="t" anchorCtr="0">
            <a:noAutofit/>
          </a:bodyPr>
          <a:lstStyle/>
          <a:p>
            <a:pPr marL="342900" marR="0" lvl="0" indent="-284480" algn="l" rtl="0">
              <a:lnSpc>
                <a:spcPct val="90000"/>
              </a:lnSpc>
              <a:spcBef>
                <a:spcPts val="0"/>
              </a:spcBef>
              <a:spcAft>
                <a:spcPts val="0"/>
              </a:spcAft>
              <a:buClr>
                <a:schemeClr val="dk1"/>
              </a:buClr>
              <a:buSzPts val="1800"/>
              <a:buFont typeface="Montserrat"/>
              <a:buChar char="•"/>
            </a:pPr>
            <a:r>
              <a:rPr lang="en" sz="1800" dirty="0">
                <a:latin typeface="Montserrat"/>
                <a:ea typeface="Montserrat"/>
                <a:cs typeface="Montserrat"/>
                <a:sym typeface="Montserrat"/>
              </a:rPr>
              <a:t>No detections, due to </a:t>
            </a:r>
            <a:r>
              <a:rPr lang="en" sz="1800" dirty="0">
                <a:solidFill>
                  <a:srgbClr val="FF0000"/>
                </a:solidFill>
                <a:latin typeface="Montserrat"/>
                <a:ea typeface="Montserrat"/>
                <a:cs typeface="Montserrat"/>
                <a:sym typeface="Montserrat"/>
              </a:rPr>
              <a:t>strong foreground systematics</a:t>
            </a:r>
            <a:endParaRPr sz="1800" dirty="0">
              <a:solidFill>
                <a:srgbClr val="FF0000"/>
              </a:solidFill>
              <a:latin typeface="Montserrat"/>
              <a:ea typeface="Montserrat"/>
              <a:cs typeface="Montserrat"/>
              <a:sym typeface="Montserrat"/>
            </a:endParaRPr>
          </a:p>
          <a:p>
            <a:pPr marL="342900" marR="0" lvl="0" indent="-284480" algn="l" rtl="0">
              <a:lnSpc>
                <a:spcPct val="90000"/>
              </a:lnSpc>
              <a:spcBef>
                <a:spcPts val="0"/>
              </a:spcBef>
              <a:spcAft>
                <a:spcPts val="0"/>
              </a:spcAft>
              <a:buClr>
                <a:schemeClr val="dk1"/>
              </a:buClr>
              <a:buSzPts val="1800"/>
              <a:buFont typeface="Montserrat"/>
              <a:buChar char="•"/>
            </a:pPr>
            <a:r>
              <a:rPr lang="en" sz="1800" dirty="0">
                <a:latin typeface="Montserrat"/>
                <a:ea typeface="Montserrat"/>
                <a:cs typeface="Montserrat"/>
                <a:sym typeface="Montserrat"/>
              </a:rPr>
              <a:t>Cross Correlation with real signal of HSC+PFS galaxies (LAEs)</a:t>
            </a:r>
            <a:endParaRPr sz="1800" dirty="0">
              <a:latin typeface="Montserrat"/>
              <a:ea typeface="Montserrat"/>
              <a:cs typeface="Montserrat"/>
              <a:sym typeface="Montserrat"/>
            </a:endParaRPr>
          </a:p>
        </p:txBody>
      </p:sp>
      <p:sp>
        <p:nvSpPr>
          <p:cNvPr id="260" name="Google Shape;260;p55"/>
          <p:cNvSpPr txBox="1"/>
          <p:nvPr/>
        </p:nvSpPr>
        <p:spPr>
          <a:xfrm>
            <a:off x="8129575" y="4803475"/>
            <a:ext cx="1128600" cy="71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Ali+15  (see+Ali+18)</a:t>
            </a:r>
            <a:endParaRPr>
              <a:solidFill>
                <a:schemeClr val="dk1"/>
              </a:solidFill>
              <a:latin typeface="Calibri"/>
              <a:ea typeface="Calibri"/>
              <a:cs typeface="Calibri"/>
              <a:sym typeface="Calibri"/>
            </a:endParaRPr>
          </a:p>
          <a:p>
            <a:pPr marL="0" lvl="0" indent="0" algn="l" rtl="0">
              <a:spcBef>
                <a:spcPts val="0"/>
              </a:spcBef>
              <a:spcAft>
                <a:spcPts val="0"/>
              </a:spcAft>
              <a:buNone/>
            </a:pPr>
            <a:endParaRPr/>
          </a:p>
        </p:txBody>
      </p:sp>
      <p:cxnSp>
        <p:nvCxnSpPr>
          <p:cNvPr id="261" name="Google Shape;261;p55"/>
          <p:cNvCxnSpPr/>
          <p:nvPr/>
        </p:nvCxnSpPr>
        <p:spPr>
          <a:xfrm>
            <a:off x="5886450" y="1314450"/>
            <a:ext cx="0" cy="500100"/>
          </a:xfrm>
          <a:prstGeom prst="straightConnector1">
            <a:avLst/>
          </a:prstGeom>
          <a:noFill/>
          <a:ln w="28575" cap="flat" cmpd="sng">
            <a:solidFill>
              <a:srgbClr val="9900FF"/>
            </a:solidFill>
            <a:prstDash val="solid"/>
            <a:round/>
            <a:headEnd type="none" w="med" len="med"/>
            <a:tailEnd type="triangle" w="med" len="med"/>
          </a:ln>
        </p:spPr>
      </p:cxnSp>
      <p:cxnSp>
        <p:nvCxnSpPr>
          <p:cNvPr id="262" name="Google Shape;262;p55"/>
          <p:cNvCxnSpPr/>
          <p:nvPr/>
        </p:nvCxnSpPr>
        <p:spPr>
          <a:xfrm>
            <a:off x="7553325" y="1152525"/>
            <a:ext cx="0" cy="500100"/>
          </a:xfrm>
          <a:prstGeom prst="straightConnector1">
            <a:avLst/>
          </a:prstGeom>
          <a:noFill/>
          <a:ln w="28575" cap="flat" cmpd="sng">
            <a:solidFill>
              <a:srgbClr val="BF9000"/>
            </a:solidFill>
            <a:prstDash val="solid"/>
            <a:round/>
            <a:headEnd type="none" w="med" len="med"/>
            <a:tailEnd type="triangle" w="med" len="med"/>
          </a:ln>
        </p:spPr>
      </p:cxnSp>
      <p:cxnSp>
        <p:nvCxnSpPr>
          <p:cNvPr id="263" name="Google Shape;263;p55"/>
          <p:cNvCxnSpPr/>
          <p:nvPr/>
        </p:nvCxnSpPr>
        <p:spPr>
          <a:xfrm>
            <a:off x="6291072" y="2576525"/>
            <a:ext cx="0" cy="500100"/>
          </a:xfrm>
          <a:prstGeom prst="straightConnector1">
            <a:avLst/>
          </a:prstGeom>
          <a:noFill/>
          <a:ln w="28575" cap="flat" cmpd="sng">
            <a:solidFill>
              <a:srgbClr val="38761D"/>
            </a:solidFill>
            <a:prstDash val="solid"/>
            <a:round/>
            <a:headEnd type="none" w="med" len="med"/>
            <a:tailEnd type="triangle" w="med" len="med"/>
          </a:ln>
        </p:spPr>
      </p:cxnSp>
      <p:cxnSp>
        <p:nvCxnSpPr>
          <p:cNvPr id="264" name="Google Shape;264;p55"/>
          <p:cNvCxnSpPr/>
          <p:nvPr/>
        </p:nvCxnSpPr>
        <p:spPr>
          <a:xfrm>
            <a:off x="5321808" y="2823725"/>
            <a:ext cx="0" cy="500100"/>
          </a:xfrm>
          <a:prstGeom prst="straightConnector1">
            <a:avLst/>
          </a:prstGeom>
          <a:noFill/>
          <a:ln w="9525" cap="flat" cmpd="sng">
            <a:solidFill>
              <a:srgbClr val="000000"/>
            </a:solidFill>
            <a:prstDash val="solid"/>
            <a:round/>
            <a:headEnd type="none" w="med" len="med"/>
            <a:tailEnd type="triangle" w="med" len="med"/>
          </a:ln>
        </p:spPr>
      </p:cxnSp>
      <p:cxnSp>
        <p:nvCxnSpPr>
          <p:cNvPr id="265" name="Google Shape;265;p55"/>
          <p:cNvCxnSpPr/>
          <p:nvPr/>
        </p:nvCxnSpPr>
        <p:spPr>
          <a:xfrm>
            <a:off x="5596128" y="2366525"/>
            <a:ext cx="0" cy="500100"/>
          </a:xfrm>
          <a:prstGeom prst="straightConnector1">
            <a:avLst/>
          </a:prstGeom>
          <a:noFill/>
          <a:ln w="9525" cap="flat" cmpd="sng">
            <a:solidFill>
              <a:srgbClr val="000000"/>
            </a:solidFill>
            <a:prstDash val="solid"/>
            <a:round/>
            <a:headEnd type="none" w="med" len="med"/>
            <a:tailEnd type="triangle" w="med" len="med"/>
          </a:ln>
        </p:spPr>
      </p:cxnSp>
      <p:cxnSp>
        <p:nvCxnSpPr>
          <p:cNvPr id="266" name="Google Shape;266;p55"/>
          <p:cNvCxnSpPr/>
          <p:nvPr/>
        </p:nvCxnSpPr>
        <p:spPr>
          <a:xfrm>
            <a:off x="7232904" y="2247425"/>
            <a:ext cx="0" cy="500100"/>
          </a:xfrm>
          <a:prstGeom prst="straightConnector1">
            <a:avLst/>
          </a:prstGeom>
          <a:noFill/>
          <a:ln w="9525" cap="flat" cmpd="sng">
            <a:solidFill>
              <a:srgbClr val="000000"/>
            </a:solidFill>
            <a:prstDash val="solid"/>
            <a:round/>
            <a:headEnd type="none" w="med" len="med"/>
            <a:tailEnd type="triangle" w="med" len="med"/>
          </a:ln>
        </p:spPr>
      </p:cxnSp>
      <p:cxnSp>
        <p:nvCxnSpPr>
          <p:cNvPr id="267" name="Google Shape;267;p55"/>
          <p:cNvCxnSpPr/>
          <p:nvPr/>
        </p:nvCxnSpPr>
        <p:spPr>
          <a:xfrm>
            <a:off x="6400800" y="2747525"/>
            <a:ext cx="0" cy="500100"/>
          </a:xfrm>
          <a:prstGeom prst="straightConnector1">
            <a:avLst/>
          </a:prstGeom>
          <a:noFill/>
          <a:ln w="9525" cap="flat" cmpd="sng">
            <a:solidFill>
              <a:srgbClr val="000000"/>
            </a:solidFill>
            <a:prstDash val="solid"/>
            <a:round/>
            <a:headEnd type="none" w="med" len="med"/>
            <a:tailEnd type="triangle" w="med" len="med"/>
          </a:ln>
        </p:spPr>
      </p:cxnSp>
      <p:cxnSp>
        <p:nvCxnSpPr>
          <p:cNvPr id="268" name="Google Shape;268;p55"/>
          <p:cNvCxnSpPr/>
          <p:nvPr/>
        </p:nvCxnSpPr>
        <p:spPr>
          <a:xfrm>
            <a:off x="7516368" y="2424125"/>
            <a:ext cx="0" cy="500100"/>
          </a:xfrm>
          <a:prstGeom prst="straightConnector1">
            <a:avLst/>
          </a:prstGeom>
          <a:noFill/>
          <a:ln w="9525" cap="flat" cmpd="sng">
            <a:solidFill>
              <a:srgbClr val="000000"/>
            </a:solidFill>
            <a:prstDash val="solid"/>
            <a:round/>
            <a:headEnd type="none" w="med" len="med"/>
            <a:tailEnd type="triangle" w="med" len="med"/>
          </a:ln>
        </p:spPr>
      </p:cxnSp>
      <p:sp>
        <p:nvSpPr>
          <p:cNvPr id="269" name="Google Shape;269;p55"/>
          <p:cNvSpPr txBox="1"/>
          <p:nvPr/>
        </p:nvSpPr>
        <p:spPr>
          <a:xfrm>
            <a:off x="4981575" y="868950"/>
            <a:ext cx="3557400" cy="36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dirty="0">
                <a:solidFill>
                  <a:schemeClr val="dk1"/>
                </a:solidFill>
                <a:latin typeface="Calibri"/>
                <a:ea typeface="Calibri"/>
                <a:cs typeface="Calibri"/>
                <a:sym typeface="Calibri"/>
              </a:rPr>
              <a:t>No Detections (2 </a:t>
            </a:r>
            <a:r>
              <a:rPr lang="en" sz="1800" dirty="0" err="1">
                <a:solidFill>
                  <a:schemeClr val="dk1"/>
                </a:solidFill>
                <a:latin typeface="Calibri"/>
                <a:ea typeface="Calibri"/>
                <a:cs typeface="Calibri"/>
                <a:sym typeface="Calibri"/>
              </a:rPr>
              <a:t>σ</a:t>
            </a:r>
            <a:r>
              <a:rPr lang="en" sz="1800" dirty="0">
                <a:solidFill>
                  <a:schemeClr val="dk1"/>
                </a:solidFill>
                <a:latin typeface="Calibri"/>
                <a:ea typeface="Calibri"/>
                <a:cs typeface="Calibri"/>
                <a:sym typeface="Calibri"/>
              </a:rPr>
              <a:t> upper limits)</a:t>
            </a: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270" name="Google Shape;270;p55"/>
          <p:cNvSpPr txBox="1"/>
          <p:nvPr/>
        </p:nvSpPr>
        <p:spPr>
          <a:xfrm>
            <a:off x="6977075" y="3848125"/>
            <a:ext cx="2414700" cy="71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rgbClr val="FF00FF"/>
                </a:solidFill>
                <a:latin typeface="Calibri"/>
                <a:ea typeface="Calibri"/>
                <a:cs typeface="Calibri"/>
                <a:sym typeface="Calibri"/>
              </a:rPr>
              <a:t>Expected (Model) x</a:t>
            </a:r>
            <a:r>
              <a:rPr lang="en" sz="1800" baseline="-25000">
                <a:solidFill>
                  <a:srgbClr val="FF00FF"/>
                </a:solidFill>
                <a:latin typeface="Calibri"/>
                <a:ea typeface="Calibri"/>
                <a:cs typeface="Calibri"/>
                <a:sym typeface="Calibri"/>
              </a:rPr>
              <a:t>HI</a:t>
            </a:r>
            <a:r>
              <a:rPr lang="en" sz="1800">
                <a:solidFill>
                  <a:srgbClr val="FF00FF"/>
                </a:solidFill>
                <a:latin typeface="Calibri"/>
                <a:ea typeface="Calibri"/>
                <a:cs typeface="Calibri"/>
                <a:sym typeface="Calibri"/>
              </a:rPr>
              <a:t>~50%</a:t>
            </a:r>
            <a:endParaRPr sz="1800">
              <a:solidFill>
                <a:srgbClr val="FF00FF"/>
              </a:solidFill>
              <a:latin typeface="Calibri"/>
              <a:ea typeface="Calibri"/>
              <a:cs typeface="Calibri"/>
              <a:sym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11134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checkerboard(across)">
                                      <p:cBhvr>
                                        <p:cTn id="7" dur="500"/>
                                        <p:tgtEl>
                                          <p:spTgt spid="257"/>
                                        </p:tgtEl>
                                      </p:cBhvr>
                                    </p:animEffect>
                                  </p:childTnLst>
                                </p:cTn>
                              </p:par>
                              <p:par>
                                <p:cTn id="8" presetID="5" presetClass="entr" presetSubtype="10" fill="hold" nodeType="withEffect">
                                  <p:stCondLst>
                                    <p:cond delay="0"/>
                                  </p:stCondLst>
                                  <p:childTnLst>
                                    <p:set>
                                      <p:cBhvr>
                                        <p:cTn id="9" dur="1" fill="hold">
                                          <p:stCondLst>
                                            <p:cond delay="0"/>
                                          </p:stCondLst>
                                        </p:cTn>
                                        <p:tgtEl>
                                          <p:spTgt spid="252"/>
                                        </p:tgtEl>
                                        <p:attrNameLst>
                                          <p:attrName>style.visibility</p:attrName>
                                        </p:attrNameLst>
                                      </p:cBhvr>
                                      <p:to>
                                        <p:strVal val="visible"/>
                                      </p:to>
                                    </p:set>
                                    <p:animEffect transition="in" filter="checkerboard(across)">
                                      <p:cBhvr>
                                        <p:cTn id="10" dur="500"/>
                                        <p:tgtEl>
                                          <p:spTgt spid="25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54"/>
                                        </p:tgtEl>
                                        <p:attrNameLst>
                                          <p:attrName>style.visibility</p:attrName>
                                        </p:attrNameLst>
                                      </p:cBhvr>
                                      <p:to>
                                        <p:strVal val="visible"/>
                                      </p:to>
                                    </p:set>
                                    <p:animEffect transition="in" filter="checkerboard(across)">
                                      <p:cBhvr>
                                        <p:cTn id="13" dur="500"/>
                                        <p:tgtEl>
                                          <p:spTgt spid="25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69"/>
                                        </p:tgtEl>
                                        <p:attrNameLst>
                                          <p:attrName>style.visibility</p:attrName>
                                        </p:attrNameLst>
                                      </p:cBhvr>
                                      <p:to>
                                        <p:strVal val="visible"/>
                                      </p:to>
                                    </p:set>
                                    <p:animEffect transition="in" filter="checkerboard(across)">
                                      <p:cBhvr>
                                        <p:cTn id="18" dur="500"/>
                                        <p:tgtEl>
                                          <p:spTgt spid="269"/>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58"/>
                                        </p:tgtEl>
                                        <p:attrNameLst>
                                          <p:attrName>style.visibility</p:attrName>
                                        </p:attrNameLst>
                                      </p:cBhvr>
                                      <p:to>
                                        <p:strVal val="visible"/>
                                      </p:to>
                                    </p:set>
                                    <p:animEffect transition="in" filter="checkerboard(across)">
                                      <p:cBhvr>
                                        <p:cTn id="21" dur="500"/>
                                        <p:tgtEl>
                                          <p:spTgt spid="258"/>
                                        </p:tgtEl>
                                      </p:cBhvr>
                                    </p:animEffect>
                                  </p:childTnLst>
                                </p:cTn>
                              </p:par>
                              <p:par>
                                <p:cTn id="22" presetID="5" presetClass="entr" presetSubtype="10" fill="hold" nodeType="withEffect">
                                  <p:stCondLst>
                                    <p:cond delay="0"/>
                                  </p:stCondLst>
                                  <p:childTnLst>
                                    <p:set>
                                      <p:cBhvr>
                                        <p:cTn id="23" dur="1" fill="hold">
                                          <p:stCondLst>
                                            <p:cond delay="0"/>
                                          </p:stCondLst>
                                        </p:cTn>
                                        <p:tgtEl>
                                          <p:spTgt spid="248"/>
                                        </p:tgtEl>
                                        <p:attrNameLst>
                                          <p:attrName>style.visibility</p:attrName>
                                        </p:attrNameLst>
                                      </p:cBhvr>
                                      <p:to>
                                        <p:strVal val="visible"/>
                                      </p:to>
                                    </p:set>
                                    <p:animEffect transition="in" filter="checkerboard(across)">
                                      <p:cBhvr>
                                        <p:cTn id="24" dur="500"/>
                                        <p:tgtEl>
                                          <p:spTgt spid="248"/>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70"/>
                                        </p:tgtEl>
                                        <p:attrNameLst>
                                          <p:attrName>style.visibility</p:attrName>
                                        </p:attrNameLst>
                                      </p:cBhvr>
                                      <p:to>
                                        <p:strVal val="visible"/>
                                      </p:to>
                                    </p:set>
                                    <p:animEffect transition="in" filter="checkerboard(across)">
                                      <p:cBhvr>
                                        <p:cTn id="27" dur="500"/>
                                        <p:tgtEl>
                                          <p:spTgt spid="270"/>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60"/>
                                        </p:tgtEl>
                                        <p:attrNameLst>
                                          <p:attrName>style.visibility</p:attrName>
                                        </p:attrNameLst>
                                      </p:cBhvr>
                                      <p:to>
                                        <p:strVal val="visible"/>
                                      </p:to>
                                    </p:set>
                                    <p:animEffect transition="in" filter="checkerboard(across)">
                                      <p:cBhvr>
                                        <p:cTn id="30" dur="500"/>
                                        <p:tgtEl>
                                          <p:spTgt spid="260"/>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259">
                                            <p:txEl>
                                              <p:pRg st="0" end="0"/>
                                            </p:txEl>
                                          </p:spTgt>
                                        </p:tgtEl>
                                        <p:attrNameLst>
                                          <p:attrName>style.visibility</p:attrName>
                                        </p:attrNameLst>
                                      </p:cBhvr>
                                      <p:to>
                                        <p:strVal val="visible"/>
                                      </p:to>
                                    </p:set>
                                    <p:animEffect transition="in" filter="checkerboard(across)">
                                      <p:cBhvr>
                                        <p:cTn id="33" dur="500"/>
                                        <p:tgtEl>
                                          <p:spTgt spid="259">
                                            <p:txEl>
                                              <p:pRg st="0" end="0"/>
                                            </p:txEl>
                                          </p:spTgt>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259">
                                            <p:txEl>
                                              <p:pRg st="1" end="1"/>
                                            </p:txEl>
                                          </p:spTgt>
                                        </p:tgtEl>
                                        <p:attrNameLst>
                                          <p:attrName>style.visibility</p:attrName>
                                        </p:attrNameLst>
                                      </p:cBhvr>
                                      <p:to>
                                        <p:strVal val="visible"/>
                                      </p:to>
                                    </p:set>
                                    <p:animEffect transition="in" filter="checkerboard(across)">
                                      <p:cBhvr>
                                        <p:cTn id="36" dur="500"/>
                                        <p:tgtEl>
                                          <p:spTgt spid="259">
                                            <p:txEl>
                                              <p:pRg st="1" end="1"/>
                                            </p:txEl>
                                          </p:spTgt>
                                        </p:tgtEl>
                                      </p:cBhvr>
                                    </p:animEffect>
                                  </p:childTnLst>
                                </p:cTn>
                              </p:par>
                              <p:par>
                                <p:cTn id="37" presetID="5" presetClass="entr" presetSubtype="10" fill="hold" nodeType="withEffect">
                                  <p:stCondLst>
                                    <p:cond delay="0"/>
                                  </p:stCondLst>
                                  <p:childTnLst>
                                    <p:set>
                                      <p:cBhvr>
                                        <p:cTn id="38" dur="1" fill="hold">
                                          <p:stCondLst>
                                            <p:cond delay="0"/>
                                          </p:stCondLst>
                                        </p:cTn>
                                        <p:tgtEl>
                                          <p:spTgt spid="261"/>
                                        </p:tgtEl>
                                        <p:attrNameLst>
                                          <p:attrName>style.visibility</p:attrName>
                                        </p:attrNameLst>
                                      </p:cBhvr>
                                      <p:to>
                                        <p:strVal val="visible"/>
                                      </p:to>
                                    </p:set>
                                    <p:animEffect transition="in" filter="checkerboard(across)">
                                      <p:cBhvr>
                                        <p:cTn id="39" dur="500"/>
                                        <p:tgtEl>
                                          <p:spTgt spid="261"/>
                                        </p:tgtEl>
                                      </p:cBhvr>
                                    </p:animEffect>
                                  </p:childTnLst>
                                </p:cTn>
                              </p:par>
                              <p:par>
                                <p:cTn id="40" presetID="5" presetClass="entr" presetSubtype="10" fill="hold" nodeType="withEffect">
                                  <p:stCondLst>
                                    <p:cond delay="0"/>
                                  </p:stCondLst>
                                  <p:childTnLst>
                                    <p:set>
                                      <p:cBhvr>
                                        <p:cTn id="41" dur="1" fill="hold">
                                          <p:stCondLst>
                                            <p:cond delay="0"/>
                                          </p:stCondLst>
                                        </p:cTn>
                                        <p:tgtEl>
                                          <p:spTgt spid="262"/>
                                        </p:tgtEl>
                                        <p:attrNameLst>
                                          <p:attrName>style.visibility</p:attrName>
                                        </p:attrNameLst>
                                      </p:cBhvr>
                                      <p:to>
                                        <p:strVal val="visible"/>
                                      </p:to>
                                    </p:set>
                                    <p:animEffect transition="in" filter="checkerboard(across)">
                                      <p:cBhvr>
                                        <p:cTn id="42" dur="500"/>
                                        <p:tgtEl>
                                          <p:spTgt spid="262"/>
                                        </p:tgtEl>
                                      </p:cBhvr>
                                    </p:animEffect>
                                  </p:childTnLst>
                                </p:cTn>
                              </p:par>
                              <p:par>
                                <p:cTn id="43" presetID="5" presetClass="entr" presetSubtype="10" fill="hold" nodeType="withEffect">
                                  <p:stCondLst>
                                    <p:cond delay="0"/>
                                  </p:stCondLst>
                                  <p:childTnLst>
                                    <p:set>
                                      <p:cBhvr>
                                        <p:cTn id="44" dur="1" fill="hold">
                                          <p:stCondLst>
                                            <p:cond delay="0"/>
                                          </p:stCondLst>
                                        </p:cTn>
                                        <p:tgtEl>
                                          <p:spTgt spid="263"/>
                                        </p:tgtEl>
                                        <p:attrNameLst>
                                          <p:attrName>style.visibility</p:attrName>
                                        </p:attrNameLst>
                                      </p:cBhvr>
                                      <p:to>
                                        <p:strVal val="visible"/>
                                      </p:to>
                                    </p:set>
                                    <p:animEffect transition="in" filter="checkerboard(across)">
                                      <p:cBhvr>
                                        <p:cTn id="45" dur="500"/>
                                        <p:tgtEl>
                                          <p:spTgt spid="263"/>
                                        </p:tgtEl>
                                      </p:cBhvr>
                                    </p:animEffect>
                                  </p:childTnLst>
                                </p:cTn>
                              </p:par>
                              <p:par>
                                <p:cTn id="46" presetID="5" presetClass="entr" presetSubtype="10" fill="hold" nodeType="withEffect">
                                  <p:stCondLst>
                                    <p:cond delay="0"/>
                                  </p:stCondLst>
                                  <p:childTnLst>
                                    <p:set>
                                      <p:cBhvr>
                                        <p:cTn id="47" dur="1" fill="hold">
                                          <p:stCondLst>
                                            <p:cond delay="0"/>
                                          </p:stCondLst>
                                        </p:cTn>
                                        <p:tgtEl>
                                          <p:spTgt spid="264"/>
                                        </p:tgtEl>
                                        <p:attrNameLst>
                                          <p:attrName>style.visibility</p:attrName>
                                        </p:attrNameLst>
                                      </p:cBhvr>
                                      <p:to>
                                        <p:strVal val="visible"/>
                                      </p:to>
                                    </p:set>
                                    <p:animEffect transition="in" filter="checkerboard(across)">
                                      <p:cBhvr>
                                        <p:cTn id="48" dur="500"/>
                                        <p:tgtEl>
                                          <p:spTgt spid="264"/>
                                        </p:tgtEl>
                                      </p:cBhvr>
                                    </p:animEffect>
                                  </p:childTnLst>
                                </p:cTn>
                              </p:par>
                              <p:par>
                                <p:cTn id="49" presetID="5" presetClass="entr" presetSubtype="10" fill="hold" nodeType="withEffect">
                                  <p:stCondLst>
                                    <p:cond delay="0"/>
                                  </p:stCondLst>
                                  <p:childTnLst>
                                    <p:set>
                                      <p:cBhvr>
                                        <p:cTn id="50" dur="1" fill="hold">
                                          <p:stCondLst>
                                            <p:cond delay="0"/>
                                          </p:stCondLst>
                                        </p:cTn>
                                        <p:tgtEl>
                                          <p:spTgt spid="265"/>
                                        </p:tgtEl>
                                        <p:attrNameLst>
                                          <p:attrName>style.visibility</p:attrName>
                                        </p:attrNameLst>
                                      </p:cBhvr>
                                      <p:to>
                                        <p:strVal val="visible"/>
                                      </p:to>
                                    </p:set>
                                    <p:animEffect transition="in" filter="checkerboard(across)">
                                      <p:cBhvr>
                                        <p:cTn id="51" dur="500"/>
                                        <p:tgtEl>
                                          <p:spTgt spid="265"/>
                                        </p:tgtEl>
                                      </p:cBhvr>
                                    </p:animEffect>
                                  </p:childTnLst>
                                </p:cTn>
                              </p:par>
                              <p:par>
                                <p:cTn id="52" presetID="5" presetClass="entr" presetSubtype="10" fill="hold" nodeType="withEffect">
                                  <p:stCondLst>
                                    <p:cond delay="0"/>
                                  </p:stCondLst>
                                  <p:childTnLst>
                                    <p:set>
                                      <p:cBhvr>
                                        <p:cTn id="53" dur="1" fill="hold">
                                          <p:stCondLst>
                                            <p:cond delay="0"/>
                                          </p:stCondLst>
                                        </p:cTn>
                                        <p:tgtEl>
                                          <p:spTgt spid="266"/>
                                        </p:tgtEl>
                                        <p:attrNameLst>
                                          <p:attrName>style.visibility</p:attrName>
                                        </p:attrNameLst>
                                      </p:cBhvr>
                                      <p:to>
                                        <p:strVal val="visible"/>
                                      </p:to>
                                    </p:set>
                                    <p:animEffect transition="in" filter="checkerboard(across)">
                                      <p:cBhvr>
                                        <p:cTn id="54" dur="500"/>
                                        <p:tgtEl>
                                          <p:spTgt spid="266"/>
                                        </p:tgtEl>
                                      </p:cBhvr>
                                    </p:animEffect>
                                  </p:childTnLst>
                                </p:cTn>
                              </p:par>
                              <p:par>
                                <p:cTn id="55" presetID="5" presetClass="entr" presetSubtype="10" fill="hold" nodeType="withEffect">
                                  <p:stCondLst>
                                    <p:cond delay="0"/>
                                  </p:stCondLst>
                                  <p:childTnLst>
                                    <p:set>
                                      <p:cBhvr>
                                        <p:cTn id="56" dur="1" fill="hold">
                                          <p:stCondLst>
                                            <p:cond delay="0"/>
                                          </p:stCondLst>
                                        </p:cTn>
                                        <p:tgtEl>
                                          <p:spTgt spid="267"/>
                                        </p:tgtEl>
                                        <p:attrNameLst>
                                          <p:attrName>style.visibility</p:attrName>
                                        </p:attrNameLst>
                                      </p:cBhvr>
                                      <p:to>
                                        <p:strVal val="visible"/>
                                      </p:to>
                                    </p:set>
                                    <p:animEffect transition="in" filter="checkerboard(across)">
                                      <p:cBhvr>
                                        <p:cTn id="57" dur="500"/>
                                        <p:tgtEl>
                                          <p:spTgt spid="267"/>
                                        </p:tgtEl>
                                      </p:cBhvr>
                                    </p:animEffect>
                                  </p:childTnLst>
                                </p:cTn>
                              </p:par>
                              <p:par>
                                <p:cTn id="58" presetID="5" presetClass="entr" presetSubtype="10" fill="hold" nodeType="withEffect">
                                  <p:stCondLst>
                                    <p:cond delay="0"/>
                                  </p:stCondLst>
                                  <p:childTnLst>
                                    <p:set>
                                      <p:cBhvr>
                                        <p:cTn id="59" dur="1" fill="hold">
                                          <p:stCondLst>
                                            <p:cond delay="0"/>
                                          </p:stCondLst>
                                        </p:cTn>
                                        <p:tgtEl>
                                          <p:spTgt spid="268"/>
                                        </p:tgtEl>
                                        <p:attrNameLst>
                                          <p:attrName>style.visibility</p:attrName>
                                        </p:attrNameLst>
                                      </p:cBhvr>
                                      <p:to>
                                        <p:strVal val="visible"/>
                                      </p:to>
                                    </p:set>
                                    <p:animEffect transition="in" filter="checkerboard(across)">
                                      <p:cBhvr>
                                        <p:cTn id="60" dur="5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0"/>
      <p:bldP spid="257" grpId="0"/>
      <p:bldP spid="258" grpId="0"/>
      <p:bldP spid="259" grpId="0" uiExpand="1" build="p"/>
      <p:bldP spid="260" grpId="0"/>
      <p:bldP spid="269" grpId="0"/>
      <p:bldP spid="27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56"/>
          <p:cNvPicPr preferRelativeResize="0"/>
          <p:nvPr/>
        </p:nvPicPr>
        <p:blipFill>
          <a:blip r:embed="rId3">
            <a:alphaModFix/>
          </a:blip>
          <a:stretch>
            <a:fillRect/>
          </a:stretch>
        </p:blipFill>
        <p:spPr>
          <a:xfrm>
            <a:off x="1654825" y="878025"/>
            <a:ext cx="5433950" cy="4075476"/>
          </a:xfrm>
          <a:prstGeom prst="rect">
            <a:avLst/>
          </a:prstGeom>
          <a:noFill/>
          <a:ln>
            <a:noFill/>
          </a:ln>
        </p:spPr>
      </p:pic>
      <p:sp>
        <p:nvSpPr>
          <p:cNvPr id="277" name="Google Shape;277;p56"/>
          <p:cNvSpPr txBox="1">
            <a:spLocks noGrp="1"/>
          </p:cNvSpPr>
          <p:nvPr>
            <p:ph type="title"/>
          </p:nvPr>
        </p:nvSpPr>
        <p:spPr>
          <a:xfrm>
            <a:off x="0" y="-8320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 sz="3200">
                <a:latin typeface="Montserrat"/>
                <a:ea typeface="Montserrat"/>
                <a:cs typeface="Montserrat"/>
                <a:sym typeface="Montserrat"/>
              </a:rPr>
              <a:t>First Detection of EoR HI </a:t>
            </a:r>
            <a:r>
              <a:rPr lang="en" sz="3200" i="0" u="none" strike="noStrike" cap="none">
                <a:solidFill>
                  <a:schemeClr val="dk1"/>
                </a:solidFill>
                <a:latin typeface="Montserrat"/>
                <a:ea typeface="Montserrat"/>
                <a:cs typeface="Montserrat"/>
                <a:sym typeface="Montserrat"/>
              </a:rPr>
              <a:t>21cm Signal</a:t>
            </a:r>
            <a:r>
              <a:rPr lang="en" sz="3200">
                <a:latin typeface="Montserrat"/>
                <a:ea typeface="Montserrat"/>
                <a:cs typeface="Montserrat"/>
                <a:sym typeface="Montserrat"/>
              </a:rPr>
              <a:t> by</a:t>
            </a:r>
            <a:endParaRPr sz="3200">
              <a:latin typeface="Montserrat"/>
              <a:ea typeface="Montserrat"/>
              <a:cs typeface="Montserrat"/>
              <a:sym typeface="Montserrat"/>
            </a:endParaRPr>
          </a:p>
          <a:p>
            <a:pPr marL="0" marR="0" lvl="0" indent="0" algn="ctr" rtl="0">
              <a:spcBef>
                <a:spcPts val="0"/>
              </a:spcBef>
              <a:spcAft>
                <a:spcPts val="0"/>
              </a:spcAft>
              <a:buClr>
                <a:schemeClr val="dk1"/>
              </a:buClr>
              <a:buSzPts val="4400"/>
              <a:buFont typeface="Calibri"/>
              <a:buNone/>
            </a:pPr>
            <a:r>
              <a:rPr lang="en" sz="3200">
                <a:latin typeface="Montserrat"/>
                <a:ea typeface="Montserrat"/>
                <a:cs typeface="Montserrat"/>
                <a:sym typeface="Montserrat"/>
              </a:rPr>
              <a:t>LAE-21cm Cross Correlation</a:t>
            </a:r>
            <a:endParaRPr sz="3200">
              <a:latin typeface="Montserrat"/>
              <a:ea typeface="Montserrat"/>
              <a:cs typeface="Montserrat"/>
              <a:sym typeface="Montserrat"/>
            </a:endParaRPr>
          </a:p>
        </p:txBody>
      </p:sp>
      <p:sp>
        <p:nvSpPr>
          <p:cNvPr id="278" name="Google Shape;278;p56"/>
          <p:cNvSpPr txBox="1">
            <a:spLocks noGrp="1"/>
          </p:cNvSpPr>
          <p:nvPr>
            <p:ph type="body" idx="1"/>
          </p:nvPr>
        </p:nvSpPr>
        <p:spPr>
          <a:xfrm>
            <a:off x="0" y="5021013"/>
            <a:ext cx="9390600" cy="1961100"/>
          </a:xfrm>
          <a:prstGeom prst="rect">
            <a:avLst/>
          </a:prstGeom>
          <a:noFill/>
          <a:ln>
            <a:noFill/>
          </a:ln>
        </p:spPr>
        <p:txBody>
          <a:bodyPr spcFirstLastPara="1" wrap="square" lIns="91425" tIns="45700" rIns="91425" bIns="45700" anchor="t" anchorCtr="0">
            <a:noAutofit/>
          </a:bodyPr>
          <a:lstStyle/>
          <a:p>
            <a:pPr marL="342900" marR="0" lvl="0" indent="-332740" algn="l" rtl="0">
              <a:lnSpc>
                <a:spcPct val="80000"/>
              </a:lnSpc>
              <a:spcBef>
                <a:spcPts val="0"/>
              </a:spcBef>
              <a:spcAft>
                <a:spcPts val="0"/>
              </a:spcAft>
              <a:buClr>
                <a:schemeClr val="dk1"/>
              </a:buClr>
              <a:buSzPts val="1600"/>
              <a:buFont typeface="Montserrat"/>
              <a:buChar char="•"/>
            </a:pPr>
            <a:r>
              <a:rPr lang="en" sz="1600" i="0" u="none" strike="noStrike" cap="none" dirty="0">
                <a:solidFill>
                  <a:schemeClr val="dk1"/>
                </a:solidFill>
                <a:latin typeface="Montserrat"/>
                <a:ea typeface="Montserrat"/>
                <a:cs typeface="Montserrat"/>
                <a:sym typeface="Montserrat"/>
              </a:rPr>
              <a:t>Goal-1: Detection of the cross-correlation signals</a:t>
            </a:r>
            <a:r>
              <a:rPr lang="en" sz="1600" dirty="0">
                <a:latin typeface="Montserrat"/>
                <a:ea typeface="Montserrat"/>
                <a:cs typeface="Montserrat"/>
                <a:sym typeface="Montserrat"/>
              </a:rPr>
              <a:t> </a:t>
            </a:r>
            <a:r>
              <a:rPr lang="en" sz="1600" i="0" u="none" strike="noStrike" cap="none" dirty="0">
                <a:solidFill>
                  <a:schemeClr val="dk1"/>
                </a:solidFill>
                <a:latin typeface="Montserrat"/>
                <a:ea typeface="Montserrat"/>
                <a:cs typeface="Montserrat"/>
                <a:sym typeface="Montserrat"/>
              </a:rPr>
              <a:t>-&gt; </a:t>
            </a:r>
            <a:r>
              <a:rPr lang="en" sz="1600" dirty="0">
                <a:solidFill>
                  <a:srgbClr val="FF0000"/>
                </a:solidFill>
                <a:latin typeface="Montserrat"/>
                <a:ea typeface="Montserrat"/>
                <a:cs typeface="Montserrat"/>
                <a:sym typeface="Montserrat"/>
              </a:rPr>
              <a:t>Evidence of early cosmic HI </a:t>
            </a:r>
            <a:r>
              <a:rPr lang="en" sz="1600" dirty="0" err="1">
                <a:solidFill>
                  <a:srgbClr val="FF0000"/>
                </a:solidFill>
                <a:latin typeface="Montserrat"/>
                <a:ea typeface="Montserrat"/>
                <a:cs typeface="Montserrat"/>
                <a:sym typeface="Montserrat"/>
              </a:rPr>
              <a:t>struc</a:t>
            </a:r>
            <a:r>
              <a:rPr lang="en" sz="1600" dirty="0">
                <a:solidFill>
                  <a:srgbClr val="FF0000"/>
                </a:solidFill>
                <a:latin typeface="Montserrat"/>
                <a:ea typeface="Montserrat"/>
                <a:cs typeface="Montserrat"/>
                <a:sym typeface="Montserrat"/>
              </a:rPr>
              <a:t>.</a:t>
            </a:r>
            <a:endParaRPr sz="1600" i="0" u="none" strike="noStrike" cap="none" dirty="0">
              <a:solidFill>
                <a:schemeClr val="dk1"/>
              </a:solidFill>
              <a:latin typeface="Montserrat"/>
              <a:ea typeface="Montserrat"/>
              <a:cs typeface="Montserrat"/>
              <a:sym typeface="Montserrat"/>
            </a:endParaRPr>
          </a:p>
          <a:p>
            <a:pPr marL="742950" marR="0" lvl="1" indent="-289560" algn="l" rtl="0">
              <a:lnSpc>
                <a:spcPct val="80000"/>
              </a:lnSpc>
              <a:spcBef>
                <a:spcPts val="308"/>
              </a:spcBef>
              <a:spcAft>
                <a:spcPts val="0"/>
              </a:spcAft>
              <a:buClr>
                <a:schemeClr val="dk1"/>
              </a:buClr>
              <a:buSzPts val="1600"/>
              <a:buFont typeface="Montserrat"/>
              <a:buChar char="–"/>
            </a:pPr>
            <a:r>
              <a:rPr lang="en" sz="1600" i="0" u="none" strike="noStrike" cap="none" dirty="0">
                <a:solidFill>
                  <a:schemeClr val="dk1"/>
                </a:solidFill>
                <a:latin typeface="Montserrat"/>
                <a:ea typeface="Montserrat"/>
                <a:cs typeface="Montserrat"/>
                <a:sym typeface="Montserrat"/>
              </a:rPr>
              <a:t>Positive cross-correlation at k~0.4 Mpc</a:t>
            </a:r>
            <a:r>
              <a:rPr lang="en" sz="1600" i="0" u="none" strike="noStrike" cap="none" baseline="30000" dirty="0">
                <a:solidFill>
                  <a:schemeClr val="dk1"/>
                </a:solidFill>
                <a:latin typeface="Montserrat"/>
                <a:ea typeface="Montserrat"/>
                <a:cs typeface="Montserrat"/>
                <a:sym typeface="Montserrat"/>
              </a:rPr>
              <a:t>-1</a:t>
            </a:r>
            <a:r>
              <a:rPr lang="en" sz="1600" i="0" u="none" strike="noStrike" cap="none" dirty="0">
                <a:solidFill>
                  <a:schemeClr val="dk1"/>
                </a:solidFill>
                <a:latin typeface="Montserrat"/>
                <a:ea typeface="Montserrat"/>
                <a:cs typeface="Montserrat"/>
                <a:sym typeface="Montserrat"/>
              </a:rPr>
              <a:t> </a:t>
            </a:r>
            <a:r>
              <a:rPr lang="en" sz="1600" i="0" u="none" strike="noStrike" cap="none" dirty="0">
                <a:solidFill>
                  <a:srgbClr val="FF0000"/>
                </a:solidFill>
                <a:latin typeface="Montserrat"/>
                <a:ea typeface="Montserrat"/>
                <a:cs typeface="Montserrat"/>
                <a:sym typeface="Montserrat"/>
              </a:rPr>
              <a:t>at ~5 sigma</a:t>
            </a:r>
            <a:endParaRPr sz="1600" i="0" u="none" strike="noStrike" cap="none" dirty="0">
              <a:solidFill>
                <a:srgbClr val="FF0000"/>
              </a:solidFill>
              <a:latin typeface="Montserrat"/>
              <a:ea typeface="Montserrat"/>
              <a:cs typeface="Montserrat"/>
              <a:sym typeface="Montserrat"/>
            </a:endParaRPr>
          </a:p>
          <a:p>
            <a:pPr marL="742950" marR="0" lvl="1" indent="-289560" algn="l" rtl="0">
              <a:lnSpc>
                <a:spcPct val="80000"/>
              </a:lnSpc>
              <a:spcBef>
                <a:spcPts val="308"/>
              </a:spcBef>
              <a:spcAft>
                <a:spcPts val="0"/>
              </a:spcAft>
              <a:buClr>
                <a:schemeClr val="dk1"/>
              </a:buClr>
              <a:buSzPts val="1600"/>
              <a:buFont typeface="Montserrat"/>
              <a:buChar char="–"/>
            </a:pPr>
            <a:r>
              <a:rPr lang="en" sz="1600" i="0" u="none" strike="noStrike" cap="none" dirty="0">
                <a:solidFill>
                  <a:schemeClr val="dk1"/>
                </a:solidFill>
                <a:latin typeface="Montserrat"/>
                <a:ea typeface="Montserrat"/>
                <a:cs typeface="Montserrat"/>
                <a:sym typeface="Montserrat"/>
              </a:rPr>
              <a:t>Negative cross-correlation at k~0.1 Mpc</a:t>
            </a:r>
            <a:r>
              <a:rPr lang="en" sz="1600" i="0" u="none" strike="noStrike" cap="none" baseline="30000" dirty="0">
                <a:solidFill>
                  <a:schemeClr val="dk1"/>
                </a:solidFill>
                <a:latin typeface="Montserrat"/>
                <a:ea typeface="Montserrat"/>
                <a:cs typeface="Montserrat"/>
                <a:sym typeface="Montserrat"/>
              </a:rPr>
              <a:t>-1</a:t>
            </a:r>
            <a:r>
              <a:rPr lang="en" sz="1600" i="0" u="none" strike="noStrike" cap="none" dirty="0">
                <a:solidFill>
                  <a:schemeClr val="dk1"/>
                </a:solidFill>
                <a:latin typeface="Montserrat"/>
                <a:ea typeface="Montserrat"/>
                <a:cs typeface="Montserrat"/>
                <a:sym typeface="Montserrat"/>
              </a:rPr>
              <a:t> </a:t>
            </a:r>
            <a:r>
              <a:rPr lang="en" sz="1600" i="0" u="none" strike="noStrike" cap="none" dirty="0">
                <a:solidFill>
                  <a:srgbClr val="FF0000"/>
                </a:solidFill>
                <a:latin typeface="Montserrat"/>
                <a:ea typeface="Montserrat"/>
                <a:cs typeface="Montserrat"/>
                <a:sym typeface="Montserrat"/>
              </a:rPr>
              <a:t>at ~3 sigma</a:t>
            </a:r>
          </a:p>
          <a:p>
            <a:pPr marL="742950" marR="0" lvl="1" indent="-289560" algn="l" rtl="0">
              <a:lnSpc>
                <a:spcPct val="80000"/>
              </a:lnSpc>
              <a:spcBef>
                <a:spcPts val="308"/>
              </a:spcBef>
              <a:spcAft>
                <a:spcPts val="0"/>
              </a:spcAft>
              <a:buClr>
                <a:schemeClr val="dk1"/>
              </a:buClr>
              <a:buSzPts val="1600"/>
              <a:buFont typeface="Montserrat"/>
              <a:buChar char="–"/>
            </a:pPr>
            <a:endParaRPr sz="1600" dirty="0">
              <a:latin typeface="Montserrat"/>
              <a:ea typeface="Montserrat"/>
              <a:cs typeface="Montserrat"/>
              <a:sym typeface="Montserrat"/>
            </a:endParaRPr>
          </a:p>
          <a:p>
            <a:pPr marL="342900" marR="0" lvl="0" indent="-332740" algn="l" rtl="0">
              <a:lnSpc>
                <a:spcPct val="80000"/>
              </a:lnSpc>
              <a:spcBef>
                <a:spcPts val="352"/>
              </a:spcBef>
              <a:spcAft>
                <a:spcPts val="0"/>
              </a:spcAft>
              <a:buClr>
                <a:schemeClr val="dk1"/>
              </a:buClr>
              <a:buSzPts val="1600"/>
              <a:buFont typeface="Montserrat"/>
              <a:buChar char="•"/>
            </a:pPr>
            <a:r>
              <a:rPr lang="en" sz="1600" i="0" u="none" strike="noStrike" cap="none" dirty="0">
                <a:solidFill>
                  <a:schemeClr val="dk1"/>
                </a:solidFill>
                <a:latin typeface="Montserrat"/>
                <a:ea typeface="Montserrat"/>
                <a:cs typeface="Montserrat"/>
                <a:sym typeface="Montserrat"/>
              </a:rPr>
              <a:t>Goal-2: Determination of the CPST scale at z=6.6 with </a:t>
            </a:r>
            <a:r>
              <a:rPr lang="en" sz="1600" i="0" u="none" strike="noStrike" cap="none" dirty="0" err="1">
                <a:solidFill>
                  <a:schemeClr val="dk1"/>
                </a:solidFill>
                <a:latin typeface="Montserrat"/>
                <a:ea typeface="Montserrat"/>
                <a:cs typeface="Montserrat"/>
                <a:sym typeface="Montserrat"/>
              </a:rPr>
              <a:t>Δk</a:t>
            </a:r>
            <a:r>
              <a:rPr lang="en" sz="1600" i="0" u="none" strike="noStrike" cap="none" dirty="0">
                <a:solidFill>
                  <a:schemeClr val="dk1"/>
                </a:solidFill>
                <a:latin typeface="Montserrat"/>
                <a:ea typeface="Montserrat"/>
                <a:cs typeface="Montserrat"/>
                <a:sym typeface="Montserrat"/>
              </a:rPr>
              <a:t>=~0.1 accuracy</a:t>
            </a:r>
            <a:endParaRPr sz="1600" i="0" u="none" strike="noStrike" cap="none" dirty="0">
              <a:solidFill>
                <a:schemeClr val="dk1"/>
              </a:solidFill>
              <a:latin typeface="Montserrat"/>
              <a:ea typeface="Montserrat"/>
              <a:cs typeface="Montserrat"/>
              <a:sym typeface="Montserrat"/>
            </a:endParaRPr>
          </a:p>
          <a:p>
            <a:pPr marL="742950" marR="0" lvl="1" indent="-209550" algn="l" rtl="0">
              <a:lnSpc>
                <a:spcPct val="80000"/>
              </a:lnSpc>
              <a:spcBef>
                <a:spcPts val="352"/>
              </a:spcBef>
              <a:spcAft>
                <a:spcPts val="0"/>
              </a:spcAft>
              <a:buClr>
                <a:schemeClr val="dk1"/>
              </a:buClr>
              <a:buSzPts val="1600"/>
              <a:buFont typeface="Montserrat"/>
              <a:buChar char="–"/>
            </a:pPr>
            <a:r>
              <a:rPr lang="en" sz="1600" dirty="0">
                <a:latin typeface="Montserrat"/>
                <a:ea typeface="Montserrat"/>
                <a:cs typeface="Montserrat"/>
                <a:sym typeface="Montserrat"/>
              </a:rPr>
              <a:t>First definitive evidence of </a:t>
            </a:r>
            <a:r>
              <a:rPr lang="en" sz="1600" dirty="0">
                <a:solidFill>
                  <a:srgbClr val="FF0000"/>
                </a:solidFill>
                <a:latin typeface="Montserrat"/>
                <a:ea typeface="Montserrat"/>
                <a:cs typeface="Montserrat"/>
                <a:sym typeface="Montserrat"/>
              </a:rPr>
              <a:t>cosmic ionized bubbles</a:t>
            </a:r>
            <a:endParaRPr sz="1600" dirty="0">
              <a:solidFill>
                <a:srgbClr val="FF0000"/>
              </a:solidFill>
              <a:latin typeface="Montserrat"/>
              <a:ea typeface="Montserrat"/>
              <a:cs typeface="Montserrat"/>
              <a:sym typeface="Montserrat"/>
            </a:endParaRPr>
          </a:p>
          <a:p>
            <a:pPr marL="0" marR="0" lvl="0" indent="0" algn="l" rtl="0">
              <a:lnSpc>
                <a:spcPct val="80000"/>
              </a:lnSpc>
              <a:spcBef>
                <a:spcPts val="352"/>
              </a:spcBef>
              <a:spcAft>
                <a:spcPts val="0"/>
              </a:spcAft>
              <a:buClr>
                <a:schemeClr val="dk1"/>
              </a:buClr>
              <a:buSzPts val="1760"/>
              <a:buFont typeface="Arial"/>
              <a:buNone/>
            </a:pPr>
            <a:endParaRPr sz="1600" i="0" u="none" strike="noStrike" cap="none" dirty="0">
              <a:solidFill>
                <a:schemeClr val="dk1"/>
              </a:solidFill>
              <a:latin typeface="Montserrat"/>
              <a:ea typeface="Montserrat"/>
              <a:cs typeface="Montserrat"/>
              <a:sym typeface="Montserrat"/>
            </a:endParaRPr>
          </a:p>
        </p:txBody>
      </p:sp>
      <p:sp>
        <p:nvSpPr>
          <p:cNvPr id="279" name="Google Shape;279;p56"/>
          <p:cNvSpPr txBox="1"/>
          <p:nvPr/>
        </p:nvSpPr>
        <p:spPr>
          <a:xfrm>
            <a:off x="2425875" y="2834325"/>
            <a:ext cx="1718700" cy="306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chemeClr val="dk1"/>
                </a:solidFill>
                <a:latin typeface="Calibri"/>
                <a:ea typeface="Calibri"/>
                <a:cs typeface="Calibri"/>
                <a:sym typeface="Calibri"/>
              </a:rPr>
              <a:t>neg. signal </a:t>
            </a:r>
            <a:endParaRPr/>
          </a:p>
        </p:txBody>
      </p:sp>
      <p:sp>
        <p:nvSpPr>
          <p:cNvPr id="280" name="Google Shape;280;p56"/>
          <p:cNvSpPr txBox="1"/>
          <p:nvPr/>
        </p:nvSpPr>
        <p:spPr>
          <a:xfrm>
            <a:off x="5557850" y="4380675"/>
            <a:ext cx="3585900" cy="63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dirty="0">
                <a:solidFill>
                  <a:schemeClr val="dk1"/>
                </a:solidFill>
                <a:latin typeface="Calibri"/>
                <a:ea typeface="Calibri"/>
                <a:cs typeface="Calibri"/>
                <a:sym typeface="Calibri"/>
              </a:rPr>
              <a:t>Kubota+18. See similar predictions (Sobacchi&amp;Mesigner+16, Hutter+18)</a:t>
            </a:r>
            <a:endParaRPr sz="1800" dirty="0">
              <a:solidFill>
                <a:schemeClr val="dk1"/>
              </a:solidFill>
              <a:latin typeface="Calibri"/>
              <a:ea typeface="Calibri"/>
              <a:cs typeface="Calibri"/>
              <a:sym typeface="Calibri"/>
            </a:endParaRPr>
          </a:p>
        </p:txBody>
      </p:sp>
      <p:cxnSp>
        <p:nvCxnSpPr>
          <p:cNvPr id="281" name="Google Shape;281;p56"/>
          <p:cNvCxnSpPr>
            <a:stCxn id="282" idx="1"/>
          </p:cNvCxnSpPr>
          <p:nvPr/>
        </p:nvCxnSpPr>
        <p:spPr>
          <a:xfrm rot="10800000">
            <a:off x="3294932" y="3547125"/>
            <a:ext cx="685800" cy="457200"/>
          </a:xfrm>
          <a:prstGeom prst="straightConnector1">
            <a:avLst/>
          </a:prstGeom>
          <a:noFill/>
          <a:ln w="25400" cap="flat" cmpd="sng">
            <a:solidFill>
              <a:srgbClr val="0000FF"/>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83" name="Google Shape;283;p56"/>
          <p:cNvCxnSpPr/>
          <p:nvPr/>
        </p:nvCxnSpPr>
        <p:spPr>
          <a:xfrm rot="10800000" flipH="1">
            <a:off x="3980732" y="3104925"/>
            <a:ext cx="319500" cy="899400"/>
          </a:xfrm>
          <a:prstGeom prst="straightConnector1">
            <a:avLst/>
          </a:prstGeom>
          <a:noFill/>
          <a:ln w="25400" cap="flat" cmpd="sng">
            <a:solidFill>
              <a:srgbClr val="0000FF"/>
            </a:solidFill>
            <a:prstDash val="solid"/>
            <a:round/>
            <a:headEnd type="none" w="sm" len="sm"/>
            <a:tailEnd type="stealth" w="med" len="med"/>
          </a:ln>
          <a:effectLst>
            <a:outerShdw blurRad="40000" dist="20000" dir="5400000" rotWithShape="0">
              <a:srgbClr val="000000">
                <a:alpha val="37647"/>
              </a:srgbClr>
            </a:outerShdw>
          </a:effectLst>
        </p:spPr>
      </p:cxnSp>
      <p:sp>
        <p:nvSpPr>
          <p:cNvPr id="282" name="Google Shape;282;p56"/>
          <p:cNvSpPr txBox="1"/>
          <p:nvPr/>
        </p:nvSpPr>
        <p:spPr>
          <a:xfrm>
            <a:off x="3980732" y="3851175"/>
            <a:ext cx="1254000" cy="306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0000FF"/>
                </a:solidFill>
                <a:latin typeface="Calibri"/>
                <a:ea typeface="Calibri"/>
                <a:cs typeface="Calibri"/>
                <a:sym typeface="Calibri"/>
              </a:rPr>
              <a:t>detections</a:t>
            </a:r>
            <a:endParaRPr sz="1800">
              <a:solidFill>
                <a:srgbClr val="0000FF"/>
              </a:solidFill>
              <a:latin typeface="Calibri"/>
              <a:ea typeface="Calibri"/>
              <a:cs typeface="Calibri"/>
              <a:sym typeface="Calibri"/>
            </a:endParaRPr>
          </a:p>
        </p:txBody>
      </p:sp>
      <p:sp>
        <p:nvSpPr>
          <p:cNvPr id="284" name="Google Shape;284;p56"/>
          <p:cNvSpPr txBox="1"/>
          <p:nvPr/>
        </p:nvSpPr>
        <p:spPr>
          <a:xfrm>
            <a:off x="9872675" y="5014875"/>
            <a:ext cx="6072300" cy="2314500"/>
          </a:xfrm>
          <a:prstGeom prst="rect">
            <a:avLst/>
          </a:prstGeom>
          <a:noFill/>
          <a:ln>
            <a:noFill/>
          </a:ln>
        </p:spPr>
        <p:txBody>
          <a:bodyPr spcFirstLastPara="1" wrap="square" lIns="91425" tIns="91425" rIns="91425" bIns="91425" anchor="t" anchorCtr="0">
            <a:noAutofit/>
          </a:bodyPr>
          <a:lstStyle/>
          <a:p>
            <a:pPr marL="342900" lvl="0" indent="-332740" algn="l" rtl="0">
              <a:lnSpc>
                <a:spcPct val="80000"/>
              </a:lnSpc>
              <a:spcBef>
                <a:spcPts val="352"/>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Goal-3: Cross-correlation shape differences: galaxy and AGN contributions (TBD)</a:t>
            </a:r>
            <a:endParaRPr sz="1600">
              <a:solidFill>
                <a:schemeClr val="dk1"/>
              </a:solidFill>
              <a:latin typeface="Montserrat"/>
              <a:ea typeface="Montserrat"/>
              <a:cs typeface="Montserrat"/>
              <a:sym typeface="Montserrat"/>
            </a:endParaRPr>
          </a:p>
          <a:p>
            <a:pPr marL="0" lvl="0" indent="0" algn="l" rtl="0">
              <a:lnSpc>
                <a:spcPct val="80000"/>
              </a:lnSpc>
              <a:spcBef>
                <a:spcPts val="352"/>
              </a:spcBef>
              <a:spcAft>
                <a:spcPts val="0"/>
              </a:spcAft>
              <a:buClr>
                <a:schemeClr val="dk1"/>
              </a:buClr>
              <a:buSzPts val="1760"/>
              <a:buFont typeface="Arial"/>
              <a:buNone/>
            </a:pPr>
            <a:r>
              <a:rPr lang="en" sz="1600">
                <a:solidFill>
                  <a:schemeClr val="dk1"/>
                </a:solidFill>
                <a:latin typeface="Montserrat"/>
                <a:ea typeface="Montserrat"/>
                <a:cs typeface="Montserrat"/>
                <a:sym typeface="Montserrat"/>
              </a:rPr>
              <a:t>Hasegawa et al. are implementing AGN sources in simulations to evaluate (ongoing).</a:t>
            </a:r>
            <a:endParaRPr/>
          </a:p>
        </p:txBody>
      </p:sp>
      <p:sp>
        <p:nvSpPr>
          <p:cNvPr id="285" name="Google Shape;285;p56"/>
          <p:cNvSpPr txBox="1"/>
          <p:nvPr/>
        </p:nvSpPr>
        <p:spPr>
          <a:xfrm>
            <a:off x="6707775" y="3851925"/>
            <a:ext cx="2457300" cy="457200"/>
          </a:xfrm>
          <a:prstGeom prst="rect">
            <a:avLst/>
          </a:prstGeom>
          <a:noFill/>
          <a:ln>
            <a:noFill/>
          </a:ln>
        </p:spPr>
        <p:txBody>
          <a:bodyPr spcFirstLastPara="1" wrap="square" lIns="91425" tIns="91425" rIns="91425" bIns="91425" anchor="t" anchorCtr="0">
            <a:noAutofit/>
          </a:bodyPr>
          <a:lstStyle/>
          <a:p>
            <a:pPr marL="342900" lvl="0" indent="0" algn="l" rtl="0">
              <a:lnSpc>
                <a:spcPct val="80000"/>
              </a:lnSpc>
              <a:spcBef>
                <a:spcPts val="0"/>
              </a:spcBef>
              <a:spcAft>
                <a:spcPts val="0"/>
              </a:spcAft>
              <a:buNone/>
            </a:pPr>
            <a:r>
              <a:rPr lang="en" sz="1600">
                <a:solidFill>
                  <a:schemeClr val="dk1"/>
                </a:solidFill>
                <a:latin typeface="Montserrat"/>
                <a:ea typeface="Montserrat"/>
                <a:cs typeface="Montserrat"/>
                <a:sym typeface="Montserrat"/>
              </a:rPr>
              <a:t>21cm: MWA,SKA</a:t>
            </a:r>
            <a:endParaRPr/>
          </a:p>
        </p:txBody>
      </p:sp>
      <p:sp>
        <p:nvSpPr>
          <p:cNvPr id="12" name="コンテンツ プレースホルダー 2">
            <a:extLst>
              <a:ext uri="{FF2B5EF4-FFF2-40B4-BE49-F238E27FC236}">
                <a16:creationId xmlns:a16="http://schemas.microsoft.com/office/drawing/2014/main" id="{286CD89D-6D8B-344D-B2AF-0A31BCC47D70}"/>
              </a:ext>
            </a:extLst>
          </p:cNvPr>
          <p:cNvSpPr txBox="1">
            <a:spLocks/>
          </p:cNvSpPr>
          <p:nvPr/>
        </p:nvSpPr>
        <p:spPr>
          <a:xfrm>
            <a:off x="0" y="6518788"/>
            <a:ext cx="8444098" cy="396500"/>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en-US" altLang="ja-JP" dirty="0"/>
              <a:t>No competing studies exist in the existing/planned projects.</a:t>
            </a:r>
          </a:p>
          <a:p>
            <a:pPr marL="0" indent="0">
              <a:buFont typeface="Arial"/>
              <a:buNone/>
            </a:pPr>
            <a:endParaRPr lang="en-US" altLang="ja-JP" dirty="0"/>
          </a:p>
          <a:p>
            <a:endParaRPr lang="en-US" altLang="ja-JP" dirty="0"/>
          </a:p>
          <a:p>
            <a:pPr marL="457200" lvl="1" indent="0">
              <a:buFont typeface="Arial"/>
              <a:buNone/>
            </a:pP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ja-JP" altLang="en-US" dirty="0"/>
          </a:p>
        </p:txBody>
      </p:sp>
    </p:spTree>
    <p:extLst>
      <p:ext uri="{BB962C8B-B14F-4D97-AF65-F5344CB8AC3E}">
        <p14:creationId xmlns:p14="http://schemas.microsoft.com/office/powerpoint/2010/main" val="517562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0080"/>
            <a:ext cx="8229600" cy="1143000"/>
          </a:xfrm>
        </p:spPr>
        <p:txBody>
          <a:bodyPr/>
          <a:lstStyle/>
          <a:p>
            <a:r>
              <a:rPr kumimoji="1" lang="en-US" altLang="ja-JP" dirty="0"/>
              <a:t>Summary</a:t>
            </a:r>
            <a:endParaRPr kumimoji="1" lang="ja-JP" altLang="en-US" dirty="0"/>
          </a:p>
        </p:txBody>
      </p:sp>
      <p:sp>
        <p:nvSpPr>
          <p:cNvPr id="3" name="コンテンツ プレースホルダー 2"/>
          <p:cNvSpPr>
            <a:spLocks noGrp="1"/>
          </p:cNvSpPr>
          <p:nvPr>
            <p:ph idx="1"/>
          </p:nvPr>
        </p:nvSpPr>
        <p:spPr>
          <a:xfrm>
            <a:off x="70555" y="722125"/>
            <a:ext cx="9073445" cy="6135875"/>
          </a:xfrm>
        </p:spPr>
        <p:txBody>
          <a:bodyPr>
            <a:noAutofit/>
          </a:bodyPr>
          <a:lstStyle/>
          <a:p>
            <a:r>
              <a:rPr lang="en-US" altLang="ja-JP" sz="2400" b="1" dirty="0"/>
              <a:t>Science goal</a:t>
            </a:r>
          </a:p>
          <a:p>
            <a:pPr lvl="1"/>
            <a:r>
              <a:rPr lang="en-US" altLang="ja-JP" sz="2000" dirty="0"/>
              <a:t>Evolution of the universe (Structure/galaxy formation, Cosmic reionization)</a:t>
            </a:r>
          </a:p>
          <a:p>
            <a:r>
              <a:rPr lang="en-US" altLang="ja-JP" sz="2400" b="1" dirty="0"/>
              <a:t>Project status</a:t>
            </a:r>
          </a:p>
          <a:p>
            <a:pPr lvl="1"/>
            <a:r>
              <a:rPr lang="en-US" altLang="ja-JP" sz="2000" dirty="0"/>
              <a:t>HSC Survey (2014-) and multi-wavelength prog (+SDSS)</a:t>
            </a:r>
          </a:p>
          <a:p>
            <a:r>
              <a:rPr lang="en-US" altLang="ja-JP" sz="2400" b="1" dirty="0"/>
              <a:t>Scientific result</a:t>
            </a:r>
            <a:r>
              <a:rPr lang="en-US" altLang="ja-JP" sz="2000" b="1" dirty="0"/>
              <a:t>s</a:t>
            </a:r>
          </a:p>
          <a:p>
            <a:pPr lvl="1"/>
            <a:r>
              <a:rPr lang="en-US" altLang="ja-JP" sz="2000" dirty="0"/>
              <a:t>120 refereed papers, 33 out of which are led by ICRR</a:t>
            </a:r>
          </a:p>
          <a:p>
            <a:r>
              <a:rPr lang="en-US" altLang="ja-JP" sz="2400" b="1" dirty="0"/>
              <a:t>Size of Group, manpower, and education</a:t>
            </a:r>
          </a:p>
          <a:p>
            <a:pPr lvl="1"/>
            <a:r>
              <a:rPr lang="en-US" altLang="ja-JP" sz="2000" dirty="0"/>
              <a:t>2 faculty. 9 post-doc. 16 students (+in school). 13/3 degrees. 8 JSPS fellowships</a:t>
            </a:r>
          </a:p>
          <a:p>
            <a:r>
              <a:rPr lang="en-US" altLang="ja-JP" sz="2400" b="1" dirty="0"/>
              <a:t>Award and Scholarship</a:t>
            </a:r>
          </a:p>
          <a:p>
            <a:pPr lvl="1"/>
            <a:r>
              <a:rPr lang="en-US" altLang="ja-JP" sz="2000" dirty="0"/>
              <a:t>2 School of Science Awards, 1 ASJ Young Astronomer Award, 1 MEXT Prize</a:t>
            </a:r>
          </a:p>
          <a:p>
            <a:r>
              <a:rPr lang="en-US" altLang="ja-JP" sz="2400" b="1" dirty="0"/>
              <a:t>Funding and Budget</a:t>
            </a:r>
            <a:endParaRPr lang="en-US" altLang="ja-JP" sz="2400" dirty="0"/>
          </a:p>
          <a:p>
            <a:pPr lvl="1"/>
            <a:r>
              <a:rPr lang="en-US" altLang="ja-JP" sz="2000" dirty="0"/>
              <a:t>9 grants, 2 of which are ~30-40 million yen programs led by </a:t>
            </a:r>
            <a:r>
              <a:rPr lang="en-US" altLang="ja-JP" sz="2000" dirty="0" err="1"/>
              <a:t>Ouchi</a:t>
            </a:r>
            <a:endParaRPr lang="en-US" altLang="ja-JP" sz="2000" dirty="0"/>
          </a:p>
          <a:p>
            <a:r>
              <a:rPr lang="en-US" altLang="ja-JP" sz="2400" b="1" dirty="0"/>
              <a:t>Future prospect</a:t>
            </a:r>
          </a:p>
          <a:p>
            <a:pPr lvl="1"/>
            <a:r>
              <a:rPr lang="en-US" altLang="ja-JP" sz="2400" dirty="0"/>
              <a:t>HST to PFS (for WFIRST/TMT). HI-galaxy corr. for reionization </a:t>
            </a:r>
            <a:r>
              <a:rPr lang="en-US" altLang="ja-JP" sz="2400" dirty="0" err="1"/>
              <a:t>phys</a:t>
            </a:r>
            <a:endParaRPr kumimoji="1" lang="ja-JP" altLang="en-US" sz="2400" dirty="0"/>
          </a:p>
        </p:txBody>
      </p:sp>
    </p:spTree>
    <p:extLst>
      <p:ext uri="{BB962C8B-B14F-4D97-AF65-F5344CB8AC3E}">
        <p14:creationId xmlns:p14="http://schemas.microsoft.com/office/powerpoint/2010/main" val="3516464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9834"/>
            <a:ext cx="8229600" cy="1143000"/>
          </a:xfrm>
        </p:spPr>
        <p:txBody>
          <a:bodyPr/>
          <a:lstStyle/>
          <a:p>
            <a:r>
              <a:rPr kumimoji="1" lang="en-US" altLang="ja-JP" dirty="0"/>
              <a:t>Scientific Goal</a:t>
            </a:r>
            <a:endParaRPr kumimoji="1" lang="ja-JP" altLang="en-US" dirty="0"/>
          </a:p>
        </p:txBody>
      </p:sp>
      <p:sp>
        <p:nvSpPr>
          <p:cNvPr id="3" name="コンテンツ プレースホルダー 2"/>
          <p:cNvSpPr>
            <a:spLocks noGrp="1"/>
          </p:cNvSpPr>
          <p:nvPr>
            <p:ph idx="1"/>
          </p:nvPr>
        </p:nvSpPr>
        <p:spPr>
          <a:xfrm>
            <a:off x="0" y="3050910"/>
            <a:ext cx="9144000" cy="3524868"/>
          </a:xfrm>
        </p:spPr>
        <p:txBody>
          <a:bodyPr>
            <a:normAutofit/>
          </a:bodyPr>
          <a:lstStyle/>
          <a:p>
            <a:r>
              <a:rPr kumimoji="1" lang="en-US" altLang="ja-JP" dirty="0"/>
              <a:t>Understanding </a:t>
            </a:r>
            <a:r>
              <a:rPr lang="en-US" altLang="ja-JP" dirty="0"/>
              <a:t>the evolution of the universe including</a:t>
            </a:r>
          </a:p>
          <a:p>
            <a:pPr lvl="1"/>
            <a:r>
              <a:rPr lang="en-US" altLang="ja-JP" dirty="0"/>
              <a:t>Structure/galaxy formation, and</a:t>
            </a:r>
          </a:p>
          <a:p>
            <a:pPr lvl="1"/>
            <a:r>
              <a:rPr lang="en-US" altLang="ja-JP" dirty="0"/>
              <a:t>Cosmic </a:t>
            </a:r>
            <a:r>
              <a:rPr lang="en-US" altLang="ja-JP" dirty="0" err="1"/>
              <a:t>reionization</a:t>
            </a:r>
            <a:endParaRPr lang="en-US" altLang="ja-JP" dirty="0"/>
          </a:p>
          <a:p>
            <a:pPr marL="457200" lvl="1" indent="0">
              <a:buNone/>
            </a:pPr>
            <a:r>
              <a:rPr lang="en-US" altLang="ja-JP" dirty="0"/>
              <a:t>by observations</a:t>
            </a:r>
          </a:p>
          <a:p>
            <a:endParaRPr lang="en-US" altLang="ja-JP" dirty="0"/>
          </a:p>
        </p:txBody>
      </p:sp>
      <p:pic>
        <p:nvPicPr>
          <p:cNvPr id="4" name="Picture 3"/>
          <p:cNvPicPr>
            <a:picLocks noChangeAspect="1"/>
          </p:cNvPicPr>
          <p:nvPr/>
        </p:nvPicPr>
        <p:blipFill>
          <a:blip r:embed="rId2"/>
          <a:stretch>
            <a:fillRect/>
          </a:stretch>
        </p:blipFill>
        <p:spPr>
          <a:xfrm>
            <a:off x="88900" y="840005"/>
            <a:ext cx="9055100" cy="2210905"/>
          </a:xfrm>
          <a:prstGeom prst="rect">
            <a:avLst/>
          </a:prstGeom>
        </p:spPr>
      </p:pic>
    </p:spTree>
    <p:extLst>
      <p:ext uri="{BB962C8B-B14F-4D97-AF65-F5344CB8AC3E}">
        <p14:creationId xmlns:p14="http://schemas.microsoft.com/office/powerpoint/2010/main" val="3163771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1143000"/>
          </a:xfrm>
        </p:spPr>
        <p:txBody>
          <a:bodyPr>
            <a:normAutofit fontScale="90000"/>
          </a:bodyPr>
          <a:lstStyle/>
          <a:p>
            <a:r>
              <a:rPr lang="en-US" altLang="ja-JP" dirty="0"/>
              <a:t>Project </a:t>
            </a:r>
            <a:r>
              <a:rPr kumimoji="1" lang="en-US" altLang="ja-JP" dirty="0"/>
              <a:t>Status </a:t>
            </a:r>
            <a:br>
              <a:rPr kumimoji="1" lang="en-US" altLang="ja-JP" dirty="0"/>
            </a:br>
            <a:r>
              <a:rPr kumimoji="1" lang="en-US" altLang="ja-JP" dirty="0"/>
              <a:t>(2012-2018)</a:t>
            </a:r>
            <a:endParaRPr kumimoji="1" lang="ja-JP" altLang="en-US" dirty="0"/>
          </a:p>
        </p:txBody>
      </p:sp>
      <p:sp>
        <p:nvSpPr>
          <p:cNvPr id="3" name="コンテンツ プレースホルダー 2"/>
          <p:cNvSpPr>
            <a:spLocks noGrp="1"/>
          </p:cNvSpPr>
          <p:nvPr>
            <p:ph idx="1"/>
          </p:nvPr>
        </p:nvSpPr>
        <p:spPr>
          <a:xfrm>
            <a:off x="-1" y="1417638"/>
            <a:ext cx="6651171" cy="3589791"/>
          </a:xfrm>
        </p:spPr>
        <p:txBody>
          <a:bodyPr>
            <a:normAutofit fontScale="92500" lnSpcReduction="10000"/>
          </a:bodyPr>
          <a:lstStyle/>
          <a:p>
            <a:r>
              <a:rPr lang="en-US" altLang="ja-JP" dirty="0"/>
              <a:t>Two projects</a:t>
            </a:r>
          </a:p>
          <a:p>
            <a:pPr marL="457200" lvl="1" indent="0">
              <a:buNone/>
            </a:pPr>
            <a:r>
              <a:rPr lang="en-US" altLang="ja-JP" dirty="0"/>
              <a:t>1) Subaru Hyper </a:t>
            </a:r>
            <a:r>
              <a:rPr lang="en-US" altLang="ja-JP" dirty="0" err="1"/>
              <a:t>Suprime</a:t>
            </a:r>
            <a:r>
              <a:rPr lang="en-US" altLang="ja-JP" dirty="0"/>
              <a:t>-Cam (</a:t>
            </a:r>
            <a:r>
              <a:rPr lang="en-US" altLang="ja-JP" dirty="0">
                <a:solidFill>
                  <a:srgbClr val="FF0000"/>
                </a:solidFill>
              </a:rPr>
              <a:t>HSC</a:t>
            </a:r>
            <a:r>
              <a:rPr lang="en-US" altLang="ja-JP" dirty="0"/>
              <a:t>) survey</a:t>
            </a:r>
          </a:p>
          <a:p>
            <a:pPr lvl="1"/>
            <a:r>
              <a:rPr lang="en-US" altLang="ja-JP" dirty="0"/>
              <a:t>HSC narrowband (NB) developments</a:t>
            </a:r>
          </a:p>
          <a:p>
            <a:pPr lvl="1"/>
            <a:r>
              <a:rPr lang="en-US" altLang="ja-JP" dirty="0"/>
              <a:t>HSC survey obs. started since 2014</a:t>
            </a:r>
          </a:p>
          <a:p>
            <a:pPr marL="457200" lvl="1" indent="0">
              <a:buNone/>
            </a:pPr>
            <a:endParaRPr lang="en-US" altLang="ja-JP" dirty="0"/>
          </a:p>
          <a:p>
            <a:pPr lvl="1"/>
            <a:endParaRPr lang="en-US" altLang="ja-JP" dirty="0"/>
          </a:p>
          <a:p>
            <a:pPr marL="457200" lvl="1" indent="0">
              <a:buNone/>
            </a:pPr>
            <a:r>
              <a:rPr lang="en-US" altLang="ja-JP" dirty="0"/>
              <a:t>2) Complementary multi-wavelength prog. including </a:t>
            </a:r>
            <a:r>
              <a:rPr lang="en-US" altLang="ja-JP" dirty="0">
                <a:solidFill>
                  <a:srgbClr val="FF0000"/>
                </a:solidFill>
              </a:rPr>
              <a:t>HST</a:t>
            </a:r>
            <a:r>
              <a:rPr lang="en-US" altLang="ja-JP" dirty="0"/>
              <a:t>, Keck, and </a:t>
            </a:r>
            <a:r>
              <a:rPr lang="en-US" altLang="ja-JP" dirty="0">
                <a:solidFill>
                  <a:srgbClr val="FF0000"/>
                </a:solidFill>
              </a:rPr>
              <a:t>ALMA</a:t>
            </a:r>
            <a:r>
              <a:rPr lang="en-US" altLang="ja-JP" dirty="0"/>
              <a:t> </a:t>
            </a:r>
            <a:r>
              <a:rPr lang="en-US" altLang="ja-JP" dirty="0" err="1"/>
              <a:t>obs</a:t>
            </a:r>
            <a:r>
              <a:rPr lang="en-US" altLang="ja-JP" dirty="0"/>
              <a:t> (+SDSS).</a:t>
            </a:r>
          </a:p>
          <a:p>
            <a:endParaRPr lang="en-US" altLang="ja-JP" dirty="0"/>
          </a:p>
        </p:txBody>
      </p:sp>
      <p:pic>
        <p:nvPicPr>
          <p:cNvPr id="7" name="図 6">
            <a:extLst>
              <a:ext uri="{FF2B5EF4-FFF2-40B4-BE49-F238E27FC236}">
                <a16:creationId xmlns:a16="http://schemas.microsoft.com/office/drawing/2014/main" id="{5D4F1D0B-5D31-354D-BA1E-4E5218FE62B3}"/>
              </a:ext>
            </a:extLst>
          </p:cNvPr>
          <p:cNvPicPr>
            <a:picLocks noChangeAspect="1"/>
          </p:cNvPicPr>
          <p:nvPr/>
        </p:nvPicPr>
        <p:blipFill>
          <a:blip r:embed="rId2"/>
          <a:stretch>
            <a:fillRect/>
          </a:stretch>
        </p:blipFill>
        <p:spPr>
          <a:xfrm>
            <a:off x="6738256" y="1189227"/>
            <a:ext cx="1937658" cy="2913921"/>
          </a:xfrm>
          <a:prstGeom prst="rect">
            <a:avLst/>
          </a:prstGeom>
        </p:spPr>
      </p:pic>
      <p:pic>
        <p:nvPicPr>
          <p:cNvPr id="11" name="図 10">
            <a:extLst>
              <a:ext uri="{FF2B5EF4-FFF2-40B4-BE49-F238E27FC236}">
                <a16:creationId xmlns:a16="http://schemas.microsoft.com/office/drawing/2014/main" id="{7E9BEB45-23DC-424E-9BD4-E4711F6DD797}"/>
              </a:ext>
            </a:extLst>
          </p:cNvPr>
          <p:cNvPicPr>
            <a:picLocks noChangeAspect="1"/>
          </p:cNvPicPr>
          <p:nvPr/>
        </p:nvPicPr>
        <p:blipFill>
          <a:blip r:embed="rId3"/>
          <a:stretch>
            <a:fillRect/>
          </a:stretch>
        </p:blipFill>
        <p:spPr>
          <a:xfrm>
            <a:off x="3148638" y="4807441"/>
            <a:ext cx="4034603" cy="1967020"/>
          </a:xfrm>
          <a:prstGeom prst="rect">
            <a:avLst/>
          </a:prstGeom>
        </p:spPr>
      </p:pic>
      <p:pic>
        <p:nvPicPr>
          <p:cNvPr id="12" name="図 11">
            <a:extLst>
              <a:ext uri="{FF2B5EF4-FFF2-40B4-BE49-F238E27FC236}">
                <a16:creationId xmlns:a16="http://schemas.microsoft.com/office/drawing/2014/main" id="{8143F46D-66D1-8348-95C0-D9EECF58D4E6}"/>
              </a:ext>
            </a:extLst>
          </p:cNvPr>
          <p:cNvPicPr>
            <a:picLocks noChangeAspect="1"/>
          </p:cNvPicPr>
          <p:nvPr/>
        </p:nvPicPr>
        <p:blipFill>
          <a:blip r:embed="rId4"/>
          <a:stretch>
            <a:fillRect/>
          </a:stretch>
        </p:blipFill>
        <p:spPr>
          <a:xfrm>
            <a:off x="532070" y="4810225"/>
            <a:ext cx="2428082" cy="1942464"/>
          </a:xfrm>
          <a:prstGeom prst="rect">
            <a:avLst/>
          </a:prstGeom>
        </p:spPr>
      </p:pic>
      <p:sp>
        <p:nvSpPr>
          <p:cNvPr id="13" name="左矢印 12">
            <a:extLst>
              <a:ext uri="{FF2B5EF4-FFF2-40B4-BE49-F238E27FC236}">
                <a16:creationId xmlns:a16="http://schemas.microsoft.com/office/drawing/2014/main" id="{14C0F80E-B8D1-8343-9472-0943302BA9DF}"/>
              </a:ext>
            </a:extLst>
          </p:cNvPr>
          <p:cNvSpPr/>
          <p:nvPr/>
        </p:nvSpPr>
        <p:spPr>
          <a:xfrm>
            <a:off x="7876115" y="1343583"/>
            <a:ext cx="875998" cy="703120"/>
          </a:xfrm>
          <a:prstGeom prst="lef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HSC</a:t>
            </a: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5" name="テキスト ボックス 4">
            <a:extLst>
              <a:ext uri="{FF2B5EF4-FFF2-40B4-BE49-F238E27FC236}">
                <a16:creationId xmlns:a16="http://schemas.microsoft.com/office/drawing/2014/main" id="{95DB31B3-F400-674E-9A97-CCFE93BB9D8D}"/>
              </a:ext>
            </a:extLst>
          </p:cNvPr>
          <p:cNvSpPr txBox="1"/>
          <p:nvPr/>
        </p:nvSpPr>
        <p:spPr>
          <a:xfrm>
            <a:off x="532069" y="6139015"/>
            <a:ext cx="2428083" cy="646331"/>
          </a:xfrm>
          <a:prstGeom prst="rect">
            <a:avLst/>
          </a:prstGeom>
          <a:noFill/>
        </p:spPr>
        <p:txBody>
          <a:bodyPr wrap="square" rtlCol="0">
            <a:spAutoFit/>
          </a:bodyPr>
          <a:lstStyle/>
          <a:p>
            <a:pPr algn="ctr"/>
            <a:r>
              <a:rPr kumimoji="1" lang="en-US" altLang="ja-JP" dirty="0"/>
              <a:t>Hubble Space Telescope </a:t>
            </a:r>
          </a:p>
          <a:p>
            <a:pPr algn="ctr"/>
            <a:r>
              <a:rPr kumimoji="1" lang="en-US" altLang="ja-JP" dirty="0"/>
              <a:t>(HST)</a:t>
            </a:r>
            <a:endParaRPr kumimoji="1" lang="ja-JP" altLang="en-US"/>
          </a:p>
        </p:txBody>
      </p:sp>
      <p:sp>
        <p:nvSpPr>
          <p:cNvPr id="14" name="テキスト ボックス 13">
            <a:extLst>
              <a:ext uri="{FF2B5EF4-FFF2-40B4-BE49-F238E27FC236}">
                <a16:creationId xmlns:a16="http://schemas.microsoft.com/office/drawing/2014/main" id="{C9EAA19B-F25E-7D44-8197-0070E36F784B}"/>
              </a:ext>
            </a:extLst>
          </p:cNvPr>
          <p:cNvSpPr txBox="1"/>
          <p:nvPr/>
        </p:nvSpPr>
        <p:spPr>
          <a:xfrm>
            <a:off x="3178628" y="6416014"/>
            <a:ext cx="5148942" cy="369332"/>
          </a:xfrm>
          <a:prstGeom prst="rect">
            <a:avLst/>
          </a:prstGeom>
          <a:noFill/>
        </p:spPr>
        <p:txBody>
          <a:bodyPr wrap="square" rtlCol="0">
            <a:spAutoFit/>
          </a:bodyPr>
          <a:lstStyle/>
          <a:p>
            <a:r>
              <a:rPr kumimoji="1" lang="en-US" altLang="ja-JP" dirty="0">
                <a:solidFill>
                  <a:schemeClr val="bg1"/>
                </a:solidFill>
              </a:rPr>
              <a:t>Atacama Large Mm/Submm Array (ALMA)</a:t>
            </a:r>
            <a:endParaRPr kumimoji="1" lang="ja-JP" altLang="en-US">
              <a:solidFill>
                <a:schemeClr val="bg1"/>
              </a:solidFill>
            </a:endParaRPr>
          </a:p>
        </p:txBody>
      </p:sp>
      <p:sp>
        <p:nvSpPr>
          <p:cNvPr id="4" name="円/楕円 3">
            <a:extLst>
              <a:ext uri="{FF2B5EF4-FFF2-40B4-BE49-F238E27FC236}">
                <a16:creationId xmlns:a16="http://schemas.microsoft.com/office/drawing/2014/main" id="{67E1D1CD-9192-2A4A-AE5B-57B4DE938AF8}"/>
              </a:ext>
            </a:extLst>
          </p:cNvPr>
          <p:cNvSpPr/>
          <p:nvPr/>
        </p:nvSpPr>
        <p:spPr>
          <a:xfrm>
            <a:off x="532069" y="1841155"/>
            <a:ext cx="6004655" cy="53134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4540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スクリーンショット 2017-03-19 10.31.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698" y="1600191"/>
            <a:ext cx="5287435" cy="1443801"/>
          </a:xfrm>
          <a:prstGeom prst="rect">
            <a:avLst/>
          </a:prstGeom>
        </p:spPr>
      </p:pic>
      <p:sp>
        <p:nvSpPr>
          <p:cNvPr id="11" name="タイトル 10"/>
          <p:cNvSpPr>
            <a:spLocks noGrp="1"/>
          </p:cNvSpPr>
          <p:nvPr>
            <p:ph type="title"/>
          </p:nvPr>
        </p:nvSpPr>
        <p:spPr>
          <a:xfrm>
            <a:off x="50799" y="0"/>
            <a:ext cx="9093201" cy="1143000"/>
          </a:xfrm>
        </p:spPr>
        <p:txBody>
          <a:bodyPr>
            <a:normAutofit/>
          </a:bodyPr>
          <a:lstStyle/>
          <a:p>
            <a:r>
              <a:rPr kumimoji="1" lang="en-US" altLang="ja-JP" dirty="0"/>
              <a:t>HSC Survey for High-z Galaxies</a:t>
            </a:r>
            <a:endParaRPr kumimoji="1" lang="ja-JP" altLang="en-US" dirty="0"/>
          </a:p>
        </p:txBody>
      </p:sp>
      <p:sp>
        <p:nvSpPr>
          <p:cNvPr id="14" name="テキスト ボックス 13"/>
          <p:cNvSpPr txBox="1"/>
          <p:nvPr/>
        </p:nvSpPr>
        <p:spPr>
          <a:xfrm>
            <a:off x="122765" y="1338581"/>
            <a:ext cx="2048933" cy="523220"/>
          </a:xfrm>
          <a:prstGeom prst="rect">
            <a:avLst/>
          </a:prstGeom>
          <a:noFill/>
        </p:spPr>
        <p:txBody>
          <a:bodyPr wrap="square" rtlCol="0">
            <a:spAutoFit/>
          </a:bodyPr>
          <a:lstStyle/>
          <a:p>
            <a:r>
              <a:rPr kumimoji="1" lang="en-US" altLang="ja-JP" sz="2800" dirty="0"/>
              <a:t>Examples</a:t>
            </a:r>
            <a:endParaRPr kumimoji="1" lang="ja-JP" altLang="en-US" sz="2800" dirty="0"/>
          </a:p>
        </p:txBody>
      </p:sp>
      <p:sp>
        <p:nvSpPr>
          <p:cNvPr id="3" name="テキスト ボックス 2"/>
          <p:cNvSpPr txBox="1"/>
          <p:nvPr/>
        </p:nvSpPr>
        <p:spPr>
          <a:xfrm>
            <a:off x="2269068" y="1434002"/>
            <a:ext cx="948266" cy="461665"/>
          </a:xfrm>
          <a:prstGeom prst="rect">
            <a:avLst/>
          </a:prstGeom>
          <a:solidFill>
            <a:schemeClr val="bg1"/>
          </a:solidFill>
        </p:spPr>
        <p:txBody>
          <a:bodyPr wrap="square" rtlCol="0">
            <a:spAutoFit/>
          </a:bodyPr>
          <a:lstStyle/>
          <a:p>
            <a:pPr algn="ctr"/>
            <a:r>
              <a:rPr kumimoji="1" lang="en-US" altLang="ja-JP" sz="2400" b="1" dirty="0"/>
              <a:t>z=4</a:t>
            </a:r>
            <a:endParaRPr kumimoji="1" lang="ja-JP" altLang="en-US" sz="2400" b="1" dirty="0"/>
          </a:p>
        </p:txBody>
      </p:sp>
      <p:sp>
        <p:nvSpPr>
          <p:cNvPr id="15" name="テキスト ボックス 14"/>
          <p:cNvSpPr txBox="1"/>
          <p:nvPr/>
        </p:nvSpPr>
        <p:spPr>
          <a:xfrm>
            <a:off x="3539064" y="1428672"/>
            <a:ext cx="1173898" cy="461665"/>
          </a:xfrm>
          <a:prstGeom prst="rect">
            <a:avLst/>
          </a:prstGeom>
          <a:solidFill>
            <a:schemeClr val="bg1"/>
          </a:solidFill>
        </p:spPr>
        <p:txBody>
          <a:bodyPr wrap="square" rtlCol="0">
            <a:spAutoFit/>
          </a:bodyPr>
          <a:lstStyle/>
          <a:p>
            <a:pPr algn="ctr"/>
            <a:r>
              <a:rPr kumimoji="1" lang="en-US" altLang="ja-JP" sz="2400" b="1" dirty="0"/>
              <a:t>z=5</a:t>
            </a:r>
            <a:endParaRPr kumimoji="1" lang="ja-JP" altLang="en-US" sz="2400" b="1" dirty="0"/>
          </a:p>
        </p:txBody>
      </p:sp>
      <p:sp>
        <p:nvSpPr>
          <p:cNvPr id="16" name="テキスト ボックス 15"/>
          <p:cNvSpPr txBox="1"/>
          <p:nvPr/>
        </p:nvSpPr>
        <p:spPr>
          <a:xfrm>
            <a:off x="4983890" y="1434945"/>
            <a:ext cx="1173898" cy="461665"/>
          </a:xfrm>
          <a:prstGeom prst="rect">
            <a:avLst/>
          </a:prstGeom>
          <a:solidFill>
            <a:schemeClr val="bg1"/>
          </a:solidFill>
        </p:spPr>
        <p:txBody>
          <a:bodyPr wrap="square" rtlCol="0">
            <a:spAutoFit/>
          </a:bodyPr>
          <a:lstStyle/>
          <a:p>
            <a:pPr algn="ctr"/>
            <a:r>
              <a:rPr kumimoji="1" lang="en-US" altLang="ja-JP" sz="2400" b="1" dirty="0"/>
              <a:t>z=6</a:t>
            </a:r>
            <a:endParaRPr kumimoji="1" lang="ja-JP" altLang="en-US" sz="2400" b="1" dirty="0"/>
          </a:p>
        </p:txBody>
      </p:sp>
      <p:sp>
        <p:nvSpPr>
          <p:cNvPr id="17" name="テキスト ボックス 16"/>
          <p:cNvSpPr txBox="1"/>
          <p:nvPr/>
        </p:nvSpPr>
        <p:spPr>
          <a:xfrm>
            <a:off x="6285235" y="1434945"/>
            <a:ext cx="1173898" cy="461665"/>
          </a:xfrm>
          <a:prstGeom prst="rect">
            <a:avLst/>
          </a:prstGeom>
          <a:solidFill>
            <a:schemeClr val="bg1"/>
          </a:solidFill>
        </p:spPr>
        <p:txBody>
          <a:bodyPr wrap="square" rtlCol="0">
            <a:spAutoFit/>
          </a:bodyPr>
          <a:lstStyle/>
          <a:p>
            <a:pPr algn="ctr"/>
            <a:r>
              <a:rPr kumimoji="1" lang="en-US" altLang="ja-JP" sz="2400" b="1" dirty="0"/>
              <a:t>z=7</a:t>
            </a:r>
            <a:endParaRPr kumimoji="1" lang="ja-JP" altLang="en-US" sz="2400" b="1" dirty="0"/>
          </a:p>
        </p:txBody>
      </p:sp>
      <p:sp>
        <p:nvSpPr>
          <p:cNvPr id="8" name="テキスト ボックス 7"/>
          <p:cNvSpPr txBox="1"/>
          <p:nvPr/>
        </p:nvSpPr>
        <p:spPr>
          <a:xfrm>
            <a:off x="204357" y="1736195"/>
            <a:ext cx="2599263" cy="400110"/>
          </a:xfrm>
          <a:prstGeom prst="rect">
            <a:avLst/>
          </a:prstGeom>
          <a:noFill/>
        </p:spPr>
        <p:txBody>
          <a:bodyPr wrap="square" rtlCol="0">
            <a:spAutoFit/>
          </a:bodyPr>
          <a:lstStyle/>
          <a:p>
            <a:r>
              <a:rPr kumimoji="1" lang="en-US" altLang="ja-JP" sz="2000" dirty="0"/>
              <a:t>Ono et al. (2018)</a:t>
            </a:r>
          </a:p>
        </p:txBody>
      </p:sp>
      <p:pic>
        <p:nvPicPr>
          <p:cNvPr id="5" name="図 4">
            <a:extLst>
              <a:ext uri="{FF2B5EF4-FFF2-40B4-BE49-F238E27FC236}">
                <a16:creationId xmlns:a16="http://schemas.microsoft.com/office/drawing/2014/main" id="{95E7C859-F0C9-2846-9225-944FDC603B94}"/>
              </a:ext>
            </a:extLst>
          </p:cNvPr>
          <p:cNvPicPr>
            <a:picLocks noChangeAspect="1"/>
          </p:cNvPicPr>
          <p:nvPr/>
        </p:nvPicPr>
        <p:blipFill>
          <a:blip r:embed="rId3"/>
          <a:stretch>
            <a:fillRect/>
          </a:stretch>
        </p:blipFill>
        <p:spPr>
          <a:xfrm>
            <a:off x="5362912" y="778168"/>
            <a:ext cx="3723141" cy="5526080"/>
          </a:xfrm>
          <a:prstGeom prst="rect">
            <a:avLst/>
          </a:prstGeom>
        </p:spPr>
      </p:pic>
      <p:pic>
        <p:nvPicPr>
          <p:cNvPr id="12" name="図 11"/>
          <p:cNvPicPr>
            <a:picLocks noChangeAspect="1"/>
          </p:cNvPicPr>
          <p:nvPr/>
        </p:nvPicPr>
        <p:blipFill>
          <a:blip r:embed="rId4"/>
          <a:stretch>
            <a:fillRect/>
          </a:stretch>
        </p:blipFill>
        <p:spPr>
          <a:xfrm>
            <a:off x="4691795" y="3319469"/>
            <a:ext cx="4546477" cy="2650773"/>
          </a:xfrm>
          <a:prstGeom prst="rect">
            <a:avLst/>
          </a:prstGeom>
        </p:spPr>
      </p:pic>
      <p:pic>
        <p:nvPicPr>
          <p:cNvPr id="13" name="図 12"/>
          <p:cNvPicPr>
            <a:picLocks noChangeAspect="1"/>
          </p:cNvPicPr>
          <p:nvPr/>
        </p:nvPicPr>
        <p:blipFill>
          <a:blip r:embed="rId5"/>
          <a:stretch>
            <a:fillRect/>
          </a:stretch>
        </p:blipFill>
        <p:spPr>
          <a:xfrm>
            <a:off x="21167" y="3213265"/>
            <a:ext cx="4691795" cy="2531312"/>
          </a:xfrm>
          <a:prstGeom prst="rect">
            <a:avLst/>
          </a:prstGeom>
        </p:spPr>
      </p:pic>
      <p:sp>
        <p:nvSpPr>
          <p:cNvPr id="7" name="テキスト ボックス 6"/>
          <p:cNvSpPr txBox="1"/>
          <p:nvPr/>
        </p:nvSpPr>
        <p:spPr>
          <a:xfrm>
            <a:off x="270932" y="2382272"/>
            <a:ext cx="8636001" cy="1323439"/>
          </a:xfrm>
          <a:prstGeom prst="rect">
            <a:avLst/>
          </a:prstGeom>
          <a:solidFill>
            <a:srgbClr val="FFFFFF"/>
          </a:solidFill>
          <a:ln>
            <a:solidFill>
              <a:srgbClr val="000000"/>
            </a:solidFill>
          </a:ln>
        </p:spPr>
        <p:txBody>
          <a:bodyPr wrap="square" rtlCol="0">
            <a:spAutoFit/>
          </a:bodyPr>
          <a:lstStyle/>
          <a:p>
            <a:r>
              <a:rPr lang="en-US" altLang="ja-JP" sz="4000" b="1" dirty="0">
                <a:solidFill>
                  <a:srgbClr val="FF0000"/>
                </a:solidFill>
              </a:rPr>
              <a:t>〜10 times larger than prev. samples</a:t>
            </a:r>
          </a:p>
          <a:p>
            <a:r>
              <a:rPr lang="en-US" altLang="ja-JP" sz="4000" b="1" dirty="0">
                <a:solidFill>
                  <a:srgbClr val="FF0000"/>
                </a:solidFill>
              </a:rPr>
              <a:t>First cosmological probe of z≳</a:t>
            </a:r>
            <a:r>
              <a:rPr lang="ja-JP" altLang="ja-JP" sz="4000" b="1" dirty="0">
                <a:solidFill>
                  <a:srgbClr val="FF0000"/>
                </a:solidFill>
              </a:rPr>
              <a:t>4</a:t>
            </a:r>
            <a:r>
              <a:rPr lang="en-US" altLang="ja-JP" sz="4000" b="1" dirty="0">
                <a:solidFill>
                  <a:srgbClr val="FF0000"/>
                </a:solidFill>
              </a:rPr>
              <a:t> galaxies</a:t>
            </a:r>
          </a:p>
        </p:txBody>
      </p:sp>
      <p:sp>
        <p:nvSpPr>
          <p:cNvPr id="2" name="テキスト ボックス 1"/>
          <p:cNvSpPr txBox="1"/>
          <p:nvPr/>
        </p:nvSpPr>
        <p:spPr>
          <a:xfrm>
            <a:off x="50799" y="5807733"/>
            <a:ext cx="8974668" cy="1354217"/>
          </a:xfrm>
          <a:prstGeom prst="rect">
            <a:avLst/>
          </a:prstGeom>
          <a:noFill/>
        </p:spPr>
        <p:txBody>
          <a:bodyPr wrap="square" rtlCol="0">
            <a:spAutoFit/>
          </a:bodyPr>
          <a:lstStyle/>
          <a:p>
            <a:pPr marL="457200" indent="-457200">
              <a:buFont typeface="Arial"/>
              <a:buChar char="•"/>
            </a:pPr>
            <a:r>
              <a:rPr lang="en-US" altLang="ja-JP" sz="3200" b="1" dirty="0">
                <a:solidFill>
                  <a:srgbClr val="000000"/>
                </a:solidFill>
              </a:rPr>
              <a:t>579,565 galaxies </a:t>
            </a:r>
            <a:r>
              <a:rPr lang="en-US" altLang="ja-JP" sz="2000" dirty="0">
                <a:solidFill>
                  <a:srgbClr val="000000"/>
                </a:solidFill>
              </a:rPr>
              <a:t>(by</a:t>
            </a:r>
            <a:r>
              <a:rPr lang="ja-JP" altLang="en-US" sz="2000" dirty="0">
                <a:solidFill>
                  <a:srgbClr val="000000"/>
                </a:solidFill>
              </a:rPr>
              <a:t> </a:t>
            </a:r>
            <a:r>
              <a:rPr lang="en-US" altLang="ja-JP" sz="2000" dirty="0">
                <a:solidFill>
                  <a:srgbClr val="000000"/>
                </a:solidFill>
              </a:rPr>
              <a:t>dropout</a:t>
            </a:r>
            <a:r>
              <a:rPr lang="ja-JP" altLang="en-US" sz="2000" dirty="0">
                <a:solidFill>
                  <a:srgbClr val="000000"/>
                </a:solidFill>
              </a:rPr>
              <a:t> </a:t>
            </a:r>
            <a:r>
              <a:rPr lang="en-US" altLang="ja-JP" sz="2000" dirty="0">
                <a:solidFill>
                  <a:srgbClr val="000000"/>
                </a:solidFill>
              </a:rPr>
              <a:t>technique)</a:t>
            </a:r>
          </a:p>
          <a:p>
            <a:r>
              <a:rPr lang="en-US" altLang="ja-JP" sz="3200" b="1" dirty="0">
                <a:solidFill>
                  <a:srgbClr val="000000"/>
                </a:solidFill>
              </a:rPr>
              <a:t>     over</a:t>
            </a:r>
            <a:r>
              <a:rPr lang="ja-JP" altLang="en-US" sz="3200" b="1" dirty="0">
                <a:solidFill>
                  <a:srgbClr val="000000"/>
                </a:solidFill>
              </a:rPr>
              <a:t> </a:t>
            </a:r>
            <a:r>
              <a:rPr lang="en-US" altLang="ja-JP" sz="3200" b="1" dirty="0">
                <a:solidFill>
                  <a:srgbClr val="000000"/>
                </a:solidFill>
              </a:rPr>
              <a:t>100</a:t>
            </a:r>
            <a:r>
              <a:rPr lang="ja-JP" altLang="en-US" sz="3200" b="1" dirty="0">
                <a:solidFill>
                  <a:srgbClr val="000000"/>
                </a:solidFill>
              </a:rPr>
              <a:t> </a:t>
            </a:r>
            <a:r>
              <a:rPr lang="en-US" altLang="ja-JP" sz="3200" b="1" dirty="0">
                <a:solidFill>
                  <a:srgbClr val="000000"/>
                </a:solidFill>
              </a:rPr>
              <a:t>deg</a:t>
            </a:r>
            <a:r>
              <a:rPr lang="en-US" altLang="ja-JP" sz="3200" b="1" baseline="30000" dirty="0">
                <a:solidFill>
                  <a:srgbClr val="000000"/>
                </a:solidFill>
              </a:rPr>
              <a:t>2</a:t>
            </a:r>
            <a:r>
              <a:rPr lang="en-US" altLang="ja-JP" sz="3200" b="1" dirty="0">
                <a:solidFill>
                  <a:srgbClr val="000000"/>
                </a:solidFill>
              </a:rPr>
              <a:t> → 1.4 Gpc</a:t>
            </a:r>
            <a:r>
              <a:rPr lang="en-US" altLang="ja-JP" sz="3200" b="1" baseline="30000" dirty="0">
                <a:solidFill>
                  <a:srgbClr val="000000"/>
                </a:solidFill>
              </a:rPr>
              <a:t>3</a:t>
            </a:r>
            <a:r>
              <a:rPr lang="en-US" altLang="ja-JP" sz="3200" b="1" dirty="0">
                <a:solidFill>
                  <a:srgbClr val="000000"/>
                </a:solidFill>
              </a:rPr>
              <a:t> (cosmology scale)</a:t>
            </a:r>
          </a:p>
          <a:p>
            <a:endParaRPr kumimoji="1" lang="ja-JP" altLang="en-US" dirty="0"/>
          </a:p>
        </p:txBody>
      </p:sp>
      <p:sp>
        <p:nvSpPr>
          <p:cNvPr id="10" name="テキスト ボックス 9"/>
          <p:cNvSpPr txBox="1"/>
          <p:nvPr/>
        </p:nvSpPr>
        <p:spPr>
          <a:xfrm>
            <a:off x="2865970" y="5556879"/>
            <a:ext cx="2599263" cy="400110"/>
          </a:xfrm>
          <a:prstGeom prst="rect">
            <a:avLst/>
          </a:prstGeom>
          <a:noFill/>
        </p:spPr>
        <p:txBody>
          <a:bodyPr wrap="square" rtlCol="0">
            <a:spAutoFit/>
          </a:bodyPr>
          <a:lstStyle/>
          <a:p>
            <a:r>
              <a:rPr lang="en-US" altLang="ja-JP" sz="2000" dirty="0" err="1"/>
              <a:t>Harikane</a:t>
            </a:r>
            <a:r>
              <a:rPr kumimoji="1" lang="en-US" altLang="ja-JP" sz="2000" dirty="0"/>
              <a:t> et al. (2018)</a:t>
            </a:r>
          </a:p>
        </p:txBody>
      </p:sp>
    </p:spTree>
    <p:extLst>
      <p:ext uri="{BB962C8B-B14F-4D97-AF65-F5344CB8AC3E}">
        <p14:creationId xmlns:p14="http://schemas.microsoft.com/office/powerpoint/2010/main" val="233130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par>
                                <p:cTn id="18" presetID="5" presetClass="entr" presetSubtype="1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heckerboard(across)">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0933"/>
            <a:ext cx="8229600" cy="1143000"/>
          </a:xfrm>
        </p:spPr>
        <p:txBody>
          <a:bodyPr/>
          <a:lstStyle/>
          <a:p>
            <a:r>
              <a:rPr kumimoji="1" lang="en-US" altLang="ja-JP" dirty="0"/>
              <a:t>UV Luminosity Function</a:t>
            </a:r>
            <a:r>
              <a:rPr kumimoji="1" lang="ja-JP" altLang="en-US" dirty="0"/>
              <a:t> </a:t>
            </a:r>
            <a:r>
              <a:rPr kumimoji="1" lang="en-US" altLang="ja-JP" dirty="0"/>
              <a:t>(LF)</a:t>
            </a:r>
            <a:endParaRPr kumimoji="1" lang="ja-JP" altLang="en-US" dirty="0"/>
          </a:p>
        </p:txBody>
      </p:sp>
      <p:sp>
        <p:nvSpPr>
          <p:cNvPr id="3" name="コンテンツ プレースホルダー 2"/>
          <p:cNvSpPr>
            <a:spLocks noGrp="1"/>
          </p:cNvSpPr>
          <p:nvPr>
            <p:ph idx="1"/>
          </p:nvPr>
        </p:nvSpPr>
        <p:spPr>
          <a:xfrm>
            <a:off x="0" y="4642461"/>
            <a:ext cx="9253622" cy="2283065"/>
          </a:xfrm>
        </p:spPr>
        <p:txBody>
          <a:bodyPr>
            <a:normAutofit fontScale="62500" lnSpcReduction="20000"/>
          </a:bodyPr>
          <a:lstStyle/>
          <a:p>
            <a:r>
              <a:rPr lang="en-US" altLang="ja-JP" dirty="0"/>
              <a:t>Precision UV luminosity function (LF) →</a:t>
            </a:r>
            <a:r>
              <a:rPr lang="ja-JP" altLang="en-US" dirty="0"/>
              <a:t> </a:t>
            </a:r>
            <a:r>
              <a:rPr lang="en-US" altLang="ja-JP" dirty="0"/>
              <a:t>Bridging the LFs of galaxies and SDSS QSOs. </a:t>
            </a:r>
          </a:p>
          <a:p>
            <a:pPr lvl="1"/>
            <a:r>
              <a:rPr lang="en-US" altLang="ja-JP" dirty="0" err="1"/>
              <a:t>Rychard</a:t>
            </a:r>
            <a:r>
              <a:rPr lang="en-US" altLang="ja-JP" dirty="0"/>
              <a:t> </a:t>
            </a:r>
            <a:r>
              <a:rPr lang="en-US" altLang="ja-JP" dirty="0" err="1"/>
              <a:t>Bouwens</a:t>
            </a:r>
            <a:r>
              <a:rPr lang="en-US" altLang="ja-JP" dirty="0"/>
              <a:t> (Leiden U.) e-mailed us, saying “</a:t>
            </a:r>
            <a:r>
              <a:rPr lang="en-US" altLang="ja-JP" dirty="0">
                <a:solidFill>
                  <a:srgbClr val="FF0000"/>
                </a:solidFill>
              </a:rPr>
              <a:t>Your figures </a:t>
            </a:r>
            <a:r>
              <a:rPr lang="en-US" altLang="ja-JP" dirty="0"/>
              <a:t>showing the transition between the galaxy and quasar LF regimes </a:t>
            </a:r>
            <a:r>
              <a:rPr lang="en-US" altLang="ja-JP" dirty="0">
                <a:solidFill>
                  <a:srgbClr val="FF0000"/>
                </a:solidFill>
              </a:rPr>
              <a:t>will likely appear in </a:t>
            </a:r>
            <a:r>
              <a:rPr lang="en-US" altLang="ja-JP" u="sng" dirty="0">
                <a:solidFill>
                  <a:srgbClr val="FF0000"/>
                </a:solidFill>
              </a:rPr>
              <a:t>many textbooks and reviews</a:t>
            </a:r>
            <a:r>
              <a:rPr lang="en-US" altLang="ja-JP" dirty="0">
                <a:solidFill>
                  <a:srgbClr val="FF0000"/>
                </a:solidFill>
              </a:rPr>
              <a:t> for many years to come</a:t>
            </a:r>
            <a:r>
              <a:rPr lang="en-US" altLang="ja-JP" dirty="0"/>
              <a:t>.”</a:t>
            </a:r>
          </a:p>
          <a:p>
            <a:endParaRPr lang="en-US" altLang="ja-JP" dirty="0"/>
          </a:p>
          <a:p>
            <a:r>
              <a:rPr lang="en-US" altLang="ja-JP" dirty="0"/>
              <a:t>Subtraction of the AGN LFs</a:t>
            </a:r>
          </a:p>
          <a:p>
            <a:pPr marL="0" indent="0">
              <a:buNone/>
            </a:pPr>
            <a:r>
              <a:rPr lang="ja-JP" altLang="en-US" dirty="0"/>
              <a:t>　　</a:t>
            </a:r>
            <a:r>
              <a:rPr lang="en-US" altLang="ja-JP" dirty="0"/>
              <a:t>→ LF excess: Not </a:t>
            </a:r>
            <a:r>
              <a:rPr lang="en-US" altLang="ja-JP" dirty="0" err="1"/>
              <a:t>Schechter+Lensing</a:t>
            </a:r>
            <a:r>
              <a:rPr lang="en-US" altLang="ja-JP" dirty="0"/>
              <a:t>, but double </a:t>
            </a:r>
            <a:r>
              <a:rPr lang="en-US" altLang="ja-JP" dirty="0" err="1"/>
              <a:t>powerlaw</a:t>
            </a:r>
            <a:r>
              <a:rPr lang="en-US" altLang="ja-JP" dirty="0"/>
              <a:t>. (Bowler+15,+17)</a:t>
            </a:r>
          </a:p>
          <a:p>
            <a:pPr marL="0" indent="0">
              <a:buNone/>
            </a:pPr>
            <a:r>
              <a:rPr lang="en-US" altLang="ja-JP" dirty="0"/>
              <a:t>           Evidence of weak feedback?</a:t>
            </a:r>
          </a:p>
          <a:p>
            <a:endParaRPr kumimoji="1" lang="ja-JP" altLang="en-US" dirty="0"/>
          </a:p>
        </p:txBody>
      </p:sp>
      <p:pic>
        <p:nvPicPr>
          <p:cNvPr id="5" name="図 4"/>
          <p:cNvPicPr>
            <a:picLocks noChangeAspect="1"/>
          </p:cNvPicPr>
          <p:nvPr/>
        </p:nvPicPr>
        <p:blipFill>
          <a:blip r:embed="rId2"/>
          <a:stretch>
            <a:fillRect/>
          </a:stretch>
        </p:blipFill>
        <p:spPr>
          <a:xfrm>
            <a:off x="0" y="601144"/>
            <a:ext cx="9144000" cy="3787528"/>
          </a:xfrm>
          <a:prstGeom prst="rect">
            <a:avLst/>
          </a:prstGeom>
        </p:spPr>
      </p:pic>
      <p:pic>
        <p:nvPicPr>
          <p:cNvPr id="6" name="図 5"/>
          <p:cNvPicPr>
            <a:picLocks noChangeAspect="1"/>
          </p:cNvPicPr>
          <p:nvPr/>
        </p:nvPicPr>
        <p:blipFill>
          <a:blip r:embed="rId3"/>
          <a:stretch>
            <a:fillRect/>
          </a:stretch>
        </p:blipFill>
        <p:spPr>
          <a:xfrm>
            <a:off x="0" y="637939"/>
            <a:ext cx="9059869" cy="3750733"/>
          </a:xfrm>
          <a:prstGeom prst="rect">
            <a:avLst/>
          </a:prstGeom>
        </p:spPr>
      </p:pic>
      <p:sp>
        <p:nvSpPr>
          <p:cNvPr id="9" name="テキスト ボックス 8"/>
          <p:cNvSpPr txBox="1"/>
          <p:nvPr/>
        </p:nvSpPr>
        <p:spPr>
          <a:xfrm>
            <a:off x="7044267" y="4188617"/>
            <a:ext cx="244642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a:cs typeface="+mn-cs"/>
              </a:rPr>
              <a:t>Ono et al. (2018)</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a:cs typeface="+mn-cs"/>
            </a:endParaRPr>
          </a:p>
        </p:txBody>
      </p:sp>
      <p:cxnSp>
        <p:nvCxnSpPr>
          <p:cNvPr id="11" name="直線矢印コネクタ 10"/>
          <p:cNvCxnSpPr/>
          <p:nvPr/>
        </p:nvCxnSpPr>
        <p:spPr>
          <a:xfrm flipH="1" flipV="1">
            <a:off x="3742267" y="3166544"/>
            <a:ext cx="304800" cy="84667"/>
          </a:xfrm>
          <a:prstGeom prst="straightConnector1">
            <a:avLst/>
          </a:prstGeom>
          <a:ln>
            <a:solidFill>
              <a:srgbClr val="FF00FF"/>
            </a:solidFill>
            <a:tailEnd type="arrow"/>
          </a:ln>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p:nvPr/>
        </p:nvCxnSpPr>
        <p:spPr>
          <a:xfrm flipH="1">
            <a:off x="3776134" y="2895611"/>
            <a:ext cx="270933" cy="1"/>
          </a:xfrm>
          <a:prstGeom prst="straightConnector1">
            <a:avLst/>
          </a:prstGeom>
          <a:ln>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a:off x="2861733" y="3014145"/>
            <a:ext cx="169333" cy="2032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7" name="直線矢印コネクタ 6"/>
          <p:cNvCxnSpPr/>
          <p:nvPr/>
        </p:nvCxnSpPr>
        <p:spPr>
          <a:xfrm>
            <a:off x="3031066" y="2097571"/>
            <a:ext cx="470687" cy="40412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830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heckerboard(across)">
                                      <p:cBhvr>
                                        <p:cTn id="15" dur="500"/>
                                        <p:tgtEl>
                                          <p:spTgt spid="20"/>
                                        </p:tgtEl>
                                      </p:cBhvr>
                                    </p:animEffect>
                                  </p:childTnLst>
                                </p:cTn>
                              </p:par>
                              <p:par>
                                <p:cTn id="16" presetID="5"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par>
                                <p:cTn id="19" presetID="5"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heckerboard(across)">
                                      <p:cBhvr>
                                        <p:cTn id="21" dur="500"/>
                                        <p:tgtEl>
                                          <p:spTgt spid="11"/>
                                        </p:tgtEl>
                                      </p:cBhvr>
                                    </p:animEffect>
                                  </p:childTnLst>
                                </p:cTn>
                              </p:par>
                              <p:par>
                                <p:cTn id="22" presetID="5" presetClass="entr" presetSubtype="1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heckerboard(across)">
                                      <p:cBhvr>
                                        <p:cTn id="27" dur="500"/>
                                        <p:tgtEl>
                                          <p:spTgt spid="3">
                                            <p:txEl>
                                              <p:pRg st="3" end="3"/>
                                            </p:tx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checkerboard(across)">
                                      <p:cBhvr>
                                        <p:cTn id="30" dur="500"/>
                                        <p:tgtEl>
                                          <p:spTgt spid="3">
                                            <p:txEl>
                                              <p:pRg st="4" end="4"/>
                                            </p:txEl>
                                          </p:spTgt>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checkerboard(across)">
                                      <p:cBhvr>
                                        <p:cTn id="33" dur="500"/>
                                        <p:tgtEl>
                                          <p:spTgt spid="3">
                                            <p:txEl>
                                              <p:pRg st="5" end="5"/>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heckerboard(across)">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45618"/>
            <a:ext cx="9179913" cy="1143000"/>
          </a:xfrm>
        </p:spPr>
        <p:txBody>
          <a:bodyPr>
            <a:normAutofit/>
          </a:bodyPr>
          <a:lstStyle/>
          <a:p>
            <a:r>
              <a:rPr kumimoji="1" lang="en-US" altLang="ja-JP" dirty="0"/>
              <a:t>Clustering and </a:t>
            </a:r>
            <a:r>
              <a:rPr lang="en-US" altLang="ja-JP" dirty="0"/>
              <a:t>Fundamental Relation</a:t>
            </a:r>
            <a:endParaRPr kumimoji="1" lang="ja-JP" altLang="en-US" baseline="-25000" dirty="0"/>
          </a:p>
        </p:txBody>
      </p:sp>
      <p:sp>
        <p:nvSpPr>
          <p:cNvPr id="7" name="正方形/長方形 6"/>
          <p:cNvSpPr/>
          <p:nvPr/>
        </p:nvSpPr>
        <p:spPr>
          <a:xfrm>
            <a:off x="4538995" y="4740987"/>
            <a:ext cx="779550" cy="2892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12" name="正方形/長方形 11"/>
          <p:cNvSpPr/>
          <p:nvPr/>
        </p:nvSpPr>
        <p:spPr>
          <a:xfrm>
            <a:off x="4853331" y="2382910"/>
            <a:ext cx="698001" cy="178361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8" name="正方形/長方形 7"/>
          <p:cNvSpPr/>
          <p:nvPr/>
        </p:nvSpPr>
        <p:spPr>
          <a:xfrm>
            <a:off x="4842187" y="1300179"/>
            <a:ext cx="310411" cy="108273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grpSp>
        <p:nvGrpSpPr>
          <p:cNvPr id="11" name="図形グループ 10"/>
          <p:cNvGrpSpPr>
            <a:grpSpLocks noChangeAspect="1"/>
          </p:cNvGrpSpPr>
          <p:nvPr/>
        </p:nvGrpSpPr>
        <p:grpSpPr>
          <a:xfrm>
            <a:off x="0" y="1792320"/>
            <a:ext cx="6629400" cy="2136116"/>
            <a:chOff x="4577498" y="979209"/>
            <a:chExt cx="6148620" cy="1981200"/>
          </a:xfrm>
        </p:grpSpPr>
        <p:pic>
          <p:nvPicPr>
            <p:cNvPr id="13" name="図 12"/>
            <p:cNvPicPr>
              <a:picLocks noChangeAspect="1"/>
            </p:cNvPicPr>
            <p:nvPr/>
          </p:nvPicPr>
          <p:blipFill>
            <a:blip r:embed="rId3"/>
            <a:stretch>
              <a:fillRect/>
            </a:stretch>
          </p:blipFill>
          <p:spPr>
            <a:xfrm>
              <a:off x="6881638" y="1004609"/>
              <a:ext cx="1866900" cy="1473200"/>
            </a:xfrm>
            <a:prstGeom prst="rect">
              <a:avLst/>
            </a:prstGeom>
          </p:spPr>
        </p:pic>
        <p:pic>
          <p:nvPicPr>
            <p:cNvPr id="14" name="図 13"/>
            <p:cNvPicPr>
              <a:picLocks noChangeAspect="1"/>
            </p:cNvPicPr>
            <p:nvPr/>
          </p:nvPicPr>
          <p:blipFill>
            <a:blip r:embed="rId4"/>
            <a:stretch>
              <a:fillRect/>
            </a:stretch>
          </p:blipFill>
          <p:spPr>
            <a:xfrm>
              <a:off x="8720640" y="1007027"/>
              <a:ext cx="1866900" cy="1485900"/>
            </a:xfrm>
            <a:prstGeom prst="rect">
              <a:avLst/>
            </a:prstGeom>
          </p:spPr>
        </p:pic>
        <p:pic>
          <p:nvPicPr>
            <p:cNvPr id="15" name="図 14"/>
            <p:cNvPicPr>
              <a:picLocks noChangeAspect="1"/>
            </p:cNvPicPr>
            <p:nvPr/>
          </p:nvPicPr>
          <p:blipFill>
            <a:blip r:embed="rId5"/>
            <a:stretch>
              <a:fillRect/>
            </a:stretch>
          </p:blipFill>
          <p:spPr>
            <a:xfrm>
              <a:off x="4668218" y="2477809"/>
              <a:ext cx="6057900" cy="482600"/>
            </a:xfrm>
            <a:prstGeom prst="rect">
              <a:avLst/>
            </a:prstGeom>
          </p:spPr>
        </p:pic>
        <p:pic>
          <p:nvPicPr>
            <p:cNvPr id="16" name="図 15"/>
            <p:cNvPicPr>
              <a:picLocks noChangeAspect="1"/>
            </p:cNvPicPr>
            <p:nvPr/>
          </p:nvPicPr>
          <p:blipFill>
            <a:blip r:embed="rId6"/>
            <a:stretch>
              <a:fillRect/>
            </a:stretch>
          </p:blipFill>
          <p:spPr>
            <a:xfrm>
              <a:off x="4577498" y="979209"/>
              <a:ext cx="2349500" cy="1498600"/>
            </a:xfrm>
            <a:prstGeom prst="rect">
              <a:avLst/>
            </a:prstGeom>
          </p:spPr>
        </p:pic>
      </p:grpSp>
      <p:sp>
        <p:nvSpPr>
          <p:cNvPr id="17" name="正方形/長方形 16"/>
          <p:cNvSpPr/>
          <p:nvPr/>
        </p:nvSpPr>
        <p:spPr>
          <a:xfrm>
            <a:off x="4494328" y="922782"/>
            <a:ext cx="2211272" cy="3005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19" name="テキスト ボックス 18"/>
          <p:cNvSpPr txBox="1"/>
          <p:nvPr/>
        </p:nvSpPr>
        <p:spPr>
          <a:xfrm>
            <a:off x="1252958" y="2266421"/>
            <a:ext cx="1658139" cy="276999"/>
          </a:xfrm>
          <a:prstGeom prst="rect">
            <a:avLst/>
          </a:prstGeom>
          <a:noFill/>
        </p:spPr>
        <p:txBody>
          <a:bodyPr wrap="square" rtlCol="0">
            <a:spAutoFit/>
          </a:bodyPr>
          <a:lstStyle/>
          <a:p>
            <a:r>
              <a:rPr lang="en-US" altLang="ja-JP" sz="1200" dirty="0">
                <a:solidFill>
                  <a:srgbClr val="FF0000"/>
                </a:solidFill>
                <a:latin typeface="Calibri"/>
                <a:ea typeface="ＭＳ Ｐゴシック"/>
              </a:rPr>
              <a:t>Non-linear effect</a:t>
            </a:r>
            <a:endParaRPr lang="ja-JP" altLang="en-US" sz="1200" dirty="0">
              <a:solidFill>
                <a:srgbClr val="FF0000"/>
              </a:solidFill>
              <a:latin typeface="Calibri"/>
              <a:ea typeface="ＭＳ Ｐゴシック"/>
            </a:endParaRPr>
          </a:p>
        </p:txBody>
      </p:sp>
      <p:cxnSp>
        <p:nvCxnSpPr>
          <p:cNvPr id="20" name="直線矢印コネクタ 19"/>
          <p:cNvCxnSpPr/>
          <p:nvPr/>
        </p:nvCxnSpPr>
        <p:spPr>
          <a:xfrm flipH="1">
            <a:off x="1582586" y="2502902"/>
            <a:ext cx="211684" cy="1853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2" name="図 21" descr="SFRdMbdt_wBian_slide_new.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5892" y="1007447"/>
            <a:ext cx="5049439" cy="4039551"/>
          </a:xfrm>
          <a:prstGeom prst="rect">
            <a:avLst/>
          </a:prstGeom>
        </p:spPr>
      </p:pic>
      <p:sp>
        <p:nvSpPr>
          <p:cNvPr id="10" name="テキスト ボックス 9"/>
          <p:cNvSpPr txBox="1"/>
          <p:nvPr/>
        </p:nvSpPr>
        <p:spPr>
          <a:xfrm>
            <a:off x="2608311" y="4191890"/>
            <a:ext cx="3861368" cy="369332"/>
          </a:xfrm>
          <a:prstGeom prst="rect">
            <a:avLst/>
          </a:prstGeom>
          <a:noFill/>
        </p:spPr>
        <p:txBody>
          <a:bodyPr wrap="square" rtlCol="0">
            <a:spAutoFit/>
          </a:bodyPr>
          <a:lstStyle/>
          <a:p>
            <a:r>
              <a:rPr lang="en-US" altLang="ja-JP" dirty="0" err="1">
                <a:solidFill>
                  <a:prstClr val="black"/>
                </a:solidFill>
                <a:latin typeface="Calibri"/>
                <a:ea typeface="ＭＳ Ｐゴシック"/>
              </a:rPr>
              <a:t>Harikane</a:t>
            </a:r>
            <a:r>
              <a:rPr lang="en-US" altLang="ja-JP" dirty="0">
                <a:solidFill>
                  <a:prstClr val="black"/>
                </a:solidFill>
                <a:latin typeface="Calibri"/>
                <a:ea typeface="ＭＳ Ｐゴシック"/>
              </a:rPr>
              <a:t> et al. 2016, 2018</a:t>
            </a:r>
            <a:endParaRPr lang="ja-JP" altLang="en-US" dirty="0">
              <a:solidFill>
                <a:prstClr val="black"/>
              </a:solidFill>
              <a:latin typeface="Calibri"/>
              <a:ea typeface="ＭＳ Ｐゴシック"/>
            </a:endParaRPr>
          </a:p>
        </p:txBody>
      </p:sp>
      <p:sp>
        <p:nvSpPr>
          <p:cNvPr id="5" name="テキスト ボックス 4"/>
          <p:cNvSpPr txBox="1"/>
          <p:nvPr/>
        </p:nvSpPr>
        <p:spPr>
          <a:xfrm>
            <a:off x="8432800" y="2688232"/>
            <a:ext cx="711200" cy="1200329"/>
          </a:xfrm>
          <a:prstGeom prst="rect">
            <a:avLst/>
          </a:prstGeom>
          <a:noFill/>
        </p:spPr>
        <p:txBody>
          <a:bodyPr wrap="square" rtlCol="0">
            <a:spAutoFit/>
          </a:bodyPr>
          <a:lstStyle/>
          <a:p>
            <a:r>
              <a:rPr lang="en-US" altLang="ja-JP" dirty="0">
                <a:solidFill>
                  <a:srgbClr val="0000FF"/>
                </a:solidFill>
                <a:latin typeface="Calibri"/>
                <a:ea typeface="ＭＳ Ｐゴシック"/>
              </a:rPr>
              <a:t>z=4</a:t>
            </a:r>
          </a:p>
          <a:p>
            <a:r>
              <a:rPr lang="en-US" altLang="ja-JP" dirty="0">
                <a:solidFill>
                  <a:srgbClr val="008000"/>
                </a:solidFill>
                <a:latin typeface="Calibri"/>
                <a:ea typeface="ＭＳ Ｐゴシック"/>
              </a:rPr>
              <a:t>z=5</a:t>
            </a:r>
          </a:p>
          <a:p>
            <a:r>
              <a:rPr lang="en-US" altLang="ja-JP" dirty="0">
                <a:solidFill>
                  <a:srgbClr val="F3DD1F"/>
                </a:solidFill>
                <a:latin typeface="Calibri"/>
                <a:ea typeface="ＭＳ Ｐゴシック"/>
              </a:rPr>
              <a:t>z=6</a:t>
            </a:r>
          </a:p>
          <a:p>
            <a:r>
              <a:rPr lang="en-US" altLang="ja-JP" dirty="0">
                <a:solidFill>
                  <a:srgbClr val="FF0000"/>
                </a:solidFill>
                <a:latin typeface="Calibri"/>
                <a:ea typeface="ＭＳ Ｐゴシック"/>
              </a:rPr>
              <a:t>z=7</a:t>
            </a:r>
            <a:endParaRPr lang="ja-JP" altLang="en-US" dirty="0">
              <a:solidFill>
                <a:srgbClr val="FF0000"/>
              </a:solidFill>
              <a:latin typeface="Calibri"/>
              <a:ea typeface="ＭＳ Ｐゴシック"/>
            </a:endParaRPr>
          </a:p>
        </p:txBody>
      </p:sp>
      <p:cxnSp>
        <p:nvCxnSpPr>
          <p:cNvPr id="24" name="直線矢印コネクタ 23"/>
          <p:cNvCxnSpPr/>
          <p:nvPr/>
        </p:nvCxnSpPr>
        <p:spPr>
          <a:xfrm flipH="1" flipV="1">
            <a:off x="8195734" y="2382910"/>
            <a:ext cx="313266" cy="51269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H="1" flipV="1">
            <a:off x="7696202" y="2300290"/>
            <a:ext cx="812798" cy="85777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2" name="直線矢印コネクタ 31"/>
          <p:cNvCxnSpPr/>
          <p:nvPr/>
        </p:nvCxnSpPr>
        <p:spPr>
          <a:xfrm flipH="1" flipV="1">
            <a:off x="7145868" y="2455522"/>
            <a:ext cx="1363132" cy="95257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p:nvPr/>
        </p:nvCxnSpPr>
        <p:spPr>
          <a:xfrm flipH="1" flipV="1">
            <a:off x="6815667" y="2688232"/>
            <a:ext cx="1617133" cy="10201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コンテンツ プレースホルダー 2"/>
          <p:cNvSpPr>
            <a:spLocks noGrp="1"/>
          </p:cNvSpPr>
          <p:nvPr>
            <p:ph idx="1"/>
          </p:nvPr>
        </p:nvSpPr>
        <p:spPr>
          <a:xfrm>
            <a:off x="-75217" y="4712402"/>
            <a:ext cx="5396517" cy="2296778"/>
          </a:xfrm>
        </p:spPr>
        <p:txBody>
          <a:bodyPr>
            <a:normAutofit fontScale="47500" lnSpcReduction="20000"/>
          </a:bodyPr>
          <a:lstStyle/>
          <a:p>
            <a:r>
              <a:rPr lang="en-US" altLang="ja-JP" dirty="0"/>
              <a:t>Precision angular correlation functions (cf. HOD model, ΛCDM)</a:t>
            </a:r>
          </a:p>
          <a:p>
            <a:pPr marL="0" indent="0">
              <a:buNone/>
            </a:pPr>
            <a:r>
              <a:rPr lang="en-US" altLang="ja-JP" dirty="0"/>
              <a:t>       → </a:t>
            </a:r>
            <a:r>
              <a:rPr lang="en-US" altLang="ja-JP" dirty="0">
                <a:solidFill>
                  <a:srgbClr val="FF0000"/>
                </a:solidFill>
              </a:rPr>
              <a:t>Definitive identification of non-linear effect</a:t>
            </a:r>
          </a:p>
          <a:p>
            <a:endParaRPr lang="en-US" altLang="ja-JP" dirty="0"/>
          </a:p>
          <a:p>
            <a:r>
              <a:rPr lang="en-US" altLang="ja-JP" dirty="0"/>
              <a:t>HOD model fitting -&gt; Halo mass (+mass accretion rate) </a:t>
            </a:r>
          </a:p>
          <a:p>
            <a:pPr marL="0" indent="0">
              <a:buNone/>
            </a:pPr>
            <a:r>
              <a:rPr lang="en-US" altLang="ja-JP" dirty="0"/>
              <a:t>       → </a:t>
            </a:r>
            <a:r>
              <a:rPr lang="en-US" altLang="ja-JP" dirty="0">
                <a:solidFill>
                  <a:srgbClr val="000000"/>
                </a:solidFill>
              </a:rPr>
              <a:t>We find </a:t>
            </a:r>
            <a:r>
              <a:rPr lang="en-US" altLang="ja-JP" dirty="0">
                <a:solidFill>
                  <a:srgbClr val="FF0000"/>
                </a:solidFill>
              </a:rPr>
              <a:t>the fundamental relation of </a:t>
            </a:r>
            <a:r>
              <a:rPr lang="en-US" altLang="ja-JP" dirty="0"/>
              <a:t>SFR/</a:t>
            </a:r>
            <a:r>
              <a:rPr lang="en-US" altLang="ja-JP" dirty="0" err="1"/>
              <a:t>M</a:t>
            </a:r>
            <a:r>
              <a:rPr lang="en-US" altLang="ja-JP" baseline="-25000" dirty="0" err="1"/>
              <a:t>h</a:t>
            </a:r>
            <a:r>
              <a:rPr lang="en-US" altLang="ja-JP" dirty="0"/>
              <a:t> vs. </a:t>
            </a:r>
            <a:r>
              <a:rPr lang="en-US" altLang="ja-JP" dirty="0" err="1"/>
              <a:t>M</a:t>
            </a:r>
            <a:r>
              <a:rPr lang="en-US" altLang="ja-JP" baseline="-25000" dirty="0" err="1"/>
              <a:t>h</a:t>
            </a:r>
            <a:endParaRPr lang="en-US" altLang="ja-JP" dirty="0"/>
          </a:p>
          <a:p>
            <a:pPr marL="0" indent="0">
              <a:buNone/>
            </a:pPr>
            <a:r>
              <a:rPr lang="en-US" altLang="ja-JP" dirty="0"/>
              <a:t>       → SF regulated by mass accretion (i.e. gas accretion from LSS</a:t>
            </a:r>
          </a:p>
          <a:p>
            <a:pPr marL="0" indent="0">
              <a:buNone/>
            </a:pPr>
            <a:r>
              <a:rPr lang="en-US" altLang="en-US" dirty="0"/>
              <a:t>       →</a:t>
            </a:r>
            <a:r>
              <a:rPr lang="en-US" altLang="ja-JP" dirty="0"/>
              <a:t> explaining the evolution of cosmic SF history</a:t>
            </a:r>
          </a:p>
          <a:p>
            <a:endParaRPr kumimoji="1" lang="ja-JP" altLang="en-US" dirty="0"/>
          </a:p>
        </p:txBody>
      </p:sp>
      <p:sp>
        <p:nvSpPr>
          <p:cNvPr id="40" name="テキスト ボックス 39"/>
          <p:cNvSpPr txBox="1"/>
          <p:nvPr/>
        </p:nvSpPr>
        <p:spPr>
          <a:xfrm>
            <a:off x="3683737" y="5413395"/>
            <a:ext cx="835491" cy="369332"/>
          </a:xfrm>
          <a:prstGeom prst="rect">
            <a:avLst/>
          </a:prstGeom>
          <a:noFill/>
        </p:spPr>
        <p:txBody>
          <a:bodyPr wrap="square" rtlCol="0">
            <a:spAutoFit/>
          </a:bodyPr>
          <a:lstStyle/>
          <a:p>
            <a:r>
              <a:rPr lang="en-US" altLang="ja-JP" b="1" dirty="0">
                <a:solidFill>
                  <a:srgbClr val="000000"/>
                </a:solidFill>
                <a:latin typeface="Calibri"/>
                <a:ea typeface="ＭＳ Ｐゴシック"/>
              </a:rPr>
              <a:t>.</a:t>
            </a:r>
            <a:endParaRPr lang="ja-JP" altLang="en-US" b="1" dirty="0">
              <a:solidFill>
                <a:srgbClr val="000000"/>
              </a:solidFill>
              <a:latin typeface="Calibri"/>
              <a:ea typeface="ＭＳ Ｐゴシック"/>
            </a:endParaRPr>
          </a:p>
        </p:txBody>
      </p:sp>
      <p:pic>
        <p:nvPicPr>
          <p:cNvPr id="34" name="図 33"/>
          <p:cNvPicPr>
            <a:picLocks noChangeAspect="1"/>
          </p:cNvPicPr>
          <p:nvPr/>
        </p:nvPicPr>
        <p:blipFill>
          <a:blip r:embed="rId8"/>
          <a:stretch>
            <a:fillRect/>
          </a:stretch>
        </p:blipFill>
        <p:spPr>
          <a:xfrm>
            <a:off x="5230301" y="790323"/>
            <a:ext cx="3892364" cy="5880249"/>
          </a:xfrm>
          <a:prstGeom prst="rect">
            <a:avLst/>
          </a:prstGeom>
          <a:ln>
            <a:solidFill>
              <a:schemeClr val="tx1"/>
            </a:solidFill>
          </a:ln>
        </p:spPr>
      </p:pic>
      <p:sp>
        <p:nvSpPr>
          <p:cNvPr id="38" name="テキスト ボックス 37"/>
          <p:cNvSpPr txBox="1"/>
          <p:nvPr/>
        </p:nvSpPr>
        <p:spPr>
          <a:xfrm>
            <a:off x="6050565" y="5371544"/>
            <a:ext cx="1654880" cy="646331"/>
          </a:xfrm>
          <a:prstGeom prst="rect">
            <a:avLst/>
          </a:prstGeom>
          <a:solidFill>
            <a:schemeClr val="bg1">
              <a:alpha val="75000"/>
            </a:schemeClr>
          </a:solidFill>
          <a:ln>
            <a:noFill/>
          </a:ln>
        </p:spPr>
        <p:txBody>
          <a:bodyPr wrap="square" rtlCol="0">
            <a:spAutoFit/>
          </a:bodyPr>
          <a:lstStyle/>
          <a:p>
            <a:r>
              <a:rPr lang="en-US" altLang="ja-JP" dirty="0">
                <a:solidFill>
                  <a:prstClr val="black"/>
                </a:solidFill>
                <a:latin typeface="Calibri"/>
                <a:ea typeface="ＭＳ Ｐゴシック"/>
              </a:rPr>
              <a:t>Cosmic SFRD Evolution</a:t>
            </a:r>
            <a:endParaRPr lang="ja-JP" altLang="en-US" sz="1600" dirty="0">
              <a:solidFill>
                <a:prstClr val="black"/>
              </a:solidFill>
              <a:latin typeface="Calibri"/>
              <a:ea typeface="ＭＳ Ｐゴシック"/>
            </a:endParaRPr>
          </a:p>
        </p:txBody>
      </p:sp>
      <p:sp>
        <p:nvSpPr>
          <p:cNvPr id="4" name="テキスト ボックス 3"/>
          <p:cNvSpPr txBox="1"/>
          <p:nvPr/>
        </p:nvSpPr>
        <p:spPr>
          <a:xfrm>
            <a:off x="6184415" y="1831419"/>
            <a:ext cx="1273147" cy="1015663"/>
          </a:xfrm>
          <a:prstGeom prst="rect">
            <a:avLst/>
          </a:prstGeom>
          <a:noFill/>
        </p:spPr>
        <p:txBody>
          <a:bodyPr wrap="square" rtlCol="0">
            <a:spAutoFit/>
          </a:bodyPr>
          <a:lstStyle/>
          <a:p>
            <a:r>
              <a:rPr lang="en-US" altLang="ja-JP" sz="6000" b="1" dirty="0">
                <a:solidFill>
                  <a:prstClr val="black"/>
                </a:solidFill>
                <a:latin typeface="Calibri"/>
                <a:ea typeface="ＭＳ Ｐゴシック"/>
              </a:rPr>
              <a:t>x</a:t>
            </a:r>
            <a:endParaRPr lang="ja-JP" altLang="en-US" sz="6000" b="1" dirty="0">
              <a:solidFill>
                <a:prstClr val="black"/>
              </a:solidFill>
              <a:latin typeface="Calibri"/>
              <a:ea typeface="ＭＳ Ｐゴシック"/>
            </a:endParaRPr>
          </a:p>
        </p:txBody>
      </p:sp>
      <p:sp>
        <p:nvSpPr>
          <p:cNvPr id="33" name="テキスト ボックス 32"/>
          <p:cNvSpPr txBox="1"/>
          <p:nvPr/>
        </p:nvSpPr>
        <p:spPr>
          <a:xfrm>
            <a:off x="6179093" y="3395129"/>
            <a:ext cx="3346238" cy="1754327"/>
          </a:xfrm>
          <a:prstGeom prst="rect">
            <a:avLst/>
          </a:prstGeom>
          <a:noFill/>
        </p:spPr>
        <p:txBody>
          <a:bodyPr wrap="square" rtlCol="0">
            <a:spAutoFit/>
          </a:bodyPr>
          <a:lstStyle/>
          <a:p>
            <a:r>
              <a:rPr lang="en-US" altLang="ja-JP" sz="6000" b="1" dirty="0">
                <a:solidFill>
                  <a:prstClr val="black"/>
                </a:solidFill>
                <a:latin typeface="Calibri"/>
                <a:ea typeface="ＭＳ Ｐゴシック"/>
              </a:rPr>
              <a:t>x </a:t>
            </a:r>
            <a:r>
              <a:rPr lang="en-US" altLang="en-US" sz="4800" b="1" dirty="0">
                <a:solidFill>
                  <a:prstClr val="black"/>
                </a:solidFill>
                <a:latin typeface="Calibri"/>
              </a:rPr>
              <a:t>SFR/</a:t>
            </a:r>
            <a:r>
              <a:rPr lang="en-US" altLang="en-US" sz="4800" b="1" dirty="0" err="1">
                <a:solidFill>
                  <a:prstClr val="black"/>
                </a:solidFill>
                <a:latin typeface="Calibri"/>
              </a:rPr>
              <a:t>M</a:t>
            </a:r>
            <a:r>
              <a:rPr lang="en-US" altLang="en-US" sz="4800" b="1" baseline="-25000" dirty="0" err="1">
                <a:solidFill>
                  <a:prstClr val="black"/>
                </a:solidFill>
                <a:latin typeface="Calibri"/>
              </a:rPr>
              <a:t>h</a:t>
            </a:r>
            <a:r>
              <a:rPr lang="en-US" altLang="en-US" sz="4800" b="1" dirty="0">
                <a:solidFill>
                  <a:prstClr val="black"/>
                </a:solidFill>
                <a:latin typeface="Calibri"/>
              </a:rPr>
              <a:t>     </a:t>
            </a:r>
            <a:r>
              <a:rPr lang="en-US" altLang="ja-JP" sz="4800" b="1" dirty="0">
                <a:solidFill>
                  <a:prstClr val="black"/>
                </a:solidFill>
                <a:latin typeface="Calibri"/>
                <a:ea typeface="ＭＳ Ｐゴシック"/>
              </a:rPr>
              <a:t>=</a:t>
            </a:r>
            <a:endParaRPr lang="en-US" altLang="en-US" sz="4800" b="1" dirty="0">
              <a:solidFill>
                <a:prstClr val="black"/>
              </a:solidFill>
              <a:latin typeface="Calibri"/>
            </a:endParaRPr>
          </a:p>
        </p:txBody>
      </p:sp>
      <p:sp>
        <p:nvSpPr>
          <p:cNvPr id="6" name="テキスト ボックス 5"/>
          <p:cNvSpPr txBox="1"/>
          <p:nvPr/>
        </p:nvSpPr>
        <p:spPr>
          <a:xfrm>
            <a:off x="8017933" y="2936462"/>
            <a:ext cx="982134" cy="1015663"/>
          </a:xfrm>
          <a:prstGeom prst="rect">
            <a:avLst/>
          </a:prstGeom>
          <a:noFill/>
        </p:spPr>
        <p:txBody>
          <a:bodyPr wrap="square" rtlCol="0">
            <a:spAutoFit/>
          </a:bodyPr>
          <a:lstStyle/>
          <a:p>
            <a:r>
              <a:rPr lang="en-US" altLang="ja-JP" sz="6000" b="1" dirty="0">
                <a:solidFill>
                  <a:prstClr val="black"/>
                </a:solidFill>
                <a:latin typeface="Calibri"/>
                <a:ea typeface="ＭＳ Ｐゴシック"/>
              </a:rPr>
              <a:t>.</a:t>
            </a:r>
            <a:endParaRPr lang="ja-JP" altLang="en-US" sz="6000" b="1" dirty="0">
              <a:solidFill>
                <a:prstClr val="black"/>
              </a:solidFill>
              <a:latin typeface="Calibri"/>
              <a:ea typeface="ＭＳ Ｐゴシック"/>
            </a:endParaRPr>
          </a:p>
        </p:txBody>
      </p:sp>
      <p:grpSp>
        <p:nvGrpSpPr>
          <p:cNvPr id="18" name="図形グループ 17"/>
          <p:cNvGrpSpPr/>
          <p:nvPr/>
        </p:nvGrpSpPr>
        <p:grpSpPr>
          <a:xfrm>
            <a:off x="267486" y="1041313"/>
            <a:ext cx="4831227" cy="4197655"/>
            <a:chOff x="-2346919" y="2795933"/>
            <a:chExt cx="4831227" cy="4197655"/>
          </a:xfrm>
        </p:grpSpPr>
        <p:grpSp>
          <p:nvGrpSpPr>
            <p:cNvPr id="9" name="図形グループ 8"/>
            <p:cNvGrpSpPr/>
            <p:nvPr/>
          </p:nvGrpSpPr>
          <p:grpSpPr>
            <a:xfrm>
              <a:off x="-2346919" y="2825114"/>
              <a:ext cx="4831227" cy="4168474"/>
              <a:chOff x="-2346919" y="2825114"/>
              <a:chExt cx="4831227" cy="4168474"/>
            </a:xfrm>
          </p:grpSpPr>
          <p:pic>
            <p:nvPicPr>
              <p:cNvPr id="36" name="図 35">
                <a:extLst>
                  <a:ext uri="{FF2B5EF4-FFF2-40B4-BE49-F238E27FC236}">
                    <a16:creationId xmlns:a16="http://schemas.microsoft.com/office/drawing/2014/main" id="{CEF34EDD-5728-D244-84DB-BA4FE71D1BFB}"/>
                  </a:ext>
                </a:extLst>
              </p:cNvPr>
              <p:cNvPicPr>
                <a:picLocks noChangeAspect="1"/>
              </p:cNvPicPr>
              <p:nvPr/>
            </p:nvPicPr>
            <p:blipFill rotWithShape="1">
              <a:blip r:embed="rId9"/>
              <a:srcRect l="7280"/>
              <a:stretch/>
            </p:blipFill>
            <p:spPr>
              <a:xfrm>
                <a:off x="-2346919" y="2825114"/>
                <a:ext cx="4831227" cy="4168474"/>
              </a:xfrm>
              <a:prstGeom prst="rect">
                <a:avLst/>
              </a:prstGeom>
              <a:ln>
                <a:solidFill>
                  <a:schemeClr val="tx1"/>
                </a:solidFill>
              </a:ln>
            </p:spPr>
          </p:pic>
          <p:cxnSp>
            <p:nvCxnSpPr>
              <p:cNvPr id="37" name="直線矢印コネクタ 36"/>
              <p:cNvCxnSpPr/>
              <p:nvPr/>
            </p:nvCxnSpPr>
            <p:spPr>
              <a:xfrm flipH="1" flipV="1">
                <a:off x="330555" y="3493405"/>
                <a:ext cx="1623764" cy="94343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p:nvPr/>
            </p:nvCxnSpPr>
            <p:spPr>
              <a:xfrm flipH="1">
                <a:off x="-1407824" y="3325419"/>
                <a:ext cx="725812" cy="520292"/>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テキスト ボックス 40">
                <a:extLst>
                  <a:ext uri="{FF2B5EF4-FFF2-40B4-BE49-F238E27FC236}">
                    <a16:creationId xmlns:a16="http://schemas.microsoft.com/office/drawing/2014/main" id="{1D890FCB-9CD3-9E45-8909-460269798053}"/>
                  </a:ext>
                </a:extLst>
              </p:cNvPr>
              <p:cNvSpPr txBox="1"/>
              <p:nvPr/>
            </p:nvSpPr>
            <p:spPr>
              <a:xfrm>
                <a:off x="-645665" y="3138474"/>
                <a:ext cx="2209960" cy="400110"/>
              </a:xfrm>
              <a:prstGeom prst="rect">
                <a:avLst/>
              </a:prstGeom>
              <a:noFill/>
            </p:spPr>
            <p:txBody>
              <a:bodyPr wrap="none" rtlCol="0">
                <a:spAutoFit/>
              </a:bodyPr>
              <a:lstStyle/>
              <a:p>
                <a:r>
                  <a:rPr lang="en-US" altLang="en-US" sz="2000" dirty="0"/>
                  <a:t>Direct observations</a:t>
                </a:r>
                <a:endParaRPr kumimoji="1" lang="ja-JP" altLang="en-US" sz="2000" dirty="0"/>
              </a:p>
            </p:txBody>
          </p:sp>
          <p:sp>
            <p:nvSpPr>
              <p:cNvPr id="42" name="正方形/長方形 41">
                <a:extLst>
                  <a:ext uri="{FF2B5EF4-FFF2-40B4-BE49-F238E27FC236}">
                    <a16:creationId xmlns:a16="http://schemas.microsoft.com/office/drawing/2014/main" id="{FF34E08F-8B4F-444F-9659-AF54CD61CCF1}"/>
                  </a:ext>
                </a:extLst>
              </p:cNvPr>
              <p:cNvSpPr/>
              <p:nvPr/>
            </p:nvSpPr>
            <p:spPr>
              <a:xfrm>
                <a:off x="-1297384" y="5173835"/>
                <a:ext cx="2673125" cy="831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42D9D662-D8BB-374D-94F6-12C707E9E44C}"/>
                  </a:ext>
                </a:extLst>
              </p:cNvPr>
              <p:cNvSpPr txBox="1"/>
              <p:nvPr/>
            </p:nvSpPr>
            <p:spPr>
              <a:xfrm>
                <a:off x="486711" y="4985614"/>
                <a:ext cx="1354232" cy="400110"/>
              </a:xfrm>
              <a:prstGeom prst="rect">
                <a:avLst/>
              </a:prstGeom>
              <a:noFill/>
            </p:spPr>
            <p:txBody>
              <a:bodyPr wrap="none" rtlCol="0">
                <a:spAutoFit/>
              </a:bodyPr>
              <a:lstStyle/>
              <a:p>
                <a:r>
                  <a:rPr lang="en-US" altLang="en-US" sz="2000" dirty="0">
                    <a:solidFill>
                      <a:srgbClr val="FF0000"/>
                    </a:solidFill>
                  </a:rPr>
                  <a:t>HSC results</a:t>
                </a:r>
                <a:endParaRPr kumimoji="1" lang="ja-JP" altLang="en-US" sz="2000" dirty="0">
                  <a:solidFill>
                    <a:srgbClr val="FF0000"/>
                  </a:solidFill>
                </a:endParaRPr>
              </a:p>
            </p:txBody>
          </p:sp>
        </p:grpSp>
        <p:sp>
          <p:nvSpPr>
            <p:cNvPr id="30" name="テキスト ボックス 29"/>
            <p:cNvSpPr txBox="1"/>
            <p:nvPr/>
          </p:nvSpPr>
          <p:spPr>
            <a:xfrm>
              <a:off x="-1502855" y="2795933"/>
              <a:ext cx="3141579" cy="369332"/>
            </a:xfrm>
            <a:prstGeom prst="rect">
              <a:avLst/>
            </a:prstGeom>
            <a:noFill/>
          </p:spPr>
          <p:txBody>
            <a:bodyPr wrap="square" rtlCol="0">
              <a:spAutoFit/>
            </a:bodyPr>
            <a:lstStyle/>
            <a:p>
              <a:r>
                <a:rPr lang="en-US" altLang="ja-JP" dirty="0">
                  <a:solidFill>
                    <a:prstClr val="black"/>
                  </a:solidFill>
                  <a:latin typeface="Calibri"/>
                  <a:ea typeface="ＭＳ Ｐゴシック"/>
                </a:rPr>
                <a:t>Cosmic SFRD Evolution</a:t>
              </a:r>
              <a:endParaRPr lang="ja-JP" altLang="en-US" sz="1600" dirty="0">
                <a:solidFill>
                  <a:prstClr val="black"/>
                </a:solidFill>
                <a:latin typeface="Calibri"/>
                <a:ea typeface="ＭＳ Ｐゴシック"/>
              </a:endParaRPr>
            </a:p>
          </p:txBody>
        </p:sp>
      </p:grpSp>
      <p:sp>
        <p:nvSpPr>
          <p:cNvPr id="31" name="テキスト ボックス 30"/>
          <p:cNvSpPr txBox="1"/>
          <p:nvPr/>
        </p:nvSpPr>
        <p:spPr>
          <a:xfrm>
            <a:off x="247486" y="5328187"/>
            <a:ext cx="8752581" cy="646331"/>
          </a:xfrm>
          <a:prstGeom prst="rect">
            <a:avLst/>
          </a:prstGeom>
          <a:solidFill>
            <a:srgbClr val="FFFFFF"/>
          </a:solidFill>
          <a:ln>
            <a:solidFill>
              <a:srgbClr val="000000"/>
            </a:solidFill>
          </a:ln>
        </p:spPr>
        <p:txBody>
          <a:bodyPr wrap="square" rtlCol="0">
            <a:spAutoFit/>
          </a:bodyPr>
          <a:lstStyle/>
          <a:p>
            <a:pPr algn="ctr"/>
            <a:r>
              <a:rPr lang="en-US" altLang="ja-JP" sz="3600" dirty="0">
                <a:solidFill>
                  <a:srgbClr val="FF0000"/>
                </a:solidFill>
                <a:latin typeface="Calibri"/>
                <a:ea typeface="ＭＳ Ｐゴシック"/>
              </a:rPr>
              <a:t>SFRD</a:t>
            </a:r>
            <a:r>
              <a:rPr lang="ja-JP" altLang="en-US" sz="3600" dirty="0">
                <a:solidFill>
                  <a:srgbClr val="FF0000"/>
                </a:solidFill>
                <a:latin typeface="Calibri"/>
                <a:ea typeface="ＭＳ Ｐゴシック"/>
              </a:rPr>
              <a:t> </a:t>
            </a:r>
            <a:r>
              <a:rPr lang="en-US" altLang="ja-JP" sz="3600" dirty="0">
                <a:solidFill>
                  <a:srgbClr val="FF0000"/>
                </a:solidFill>
                <a:latin typeface="Calibri"/>
                <a:ea typeface="ＭＳ Ｐゴシック"/>
              </a:rPr>
              <a:t>evolution = Structure Form. x Cosmic Ex. </a:t>
            </a:r>
          </a:p>
        </p:txBody>
      </p:sp>
      <p:sp>
        <p:nvSpPr>
          <p:cNvPr id="21" name="テキスト ボックス 20">
            <a:extLst>
              <a:ext uri="{FF2B5EF4-FFF2-40B4-BE49-F238E27FC236}">
                <a16:creationId xmlns:a16="http://schemas.microsoft.com/office/drawing/2014/main" id="{0FCFD989-61E8-1B4F-93E0-AC3B7FFF6A43}"/>
              </a:ext>
            </a:extLst>
          </p:cNvPr>
          <p:cNvSpPr txBox="1"/>
          <p:nvPr/>
        </p:nvSpPr>
        <p:spPr>
          <a:xfrm>
            <a:off x="21335" y="6592232"/>
            <a:ext cx="5748662" cy="369332"/>
          </a:xfrm>
          <a:prstGeom prst="rect">
            <a:avLst/>
          </a:prstGeom>
          <a:noFill/>
        </p:spPr>
        <p:txBody>
          <a:bodyPr wrap="square" rtlCol="0">
            <a:spAutoFit/>
          </a:bodyPr>
          <a:lstStyle/>
          <a:p>
            <a:r>
              <a:rPr lang="en-US" altLang="ja-JP" dirty="0">
                <a:solidFill>
                  <a:srgbClr val="FF40FF"/>
                </a:solidFill>
              </a:rPr>
              <a:t>--- Y. </a:t>
            </a:r>
            <a:r>
              <a:rPr lang="en-US" altLang="ja-JP" dirty="0" err="1">
                <a:solidFill>
                  <a:srgbClr val="FF40FF"/>
                </a:solidFill>
              </a:rPr>
              <a:t>Harikane</a:t>
            </a:r>
            <a:r>
              <a:rPr lang="en-US" altLang="ja-JP" dirty="0">
                <a:solidFill>
                  <a:srgbClr val="FF40FF"/>
                </a:solidFill>
              </a:rPr>
              <a:t> : U. Tokyo School of Science award in 2019 ---</a:t>
            </a:r>
            <a:endParaRPr lang="en-US" altLang="ja-JP" dirty="0"/>
          </a:p>
        </p:txBody>
      </p:sp>
    </p:spTree>
    <p:extLst>
      <p:ext uri="{BB962C8B-B14F-4D97-AF65-F5344CB8AC3E}">
        <p14:creationId xmlns:p14="http://schemas.microsoft.com/office/powerpoint/2010/main" val="253926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par>
                                <p:cTn id="13" presetID="5" presetClass="entr" presetSubtype="1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heckerboard(across)">
                                      <p:cBhvr>
                                        <p:cTn id="15" dur="500"/>
                                        <p:tgtEl>
                                          <p:spTgt spid="24"/>
                                        </p:tgtEl>
                                      </p:cBhvr>
                                    </p:animEffect>
                                  </p:childTnLst>
                                </p:cTn>
                              </p:par>
                              <p:par>
                                <p:cTn id="16" presetID="5" presetClass="entr" presetSubtype="1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checkerboard(across)">
                                      <p:cBhvr>
                                        <p:cTn id="18" dur="500"/>
                                        <p:tgtEl>
                                          <p:spTgt spid="28"/>
                                        </p:tgtEl>
                                      </p:cBhvr>
                                    </p:animEffect>
                                  </p:childTnLst>
                                </p:cTn>
                              </p:par>
                              <p:par>
                                <p:cTn id="19" presetID="5" presetClass="entr" presetSubtype="1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checkerboard(across)">
                                      <p:cBhvr>
                                        <p:cTn id="21" dur="500"/>
                                        <p:tgtEl>
                                          <p:spTgt spid="32"/>
                                        </p:tgtEl>
                                      </p:cBhvr>
                                    </p:animEffect>
                                  </p:childTnLst>
                                </p:cTn>
                              </p:par>
                              <p:par>
                                <p:cTn id="22" presetID="5" presetClass="entr" presetSubtype="1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checkerboard(across)">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checkerboard(across)">
                                      <p:cBhvr>
                                        <p:cTn id="29" dur="500"/>
                                        <p:tgtEl>
                                          <p:spTgt spid="38"/>
                                        </p:tgtEl>
                                      </p:cBhvr>
                                    </p:animEffect>
                                  </p:childTnLst>
                                </p:cTn>
                              </p:par>
                              <p:par>
                                <p:cTn id="30" presetID="5" presetClass="entr" presetSubtype="1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heckerboard(across)">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heckerboard(across)">
                                      <p:cBhvr>
                                        <p:cTn id="37" dur="500"/>
                                        <p:tgtEl>
                                          <p:spTgt spid="4"/>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checkerboard(across)">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heckerboard(across)">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checkerboard(across)">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checkerboard(across)">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8" grpId="0" animBg="1"/>
      <p:bldP spid="4" grpId="0"/>
      <p:bldP spid="33" grpId="0"/>
      <p:bldP spid="6" grpId="0"/>
      <p:bldP spid="31"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52400" y="6014430"/>
            <a:ext cx="8737600" cy="929478"/>
          </a:xfrm>
        </p:spPr>
        <p:txBody>
          <a:bodyPr>
            <a:normAutofit fontScale="40000" lnSpcReduction="20000"/>
          </a:bodyPr>
          <a:lstStyle/>
          <a:p>
            <a:r>
              <a:rPr lang="en-US" altLang="ja-JP" sz="4400" dirty="0"/>
              <a:t>All measurements are explained, if star-forming </a:t>
            </a:r>
            <a:r>
              <a:rPr lang="en-US" altLang="ja-JP" sz="4400" dirty="0">
                <a:solidFill>
                  <a:srgbClr val="FF0000"/>
                </a:solidFill>
              </a:rPr>
              <a:t>galaxies are major reionization sources</a:t>
            </a:r>
          </a:p>
          <a:p>
            <a:pPr marL="0" indent="0">
              <a:buNone/>
            </a:pPr>
            <a:r>
              <a:rPr lang="en-US" altLang="ja-JP" sz="4400" dirty="0">
                <a:solidFill>
                  <a:srgbClr val="FF0000"/>
                </a:solidFill>
              </a:rPr>
              <a:t>      → </a:t>
            </a:r>
            <a:r>
              <a:rPr lang="en-US" altLang="ja-JP" sz="4400" dirty="0" err="1">
                <a:solidFill>
                  <a:srgbClr val="FF0000"/>
                </a:solidFill>
              </a:rPr>
              <a:t>Δz</a:t>
            </a:r>
            <a:r>
              <a:rPr lang="en-US" altLang="ja-JP" sz="4400" dirty="0">
                <a:solidFill>
                  <a:srgbClr val="FF0000"/>
                </a:solidFill>
              </a:rPr>
              <a:t>=3.9 (-2.0/+1.6) </a:t>
            </a:r>
            <a:r>
              <a:rPr lang="en-US" altLang="ja-JP" sz="4400" dirty="0"/>
              <a:t>[</a:t>
            </a:r>
            <a:r>
              <a:rPr lang="en-US" altLang="ja-JP" sz="4400" dirty="0">
                <a:solidFill>
                  <a:srgbClr val="000000"/>
                </a:solidFill>
              </a:rPr>
              <a:t>for Q</a:t>
            </a:r>
            <a:r>
              <a:rPr lang="en-US" altLang="ja-JP" sz="4400" baseline="-25000" dirty="0">
                <a:solidFill>
                  <a:srgbClr val="000000"/>
                </a:solidFill>
              </a:rPr>
              <a:t>HII</a:t>
            </a:r>
            <a:r>
              <a:rPr lang="en-US" altLang="ja-JP" sz="4400" dirty="0">
                <a:solidFill>
                  <a:srgbClr val="000000"/>
                </a:solidFill>
              </a:rPr>
              <a:t>=10%</a:t>
            </a:r>
            <a:r>
              <a:rPr lang="en-US" altLang="ja-JP" sz="4400" dirty="0"/>
              <a:t>-99%]:  Consistent w</a:t>
            </a:r>
            <a:r>
              <a:rPr lang="ja-JP" altLang="en-US" sz="4400" dirty="0"/>
              <a:t> </a:t>
            </a:r>
            <a:r>
              <a:rPr lang="en-US" altLang="ja-JP" sz="4400" dirty="0" err="1"/>
              <a:t>kSZ</a:t>
            </a:r>
            <a:r>
              <a:rPr lang="en-US" altLang="en-US" sz="4400" dirty="0"/>
              <a:t> res.</a:t>
            </a:r>
            <a:r>
              <a:rPr lang="ja-JP" altLang="en-US" sz="4400" dirty="0"/>
              <a:t> </a:t>
            </a:r>
            <a:r>
              <a:rPr lang="en-US" altLang="ja-JP" sz="4400" dirty="0"/>
              <a:t>of Planck2016 (</a:t>
            </a:r>
            <a:r>
              <a:rPr lang="en-US" altLang="ja-JP" sz="4400" dirty="0" err="1"/>
              <a:t>Δz</a:t>
            </a:r>
            <a:r>
              <a:rPr lang="en-US" altLang="ja-JP" sz="4400" dirty="0"/>
              <a:t>&lt;2.8)</a:t>
            </a:r>
          </a:p>
        </p:txBody>
      </p:sp>
      <p:sp>
        <p:nvSpPr>
          <p:cNvPr id="4" name="テキスト ボックス 3"/>
          <p:cNvSpPr txBox="1"/>
          <p:nvPr/>
        </p:nvSpPr>
        <p:spPr>
          <a:xfrm>
            <a:off x="9401936" y="3274166"/>
            <a:ext cx="1933222" cy="646331"/>
          </a:xfrm>
          <a:prstGeom prst="rect">
            <a:avLst/>
          </a:prstGeom>
          <a:noFill/>
        </p:spPr>
        <p:txBody>
          <a:bodyPr wrap="square" rtlCol="0">
            <a:spAutoFit/>
          </a:bodyPr>
          <a:lstStyle/>
          <a:p>
            <a:r>
              <a:rPr lang="en-US" altLang="ja-JP" dirty="0">
                <a:solidFill>
                  <a:prstClr val="black"/>
                </a:solidFill>
                <a:latin typeface="Calibri"/>
                <a:ea typeface="ＭＳ Ｐゴシック"/>
              </a:rPr>
              <a:t>C</a:t>
            </a:r>
            <a:r>
              <a:rPr lang="en-US" altLang="ja-JP" baseline="-25000" dirty="0">
                <a:solidFill>
                  <a:prstClr val="black"/>
                </a:solidFill>
                <a:latin typeface="Calibri"/>
                <a:ea typeface="ＭＳ Ｐゴシック"/>
              </a:rPr>
              <a:t>HII</a:t>
            </a:r>
            <a:r>
              <a:rPr lang="en-US" altLang="ja-JP" dirty="0">
                <a:solidFill>
                  <a:prstClr val="black"/>
                </a:solidFill>
                <a:latin typeface="Calibri"/>
                <a:ea typeface="ＭＳ Ｐゴシック"/>
              </a:rPr>
              <a:t> free case: &lt;</a:t>
            </a:r>
            <a:r>
              <a:rPr lang="en-US" altLang="ja-JP" dirty="0" err="1">
                <a:solidFill>
                  <a:prstClr val="black"/>
                </a:solidFill>
                <a:latin typeface="Calibri"/>
                <a:ea typeface="ＭＳ Ｐゴシック"/>
              </a:rPr>
              <a:t>f</a:t>
            </a:r>
            <a:r>
              <a:rPr lang="en-US" altLang="ja-JP" baseline="-25000" dirty="0" err="1">
                <a:solidFill>
                  <a:prstClr val="black"/>
                </a:solidFill>
                <a:latin typeface="Calibri"/>
                <a:ea typeface="ＭＳ Ｐゴシック"/>
              </a:rPr>
              <a:t>esc</a:t>
            </a:r>
            <a:r>
              <a:rPr lang="en-US" altLang="ja-JP" dirty="0">
                <a:solidFill>
                  <a:prstClr val="black"/>
                </a:solidFill>
                <a:latin typeface="Calibri"/>
                <a:ea typeface="ＭＳ Ｐゴシック"/>
              </a:rPr>
              <a:t>&gt;~0.1-0.35</a:t>
            </a:r>
            <a:endParaRPr lang="ja-JP" altLang="en-US" dirty="0">
              <a:solidFill>
                <a:prstClr val="black"/>
              </a:solidFill>
              <a:latin typeface="Calibri"/>
              <a:ea typeface="ＭＳ Ｐゴシック"/>
            </a:endParaRPr>
          </a:p>
        </p:txBody>
      </p:sp>
      <p:sp>
        <p:nvSpPr>
          <p:cNvPr id="8" name="テキスト ボックス 7"/>
          <p:cNvSpPr txBox="1"/>
          <p:nvPr/>
        </p:nvSpPr>
        <p:spPr>
          <a:xfrm>
            <a:off x="9558866" y="1194713"/>
            <a:ext cx="2057400" cy="923330"/>
          </a:xfrm>
          <a:prstGeom prst="rect">
            <a:avLst/>
          </a:prstGeom>
          <a:noFill/>
        </p:spPr>
        <p:txBody>
          <a:bodyPr wrap="square" rtlCol="0">
            <a:spAutoFit/>
          </a:bodyPr>
          <a:lstStyle/>
          <a:p>
            <a:r>
              <a:rPr lang="en-US" altLang="ja-JP" dirty="0">
                <a:solidFill>
                  <a:prstClr val="black"/>
                </a:solidFill>
                <a:latin typeface="Calibri"/>
                <a:ea typeface="ＭＳ Ｐゴシック"/>
              </a:rPr>
              <a:t>For the simple 1-zone ionization model</a:t>
            </a:r>
            <a:endParaRPr lang="ja-JP" altLang="en-US" dirty="0">
              <a:solidFill>
                <a:prstClr val="black"/>
              </a:solidFill>
              <a:latin typeface="Calibri"/>
              <a:ea typeface="ＭＳ Ｐゴシック"/>
            </a:endParaRPr>
          </a:p>
        </p:txBody>
      </p:sp>
      <p:sp>
        <p:nvSpPr>
          <p:cNvPr id="6" name="正方形/長方形 5"/>
          <p:cNvSpPr/>
          <p:nvPr/>
        </p:nvSpPr>
        <p:spPr>
          <a:xfrm>
            <a:off x="7586219" y="3274166"/>
            <a:ext cx="1052667" cy="36542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pic>
        <p:nvPicPr>
          <p:cNvPr id="7" name="図 6"/>
          <p:cNvPicPr>
            <a:picLocks noChangeAspect="1"/>
          </p:cNvPicPr>
          <p:nvPr/>
        </p:nvPicPr>
        <p:blipFill>
          <a:blip r:embed="rId2"/>
          <a:stretch>
            <a:fillRect/>
          </a:stretch>
        </p:blipFill>
        <p:spPr>
          <a:xfrm>
            <a:off x="0" y="659231"/>
            <a:ext cx="4521200" cy="3990480"/>
          </a:xfrm>
          <a:prstGeom prst="rect">
            <a:avLst/>
          </a:prstGeom>
        </p:spPr>
      </p:pic>
      <p:pic>
        <p:nvPicPr>
          <p:cNvPr id="9" name="図 8"/>
          <p:cNvPicPr>
            <a:picLocks noChangeAspect="1"/>
          </p:cNvPicPr>
          <p:nvPr/>
        </p:nvPicPr>
        <p:blipFill>
          <a:blip r:embed="rId3"/>
          <a:stretch>
            <a:fillRect/>
          </a:stretch>
        </p:blipFill>
        <p:spPr>
          <a:xfrm>
            <a:off x="5736896" y="659231"/>
            <a:ext cx="3145367" cy="2614935"/>
          </a:xfrm>
          <a:prstGeom prst="rect">
            <a:avLst/>
          </a:prstGeom>
        </p:spPr>
      </p:pic>
      <p:pic>
        <p:nvPicPr>
          <p:cNvPr id="13" name="図 12"/>
          <p:cNvPicPr>
            <a:picLocks noChangeAspect="1"/>
          </p:cNvPicPr>
          <p:nvPr/>
        </p:nvPicPr>
        <p:blipFill>
          <a:blip r:embed="rId4"/>
          <a:stretch>
            <a:fillRect/>
          </a:stretch>
        </p:blipFill>
        <p:spPr>
          <a:xfrm>
            <a:off x="5736896" y="3251500"/>
            <a:ext cx="3212673" cy="2669422"/>
          </a:xfrm>
          <a:prstGeom prst="rect">
            <a:avLst/>
          </a:prstGeom>
        </p:spPr>
      </p:pic>
      <p:sp>
        <p:nvSpPr>
          <p:cNvPr id="2" name="タイトル 1"/>
          <p:cNvSpPr>
            <a:spLocks noGrp="1"/>
          </p:cNvSpPr>
          <p:nvPr>
            <p:ph type="title"/>
          </p:nvPr>
        </p:nvSpPr>
        <p:spPr>
          <a:xfrm>
            <a:off x="1" y="-315198"/>
            <a:ext cx="9144000" cy="1143000"/>
          </a:xfrm>
        </p:spPr>
        <p:txBody>
          <a:bodyPr>
            <a:normAutofit/>
          </a:bodyPr>
          <a:lstStyle/>
          <a:p>
            <a:r>
              <a:rPr lang="en-US" altLang="ja-JP" sz="3600" dirty="0"/>
              <a:t>Cosmic Reionization</a:t>
            </a:r>
            <a:endParaRPr kumimoji="1" lang="ja-JP" altLang="en-US" sz="3600" baseline="-25000" dirty="0"/>
          </a:p>
        </p:txBody>
      </p:sp>
      <p:sp>
        <p:nvSpPr>
          <p:cNvPr id="11" name="テキスト ボックス 10"/>
          <p:cNvSpPr txBox="1"/>
          <p:nvPr/>
        </p:nvSpPr>
        <p:spPr>
          <a:xfrm>
            <a:off x="4089399" y="659231"/>
            <a:ext cx="2235200" cy="400110"/>
          </a:xfrm>
          <a:prstGeom prst="rect">
            <a:avLst/>
          </a:prstGeom>
          <a:noFill/>
        </p:spPr>
        <p:txBody>
          <a:bodyPr wrap="square" rtlCol="0">
            <a:spAutoFit/>
          </a:bodyPr>
          <a:lstStyle/>
          <a:p>
            <a:r>
              <a:rPr lang="en-US" altLang="ja-JP" sz="2000" dirty="0">
                <a:solidFill>
                  <a:prstClr val="black"/>
                </a:solidFill>
                <a:latin typeface="Calibri"/>
                <a:ea typeface="ＭＳ Ｐゴシック"/>
              </a:rPr>
              <a:t>Ishigaki+18</a:t>
            </a:r>
            <a:endParaRPr lang="ja-JP" altLang="en-US" sz="2000" dirty="0">
              <a:solidFill>
                <a:prstClr val="black"/>
              </a:solidFill>
              <a:latin typeface="Calibri"/>
              <a:ea typeface="ＭＳ Ｐゴシック"/>
            </a:endParaRPr>
          </a:p>
        </p:txBody>
      </p:sp>
      <p:pic>
        <p:nvPicPr>
          <p:cNvPr id="14" name="図 13"/>
          <p:cNvPicPr>
            <a:picLocks noChangeAspect="1"/>
          </p:cNvPicPr>
          <p:nvPr/>
        </p:nvPicPr>
        <p:blipFill>
          <a:blip r:embed="rId5"/>
          <a:stretch>
            <a:fillRect/>
          </a:stretch>
        </p:blipFill>
        <p:spPr>
          <a:xfrm>
            <a:off x="-6057900" y="5879380"/>
            <a:ext cx="5905500" cy="508000"/>
          </a:xfrm>
          <a:prstGeom prst="rect">
            <a:avLst/>
          </a:prstGeom>
        </p:spPr>
      </p:pic>
      <p:sp>
        <p:nvSpPr>
          <p:cNvPr id="16" name="乗算記号 15"/>
          <p:cNvSpPr/>
          <p:nvPr/>
        </p:nvSpPr>
        <p:spPr>
          <a:xfrm>
            <a:off x="905932" y="1118977"/>
            <a:ext cx="1134534" cy="1032933"/>
          </a:xfrm>
          <a:prstGeom prst="mathMultiply">
            <a:avLst>
              <a:gd name="adj1" fmla="val 3848"/>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7" name="図 16"/>
          <p:cNvPicPr>
            <a:picLocks noChangeAspect="1"/>
          </p:cNvPicPr>
          <p:nvPr/>
        </p:nvPicPr>
        <p:blipFill>
          <a:blip r:embed="rId6"/>
          <a:stretch>
            <a:fillRect/>
          </a:stretch>
        </p:blipFill>
        <p:spPr>
          <a:xfrm>
            <a:off x="127949" y="4831193"/>
            <a:ext cx="2637367" cy="393104"/>
          </a:xfrm>
          <a:prstGeom prst="rect">
            <a:avLst/>
          </a:prstGeom>
        </p:spPr>
      </p:pic>
      <p:pic>
        <p:nvPicPr>
          <p:cNvPr id="18" name="図 17"/>
          <p:cNvPicPr>
            <a:picLocks noChangeAspect="1"/>
          </p:cNvPicPr>
          <p:nvPr/>
        </p:nvPicPr>
        <p:blipFill>
          <a:blip r:embed="rId7"/>
          <a:stretch>
            <a:fillRect/>
          </a:stretch>
        </p:blipFill>
        <p:spPr>
          <a:xfrm>
            <a:off x="2869033" y="4826062"/>
            <a:ext cx="2476500" cy="395487"/>
          </a:xfrm>
          <a:prstGeom prst="rect">
            <a:avLst/>
          </a:prstGeom>
        </p:spPr>
      </p:pic>
      <p:pic>
        <p:nvPicPr>
          <p:cNvPr id="19" name="図 18"/>
          <p:cNvPicPr>
            <a:picLocks noChangeAspect="1"/>
          </p:cNvPicPr>
          <p:nvPr/>
        </p:nvPicPr>
        <p:blipFill>
          <a:blip r:embed="rId8"/>
          <a:stretch>
            <a:fillRect/>
          </a:stretch>
        </p:blipFill>
        <p:spPr>
          <a:xfrm>
            <a:off x="127949" y="5286270"/>
            <a:ext cx="3819323" cy="389727"/>
          </a:xfrm>
          <a:prstGeom prst="rect">
            <a:avLst/>
          </a:prstGeom>
        </p:spPr>
      </p:pic>
      <p:pic>
        <p:nvPicPr>
          <p:cNvPr id="20" name="図 19"/>
          <p:cNvPicPr>
            <a:picLocks noChangeAspect="1"/>
          </p:cNvPicPr>
          <p:nvPr/>
        </p:nvPicPr>
        <p:blipFill>
          <a:blip r:embed="rId9"/>
          <a:stretch>
            <a:fillRect/>
          </a:stretch>
        </p:blipFill>
        <p:spPr>
          <a:xfrm>
            <a:off x="4168740" y="5200296"/>
            <a:ext cx="1918693" cy="486429"/>
          </a:xfrm>
          <a:prstGeom prst="rect">
            <a:avLst/>
          </a:prstGeom>
        </p:spPr>
      </p:pic>
      <p:pic>
        <p:nvPicPr>
          <p:cNvPr id="21" name="図 20"/>
          <p:cNvPicPr>
            <a:picLocks noChangeAspect="1"/>
          </p:cNvPicPr>
          <p:nvPr/>
        </p:nvPicPr>
        <p:blipFill>
          <a:blip r:embed="rId10"/>
          <a:stretch>
            <a:fillRect/>
          </a:stretch>
        </p:blipFill>
        <p:spPr>
          <a:xfrm>
            <a:off x="8523035" y="7416177"/>
            <a:ext cx="1826208" cy="519525"/>
          </a:xfrm>
          <a:prstGeom prst="rect">
            <a:avLst/>
          </a:prstGeom>
        </p:spPr>
      </p:pic>
      <p:sp>
        <p:nvSpPr>
          <p:cNvPr id="22" name="テキスト ボックス 21"/>
          <p:cNvSpPr txBox="1"/>
          <p:nvPr/>
        </p:nvSpPr>
        <p:spPr>
          <a:xfrm>
            <a:off x="9340932" y="5278942"/>
            <a:ext cx="2717800" cy="307777"/>
          </a:xfrm>
          <a:prstGeom prst="rect">
            <a:avLst/>
          </a:prstGeom>
          <a:noFill/>
        </p:spPr>
        <p:txBody>
          <a:bodyPr wrap="square" rtlCol="0">
            <a:spAutoFit/>
          </a:bodyPr>
          <a:lstStyle/>
          <a:p>
            <a:r>
              <a:rPr kumimoji="1" lang="en-US" altLang="ja-JP" sz="1400" dirty="0"/>
              <a:t>(Consistent w </a:t>
            </a:r>
            <a:r>
              <a:rPr kumimoji="1" lang="en-US" altLang="ja-JP" sz="1400" dirty="0" err="1"/>
              <a:t>Izotov</a:t>
            </a:r>
            <a:r>
              <a:rPr kumimoji="1" lang="en-US" altLang="ja-JP" sz="1400" dirty="0"/>
              <a:t>/Vanzella+18)</a:t>
            </a:r>
            <a:endParaRPr kumimoji="1" lang="ja-JP" altLang="en-US" sz="1400" dirty="0"/>
          </a:p>
        </p:txBody>
      </p:sp>
      <p:sp>
        <p:nvSpPr>
          <p:cNvPr id="23" name="テキスト ボックス 22"/>
          <p:cNvSpPr txBox="1"/>
          <p:nvPr/>
        </p:nvSpPr>
        <p:spPr>
          <a:xfrm rot="16200000">
            <a:off x="5085404" y="3443623"/>
            <a:ext cx="1383268" cy="523220"/>
          </a:xfrm>
          <a:prstGeom prst="rect">
            <a:avLst/>
          </a:prstGeom>
          <a:noFill/>
        </p:spPr>
        <p:txBody>
          <a:bodyPr wrap="square" rtlCol="0">
            <a:spAutoFit/>
          </a:bodyPr>
          <a:lstStyle/>
          <a:p>
            <a:r>
              <a:rPr kumimoji="1" lang="en-US" altLang="ja-JP" sz="2800" dirty="0"/>
              <a:t>=(1-x</a:t>
            </a:r>
            <a:r>
              <a:rPr kumimoji="1" lang="en-US" altLang="ja-JP" sz="2800" baseline="-25000" dirty="0"/>
              <a:t>HI</a:t>
            </a:r>
            <a:r>
              <a:rPr lang="en-US" altLang="ja-JP" sz="2800" dirty="0"/>
              <a:t>)</a:t>
            </a:r>
            <a:endParaRPr kumimoji="1" lang="ja-JP" altLang="en-US" sz="2800" baseline="-25000" dirty="0"/>
          </a:p>
        </p:txBody>
      </p:sp>
      <p:sp>
        <p:nvSpPr>
          <p:cNvPr id="24" name="テキスト ボックス 23"/>
          <p:cNvSpPr txBox="1"/>
          <p:nvPr/>
        </p:nvSpPr>
        <p:spPr>
          <a:xfrm>
            <a:off x="81996" y="4473043"/>
            <a:ext cx="1828800" cy="400110"/>
          </a:xfrm>
          <a:prstGeom prst="rect">
            <a:avLst/>
          </a:prstGeom>
          <a:noFill/>
        </p:spPr>
        <p:txBody>
          <a:bodyPr wrap="square" rtlCol="0">
            <a:spAutoFit/>
          </a:bodyPr>
          <a:lstStyle/>
          <a:p>
            <a:r>
              <a:rPr kumimoji="1" lang="en-US" altLang="ja-JP" sz="2000" dirty="0"/>
              <a:t>Best</a:t>
            </a:r>
            <a:r>
              <a:rPr lang="en-US" altLang="ja-JP" sz="2000" dirty="0"/>
              <a:t>-f</a:t>
            </a:r>
            <a:r>
              <a:rPr kumimoji="1" lang="en-US" altLang="ja-JP" sz="2000" dirty="0"/>
              <a:t>it results</a:t>
            </a:r>
            <a:endParaRPr kumimoji="1" lang="ja-JP" altLang="en-US" sz="2000" dirty="0"/>
          </a:p>
        </p:txBody>
      </p:sp>
      <p:sp>
        <p:nvSpPr>
          <p:cNvPr id="25" name="右矢印 24"/>
          <p:cNvSpPr/>
          <p:nvPr/>
        </p:nvSpPr>
        <p:spPr>
          <a:xfrm>
            <a:off x="3845054" y="5238208"/>
            <a:ext cx="381000" cy="351627"/>
          </a:xfrm>
          <a:prstGeom prst="rightArrow">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024463" y="1845736"/>
            <a:ext cx="1295401" cy="400110"/>
          </a:xfrm>
          <a:prstGeom prst="rect">
            <a:avLst/>
          </a:prstGeom>
          <a:noFill/>
        </p:spPr>
        <p:txBody>
          <a:bodyPr wrap="square" rtlCol="0">
            <a:spAutoFit/>
          </a:bodyPr>
          <a:lstStyle/>
          <a:p>
            <a:r>
              <a:rPr kumimoji="1" lang="en-US" altLang="ja-JP" sz="2000" b="1" dirty="0"/>
              <a:t>Best fit</a:t>
            </a:r>
            <a:endParaRPr kumimoji="1" lang="ja-JP" altLang="en-US" sz="2000" b="1" dirty="0"/>
          </a:p>
        </p:txBody>
      </p:sp>
      <p:grpSp>
        <p:nvGrpSpPr>
          <p:cNvPr id="10" name="グループ化 9">
            <a:extLst>
              <a:ext uri="{FF2B5EF4-FFF2-40B4-BE49-F238E27FC236}">
                <a16:creationId xmlns:a16="http://schemas.microsoft.com/office/drawing/2014/main" id="{9D7D94DA-E75B-EE4A-8FF0-9EF7B3F184BF}"/>
              </a:ext>
            </a:extLst>
          </p:cNvPr>
          <p:cNvGrpSpPr/>
          <p:nvPr/>
        </p:nvGrpSpPr>
        <p:grpSpPr>
          <a:xfrm>
            <a:off x="1765202" y="528978"/>
            <a:ext cx="5268874" cy="5316235"/>
            <a:chOff x="2001661" y="541310"/>
            <a:chExt cx="5268874" cy="5316235"/>
          </a:xfrm>
        </p:grpSpPr>
        <p:pic>
          <p:nvPicPr>
            <p:cNvPr id="26" name="図 25">
              <a:extLst>
                <a:ext uri="{FF2B5EF4-FFF2-40B4-BE49-F238E27FC236}">
                  <a16:creationId xmlns:a16="http://schemas.microsoft.com/office/drawing/2014/main" id="{EDD6F2E2-F07A-E746-B871-5530BDF80B55}"/>
                </a:ext>
              </a:extLst>
            </p:cNvPr>
            <p:cNvPicPr>
              <a:picLocks noChangeAspect="1"/>
            </p:cNvPicPr>
            <p:nvPr/>
          </p:nvPicPr>
          <p:blipFill>
            <a:blip r:embed="rId11"/>
            <a:stretch>
              <a:fillRect/>
            </a:stretch>
          </p:blipFill>
          <p:spPr>
            <a:xfrm>
              <a:off x="2001661" y="541310"/>
              <a:ext cx="5268874" cy="5316235"/>
            </a:xfrm>
            <a:prstGeom prst="rect">
              <a:avLst/>
            </a:prstGeom>
          </p:spPr>
        </p:pic>
        <p:sp>
          <p:nvSpPr>
            <p:cNvPr id="28" name="テキスト ボックス 27">
              <a:extLst>
                <a:ext uri="{FF2B5EF4-FFF2-40B4-BE49-F238E27FC236}">
                  <a16:creationId xmlns:a16="http://schemas.microsoft.com/office/drawing/2014/main" id="{C705F3BA-1061-4945-AE7C-A29142FCB1A7}"/>
                </a:ext>
              </a:extLst>
            </p:cNvPr>
            <p:cNvSpPr txBox="1"/>
            <p:nvPr/>
          </p:nvSpPr>
          <p:spPr>
            <a:xfrm>
              <a:off x="2073814" y="4873153"/>
              <a:ext cx="1143000" cy="923330"/>
            </a:xfrm>
            <a:prstGeom prst="rect">
              <a:avLst/>
            </a:prstGeom>
            <a:noFill/>
          </p:spPr>
          <p:txBody>
            <a:bodyPr wrap="square" rtlCol="0">
              <a:spAutoFit/>
            </a:bodyPr>
            <a:lstStyle/>
            <a:p>
              <a:r>
                <a:rPr lang="ja-JP" altLang="ja-JP" dirty="0">
                  <a:solidFill>
                    <a:srgbClr val="00FFFF"/>
                  </a:solidFill>
                </a:rPr>
                <a:t>z</a:t>
              </a:r>
              <a:r>
                <a:rPr kumimoji="1" lang="en-US" altLang="ja-JP" dirty="0">
                  <a:solidFill>
                    <a:srgbClr val="00FFFF"/>
                  </a:solidFill>
                </a:rPr>
                <a:t>〜</a:t>
              </a:r>
              <a:r>
                <a:rPr lang="ja-JP" altLang="en-US" dirty="0">
                  <a:solidFill>
                    <a:srgbClr val="00FFFF"/>
                  </a:solidFill>
                </a:rPr>
                <a:t>6</a:t>
              </a:r>
              <a:r>
                <a:rPr kumimoji="1" lang="en-US" altLang="ja-JP" dirty="0">
                  <a:solidFill>
                    <a:srgbClr val="00FFFF"/>
                  </a:solidFill>
                </a:rPr>
                <a:t>-7</a:t>
              </a:r>
            </a:p>
            <a:p>
              <a:r>
                <a:rPr lang="ja-JP" altLang="ja-JP" dirty="0">
                  <a:solidFill>
                    <a:srgbClr val="FF00FF"/>
                  </a:solidFill>
                </a:rPr>
                <a:t>z</a:t>
              </a:r>
              <a:r>
                <a:rPr kumimoji="1" lang="en-US" altLang="ja-JP" dirty="0">
                  <a:solidFill>
                    <a:srgbClr val="FF00FF"/>
                  </a:solidFill>
                </a:rPr>
                <a:t>〜</a:t>
              </a:r>
              <a:r>
                <a:rPr lang="ja-JP" altLang="en-US" dirty="0">
                  <a:solidFill>
                    <a:srgbClr val="FF00FF"/>
                  </a:solidFill>
                </a:rPr>
                <a:t>8</a:t>
              </a:r>
              <a:endParaRPr lang="en-US" altLang="ja-JP" dirty="0">
                <a:solidFill>
                  <a:srgbClr val="FF00FF"/>
                </a:solidFill>
              </a:endParaRPr>
            </a:p>
            <a:p>
              <a:r>
                <a:rPr lang="en-US" altLang="ja-JP" dirty="0">
                  <a:solidFill>
                    <a:srgbClr val="FF0000"/>
                  </a:solidFill>
                </a:rPr>
                <a:t>z</a:t>
              </a:r>
              <a:r>
                <a:rPr kumimoji="1" lang="en-US" altLang="ja-JP" dirty="0">
                  <a:solidFill>
                    <a:srgbClr val="FF0000"/>
                  </a:solidFill>
                </a:rPr>
                <a:t>〜9</a:t>
              </a:r>
              <a:endParaRPr kumimoji="1" lang="ja-JP" altLang="en-US" dirty="0">
                <a:solidFill>
                  <a:srgbClr val="FF0000"/>
                </a:solidFill>
              </a:endParaRPr>
            </a:p>
          </p:txBody>
        </p:sp>
      </p:grpSp>
      <p:sp>
        <p:nvSpPr>
          <p:cNvPr id="29" name="コンテンツ プレースホルダー 2">
            <a:extLst>
              <a:ext uri="{FF2B5EF4-FFF2-40B4-BE49-F238E27FC236}">
                <a16:creationId xmlns:a16="http://schemas.microsoft.com/office/drawing/2014/main" id="{14410E4E-BE70-F741-9716-1A78055AEBAF}"/>
              </a:ext>
            </a:extLst>
          </p:cNvPr>
          <p:cNvSpPr txBox="1">
            <a:spLocks/>
          </p:cNvSpPr>
          <p:nvPr/>
        </p:nvSpPr>
        <p:spPr>
          <a:xfrm>
            <a:off x="0" y="7085090"/>
            <a:ext cx="8946443" cy="431093"/>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en-US" altLang="ja-JP">
                <a:solidFill>
                  <a:srgbClr val="FF0000"/>
                </a:solidFill>
              </a:rPr>
              <a:t>402 galaxies at z=6-10 </a:t>
            </a:r>
            <a:r>
              <a:rPr lang="en-US" altLang="ja-JP"/>
              <a:t>identified by dropout tech.</a:t>
            </a:r>
            <a:r>
              <a:rPr lang="ja-JP" altLang="ja-JP"/>
              <a:t>,</a:t>
            </a:r>
            <a:r>
              <a:rPr lang="ja-JP" altLang="en-US"/>
              <a:t> </a:t>
            </a:r>
            <a:r>
              <a:rPr lang="en-US" altLang="ja-JP">
                <a:solidFill>
                  <a:srgbClr val="FF0000"/>
                </a:solidFill>
              </a:rPr>
              <a:t>~30</a:t>
            </a:r>
            <a:r>
              <a:rPr lang="ja-JP" altLang="en-US">
                <a:solidFill>
                  <a:srgbClr val="FF0000"/>
                </a:solidFill>
              </a:rPr>
              <a:t> </a:t>
            </a:r>
            <a:r>
              <a:rPr lang="en-US" altLang="ja-JP">
                <a:solidFill>
                  <a:srgbClr val="FF0000"/>
                </a:solidFill>
              </a:rPr>
              <a:t>out</a:t>
            </a:r>
            <a:r>
              <a:rPr lang="ja-JP" altLang="en-US">
                <a:solidFill>
                  <a:srgbClr val="FF0000"/>
                </a:solidFill>
              </a:rPr>
              <a:t> </a:t>
            </a:r>
            <a:r>
              <a:rPr lang="en-US" altLang="ja-JP">
                <a:solidFill>
                  <a:srgbClr val="FF0000"/>
                </a:solidFill>
              </a:rPr>
              <a:t>of</a:t>
            </a:r>
            <a:r>
              <a:rPr lang="ja-JP" altLang="en-US">
                <a:solidFill>
                  <a:srgbClr val="FF0000"/>
                </a:solidFill>
              </a:rPr>
              <a:t> </a:t>
            </a:r>
            <a:r>
              <a:rPr lang="en-US" altLang="ja-JP">
                <a:solidFill>
                  <a:srgbClr val="FF0000"/>
                </a:solidFill>
              </a:rPr>
              <a:t>which</a:t>
            </a:r>
            <a:r>
              <a:rPr lang="ja-JP" altLang="en-US">
                <a:solidFill>
                  <a:srgbClr val="FF0000"/>
                </a:solidFill>
              </a:rPr>
              <a:t> </a:t>
            </a:r>
            <a:r>
              <a:rPr lang="en-US" altLang="ja-JP">
                <a:solidFill>
                  <a:srgbClr val="FF0000"/>
                </a:solidFill>
              </a:rPr>
              <a:t>have</a:t>
            </a:r>
            <a:r>
              <a:rPr lang="ja-JP" altLang="en-US">
                <a:solidFill>
                  <a:srgbClr val="FF0000"/>
                </a:solidFill>
              </a:rPr>
              <a:t> </a:t>
            </a:r>
            <a:r>
              <a:rPr lang="en-US" altLang="ja-JP">
                <a:solidFill>
                  <a:srgbClr val="FF0000"/>
                </a:solidFill>
              </a:rPr>
              <a:t>μ≳10 </a:t>
            </a:r>
            <a:r>
              <a:rPr lang="en-US" altLang="ja-JP"/>
              <a:t>(Ishigaki+18)</a:t>
            </a:r>
            <a:endParaRPr lang="en-US" altLang="ja-JP" dirty="0"/>
          </a:p>
        </p:txBody>
      </p:sp>
      <p:sp>
        <p:nvSpPr>
          <p:cNvPr id="12" name="テキスト ボックス 11">
            <a:extLst>
              <a:ext uri="{FF2B5EF4-FFF2-40B4-BE49-F238E27FC236}">
                <a16:creationId xmlns:a16="http://schemas.microsoft.com/office/drawing/2014/main" id="{8E1F540A-0FCC-F74D-ABA3-27B8043EDD58}"/>
              </a:ext>
            </a:extLst>
          </p:cNvPr>
          <p:cNvSpPr txBox="1"/>
          <p:nvPr/>
        </p:nvSpPr>
        <p:spPr>
          <a:xfrm>
            <a:off x="467809" y="6527727"/>
            <a:ext cx="5752618" cy="646331"/>
          </a:xfrm>
          <a:prstGeom prst="rect">
            <a:avLst/>
          </a:prstGeom>
          <a:noFill/>
        </p:spPr>
        <p:txBody>
          <a:bodyPr wrap="square" rtlCol="0">
            <a:spAutoFit/>
          </a:bodyPr>
          <a:lstStyle/>
          <a:p>
            <a:r>
              <a:rPr lang="en-US" altLang="ja-JP" dirty="0">
                <a:solidFill>
                  <a:srgbClr val="FF40FF"/>
                </a:solidFill>
              </a:rPr>
              <a:t>--- M. Ishigaki : U. Tokyo School of Science award in 2015 ---</a:t>
            </a:r>
            <a:endParaRPr lang="en-US" altLang="ja-JP" dirty="0"/>
          </a:p>
          <a:p>
            <a:endParaRPr kumimoji="1" lang="ja-JP" altLang="en-US"/>
          </a:p>
        </p:txBody>
      </p:sp>
    </p:spTree>
    <p:extLst>
      <p:ext uri="{BB962C8B-B14F-4D97-AF65-F5344CB8AC3E}">
        <p14:creationId xmlns:p14="http://schemas.microsoft.com/office/powerpoint/2010/main" val="209315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図形グループ 29"/>
          <p:cNvGrpSpPr/>
          <p:nvPr/>
        </p:nvGrpSpPr>
        <p:grpSpPr>
          <a:xfrm>
            <a:off x="0" y="972292"/>
            <a:ext cx="5573730" cy="4496620"/>
            <a:chOff x="1632677" y="3147810"/>
            <a:chExt cx="5573730" cy="4496620"/>
          </a:xfrm>
        </p:grpSpPr>
        <p:grpSp>
          <p:nvGrpSpPr>
            <p:cNvPr id="29" name="図形グループ 28"/>
            <p:cNvGrpSpPr/>
            <p:nvPr/>
          </p:nvGrpSpPr>
          <p:grpSpPr>
            <a:xfrm>
              <a:off x="1632677" y="3147810"/>
              <a:ext cx="5573730" cy="4496620"/>
              <a:chOff x="-1154188" y="3354219"/>
              <a:chExt cx="5573730" cy="4496620"/>
            </a:xfrm>
          </p:grpSpPr>
          <p:pic>
            <p:nvPicPr>
              <p:cNvPr id="28" name="図 27"/>
              <p:cNvPicPr>
                <a:picLocks noChangeAspect="1"/>
              </p:cNvPicPr>
              <p:nvPr/>
            </p:nvPicPr>
            <p:blipFill>
              <a:blip r:embed="rId2"/>
              <a:stretch>
                <a:fillRect/>
              </a:stretch>
            </p:blipFill>
            <p:spPr>
              <a:xfrm>
                <a:off x="-1154188" y="3354219"/>
                <a:ext cx="5269477" cy="4496620"/>
              </a:xfrm>
              <a:prstGeom prst="rect">
                <a:avLst/>
              </a:prstGeom>
            </p:spPr>
          </p:pic>
          <p:sp>
            <p:nvSpPr>
              <p:cNvPr id="19" name="Shape 187"/>
              <p:cNvSpPr/>
              <p:nvPr/>
            </p:nvSpPr>
            <p:spPr>
              <a:xfrm>
                <a:off x="1774843" y="4313060"/>
                <a:ext cx="2644699" cy="5950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3200" b="1">
                    <a:solidFill>
                      <a:srgbClr val="00000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sz="1800" b="0"/>
                </a:pPr>
                <a:r>
                  <a:rPr kumimoji="1" sz="3200" b="1" i="0" u="none" strike="noStrike" kern="1200" cap="none" spc="0" normalizeH="0" baseline="0" noProof="0" dirty="0">
                    <a:ln>
                      <a:noFill/>
                    </a:ln>
                    <a:solidFill>
                      <a:srgbClr val="000000"/>
                    </a:solidFill>
                    <a:effectLst/>
                    <a:uLnTx/>
                    <a:uFillTx/>
                    <a:latin typeface="Calibri"/>
                    <a:ea typeface="+mn-ea"/>
                    <a:cs typeface="+mn-cs"/>
                  </a:rPr>
                  <a:t>CIB</a:t>
                </a:r>
                <a:r>
                  <a:rPr kumimoji="1" lang="en-US" sz="3200" b="1" i="0" u="none" strike="noStrike" kern="1200" cap="none" spc="0" normalizeH="0" baseline="0" noProof="0" dirty="0">
                    <a:ln>
                      <a:noFill/>
                    </a:ln>
                    <a:solidFill>
                      <a:srgbClr val="000000"/>
                    </a:solidFill>
                    <a:effectLst/>
                    <a:uLnTx/>
                    <a:uFillTx/>
                    <a:latin typeface="Calibri"/>
                    <a:ea typeface="+mn-ea"/>
                    <a:cs typeface="+mn-cs"/>
                  </a:rPr>
                  <a:t> (100%)</a:t>
                </a:r>
                <a:r>
                  <a:rPr kumimoji="1" sz="3200" b="1" i="0" u="none" strike="noStrike" kern="1200" cap="none" spc="0" normalizeH="0" baseline="0" noProof="0" dirty="0">
                    <a:ln>
                      <a:noFill/>
                    </a:ln>
                    <a:solidFill>
                      <a:srgbClr val="000000"/>
                    </a:solidFill>
                    <a:effectLst/>
                    <a:uLnTx/>
                    <a:uFillTx/>
                    <a:latin typeface="Calibri"/>
                    <a:ea typeface="+mn-ea"/>
                    <a:cs typeface="+mn-cs"/>
                  </a:rPr>
                  <a:t> </a:t>
                </a:r>
              </a:p>
            </p:txBody>
          </p:sp>
        </p:grpSp>
        <p:sp>
          <p:nvSpPr>
            <p:cNvPr id="17" name="Shape 179"/>
            <p:cNvSpPr/>
            <p:nvPr/>
          </p:nvSpPr>
          <p:spPr>
            <a:xfrm>
              <a:off x="2345907" y="4232341"/>
              <a:ext cx="4003609" cy="1"/>
            </a:xfrm>
            <a:prstGeom prst="line">
              <a:avLst/>
            </a:prstGeom>
            <a:ln w="28575" cmpd="sng">
              <a:solidFill/>
              <a:miter lim="400000"/>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sz="2400" cap="all" spc="384">
                  <a:solidFill>
                    <a:srgbClr val="55D7FF"/>
                  </a:solidFill>
                  <a:latin typeface="Avenir Medium"/>
                  <a:ea typeface="Avenir Medium"/>
                  <a:cs typeface="Avenir Medium"/>
                  <a:sym typeface="Avenir Medium"/>
                </a:defRPr>
              </a:pPr>
              <a:endParaRPr kumimoji="1" sz="2400" b="0" i="0" u="none" strike="noStrike" kern="1200" cap="all" spc="384" normalizeH="0" baseline="0" noProof="0">
                <a:ln>
                  <a:noFill/>
                </a:ln>
                <a:solidFill>
                  <a:srgbClr val="55D7FF"/>
                </a:solidFill>
                <a:effectLst/>
                <a:uLnTx/>
                <a:uFillTx/>
                <a:latin typeface="Avenir Medium"/>
                <a:sym typeface="Avenir Medium"/>
              </a:endParaRPr>
            </a:p>
          </p:txBody>
        </p:sp>
      </p:grpSp>
      <p:pic>
        <p:nvPicPr>
          <p:cNvPr id="31" name="スクリーンショット 2016-01-30 5.35.26.png"/>
          <p:cNvPicPr/>
          <p:nvPr/>
        </p:nvPicPr>
        <p:blipFill>
          <a:blip r:embed="rId3"/>
          <a:stretch>
            <a:fillRect/>
          </a:stretch>
        </p:blipFill>
        <p:spPr>
          <a:xfrm>
            <a:off x="-1986753" y="2737228"/>
            <a:ext cx="1478314" cy="1339247"/>
          </a:xfrm>
          <a:prstGeom prst="rect">
            <a:avLst/>
          </a:prstGeom>
          <a:ln w="38100">
            <a:solidFill>
              <a:srgbClr val="FFFFFF"/>
            </a:solidFill>
            <a:miter lim="400000"/>
          </a:ln>
        </p:spPr>
      </p:pic>
      <p:sp>
        <p:nvSpPr>
          <p:cNvPr id="16" name="テキスト ボックス 15"/>
          <p:cNvSpPr txBox="1"/>
          <p:nvPr/>
        </p:nvSpPr>
        <p:spPr>
          <a:xfrm>
            <a:off x="-1247596" y="2228459"/>
            <a:ext cx="9821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FF"/>
                </a:solidFill>
                <a:effectLst/>
                <a:uLnTx/>
                <a:uFillTx/>
                <a:latin typeface="Calibri"/>
                <a:ea typeface="ＭＳ Ｐゴシック" panose="020B0600070205080204" pitchFamily="34" charset="-128"/>
                <a:cs typeface="+mn-cs"/>
              </a:rPr>
              <a:t>COBE</a:t>
            </a:r>
            <a:endParaRPr kumimoji="1" lang="ja-JP" altLang="en-US" sz="1800" b="0" i="0" u="none" strike="noStrike" kern="1200" cap="none" spc="0" normalizeH="0" baseline="0" noProof="0" dirty="0">
              <a:ln>
                <a:noFill/>
              </a:ln>
              <a:solidFill>
                <a:srgbClr val="0000FF"/>
              </a:solidFill>
              <a:effectLst/>
              <a:uLnTx/>
              <a:uFillTx/>
              <a:latin typeface="Calibri"/>
              <a:ea typeface="ＭＳ Ｐゴシック" panose="020B0600070205080204" pitchFamily="34" charset="-128"/>
              <a:cs typeface="+mn-cs"/>
            </a:endParaRPr>
          </a:p>
        </p:txBody>
      </p:sp>
      <p:grpSp>
        <p:nvGrpSpPr>
          <p:cNvPr id="42" name="Group 222"/>
          <p:cNvGrpSpPr/>
          <p:nvPr/>
        </p:nvGrpSpPr>
        <p:grpSpPr>
          <a:xfrm>
            <a:off x="7277519" y="972292"/>
            <a:ext cx="1513320" cy="1575881"/>
            <a:chOff x="31209" y="-107368"/>
            <a:chExt cx="3204405" cy="3410037"/>
          </a:xfrm>
        </p:grpSpPr>
        <p:pic>
          <p:nvPicPr>
            <p:cNvPr id="43" name="スクリーンショット 2016-02-12 20.54.40.png"/>
            <p:cNvPicPr/>
            <p:nvPr/>
          </p:nvPicPr>
          <p:blipFill>
            <a:blip r:embed="rId4"/>
            <a:srcRect t="2271" r="3444" b="2271"/>
            <a:stretch>
              <a:fillRect/>
            </a:stretch>
          </p:blipFill>
          <p:spPr>
            <a:xfrm>
              <a:off x="31209" y="-107368"/>
              <a:ext cx="3204405" cy="3410037"/>
            </a:xfrm>
            <a:prstGeom prst="rect">
              <a:avLst/>
            </a:prstGeom>
            <a:ln w="127000" cap="flat">
              <a:noFill/>
              <a:prstDash val="solid"/>
              <a:miter lim="400000"/>
            </a:ln>
            <a:effectLst/>
          </p:spPr>
        </p:pic>
        <p:sp>
          <p:nvSpPr>
            <p:cNvPr id="44" name="Shape 220"/>
            <p:cNvSpPr/>
            <p:nvPr/>
          </p:nvSpPr>
          <p:spPr>
            <a:xfrm>
              <a:off x="861722" y="1244320"/>
              <a:ext cx="1212047" cy="11393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63500" cap="flat">
              <a:noFill/>
              <a:prstDash val="sysDot"/>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2400">
                  <a:solidFill>
                    <a:srgbClr val="000000"/>
                  </a:solidFill>
                  <a:latin typeface="ヒラギノ角ゴ ProN W3"/>
                  <a:ea typeface="ヒラギノ角ゴ ProN W3"/>
                  <a:cs typeface="ヒラギノ角ゴ ProN W3"/>
                  <a:sym typeface="ヒラギノ角ゴ ProN W3"/>
                </a:defRPr>
              </a:pPr>
              <a:endParaRPr kumimoji="1" sz="2400" b="0" i="0" u="none" strike="noStrike" kern="1200" cap="none" spc="0" normalizeH="0" baseline="0" noProof="0">
                <a:ln>
                  <a:noFill/>
                </a:ln>
                <a:solidFill>
                  <a:srgbClr val="000000"/>
                </a:solidFill>
                <a:effectLst/>
                <a:uLnTx/>
                <a:uFillTx/>
                <a:latin typeface="ヒラギノ角ゴ ProN W3"/>
                <a:ea typeface="ヒラギノ角ゴ ProN W3"/>
                <a:sym typeface="ヒラギノ角ゴ ProN W3"/>
              </a:endParaRPr>
            </a:p>
          </p:txBody>
        </p:sp>
      </p:grpSp>
      <p:grpSp>
        <p:nvGrpSpPr>
          <p:cNvPr id="46" name="Group 230"/>
          <p:cNvGrpSpPr/>
          <p:nvPr/>
        </p:nvGrpSpPr>
        <p:grpSpPr>
          <a:xfrm>
            <a:off x="5588839" y="1015247"/>
            <a:ext cx="1597164" cy="1510921"/>
            <a:chOff x="468951" y="0"/>
            <a:chExt cx="3344529" cy="3410036"/>
          </a:xfrm>
        </p:grpSpPr>
        <p:pic>
          <p:nvPicPr>
            <p:cNvPr id="47" name="スクリーンショット 2016-02-10 19.59.55.png"/>
            <p:cNvPicPr/>
            <p:nvPr/>
          </p:nvPicPr>
          <p:blipFill>
            <a:blip r:embed="rId5"/>
            <a:srcRect l="2353" b="3449"/>
            <a:stretch>
              <a:fillRect/>
            </a:stretch>
          </p:blipFill>
          <p:spPr>
            <a:xfrm>
              <a:off x="468951" y="0"/>
              <a:ext cx="3344531" cy="3410037"/>
            </a:xfrm>
            <a:prstGeom prst="rect">
              <a:avLst/>
            </a:prstGeom>
            <a:ln w="127000" cap="flat">
              <a:noFill/>
              <a:prstDash val="solid"/>
              <a:miter lim="400000"/>
            </a:ln>
            <a:effectLst/>
          </p:spPr>
        </p:pic>
        <p:sp>
          <p:nvSpPr>
            <p:cNvPr id="48" name="Shape 224"/>
            <p:cNvSpPr/>
            <p:nvPr/>
          </p:nvSpPr>
          <p:spPr>
            <a:xfrm>
              <a:off x="2015626" y="2613504"/>
              <a:ext cx="251219" cy="1"/>
            </a:xfrm>
            <a:prstGeom prst="line">
              <a:avLst/>
            </a:prstGeom>
            <a:noFill/>
            <a:ln w="63500" cap="flat">
              <a:noFill/>
              <a:prstDash val="solid"/>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2400">
                  <a:solidFill>
                    <a:srgbClr val="000000"/>
                  </a:solidFill>
                  <a:latin typeface="ヒラギノ角ゴ ProN W3"/>
                  <a:ea typeface="ヒラギノ角ゴ ProN W3"/>
                  <a:cs typeface="ヒラギノ角ゴ ProN W3"/>
                  <a:sym typeface="ヒラギノ角ゴ ProN W3"/>
                </a:defRPr>
              </a:pPr>
              <a:endParaRPr kumimoji="1" sz="2400" b="0" i="0" u="none" strike="noStrike" kern="1200" cap="none" spc="0" normalizeH="0" baseline="0" noProof="0">
                <a:ln>
                  <a:noFill/>
                </a:ln>
                <a:solidFill>
                  <a:srgbClr val="000000"/>
                </a:solidFill>
                <a:effectLst/>
                <a:uLnTx/>
                <a:uFillTx/>
                <a:latin typeface="ヒラギノ角ゴ ProN W3"/>
                <a:ea typeface="ヒラギノ角ゴ ProN W3"/>
                <a:sym typeface="ヒラギノ角ゴ ProN W3"/>
              </a:endParaRPr>
            </a:p>
          </p:txBody>
        </p:sp>
        <p:sp>
          <p:nvSpPr>
            <p:cNvPr id="49" name="Shape 225"/>
            <p:cNvSpPr/>
            <p:nvPr/>
          </p:nvSpPr>
          <p:spPr>
            <a:xfrm>
              <a:off x="2862109" y="2613504"/>
              <a:ext cx="251219" cy="1"/>
            </a:xfrm>
            <a:prstGeom prst="line">
              <a:avLst/>
            </a:prstGeom>
            <a:noFill/>
            <a:ln w="63500" cap="flat">
              <a:noFill/>
              <a:prstDash val="solid"/>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2400">
                  <a:solidFill>
                    <a:srgbClr val="000000"/>
                  </a:solidFill>
                  <a:latin typeface="ヒラギノ角ゴ ProN W3"/>
                  <a:ea typeface="ヒラギノ角ゴ ProN W3"/>
                  <a:cs typeface="ヒラギノ角ゴ ProN W3"/>
                  <a:sym typeface="ヒラギノ角ゴ ProN W3"/>
                </a:defRPr>
              </a:pPr>
              <a:endParaRPr kumimoji="1" sz="2400" b="0" i="0" u="none" strike="noStrike" kern="1200" cap="none" spc="0" normalizeH="0" baseline="0" noProof="0">
                <a:ln>
                  <a:noFill/>
                </a:ln>
                <a:solidFill>
                  <a:srgbClr val="000000"/>
                </a:solidFill>
                <a:effectLst/>
                <a:uLnTx/>
                <a:uFillTx/>
                <a:latin typeface="ヒラギノ角ゴ ProN W3"/>
                <a:ea typeface="ヒラギノ角ゴ ProN W3"/>
                <a:sym typeface="ヒラギノ角ゴ ProN W3"/>
              </a:endParaRPr>
            </a:p>
          </p:txBody>
        </p:sp>
        <p:sp>
          <p:nvSpPr>
            <p:cNvPr id="50" name="Shape 226"/>
            <p:cNvSpPr/>
            <p:nvPr/>
          </p:nvSpPr>
          <p:spPr>
            <a:xfrm>
              <a:off x="2214202" y="997001"/>
              <a:ext cx="251219" cy="1"/>
            </a:xfrm>
            <a:prstGeom prst="line">
              <a:avLst/>
            </a:prstGeom>
            <a:noFill/>
            <a:ln w="63500" cap="flat">
              <a:noFill/>
              <a:prstDash val="solid"/>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2400">
                  <a:solidFill>
                    <a:srgbClr val="000000"/>
                  </a:solidFill>
                  <a:latin typeface="ヒラギノ角ゴ ProN W3"/>
                  <a:ea typeface="ヒラギノ角ゴ ProN W3"/>
                  <a:cs typeface="ヒラギノ角ゴ ProN W3"/>
                  <a:sym typeface="ヒラギノ角ゴ ProN W3"/>
                </a:defRPr>
              </a:pPr>
              <a:endParaRPr kumimoji="1" sz="2400" b="0" i="0" u="none" strike="noStrike" kern="1200" cap="none" spc="0" normalizeH="0" baseline="0" noProof="0">
                <a:ln>
                  <a:noFill/>
                </a:ln>
                <a:solidFill>
                  <a:srgbClr val="000000"/>
                </a:solidFill>
                <a:effectLst/>
                <a:uLnTx/>
                <a:uFillTx/>
                <a:latin typeface="ヒラギノ角ゴ ProN W3"/>
                <a:ea typeface="ヒラギノ角ゴ ProN W3"/>
                <a:sym typeface="ヒラギノ角ゴ ProN W3"/>
              </a:endParaRPr>
            </a:p>
          </p:txBody>
        </p:sp>
        <p:sp>
          <p:nvSpPr>
            <p:cNvPr id="51" name="Shape 227"/>
            <p:cNvSpPr/>
            <p:nvPr/>
          </p:nvSpPr>
          <p:spPr>
            <a:xfrm>
              <a:off x="3060685" y="997001"/>
              <a:ext cx="251219" cy="1"/>
            </a:xfrm>
            <a:prstGeom prst="line">
              <a:avLst/>
            </a:prstGeom>
            <a:noFill/>
            <a:ln w="63500" cap="flat">
              <a:noFill/>
              <a:prstDash val="solid"/>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2400">
                  <a:solidFill>
                    <a:srgbClr val="000000"/>
                  </a:solidFill>
                  <a:latin typeface="ヒラギノ角ゴ ProN W3"/>
                  <a:ea typeface="ヒラギノ角ゴ ProN W3"/>
                  <a:cs typeface="ヒラギノ角ゴ ProN W3"/>
                  <a:sym typeface="ヒラギノ角ゴ ProN W3"/>
                </a:defRPr>
              </a:pPr>
              <a:endParaRPr kumimoji="1" sz="2400" b="0" i="0" u="none" strike="noStrike" kern="1200" cap="none" spc="0" normalizeH="0" baseline="0" noProof="0">
                <a:ln>
                  <a:noFill/>
                </a:ln>
                <a:solidFill>
                  <a:srgbClr val="000000"/>
                </a:solidFill>
                <a:effectLst/>
                <a:uLnTx/>
                <a:uFillTx/>
                <a:latin typeface="ヒラギノ角ゴ ProN W3"/>
                <a:ea typeface="ヒラギノ角ゴ ProN W3"/>
                <a:sym typeface="ヒラギノ角ゴ ProN W3"/>
              </a:endParaRPr>
            </a:p>
          </p:txBody>
        </p:sp>
        <p:sp>
          <p:nvSpPr>
            <p:cNvPr id="52" name="Shape 228"/>
            <p:cNvSpPr/>
            <p:nvPr/>
          </p:nvSpPr>
          <p:spPr>
            <a:xfrm>
              <a:off x="606122" y="1657648"/>
              <a:ext cx="251219" cy="1"/>
            </a:xfrm>
            <a:prstGeom prst="line">
              <a:avLst/>
            </a:prstGeom>
            <a:noFill/>
            <a:ln w="63500" cap="flat">
              <a:noFill/>
              <a:prstDash val="solid"/>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2400">
                  <a:solidFill>
                    <a:srgbClr val="000000"/>
                  </a:solidFill>
                  <a:latin typeface="ヒラギノ角ゴ ProN W3"/>
                  <a:ea typeface="ヒラギノ角ゴ ProN W3"/>
                  <a:cs typeface="ヒラギノ角ゴ ProN W3"/>
                  <a:sym typeface="ヒラギノ角ゴ ProN W3"/>
                </a:defRPr>
              </a:pPr>
              <a:endParaRPr kumimoji="1" sz="2400" b="0" i="0" u="none" strike="noStrike" kern="1200" cap="none" spc="0" normalizeH="0" baseline="0" noProof="0">
                <a:ln>
                  <a:noFill/>
                </a:ln>
                <a:solidFill>
                  <a:srgbClr val="000000"/>
                </a:solidFill>
                <a:effectLst/>
                <a:uLnTx/>
                <a:uFillTx/>
                <a:latin typeface="ヒラギノ角ゴ ProN W3"/>
                <a:ea typeface="ヒラギノ角ゴ ProN W3"/>
                <a:sym typeface="ヒラギノ角ゴ ProN W3"/>
              </a:endParaRPr>
            </a:p>
          </p:txBody>
        </p:sp>
        <p:sp>
          <p:nvSpPr>
            <p:cNvPr id="53" name="Shape 229"/>
            <p:cNvSpPr/>
            <p:nvPr/>
          </p:nvSpPr>
          <p:spPr>
            <a:xfrm>
              <a:off x="1452606" y="1657648"/>
              <a:ext cx="251218" cy="1"/>
            </a:xfrm>
            <a:prstGeom prst="line">
              <a:avLst/>
            </a:prstGeom>
            <a:noFill/>
            <a:ln w="63500" cap="flat">
              <a:noFill/>
              <a:prstDash val="solid"/>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2400">
                  <a:solidFill>
                    <a:srgbClr val="000000"/>
                  </a:solidFill>
                  <a:latin typeface="ヒラギノ角ゴ ProN W3"/>
                  <a:ea typeface="ヒラギノ角ゴ ProN W3"/>
                  <a:cs typeface="ヒラギノ角ゴ ProN W3"/>
                  <a:sym typeface="ヒラギノ角ゴ ProN W3"/>
                </a:defRPr>
              </a:pPr>
              <a:endParaRPr kumimoji="1" sz="2400" b="0" i="0" u="none" strike="noStrike" kern="1200" cap="none" spc="0" normalizeH="0" baseline="0" noProof="0">
                <a:ln>
                  <a:noFill/>
                </a:ln>
                <a:solidFill>
                  <a:srgbClr val="000000"/>
                </a:solidFill>
                <a:effectLst/>
                <a:uLnTx/>
                <a:uFillTx/>
                <a:latin typeface="ヒラギノ角ゴ ProN W3"/>
                <a:ea typeface="ヒラギノ角ゴ ProN W3"/>
                <a:sym typeface="ヒラギノ角ゴ ProN W3"/>
              </a:endParaRPr>
            </a:p>
          </p:txBody>
        </p:sp>
      </p:grpSp>
      <p:pic>
        <p:nvPicPr>
          <p:cNvPr id="18" name="図 17"/>
          <p:cNvPicPr>
            <a:picLocks noChangeAspect="1"/>
          </p:cNvPicPr>
          <p:nvPr/>
        </p:nvPicPr>
        <p:blipFill>
          <a:blip r:embed="rId6"/>
          <a:stretch>
            <a:fillRect/>
          </a:stretch>
        </p:blipFill>
        <p:spPr>
          <a:xfrm>
            <a:off x="5386153" y="2616229"/>
            <a:ext cx="3404686" cy="2700333"/>
          </a:xfrm>
          <a:prstGeom prst="rect">
            <a:avLst/>
          </a:prstGeom>
          <a:ln>
            <a:solidFill>
              <a:schemeClr val="tx1"/>
            </a:solidFill>
          </a:ln>
        </p:spPr>
      </p:pic>
      <p:sp>
        <p:nvSpPr>
          <p:cNvPr id="2" name="タイトル 1"/>
          <p:cNvSpPr>
            <a:spLocks noGrp="1"/>
          </p:cNvSpPr>
          <p:nvPr>
            <p:ph type="title"/>
          </p:nvPr>
        </p:nvSpPr>
        <p:spPr>
          <a:xfrm>
            <a:off x="0" y="2016"/>
            <a:ext cx="9026121" cy="920033"/>
          </a:xfrm>
        </p:spPr>
        <p:txBody>
          <a:bodyPr>
            <a:normAutofit/>
          </a:bodyPr>
          <a:lstStyle/>
          <a:p>
            <a:r>
              <a:rPr lang="en-US" altLang="ja-JP" sz="3800" dirty="0"/>
              <a:t>Origin of Cosmic Infrared Background (CIB)</a:t>
            </a:r>
            <a:endParaRPr kumimoji="1" lang="ja-JP" altLang="en-US" sz="3800" dirty="0"/>
          </a:p>
        </p:txBody>
      </p:sp>
      <p:sp>
        <p:nvSpPr>
          <p:cNvPr id="3" name="コンテンツ プレースホルダー 2"/>
          <p:cNvSpPr>
            <a:spLocks noGrp="1"/>
          </p:cNvSpPr>
          <p:nvPr>
            <p:ph idx="1"/>
          </p:nvPr>
        </p:nvSpPr>
        <p:spPr>
          <a:xfrm>
            <a:off x="0" y="5594601"/>
            <a:ext cx="9144000" cy="1261383"/>
          </a:xfrm>
        </p:spPr>
        <p:txBody>
          <a:bodyPr>
            <a:normAutofit fontScale="55000" lnSpcReduction="20000"/>
          </a:bodyPr>
          <a:lstStyle/>
          <a:p>
            <a:r>
              <a:rPr lang="en-US" altLang="ja-JP" dirty="0"/>
              <a:t>Intensive survey for mm sources: ~100% of CIB is resolved by ALMA </a:t>
            </a:r>
            <a:r>
              <a:rPr lang="en-US" altLang="ja-JP" dirty="0" err="1"/>
              <a:t>obs</a:t>
            </a:r>
            <a:r>
              <a:rPr lang="en-US" altLang="ja-JP" dirty="0"/>
              <a:t> (Fujimoto+16).</a:t>
            </a:r>
          </a:p>
          <a:p>
            <a:pPr marL="0" indent="0">
              <a:buNone/>
            </a:pPr>
            <a:r>
              <a:rPr lang="ja-JP" altLang="en-US"/>
              <a:t>　　→</a:t>
            </a:r>
            <a:r>
              <a:rPr lang="en-US" altLang="ja-JP" dirty="0"/>
              <a:t> </a:t>
            </a:r>
            <a:r>
              <a:rPr lang="en-US" altLang="ja-JP" dirty="0">
                <a:solidFill>
                  <a:srgbClr val="FF0000"/>
                </a:solidFill>
              </a:rPr>
              <a:t>CIB is originated from dust in galaxies </a:t>
            </a:r>
            <a:r>
              <a:rPr lang="en-US" altLang="ja-JP" dirty="0"/>
              <a:t>(no diffuse emission in the DM halos and IGM)</a:t>
            </a:r>
          </a:p>
          <a:p>
            <a:pPr marL="0" indent="0">
              <a:buNone/>
            </a:pPr>
            <a:r>
              <a:rPr lang="ja-JP" altLang="en-US"/>
              <a:t>　　</a:t>
            </a:r>
            <a:r>
              <a:rPr lang="en-US" altLang="ja-JP" dirty="0"/>
              <a:t>                                                            </a:t>
            </a:r>
            <a:r>
              <a:rPr lang="en-US" altLang="ja-JP" dirty="0">
                <a:solidFill>
                  <a:srgbClr val="FF40FF"/>
                </a:solidFill>
              </a:rPr>
              <a:t>--- S. Fujimoto: U. Tokyo School of Science award in 2016 ---</a:t>
            </a:r>
          </a:p>
          <a:p>
            <a:r>
              <a:rPr lang="en-US" altLang="ja-JP" dirty="0"/>
              <a:t>~40% has no clear optical-NIR counterparts (down to ~27 mag)</a:t>
            </a:r>
            <a:endParaRPr kumimoji="1" lang="ja-JP" altLang="en-US" dirty="0"/>
          </a:p>
        </p:txBody>
      </p:sp>
      <p:sp>
        <p:nvSpPr>
          <p:cNvPr id="15" name="テキスト ボックス 14"/>
          <p:cNvSpPr txBox="1"/>
          <p:nvPr/>
        </p:nvSpPr>
        <p:spPr>
          <a:xfrm>
            <a:off x="3686695" y="5049337"/>
            <a:ext cx="23450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Fujimoto+16</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4" name="テキスト ボックス 3">
            <a:extLst>
              <a:ext uri="{FF2B5EF4-FFF2-40B4-BE49-F238E27FC236}">
                <a16:creationId xmlns:a16="http://schemas.microsoft.com/office/drawing/2014/main" id="{CEBF5913-3BE2-DB48-B35A-79FE59CB402D}"/>
              </a:ext>
            </a:extLst>
          </p:cNvPr>
          <p:cNvSpPr txBox="1"/>
          <p:nvPr/>
        </p:nvSpPr>
        <p:spPr>
          <a:xfrm>
            <a:off x="8072618" y="3295398"/>
            <a:ext cx="659757" cy="461665"/>
          </a:xfrm>
          <a:prstGeom prst="rect">
            <a:avLst/>
          </a:prstGeom>
          <a:noFill/>
        </p:spPr>
        <p:txBody>
          <a:bodyPr wrap="square" rtlCol="0">
            <a:spAutoFit/>
          </a:bodyPr>
          <a:lstStyle/>
          <a:p>
            <a:r>
              <a:rPr kumimoji="1" lang="en-US" altLang="ja-JP" sz="1200" b="1" dirty="0"/>
              <a:t>Single Dish</a:t>
            </a:r>
            <a:endParaRPr kumimoji="1" lang="ja-JP" altLang="en-US" sz="1200" b="1"/>
          </a:p>
        </p:txBody>
      </p:sp>
      <p:sp>
        <p:nvSpPr>
          <p:cNvPr id="25" name="テキスト ボックス 24">
            <a:extLst>
              <a:ext uri="{FF2B5EF4-FFF2-40B4-BE49-F238E27FC236}">
                <a16:creationId xmlns:a16="http://schemas.microsoft.com/office/drawing/2014/main" id="{4EC9BF1B-A245-9C4E-B9C8-C2AC54E65ABA}"/>
              </a:ext>
            </a:extLst>
          </p:cNvPr>
          <p:cNvSpPr txBox="1"/>
          <p:nvPr/>
        </p:nvSpPr>
        <p:spPr>
          <a:xfrm>
            <a:off x="7281116" y="3082102"/>
            <a:ext cx="659757" cy="276999"/>
          </a:xfrm>
          <a:prstGeom prst="rect">
            <a:avLst/>
          </a:prstGeom>
          <a:noFill/>
        </p:spPr>
        <p:txBody>
          <a:bodyPr wrap="square" rtlCol="0">
            <a:spAutoFit/>
          </a:bodyPr>
          <a:lstStyle/>
          <a:p>
            <a:r>
              <a:rPr lang="en-US" altLang="ja-JP" sz="1200" b="1" dirty="0">
                <a:solidFill>
                  <a:srgbClr val="FF40FF"/>
                </a:solidFill>
              </a:rPr>
              <a:t>ALMA</a:t>
            </a:r>
            <a:endParaRPr lang="ja-JP" altLang="en-US" sz="1200" b="1">
              <a:solidFill>
                <a:srgbClr val="FF40FF"/>
              </a:solidFill>
            </a:endParaRPr>
          </a:p>
        </p:txBody>
      </p:sp>
      <p:sp>
        <p:nvSpPr>
          <p:cNvPr id="26" name="テキスト ボックス 25">
            <a:extLst>
              <a:ext uri="{FF2B5EF4-FFF2-40B4-BE49-F238E27FC236}">
                <a16:creationId xmlns:a16="http://schemas.microsoft.com/office/drawing/2014/main" id="{0CD6C2F0-5329-F64E-B36C-1C2B9B74BADC}"/>
              </a:ext>
            </a:extLst>
          </p:cNvPr>
          <p:cNvSpPr txBox="1"/>
          <p:nvPr/>
        </p:nvSpPr>
        <p:spPr>
          <a:xfrm>
            <a:off x="6671297" y="2749027"/>
            <a:ext cx="539735" cy="461665"/>
          </a:xfrm>
          <a:prstGeom prst="rect">
            <a:avLst/>
          </a:prstGeom>
          <a:solidFill>
            <a:schemeClr val="bg1"/>
          </a:solidFill>
        </p:spPr>
        <p:txBody>
          <a:bodyPr wrap="square" rtlCol="0">
            <a:spAutoFit/>
          </a:bodyPr>
          <a:lstStyle/>
          <a:p>
            <a:r>
              <a:rPr lang="en-US" altLang="ja-JP" sz="1200" b="1" dirty="0">
                <a:solidFill>
                  <a:srgbClr val="FF0000"/>
                </a:solidFill>
              </a:rPr>
              <a:t>This study</a:t>
            </a:r>
            <a:endParaRPr lang="ja-JP" altLang="en-US" sz="1200" b="1">
              <a:solidFill>
                <a:srgbClr val="FF0000"/>
              </a:solidFill>
            </a:endParaRPr>
          </a:p>
        </p:txBody>
      </p:sp>
      <p:cxnSp>
        <p:nvCxnSpPr>
          <p:cNvPr id="6" name="直線コネクタ 5">
            <a:extLst>
              <a:ext uri="{FF2B5EF4-FFF2-40B4-BE49-F238E27FC236}">
                <a16:creationId xmlns:a16="http://schemas.microsoft.com/office/drawing/2014/main" id="{C0B28211-EEEE-9F43-8DCF-EE772C86DA0A}"/>
              </a:ext>
            </a:extLst>
          </p:cNvPr>
          <p:cNvCxnSpPr>
            <a:cxnSpLocks/>
          </p:cNvCxnSpPr>
          <p:nvPr/>
        </p:nvCxnSpPr>
        <p:spPr>
          <a:xfrm>
            <a:off x="7955941" y="2662584"/>
            <a:ext cx="0" cy="2312109"/>
          </a:xfrm>
          <a:prstGeom prst="line">
            <a:avLst/>
          </a:prstGeom>
          <a:ln w="28575">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2" name="直線コネクタ 31">
            <a:extLst>
              <a:ext uri="{FF2B5EF4-FFF2-40B4-BE49-F238E27FC236}">
                <a16:creationId xmlns:a16="http://schemas.microsoft.com/office/drawing/2014/main" id="{8A8930F3-6B04-3240-ACEF-3E481CC289F7}"/>
              </a:ext>
            </a:extLst>
          </p:cNvPr>
          <p:cNvCxnSpPr>
            <a:cxnSpLocks/>
          </p:cNvCxnSpPr>
          <p:nvPr/>
        </p:nvCxnSpPr>
        <p:spPr>
          <a:xfrm>
            <a:off x="7211032" y="2659756"/>
            <a:ext cx="0" cy="1287978"/>
          </a:xfrm>
          <a:prstGeom prst="line">
            <a:avLst/>
          </a:prstGeom>
          <a:ln w="28575">
            <a:solidFill>
              <a:srgbClr val="FF40FF"/>
            </a:solidFill>
            <a:prstDash val="sysDot"/>
          </a:ln>
        </p:spPr>
        <p:style>
          <a:lnRef idx="2">
            <a:schemeClr val="accent1"/>
          </a:lnRef>
          <a:fillRef idx="0">
            <a:schemeClr val="accent1"/>
          </a:fillRef>
          <a:effectRef idx="1">
            <a:schemeClr val="accent1"/>
          </a:effectRef>
          <a:fontRef idx="minor">
            <a:schemeClr val="tx1"/>
          </a:fontRef>
        </p:style>
      </p:cxnSp>
      <p:cxnSp>
        <p:nvCxnSpPr>
          <p:cNvPr id="33" name="直線コネクタ 32">
            <a:extLst>
              <a:ext uri="{FF2B5EF4-FFF2-40B4-BE49-F238E27FC236}">
                <a16:creationId xmlns:a16="http://schemas.microsoft.com/office/drawing/2014/main" id="{8CBC29A9-44E3-3B4E-81D8-5851AB148426}"/>
              </a:ext>
            </a:extLst>
          </p:cNvPr>
          <p:cNvCxnSpPr>
            <a:cxnSpLocks/>
          </p:cNvCxnSpPr>
          <p:nvPr/>
        </p:nvCxnSpPr>
        <p:spPr>
          <a:xfrm>
            <a:off x="6598226" y="2659756"/>
            <a:ext cx="0" cy="1287978"/>
          </a:xfrm>
          <a:prstGeom prst="line">
            <a:avLst/>
          </a:prstGeom>
          <a:ln w="28575">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13" name="正方形/長方形 12">
            <a:extLst>
              <a:ext uri="{FF2B5EF4-FFF2-40B4-BE49-F238E27FC236}">
                <a16:creationId xmlns:a16="http://schemas.microsoft.com/office/drawing/2014/main" id="{A400D7E3-78ED-2245-B59C-6997B9B6D27F}"/>
              </a:ext>
            </a:extLst>
          </p:cNvPr>
          <p:cNvSpPr/>
          <p:nvPr/>
        </p:nvSpPr>
        <p:spPr>
          <a:xfrm>
            <a:off x="3460830" y="6146157"/>
            <a:ext cx="5683170" cy="2893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4577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checkerboard(across)">
                                      <p:cBhvr>
                                        <p:cTn id="10" dur="500"/>
                                        <p:tgtEl>
                                          <p:spTgt spid="26"/>
                                        </p:tgtEl>
                                      </p:cBhvr>
                                    </p:animEffect>
                                  </p:childTnLst>
                                </p:cTn>
                              </p:par>
                              <p:par>
                                <p:cTn id="11" presetID="5" presetClass="entr" presetSubtype="1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checkerboard(across)">
                                      <p:cBhvr>
                                        <p:cTn id="13" dur="500"/>
                                        <p:tgtEl>
                                          <p:spTgt spid="33"/>
                                        </p:tgtEl>
                                      </p:cBhvr>
                                    </p:animEffect>
                                  </p:childTnLst>
                                </p:cTn>
                              </p:par>
                              <p:par>
                                <p:cTn id="14" presetID="5" presetClass="entr" presetSubtype="1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checkerboard(across)">
                                      <p:cBhvr>
                                        <p:cTn id="16" dur="500"/>
                                        <p:tgtEl>
                                          <p:spTgt spid="32"/>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heckerboard(across)">
                                      <p:cBhvr>
                                        <p:cTn id="19" dur="500"/>
                                        <p:tgtEl>
                                          <p:spTgt spid="25"/>
                                        </p:tgtEl>
                                      </p:cBhvr>
                                    </p:animEffect>
                                  </p:childTnLst>
                                </p:cTn>
                              </p:par>
                              <p:par>
                                <p:cTn id="20" presetID="5" presetClass="entr" presetSubtype="1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heckerboard(across)">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checkerboard(across)">
                                      <p:cBhvr>
                                        <p:cTn id="30" dur="500"/>
                                        <p:tgtEl>
                                          <p:spTgt spid="30"/>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heckerboard(across)">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xit" presetSubtype="10" fill="hold" grpId="0" nodeType="clickEffect">
                                  <p:stCondLst>
                                    <p:cond delay="0"/>
                                  </p:stCondLst>
                                  <p:childTnLst>
                                    <p:animEffect transition="out" filter="checkerboard(across)">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25" grpId="0"/>
      <p:bldP spid="26"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1143000"/>
          </a:xfrm>
        </p:spPr>
        <p:txBody>
          <a:bodyPr>
            <a:normAutofit fontScale="90000"/>
          </a:bodyPr>
          <a:lstStyle/>
          <a:p>
            <a:r>
              <a:rPr lang="en-US" altLang="ja-JP" dirty="0"/>
              <a:t>Scientific Results</a:t>
            </a:r>
            <a:br>
              <a:rPr lang="en-US" altLang="ja-JP" dirty="0"/>
            </a:br>
            <a:r>
              <a:rPr lang="en-US" altLang="ja-JP" dirty="0"/>
              <a:t>(</a:t>
            </a:r>
            <a:r>
              <a:rPr kumimoji="1" lang="en-US" altLang="ja-JP" dirty="0"/>
              <a:t>2012 Apr – 2018 Mar)</a:t>
            </a:r>
            <a:endParaRPr kumimoji="1" lang="ja-JP" altLang="en-US" dirty="0"/>
          </a:p>
        </p:txBody>
      </p:sp>
      <p:sp>
        <p:nvSpPr>
          <p:cNvPr id="3" name="コンテンツ プレースホルダー 2"/>
          <p:cNvSpPr>
            <a:spLocks noGrp="1"/>
          </p:cNvSpPr>
          <p:nvPr>
            <p:ph idx="1"/>
          </p:nvPr>
        </p:nvSpPr>
        <p:spPr>
          <a:xfrm>
            <a:off x="0" y="1300457"/>
            <a:ext cx="9144000" cy="5509963"/>
          </a:xfrm>
        </p:spPr>
        <p:txBody>
          <a:bodyPr>
            <a:normAutofit fontScale="92500" lnSpcReduction="20000"/>
          </a:bodyPr>
          <a:lstStyle/>
          <a:p>
            <a:r>
              <a:rPr lang="en-US" altLang="ja-JP" dirty="0"/>
              <a:t>All papers (incl. collaboration papers)</a:t>
            </a:r>
            <a:endParaRPr kumimoji="1" lang="en-US" altLang="ja-JP" dirty="0"/>
          </a:p>
          <a:p>
            <a:pPr lvl="1"/>
            <a:r>
              <a:rPr kumimoji="1" lang="en-US" altLang="ja-JP" dirty="0"/>
              <a:t>A total of </a:t>
            </a:r>
            <a:r>
              <a:rPr kumimoji="1" lang="en-US" altLang="ja-JP" dirty="0">
                <a:solidFill>
                  <a:srgbClr val="FF0000"/>
                </a:solidFill>
              </a:rPr>
              <a:t>120 refereed papers</a:t>
            </a:r>
          </a:p>
          <a:p>
            <a:pPr lvl="1"/>
            <a:r>
              <a:rPr lang="en-US" altLang="ja-JP" dirty="0"/>
              <a:t>A total of </a:t>
            </a:r>
            <a:r>
              <a:rPr lang="en-US" altLang="ja-JP" dirty="0">
                <a:solidFill>
                  <a:srgbClr val="FF0000"/>
                </a:solidFill>
              </a:rPr>
              <a:t>5251 citations</a:t>
            </a:r>
          </a:p>
          <a:p>
            <a:endParaRPr lang="en-US" altLang="ja-JP" dirty="0"/>
          </a:p>
          <a:p>
            <a:r>
              <a:rPr lang="en-US" altLang="ja-JP" dirty="0"/>
              <a:t>ICRR-led papers </a:t>
            </a:r>
          </a:p>
          <a:p>
            <a:pPr lvl="1"/>
            <a:r>
              <a:rPr lang="en-US" altLang="ja-JP" dirty="0">
                <a:solidFill>
                  <a:srgbClr val="FF0000"/>
                </a:solidFill>
              </a:rPr>
              <a:t>33 refereed papers, 1784 citations</a:t>
            </a:r>
          </a:p>
          <a:p>
            <a:pPr marL="457200" lvl="1" indent="0">
              <a:buNone/>
            </a:pPr>
            <a:endParaRPr lang="en-US" altLang="ja-JP" dirty="0"/>
          </a:p>
          <a:p>
            <a:pPr marL="457200" lvl="1" indent="0">
              <a:buNone/>
            </a:pPr>
            <a:r>
              <a:rPr lang="en-US" altLang="ja-JP" dirty="0"/>
              <a:t>Example,</a:t>
            </a:r>
          </a:p>
          <a:p>
            <a:pPr lvl="1"/>
            <a:r>
              <a:rPr lang="en-US" altLang="ja-JP" dirty="0" err="1"/>
              <a:t>Ouchi</a:t>
            </a:r>
            <a:r>
              <a:rPr lang="en-US" altLang="ja-JP" dirty="0"/>
              <a:t> et al. (</a:t>
            </a:r>
            <a:r>
              <a:rPr lang="en-US" altLang="ja-JP" dirty="0">
                <a:solidFill>
                  <a:srgbClr val="0432FF"/>
                </a:solidFill>
              </a:rPr>
              <a:t>2018</a:t>
            </a:r>
            <a:r>
              <a:rPr lang="en-US" altLang="ja-JP" dirty="0"/>
              <a:t>), “Systematic Identification of LAEs for Visible Exploration and Reionization Research Using Subaru HSC (SILVERRUSH). I. Program strategy and clustering properties of ˜2000 Ly</a:t>
            </a:r>
            <a:r>
              <a:rPr lang="el-GR" altLang="ja-JP" dirty="0"/>
              <a:t>α </a:t>
            </a:r>
            <a:r>
              <a:rPr lang="en-US" altLang="ja-JP" dirty="0"/>
              <a:t>emitters at z = 6-7 over the 0.3-0.5 Gpc</a:t>
            </a:r>
            <a:r>
              <a:rPr lang="en-US" altLang="ja-JP" baseline="30000" dirty="0"/>
              <a:t>2</a:t>
            </a:r>
            <a:r>
              <a:rPr lang="en-US" altLang="ja-JP" dirty="0"/>
              <a:t> survey area” (</a:t>
            </a:r>
            <a:r>
              <a:rPr lang="en-US" altLang="ja-JP" dirty="0">
                <a:solidFill>
                  <a:srgbClr val="FF0000"/>
                </a:solidFill>
              </a:rPr>
              <a:t>59</a:t>
            </a:r>
            <a:r>
              <a:rPr lang="en-US" altLang="ja-JP" dirty="0"/>
              <a:t> citations)</a:t>
            </a:r>
          </a:p>
          <a:p>
            <a:pPr lvl="1"/>
            <a:endParaRPr lang="en-US" altLang="ja-JP" dirty="0"/>
          </a:p>
        </p:txBody>
      </p:sp>
      <p:sp>
        <p:nvSpPr>
          <p:cNvPr id="4" name="テキスト ボックス 3"/>
          <p:cNvSpPr txBox="1"/>
          <p:nvPr/>
        </p:nvSpPr>
        <p:spPr>
          <a:xfrm>
            <a:off x="6082969" y="6858000"/>
            <a:ext cx="3176778" cy="369332"/>
          </a:xfrm>
          <a:prstGeom prst="rect">
            <a:avLst/>
          </a:prstGeom>
          <a:noFill/>
        </p:spPr>
        <p:txBody>
          <a:bodyPr wrap="square" rtlCol="0">
            <a:spAutoFit/>
          </a:bodyPr>
          <a:lstStyle/>
          <a:p>
            <a:r>
              <a:rPr kumimoji="1" lang="en-US" altLang="ja-JP" dirty="0"/>
              <a:t>Citation counts as of </a:t>
            </a:r>
            <a:r>
              <a:rPr lang="en-US" altLang="ja-JP" dirty="0"/>
              <a:t>May</a:t>
            </a:r>
            <a:r>
              <a:rPr kumimoji="1" lang="en-US" altLang="ja-JP" dirty="0"/>
              <a:t> 2018</a:t>
            </a:r>
            <a:endParaRPr kumimoji="1" lang="ja-JP" altLang="en-US" dirty="0"/>
          </a:p>
        </p:txBody>
      </p:sp>
    </p:spTree>
    <p:extLst>
      <p:ext uri="{BB962C8B-B14F-4D97-AF65-F5344CB8AC3E}">
        <p14:creationId xmlns:p14="http://schemas.microsoft.com/office/powerpoint/2010/main" val="713253340"/>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11939</TotalTime>
  <Words>2267</Words>
  <Application>Microsoft Macintosh PowerPoint</Application>
  <PresentationFormat>画面に合わせる (4:3)</PresentationFormat>
  <Paragraphs>274</Paragraphs>
  <Slides>18</Slides>
  <Notes>7</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18</vt:i4>
      </vt:variant>
    </vt:vector>
  </HeadingPairs>
  <TitlesOfParts>
    <vt:vector size="25" baseType="lpstr">
      <vt:lpstr>Montserrat</vt:lpstr>
      <vt:lpstr>ＭＳ Ｐゴシック</vt:lpstr>
      <vt:lpstr>ヒラギノ角ゴ ProN W3</vt:lpstr>
      <vt:lpstr>Arial</vt:lpstr>
      <vt:lpstr>Avenir Medium</vt:lpstr>
      <vt:lpstr>Calibri</vt:lpstr>
      <vt:lpstr>ホワイト</vt:lpstr>
      <vt:lpstr> Observational Cosmology Group</vt:lpstr>
      <vt:lpstr>Scientific Goal</vt:lpstr>
      <vt:lpstr>Project Status  (2012-2018)</vt:lpstr>
      <vt:lpstr>HSC Survey for High-z Galaxies</vt:lpstr>
      <vt:lpstr>UV Luminosity Function (LF)</vt:lpstr>
      <vt:lpstr>Clustering and Fundamental Relation</vt:lpstr>
      <vt:lpstr>Cosmic Reionization</vt:lpstr>
      <vt:lpstr>Origin of Cosmic Infrared Background (CIB)</vt:lpstr>
      <vt:lpstr>Scientific Results (2012 Apr – 2018 Mar)</vt:lpstr>
      <vt:lpstr>Size of Group, and Manpower</vt:lpstr>
      <vt:lpstr>Education</vt:lpstr>
      <vt:lpstr>Award and Scholarship</vt:lpstr>
      <vt:lpstr>Funding and Budget</vt:lpstr>
      <vt:lpstr>Relation with other universities/community </vt:lpstr>
      <vt:lpstr>Future prospects</vt:lpstr>
      <vt:lpstr>PFS Program for Reionization Physics</vt:lpstr>
      <vt:lpstr>First Detection of EoR HI 21cm Signal by LAE-21cm Cross Correlation</vt:lpstr>
      <vt:lpstr>Summary</vt:lpstr>
    </vt:vector>
  </TitlesOfParts>
  <Company>東京大学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大内 正己</dc:creator>
  <cp:lastModifiedBy>Ouchi Masami</cp:lastModifiedBy>
  <cp:revision>655</cp:revision>
  <cp:lastPrinted>2013-01-16T02:26:48Z</cp:lastPrinted>
  <dcterms:created xsi:type="dcterms:W3CDTF">2011-07-14T03:23:50Z</dcterms:created>
  <dcterms:modified xsi:type="dcterms:W3CDTF">2019-05-17T02:08:16Z</dcterms:modified>
</cp:coreProperties>
</file>