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Default Extension="tiff" ContentType="image/tiff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938" r:id="rId1"/>
  </p:sldMasterIdLst>
  <p:notesMasterIdLst>
    <p:notesMasterId r:id="rId20"/>
  </p:notesMasterIdLst>
  <p:handoutMasterIdLst>
    <p:handoutMasterId r:id="rId21"/>
  </p:handoutMasterIdLst>
  <p:sldIdLst>
    <p:sldId id="310" r:id="rId2"/>
    <p:sldId id="311" r:id="rId3"/>
    <p:sldId id="372" r:id="rId4"/>
    <p:sldId id="377" r:id="rId5"/>
    <p:sldId id="346" r:id="rId6"/>
    <p:sldId id="387" r:id="rId7"/>
    <p:sldId id="388" r:id="rId8"/>
    <p:sldId id="274" r:id="rId9"/>
    <p:sldId id="301" r:id="rId10"/>
    <p:sldId id="330" r:id="rId11"/>
    <p:sldId id="382" r:id="rId12"/>
    <p:sldId id="340" r:id="rId13"/>
    <p:sldId id="333" r:id="rId14"/>
    <p:sldId id="350" r:id="rId15"/>
    <p:sldId id="385" r:id="rId16"/>
    <p:sldId id="381" r:id="rId17"/>
    <p:sldId id="386" r:id="rId18"/>
    <p:sldId id="285" r:id="rId19"/>
  </p:sldIdLst>
  <p:sldSz cx="10080625" cy="7559675"/>
  <p:notesSz cx="7772400" cy="10058400"/>
  <p:defaultTextStyle>
    <a:defPPr>
      <a:defRPr lang="en-GB"/>
    </a:defPPr>
    <a:lvl1pPr algn="l" defTabSz="455613" rtl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Arial Unicode MS" charset="0"/>
        <a:cs typeface="Arial Unicode MS" charset="0"/>
      </a:defRPr>
    </a:lvl1pPr>
    <a:lvl2pPr marL="427038" indent="-214313" algn="l" defTabSz="455613" rtl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Arial Unicode MS" charset="0"/>
        <a:cs typeface="Arial Unicode MS" charset="0"/>
      </a:defRPr>
    </a:lvl2pPr>
    <a:lvl3pPr marL="642938" indent="-212725" algn="l" defTabSz="455613" rtl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Arial Unicode MS" charset="0"/>
        <a:cs typeface="Arial Unicode MS" charset="0"/>
      </a:defRPr>
    </a:lvl3pPr>
    <a:lvl4pPr marL="858838" indent="-211138" algn="l" defTabSz="455613" rtl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Arial Unicode MS" charset="0"/>
        <a:cs typeface="Arial Unicode MS" charset="0"/>
      </a:defRPr>
    </a:lvl4pPr>
    <a:lvl5pPr marL="1074738" indent="-214313" algn="l" defTabSz="455613" rtl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Arial Unicode MS" charset="0"/>
        <a:cs typeface="Arial Unicode MS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Arial Unicode MS" charset="0"/>
        <a:cs typeface="Arial Unicode MS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Arial Unicode MS" charset="0"/>
        <a:cs typeface="Arial Unicode MS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Arial Unicode MS" charset="0"/>
        <a:cs typeface="Arial Unicode MS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Arial Unicode MS" charset="0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hiddenSlides="1" frameSlides="1"/>
  <p:showPr showNarration="1">
    <p:present/>
    <p:sldAll/>
    <p:penClr>
      <a:schemeClr val="tx1"/>
    </p:penClr>
  </p:showPr>
  <p:clrMru>
    <a:srgbClr val="E9E9FF"/>
    <a:srgbClr val="CCECFF"/>
    <a:srgbClr val="CC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5611" autoAdjust="0"/>
    <p:restoredTop sz="94660"/>
  </p:normalViewPr>
  <p:slideViewPr>
    <p:cSldViewPr>
      <p:cViewPr varScale="1">
        <p:scale>
          <a:sx n="83" d="100"/>
          <a:sy n="83" d="100"/>
        </p:scale>
        <p:origin x="-88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6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Wingdings" charset="2"/>
              <a:buNone/>
              <a:defRPr sz="1200">
                <a:latin typeface="Arial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Wingdings" charset="2"/>
              <a:buNone/>
              <a:defRPr sz="1200">
                <a:latin typeface="Arial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D06ABAFD-D4BC-1341-BC9F-55F82056E22C}" type="datetime1">
              <a:rPr lang="en-US"/>
              <a:pPr>
                <a:defRPr/>
              </a:pPr>
              <a:t>10/27/15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Wingdings" charset="2"/>
              <a:buNone/>
              <a:defRPr sz="1200">
                <a:latin typeface="Arial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Wingdings" charset="2"/>
              <a:buNone/>
              <a:defRPr sz="1200">
                <a:latin typeface="Arial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8B02EECB-72F9-1740-BF12-4E81477C78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105">
              <a:defRPr/>
            </a:pPr>
            <a:endParaRPr lang="en-AU" dirty="0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105">
              <a:defRPr/>
            </a:pPr>
            <a:endParaRPr lang="en-AU" dirty="0"/>
          </a:p>
        </p:txBody>
      </p:sp>
      <p:sp>
        <p:nvSpPr>
          <p:cNvPr id="18436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4438" cy="3767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8675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57105">
              <a:lnSpc>
                <a:spcPct val="104000"/>
              </a:lnSpc>
              <a:buFont typeface="Wingdings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8675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57105">
              <a:lnSpc>
                <a:spcPct val="104000"/>
              </a:lnSpc>
              <a:buFont typeface="Wingdings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8675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57105">
              <a:lnSpc>
                <a:spcPct val="104000"/>
              </a:lnSpc>
              <a:buFont typeface="Wingdings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8675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57105">
              <a:lnSpc>
                <a:spcPct val="104000"/>
              </a:lnSpc>
              <a:buFont typeface="Wingdings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A7C8897C-3894-1D4F-8E44-6838336F37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2762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599868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6973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5526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defTabSz="455613"/>
            <a:fld id="{30618EE7-0F7C-9E4C-B12A-8BB60172CC0C}" type="slidenum">
              <a:rPr lang="en-US"/>
              <a:pPr defTabSz="455613"/>
              <a:t>5</a:t>
            </a:fld>
            <a:endParaRPr lang="en-US" dirty="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754063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638" y="4778375"/>
            <a:ext cx="5699125" cy="45259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 lIns="98735" tIns="49367" rIns="98735" bIns="49367"/>
          <a:lstStyle/>
          <a:p>
            <a:endParaRPr lang="en-AU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65275" y="965200"/>
            <a:ext cx="4641850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5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865563"/>
          </a:xfrm>
          <a:noFill/>
          <a:ln/>
        </p:spPr>
        <p:txBody>
          <a:bodyPr wrap="none" anchor="ctr"/>
          <a:lstStyle/>
          <a:p>
            <a:endParaRPr lang="en-A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772" y="815259"/>
            <a:ext cx="9385831" cy="3009047"/>
          </a:xfrm>
        </p:spPr>
        <p:txBody>
          <a:bodyPr>
            <a:noAutofit/>
          </a:bodyPr>
          <a:lstStyle>
            <a:lvl1pPr algn="l">
              <a:lnSpc>
                <a:spcPts val="11905"/>
              </a:lnSpc>
              <a:defRPr sz="11000" b="1" spc="-276" baseline="0">
                <a:solidFill>
                  <a:schemeClr val="tx2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772" y="3863834"/>
            <a:ext cx="5162737" cy="1482289"/>
          </a:xfrm>
        </p:spPr>
        <p:txBody>
          <a:bodyPr anchor="b">
            <a:normAutofit/>
          </a:bodyPr>
          <a:lstStyle>
            <a:lvl1pPr marL="0" indent="0" algn="l">
              <a:buNone/>
              <a:defRPr sz="4900">
                <a:solidFill>
                  <a:schemeClr val="accent1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6813" y="6916738"/>
            <a:ext cx="6215062" cy="4032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CD0C87E-DCE1-6246-8A1D-789B131C45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541" y="1353011"/>
            <a:ext cx="4032250" cy="624724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5341665" y="1075640"/>
            <a:ext cx="3854726" cy="523296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n-AU" noProof="0" dirty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541" y="1983939"/>
            <a:ext cx="4032250" cy="439978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B2157-2F7F-BE47-802F-02AF81BC9C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49" y="4772972"/>
            <a:ext cx="8717085" cy="1022779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99157" y="5795751"/>
            <a:ext cx="8714658" cy="109195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288610" y="816825"/>
            <a:ext cx="5417743" cy="3571571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n-AU" noProof="0" dirty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B2DDC-B9B0-924B-945D-D7C9D70D5A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80700" y="544857"/>
            <a:ext cx="5141119" cy="3340017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n-AU" noProof="0" dirty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49" y="4772972"/>
            <a:ext cx="8717085" cy="1022779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99157" y="5795751"/>
            <a:ext cx="8714658" cy="109195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540445" y="810812"/>
            <a:ext cx="5141119" cy="3340017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n-AU" noProof="0" dirty="0" smtClean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BA7A2-6069-B44B-B1A1-C691060C8A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205"/>
              </a:spcBef>
              <a:defRPr/>
            </a:lvl1pPr>
            <a:lvl2pPr>
              <a:spcBef>
                <a:spcPts val="661"/>
              </a:spcBef>
              <a:defRPr/>
            </a:lvl2pPr>
            <a:lvl3pPr>
              <a:spcBef>
                <a:spcPts val="661"/>
              </a:spcBef>
              <a:defRPr/>
            </a:lvl3pPr>
            <a:lvl4pPr>
              <a:spcBef>
                <a:spcPts val="661"/>
              </a:spcBef>
              <a:defRPr/>
            </a:lvl4pPr>
            <a:lvl5pPr>
              <a:spcBef>
                <a:spcPts val="661"/>
              </a:spcBef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073F0-3C7F-B743-B89C-C4871132F5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68531" y="755969"/>
            <a:ext cx="835111" cy="5997342"/>
          </a:xfrm>
        </p:spPr>
        <p:txBody>
          <a:bodyPr vert="eaVert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544" y="755969"/>
            <a:ext cx="7233198" cy="5997342"/>
          </a:xfrm>
        </p:spPr>
        <p:txBody>
          <a:bodyPr vert="eaVert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6DAE4-56B3-C143-86AF-32F81B9A4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8" y="671971"/>
            <a:ext cx="8568532" cy="1259946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1" cy="453580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1" cy="453580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5650" y="6804025"/>
            <a:ext cx="2605088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44875" y="6804025"/>
            <a:ext cx="3190875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23125" y="6804025"/>
            <a:ext cx="210185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268913D5-F264-C645-B1B2-5592CD4516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207A-ABEF-41DE-A067-8286D70D4C98}" type="datetimeFigureOut">
              <a:rPr lang="en-AU" smtClean="0"/>
              <a:pPr/>
              <a:t>10/27/15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1F0B-8CF8-4DB5-B3AD-D7F848FF02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395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425"/>
              </a:spcBef>
              <a:defRPr/>
            </a:lvl1pPr>
            <a:lvl2pPr>
              <a:spcBef>
                <a:spcPts val="661"/>
              </a:spcBef>
              <a:defRPr/>
            </a:lvl2pPr>
            <a:lvl3pPr>
              <a:spcBef>
                <a:spcPts val="661"/>
              </a:spcBef>
              <a:defRPr/>
            </a:lvl3pPr>
            <a:lvl4pPr>
              <a:spcBef>
                <a:spcPts val="661"/>
              </a:spcBef>
              <a:defRPr/>
            </a:lvl4pPr>
            <a:lvl5pPr>
              <a:spcBef>
                <a:spcPts val="661"/>
              </a:spcBef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0D38B-71B3-7D4F-8259-36E8DAD947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101" y="5315590"/>
            <a:ext cx="9383877" cy="159502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5212"/>
              </a:lnSpc>
              <a:defRPr sz="14900" b="1" cap="none" spc="-276" baseline="0">
                <a:solidFill>
                  <a:schemeClr val="tx2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4297" y="3886740"/>
            <a:ext cx="9211594" cy="140076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600">
                <a:solidFill>
                  <a:schemeClr val="accent1"/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101" y="5315590"/>
            <a:ext cx="9383877" cy="159502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5212"/>
              </a:lnSpc>
              <a:defRPr sz="14900" b="1" cap="none" spc="-276" baseline="0">
                <a:solidFill>
                  <a:schemeClr val="tx2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4297" y="3886740"/>
            <a:ext cx="4882032" cy="140076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600">
                <a:solidFill>
                  <a:schemeClr val="accent1"/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766944" y="287721"/>
            <a:ext cx="3785372" cy="4634170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n-AU" noProof="0" dirty="0" smtClean="0"/>
              <a:t>Click icon to add picture</a:t>
            </a:r>
            <a:endParaRPr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749" y="2267903"/>
            <a:ext cx="4259558" cy="4485058"/>
          </a:xfrm>
        </p:spPr>
        <p:txBody>
          <a:bodyPr>
            <a:normAutofit/>
          </a:bodyPr>
          <a:lstStyle>
            <a:lvl1pPr>
              <a:spcBef>
                <a:spcPts val="2205"/>
              </a:spcBef>
              <a:defRPr sz="2200"/>
            </a:lvl1pPr>
            <a:lvl2pPr>
              <a:spcBef>
                <a:spcPts val="661"/>
              </a:spcBef>
              <a:defRPr sz="2000"/>
            </a:lvl2pPr>
            <a:lvl3pPr>
              <a:spcBef>
                <a:spcPts val="661"/>
              </a:spcBef>
              <a:defRPr sz="2000"/>
            </a:lvl3pPr>
            <a:lvl4pPr>
              <a:spcBef>
                <a:spcPts val="661"/>
              </a:spcBef>
              <a:defRPr sz="2000"/>
            </a:lvl4pPr>
            <a:lvl5pPr>
              <a:spcBef>
                <a:spcPts val="661"/>
              </a:spcBef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9141" y="2267903"/>
            <a:ext cx="4264104" cy="4485058"/>
          </a:xfrm>
        </p:spPr>
        <p:txBody>
          <a:bodyPr>
            <a:normAutofit/>
          </a:bodyPr>
          <a:lstStyle>
            <a:lvl1pPr>
              <a:spcBef>
                <a:spcPts val="2205"/>
              </a:spcBef>
              <a:defRPr sz="2200"/>
            </a:lvl1pPr>
            <a:lvl2pPr>
              <a:spcBef>
                <a:spcPts val="661"/>
              </a:spcBef>
              <a:defRPr sz="2000"/>
            </a:lvl2pPr>
            <a:lvl3pPr>
              <a:spcBef>
                <a:spcPts val="661"/>
              </a:spcBef>
              <a:defRPr sz="2000"/>
            </a:lvl3pPr>
            <a:lvl4pPr>
              <a:spcBef>
                <a:spcPts val="661"/>
              </a:spcBef>
              <a:defRPr sz="2000"/>
            </a:lvl4pPr>
            <a:lvl5pPr>
              <a:spcBef>
                <a:spcPts val="661"/>
              </a:spcBef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BF3FE-5D76-944B-B630-AE0D660D88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5043488" y="1868488"/>
            <a:ext cx="19050" cy="48371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105">
              <a:defRPr/>
            </a:pPr>
            <a:endParaRPr/>
          </a:p>
        </p:txBody>
      </p:sp>
      <p:sp>
        <p:nvSpPr>
          <p:cNvPr id="8" name="Rectangle 7"/>
          <p:cNvSpPr/>
          <p:nvPr/>
        </p:nvSpPr>
        <p:spPr>
          <a:xfrm flipH="1">
            <a:off x="5043488" y="1868488"/>
            <a:ext cx="19050" cy="48371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105">
              <a:defRPr/>
            </a:pPr>
            <a:endParaRPr/>
          </a:p>
        </p:txBody>
      </p:sp>
      <p:sp>
        <p:nvSpPr>
          <p:cNvPr id="9" name="Rectangle 8"/>
          <p:cNvSpPr/>
          <p:nvPr/>
        </p:nvSpPr>
        <p:spPr>
          <a:xfrm flipH="1">
            <a:off x="5043488" y="1868488"/>
            <a:ext cx="19050" cy="48371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105"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 flipH="1">
            <a:off x="5043488" y="1868488"/>
            <a:ext cx="19050" cy="48371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105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42" y="642325"/>
            <a:ext cx="8729541" cy="86961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644" y="1704633"/>
            <a:ext cx="4264104" cy="512521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1">
                <a:solidFill>
                  <a:schemeClr val="tx2"/>
                </a:solidFill>
              </a:defRPr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563" y="2367648"/>
            <a:ext cx="4264104" cy="4355563"/>
          </a:xfrm>
        </p:spPr>
        <p:txBody>
          <a:bodyPr>
            <a:normAutofit/>
          </a:bodyPr>
          <a:lstStyle>
            <a:lvl1pPr>
              <a:spcBef>
                <a:spcPts val="2205"/>
              </a:spcBef>
              <a:defRPr sz="2200"/>
            </a:lvl1pPr>
            <a:lvl2pPr>
              <a:spcBef>
                <a:spcPts val="661"/>
              </a:spcBef>
              <a:defRPr sz="2000"/>
            </a:lvl2pPr>
            <a:lvl3pPr>
              <a:spcBef>
                <a:spcPts val="661"/>
              </a:spcBef>
              <a:defRPr sz="2000"/>
            </a:lvl3pPr>
            <a:lvl4pPr>
              <a:spcBef>
                <a:spcPts val="661"/>
              </a:spcBef>
              <a:defRPr sz="2000"/>
            </a:lvl4pPr>
            <a:lvl5pPr>
              <a:spcBef>
                <a:spcPts val="661"/>
              </a:spcBef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0979" y="1703096"/>
            <a:ext cx="4264104" cy="514058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1">
                <a:solidFill>
                  <a:schemeClr val="tx2"/>
                </a:solidFill>
              </a:defRPr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0979" y="2367648"/>
            <a:ext cx="4264104" cy="4355563"/>
          </a:xfrm>
        </p:spPr>
        <p:txBody>
          <a:bodyPr>
            <a:normAutofit/>
          </a:bodyPr>
          <a:lstStyle>
            <a:lvl1pPr>
              <a:spcBef>
                <a:spcPts val="2205"/>
              </a:spcBef>
              <a:defRPr sz="2200"/>
            </a:lvl1pPr>
            <a:lvl2pPr>
              <a:spcBef>
                <a:spcPts val="661"/>
              </a:spcBef>
              <a:defRPr sz="2000"/>
            </a:lvl2pPr>
            <a:lvl3pPr>
              <a:spcBef>
                <a:spcPts val="661"/>
              </a:spcBef>
              <a:defRPr sz="2000"/>
            </a:lvl3pPr>
            <a:lvl4pPr>
              <a:spcBef>
                <a:spcPts val="661"/>
              </a:spcBef>
              <a:defRPr sz="2000"/>
            </a:lvl4pPr>
            <a:lvl5pPr>
              <a:spcBef>
                <a:spcPts val="661"/>
              </a:spcBef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6E2F6-4F6A-FB4B-852E-386B5EB6EA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7635-6875-CD41-8D8F-B0C50B50C4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0C458-F876-A646-B92B-BDE8E4B0A1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543" y="1896095"/>
            <a:ext cx="4032250" cy="1280945"/>
          </a:xfrm>
        </p:spPr>
        <p:txBody>
          <a:bodyPr anchor="b">
            <a:noAutofit/>
          </a:bodyPr>
          <a:lstStyle>
            <a:lvl1pPr algn="ctr">
              <a:defRPr sz="40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321" y="726322"/>
            <a:ext cx="4210555" cy="6026639"/>
          </a:xfrm>
        </p:spPr>
        <p:txBody>
          <a:bodyPr>
            <a:normAutofit/>
          </a:bodyPr>
          <a:lstStyle>
            <a:lvl1pPr>
              <a:spcBef>
                <a:spcPts val="2205"/>
              </a:spcBef>
              <a:defRPr sz="2200"/>
            </a:lvl1pPr>
            <a:lvl2pPr>
              <a:spcBef>
                <a:spcPts val="661"/>
              </a:spcBef>
              <a:defRPr sz="2000"/>
            </a:lvl2pPr>
            <a:lvl3pPr>
              <a:spcBef>
                <a:spcPts val="661"/>
              </a:spcBef>
              <a:defRPr sz="2000"/>
            </a:lvl3pPr>
            <a:lvl4pPr>
              <a:spcBef>
                <a:spcPts val="661"/>
              </a:spcBef>
              <a:defRPr sz="2000"/>
            </a:lvl4pPr>
            <a:lvl5pPr>
              <a:spcBef>
                <a:spcPts val="661"/>
              </a:spcBef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543" y="3172099"/>
            <a:ext cx="4032250" cy="257918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1135D-8CF8-B145-9E8E-EEEB36C876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76275" y="642938"/>
            <a:ext cx="8728075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89025" y="2254250"/>
            <a:ext cx="7902575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238" y="6916738"/>
            <a:ext cx="1765300" cy="40322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 defTabSz="457105">
              <a:buFont typeface="Wingdings" charset="2"/>
              <a:buNone/>
              <a:defRPr sz="1200">
                <a:solidFill>
                  <a:schemeClr val="tx2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0463" y="6916738"/>
            <a:ext cx="6221412" cy="40322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 defTabSz="457105">
              <a:buFont typeface="Wingdings" charset="2"/>
              <a:buNone/>
              <a:defRPr sz="1200">
                <a:solidFill>
                  <a:schemeClr val="tx2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04288" y="6916738"/>
            <a:ext cx="673100" cy="40322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 defTabSz="457105">
              <a:buFont typeface="Wingdings" charset="2"/>
              <a:buNone/>
              <a:defRPr sz="1500">
                <a:solidFill>
                  <a:schemeClr val="tx2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DDC8F7C8-993B-6D4D-BBA1-449AB74827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77" r:id="rId1"/>
    <p:sldLayoutId id="2147484267" r:id="rId2"/>
    <p:sldLayoutId id="2147484278" r:id="rId3"/>
    <p:sldLayoutId id="2147484279" r:id="rId4"/>
    <p:sldLayoutId id="2147484268" r:id="rId5"/>
    <p:sldLayoutId id="2147484280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  <p:sldLayoutId id="2147484275" r:id="rId13"/>
    <p:sldLayoutId id="2147484276" r:id="rId14"/>
    <p:sldLayoutId id="2147484281" r:id="rId15"/>
    <p:sldLayoutId id="2147484283" r:id="rId16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2"/>
        <a:buChar char="Ü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55650" indent="-369888" algn="l" defTabSz="1006475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2"/>
        <a:buChar char="Ü"/>
        <a:defRPr sz="22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39825" indent="-384175" algn="l" defTabSz="100647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2"/>
        <a:buChar char="Ü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511300" indent="-369888" algn="l" defTabSz="1006475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2"/>
        <a:buChar char="Ü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1895475" indent="-384175" algn="l" defTabSz="100647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2"/>
        <a:buChar char="Ü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7.jpeg"/><Relationship Id="rId7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openxmlformats.org/officeDocument/2006/relationships/image" Target="../media/image18.jpeg"/><Relationship Id="rId13" Type="http://schemas.openxmlformats.org/officeDocument/2006/relationships/image" Target="../media/image19.jpeg"/><Relationship Id="rId1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gif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png"/><Relationship Id="rId10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13" y="46038"/>
            <a:ext cx="10080625" cy="869950"/>
          </a:xfrm>
        </p:spPr>
        <p:txBody>
          <a:bodyPr>
            <a:normAutofit fontScale="90000"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AU" sz="3556" b="1" i="1" dirty="0" smtClean="0">
                <a:solidFill>
                  <a:srgbClr val="FFFF00"/>
                </a:solidFill>
              </a:rPr>
              <a:t>The Mopra Southern Galactic Plane CO Survey:</a:t>
            </a:r>
            <a:br>
              <a:rPr lang="en-AU" sz="3556" b="1" i="1" dirty="0" smtClean="0">
                <a:solidFill>
                  <a:srgbClr val="FFFF00"/>
                </a:solidFill>
              </a:rPr>
            </a:br>
            <a:r>
              <a:rPr lang="en-AU" sz="3556" b="1" i="1" dirty="0" smtClean="0">
                <a:solidFill>
                  <a:srgbClr val="FFFF00"/>
                </a:solidFill>
              </a:rPr>
              <a:t>why the CTA needs it!</a:t>
            </a:r>
            <a:r>
              <a:rPr lang="en-AU" sz="2222" dirty="0" smtClean="0"/>
              <a:t/>
            </a:r>
            <a:br>
              <a:rPr lang="en-AU" sz="2222" dirty="0" smtClean="0"/>
            </a:br>
            <a:r>
              <a:rPr lang="en-AU" sz="2222" dirty="0" smtClean="0"/>
              <a:t/>
            </a:r>
            <a:br>
              <a:rPr lang="en-AU" sz="2222" dirty="0" smtClean="0"/>
            </a:br>
            <a:r>
              <a:rPr lang="en-AU" sz="2222" i="1" dirty="0" smtClean="0">
                <a:solidFill>
                  <a:srgbClr val="FFFF00"/>
                </a:solidFill>
              </a:rPr>
              <a:t>PASA (Publications of the Astronomical Society of Australia), </a:t>
            </a:r>
            <a:br>
              <a:rPr lang="en-AU" sz="2222" i="1" dirty="0" smtClean="0">
                <a:solidFill>
                  <a:srgbClr val="FFFF00"/>
                </a:solidFill>
              </a:rPr>
            </a:br>
            <a:r>
              <a:rPr lang="en-AU" sz="2222" i="1" dirty="0" smtClean="0">
                <a:solidFill>
                  <a:srgbClr val="FFFF00"/>
                </a:solidFill>
              </a:rPr>
              <a:t>2013, 30, e044 (Burton et al.) + 2015, 32, e020  (Braiding et al.)</a:t>
            </a:r>
            <a:br>
              <a:rPr lang="en-AU" sz="2222" i="1" dirty="0" smtClean="0">
                <a:solidFill>
                  <a:srgbClr val="FFFF00"/>
                </a:solidFill>
              </a:rPr>
            </a:br>
            <a:r>
              <a:rPr lang="en-AU" sz="2222" dirty="0" smtClean="0"/>
              <a:t>www.phys.unsw.edu.au/mopraco</a:t>
            </a:r>
            <a:r>
              <a:rPr lang="en-AU" sz="2222" i="1" dirty="0" smtClean="0">
                <a:solidFill>
                  <a:srgbClr val="FFFF00"/>
                </a:solidFill>
              </a:rPr>
              <a:t/>
            </a:r>
            <a:br>
              <a:rPr lang="en-AU" sz="2222" i="1" dirty="0" smtClean="0">
                <a:solidFill>
                  <a:srgbClr val="FFFF00"/>
                </a:solidFill>
              </a:rPr>
            </a:br>
            <a:r>
              <a:rPr lang="en-AU" sz="2222" dirty="0" smtClean="0"/>
              <a:t/>
            </a:r>
            <a:br>
              <a:rPr lang="en-AU" sz="2222" dirty="0" smtClean="0"/>
            </a:br>
            <a:r>
              <a:rPr lang="en-AU" sz="3111" dirty="0" smtClean="0"/>
              <a:t>Michael Burton</a:t>
            </a:r>
            <a:br>
              <a:rPr lang="en-AU" sz="3111" dirty="0" smtClean="0"/>
            </a:br>
            <a:r>
              <a:rPr lang="en-AU" sz="3111" dirty="0" smtClean="0"/>
              <a:t>University of New South Wales</a:t>
            </a:r>
            <a:br>
              <a:rPr lang="en-AU" sz="3111" dirty="0" smtClean="0"/>
            </a:br>
            <a:r>
              <a:rPr lang="en-AU" sz="3111" dirty="0" smtClean="0"/>
              <a:t>Gavin Rowell</a:t>
            </a:r>
            <a:br>
              <a:rPr lang="en-AU" sz="3111" dirty="0" smtClean="0"/>
            </a:br>
            <a:r>
              <a:rPr lang="en-AU" sz="3111" dirty="0" smtClean="0"/>
              <a:t>University of Adelaide</a:t>
            </a:r>
            <a:br>
              <a:rPr lang="en-AU" sz="3111" dirty="0" smtClean="0"/>
            </a:br>
            <a:r>
              <a:rPr lang="en-AU" sz="3111" dirty="0" smtClean="0"/>
              <a:t/>
            </a:r>
            <a:br>
              <a:rPr lang="en-AU" sz="3111" dirty="0" smtClean="0"/>
            </a:br>
            <a:r>
              <a:rPr lang="en-AU" sz="2222" i="1" dirty="0" smtClean="0">
                <a:solidFill>
                  <a:schemeClr val="tx1"/>
                </a:solidFill>
              </a:rPr>
              <a:t>plus many, many collaborators…..</a:t>
            </a:r>
            <a:r>
              <a:rPr lang="en-AU" sz="2222" dirty="0" smtClean="0"/>
              <a:t/>
            </a:r>
            <a:br>
              <a:rPr lang="en-AU" sz="2222" dirty="0" smtClean="0"/>
            </a:br>
            <a:r>
              <a:rPr lang="en-AU" sz="2000" dirty="0" smtClean="0">
                <a:solidFill>
                  <a:schemeClr val="bg1"/>
                </a:solidFill>
              </a:rPr>
              <a:t/>
            </a:r>
            <a:br>
              <a:rPr lang="en-AU" sz="2000" dirty="0" smtClean="0">
                <a:solidFill>
                  <a:schemeClr val="bg1"/>
                </a:solidFill>
              </a:rPr>
            </a:br>
            <a:r>
              <a:rPr lang="en-AU" sz="2222" dirty="0" smtClean="0">
                <a:solidFill>
                  <a:schemeClr val="bg1"/>
                </a:solidFill>
              </a:rPr>
              <a:t/>
            </a:r>
            <a:br>
              <a:rPr lang="en-AU" sz="2222" dirty="0" smtClean="0">
                <a:solidFill>
                  <a:schemeClr val="bg1"/>
                </a:solidFill>
              </a:rPr>
            </a:br>
            <a:r>
              <a:rPr lang="en-AU" sz="4000" dirty="0" smtClean="0"/>
              <a:t/>
            </a:r>
            <a:br>
              <a:rPr lang="en-AU" sz="4000" dirty="0" smtClean="0"/>
            </a:br>
            <a:endParaRPr lang="en-AU" sz="4000" dirty="0" smtClean="0"/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9417050" y="4608513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  <p:pic>
        <p:nvPicPr>
          <p:cNvPr id="19460" name="Picture 8" descr="mopra_splash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02225"/>
            <a:ext cx="100806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Arms-vc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8312" y="6691312"/>
            <a:ext cx="12652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eamMopra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912" y="2789237"/>
            <a:ext cx="1951038" cy="1951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75600" y="4694237"/>
            <a:ext cx="1236712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mopra.org</a:t>
            </a:r>
            <a:endParaRPr lang="en-A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20712" y="-60326"/>
            <a:ext cx="8728075" cy="868363"/>
          </a:xfrm>
        </p:spPr>
        <p:txBody>
          <a:bodyPr/>
          <a:lstStyle/>
          <a:p>
            <a:r>
              <a:rPr lang="en-AU" sz="36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Sample Results</a:t>
            </a:r>
          </a:p>
        </p:txBody>
      </p:sp>
      <p:pic>
        <p:nvPicPr>
          <p:cNvPr id="9" name="Picture 8" descr="meanprofi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2" y="884237"/>
            <a:ext cx="4384992" cy="3132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1512" y="1341437"/>
            <a:ext cx="644594" cy="342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600" baseline="30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12</a:t>
            </a:r>
            <a:r>
              <a:rPr lang="en-AU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CO</a:t>
            </a:r>
            <a:endParaRPr lang="en-AU" sz="1600" baseline="300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8512" y="2598979"/>
            <a:ext cx="644594" cy="342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600" baseline="30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13</a:t>
            </a:r>
            <a:r>
              <a:rPr lang="en-AU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CO</a:t>
            </a:r>
            <a:endParaRPr lang="en-AU" sz="1600" baseline="300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999" y="2103437"/>
            <a:ext cx="1330713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Columbia survey</a:t>
            </a:r>
            <a:endParaRPr lang="en-AU" sz="1200" dirty="0"/>
          </a:p>
        </p:txBody>
      </p:sp>
      <p:pic>
        <p:nvPicPr>
          <p:cNvPr id="10" name="Picture 9" descr="G323-68-61-colou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07112" y="1030272"/>
            <a:ext cx="3141839" cy="30543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/>
          <p:cNvSpPr txBox="1"/>
          <p:nvPr/>
        </p:nvSpPr>
        <p:spPr>
          <a:xfrm>
            <a:off x="5802312" y="579437"/>
            <a:ext cx="4117838" cy="311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aseline="30000" dirty="0" smtClean="0">
                <a:solidFill>
                  <a:schemeClr val="tx1"/>
                </a:solidFill>
              </a:rPr>
              <a:t>12</a:t>
            </a:r>
            <a:r>
              <a:rPr lang="en-AU" sz="1400" dirty="0" smtClean="0">
                <a:solidFill>
                  <a:schemeClr val="tx1"/>
                </a:solidFill>
              </a:rPr>
              <a:t>CO &amp; </a:t>
            </a:r>
            <a:r>
              <a:rPr lang="en-AU" sz="1400" baseline="30000" dirty="0" smtClean="0">
                <a:solidFill>
                  <a:schemeClr val="tx1"/>
                </a:solidFill>
              </a:rPr>
              <a:t>13</a:t>
            </a:r>
            <a:r>
              <a:rPr lang="en-AU" sz="1400" dirty="0" smtClean="0">
                <a:solidFill>
                  <a:schemeClr val="tx1"/>
                </a:solidFill>
              </a:rPr>
              <a:t>CO images + Columbia survey contours</a:t>
            </a:r>
            <a:endParaRPr lang="en-AU" sz="1400" baseline="300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t="10538" b="5269"/>
          <a:stretch>
            <a:fillRect/>
          </a:stretch>
        </p:blipFill>
        <p:spPr>
          <a:xfrm>
            <a:off x="-15164" y="4510378"/>
            <a:ext cx="10095790" cy="30794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92312" y="4091688"/>
            <a:ext cx="5867400" cy="37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rgbClr val="FFFFFF"/>
                </a:solidFill>
              </a:rPr>
              <a:t>G320-330 </a:t>
            </a:r>
            <a:r>
              <a:rPr lang="en-AU" baseline="30000" dirty="0" smtClean="0">
                <a:solidFill>
                  <a:srgbClr val="FFFFFF"/>
                </a:solidFill>
              </a:rPr>
              <a:t>12</a:t>
            </a:r>
            <a:r>
              <a:rPr lang="en-AU" dirty="0" smtClean="0">
                <a:solidFill>
                  <a:srgbClr val="FFFFFF"/>
                </a:solidFill>
              </a:rPr>
              <a:t>CO Rendering: </a:t>
            </a:r>
            <a:r>
              <a:rPr lang="en-AU" i="1" dirty="0" smtClean="0">
                <a:solidFill>
                  <a:srgbClr val="FFFFFF"/>
                </a:solidFill>
              </a:rPr>
              <a:t>longitude-latitude-velocity</a:t>
            </a: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7387" y="503237"/>
            <a:ext cx="3438525" cy="311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 smtClean="0">
                <a:solidFill>
                  <a:schemeClr val="tx1"/>
                </a:solidFill>
              </a:rPr>
              <a:t>Mean </a:t>
            </a:r>
            <a:r>
              <a:rPr lang="en-AU" sz="1400" baseline="30000" dirty="0" smtClean="0">
                <a:solidFill>
                  <a:schemeClr val="tx1"/>
                </a:solidFill>
              </a:rPr>
              <a:t>12</a:t>
            </a:r>
            <a:r>
              <a:rPr lang="en-AU" sz="1400" dirty="0" smtClean="0">
                <a:solidFill>
                  <a:schemeClr val="tx1"/>
                </a:solidFill>
              </a:rPr>
              <a:t>CO &amp; </a:t>
            </a:r>
            <a:r>
              <a:rPr lang="en-AU" sz="1400" baseline="30000" dirty="0" smtClean="0">
                <a:solidFill>
                  <a:schemeClr val="tx1"/>
                </a:solidFill>
              </a:rPr>
              <a:t>13</a:t>
            </a:r>
            <a:r>
              <a:rPr lang="en-AU" sz="1400" dirty="0" smtClean="0">
                <a:solidFill>
                  <a:schemeClr val="tx1"/>
                </a:solidFill>
              </a:rPr>
              <a:t>CO line profiles in G323</a:t>
            </a:r>
            <a:endParaRPr lang="en-AU" sz="1400" baseline="30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911088"/>
            <a:ext cx="864427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0 km/s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4541837"/>
            <a:ext cx="1198052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-100 km/s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2112" y="7132637"/>
            <a:ext cx="556012" cy="311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>
                <a:solidFill>
                  <a:srgbClr val="008000"/>
                </a:solidFill>
              </a:rPr>
              <a:t>330°</a:t>
            </a:r>
            <a:endParaRPr lang="en-AU" sz="1400" dirty="0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78912" y="7132637"/>
            <a:ext cx="556012" cy="311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 smtClean="0">
                <a:solidFill>
                  <a:srgbClr val="008000"/>
                </a:solidFill>
              </a:rPr>
              <a:t>320°</a:t>
            </a:r>
            <a:endParaRPr lang="en-AU" sz="1400" dirty="0">
              <a:solidFill>
                <a:srgbClr val="008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73912" y="7132637"/>
            <a:ext cx="565830" cy="311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 smtClean="0">
                <a:solidFill>
                  <a:srgbClr val="0000FF"/>
                </a:solidFill>
              </a:rPr>
              <a:t>-0.5°</a:t>
            </a:r>
            <a:endParaRPr lang="en-AU" sz="1400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73912" y="6516470"/>
            <a:ext cx="610889" cy="311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 smtClean="0">
                <a:solidFill>
                  <a:srgbClr val="0000FF"/>
                </a:solidFill>
              </a:rPr>
              <a:t>+0.5°</a:t>
            </a:r>
            <a:endParaRPr lang="en-AU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46037"/>
            <a:ext cx="8728075" cy="868362"/>
          </a:xfrm>
        </p:spPr>
        <p:txBody>
          <a:bodyPr/>
          <a:lstStyle/>
          <a:p>
            <a:r>
              <a:rPr lang="en-AU" b="1" baseline="30000" dirty="0" smtClean="0">
                <a:solidFill>
                  <a:srgbClr val="FFFF00"/>
                </a:solidFill>
              </a:rPr>
              <a:t>12</a:t>
            </a:r>
            <a:r>
              <a:rPr lang="en-AU" b="1" dirty="0" smtClean="0">
                <a:solidFill>
                  <a:srgbClr val="FFFF00"/>
                </a:solidFill>
              </a:rPr>
              <a:t>CO: Mopra vs. Columbia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70037"/>
            <a:ext cx="10206157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9327" y="808037"/>
            <a:ext cx="3751185" cy="656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>
                <a:solidFill>
                  <a:srgbClr val="FFFFFF"/>
                </a:solidFill>
              </a:rPr>
              <a:t>Resolution Gain:</a:t>
            </a:r>
          </a:p>
          <a:p>
            <a:pPr algn="ctr"/>
            <a:r>
              <a:rPr lang="en-AU" dirty="0" smtClean="0">
                <a:solidFill>
                  <a:srgbClr val="FFFFFF"/>
                </a:solidFill>
              </a:rPr>
              <a:t>0.6 vs. 9 arcmin </a:t>
            </a:r>
            <a:r>
              <a:rPr lang="en-AU" i="1" u="sng" dirty="0" smtClean="0">
                <a:solidFill>
                  <a:srgbClr val="FFFFFF"/>
                </a:solidFill>
              </a:rPr>
              <a:t>and</a:t>
            </a:r>
            <a:r>
              <a:rPr lang="en-AU" dirty="0" smtClean="0">
                <a:solidFill>
                  <a:srgbClr val="FFFFFF"/>
                </a:solidFill>
              </a:rPr>
              <a:t> 0.1 vs. 1 km/s</a:t>
            </a:r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5532437"/>
            <a:ext cx="10343882" cy="2027238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761213" y="1874837"/>
            <a:ext cx="1403299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Mopra 22m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6583" y="3398837"/>
            <a:ext cx="1826529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Columbia 1.2m</a:t>
            </a:r>
            <a:endParaRPr lang="en-A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113" y="396875"/>
            <a:ext cx="5029199" cy="868362"/>
          </a:xfrm>
        </p:spPr>
        <p:txBody>
          <a:bodyPr/>
          <a:lstStyle/>
          <a:p>
            <a:r>
              <a:rPr lang="en-AU" sz="3200" b="1" dirty="0" smtClean="0">
                <a:solidFill>
                  <a:srgbClr val="FFFF00"/>
                </a:solidFill>
              </a:rPr>
              <a:t>CO Lines yield:</a:t>
            </a:r>
            <a:br>
              <a:rPr lang="en-AU" sz="3200" b="1" dirty="0" smtClean="0">
                <a:solidFill>
                  <a:srgbClr val="FFFF00"/>
                </a:solidFill>
              </a:rPr>
            </a:br>
            <a:r>
              <a:rPr lang="en-AU" sz="3200" b="1" dirty="0" smtClean="0">
                <a:solidFill>
                  <a:srgbClr val="FFFF00"/>
                </a:solidFill>
              </a:rPr>
              <a:t>Source Distance +</a:t>
            </a:r>
            <a:br>
              <a:rPr lang="en-AU" sz="3200" b="1" dirty="0" smtClean="0">
                <a:solidFill>
                  <a:srgbClr val="FFFF00"/>
                </a:solidFill>
              </a:rPr>
            </a:br>
            <a:r>
              <a:rPr lang="en-AU" sz="3200" b="1" dirty="0" smtClean="0">
                <a:solidFill>
                  <a:srgbClr val="FFFF00"/>
                </a:solidFill>
              </a:rPr>
              <a:t>Column Density </a:t>
            </a:r>
            <a:endParaRPr lang="en-AU" sz="3200" b="1" i="1" dirty="0">
              <a:solidFill>
                <a:srgbClr val="FFFF00"/>
              </a:solidFill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39712" y="2255837"/>
            <a:ext cx="639762" cy="496888"/>
          </a:xfrm>
          <a:custGeom>
            <a:avLst/>
            <a:gdLst>
              <a:gd name="G0" fmla="*/ 1776 1 2"/>
              <a:gd name="G1" fmla="*/ 1380 1 2"/>
              <a:gd name="G2" fmla="+- 1380 0 0"/>
              <a:gd name="G3" fmla="+- 1776 0 0"/>
              <a:gd name="T0" fmla="*/ 0 w 1776"/>
              <a:gd name="T1" fmla="*/ 0 h 1380"/>
              <a:gd name="T2" fmla="*/ G3 w 1776"/>
              <a:gd name="T3" fmla="*/ G2 h 138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1776" h="1380">
                <a:moveTo>
                  <a:pt x="0" y="0"/>
                </a:moveTo>
                <a:lnTo>
                  <a:pt x="1776" y="0"/>
                </a:lnTo>
                <a:lnTo>
                  <a:pt x="1776" y="1380"/>
                </a:lnTo>
                <a:lnTo>
                  <a:pt x="0" y="138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0" tIns="12240" rIns="8280" bIns="82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400" dirty="0">
                <a:solidFill>
                  <a:srgbClr val="FFFFFF"/>
                </a:solidFill>
              </a:rPr>
              <a:t>orbital</a:t>
            </a:r>
          </a:p>
          <a:p>
            <a:pPr>
              <a:lnSpc>
                <a:spcPct val="100000"/>
              </a:lnSpc>
            </a:pPr>
            <a:r>
              <a:rPr lang="en-US" altLang="en-US" sz="1400" dirty="0">
                <a:solidFill>
                  <a:srgbClr val="FFFFFF"/>
                </a:solidFill>
              </a:rPr>
              <a:t>motion</a:t>
            </a:r>
          </a:p>
        </p:txBody>
      </p:sp>
      <p:sp>
        <p:nvSpPr>
          <p:cNvPr id="13" name="Circular Arrow 12"/>
          <p:cNvSpPr/>
          <p:nvPr/>
        </p:nvSpPr>
        <p:spPr>
          <a:xfrm>
            <a:off x="2449512" y="1722437"/>
            <a:ext cx="1143000" cy="838200"/>
          </a:xfrm>
          <a:prstGeom prst="circularArrow">
            <a:avLst/>
          </a:prstGeom>
          <a:ln w="12700" cmpd="sng"/>
          <a:effectLst>
            <a:innerShdw blurRad="12700" dist="12700" dir="5400000">
              <a:srgbClr val="FFFFFF">
                <a:alpha val="75000"/>
              </a:srgbClr>
            </a:innerShdw>
            <a:outerShdw blurRad="12700" dist="50800" dir="5400000" sx="102000" sy="102000" algn="tl" rotWithShape="0">
              <a:srgbClr val="808080">
                <a:alpha val="5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12" name="Picture 11" descr="galaxy_model_328_zo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12" y="3170237"/>
            <a:ext cx="3843489" cy="4208840"/>
          </a:xfrm>
          <a:prstGeom prst="rect">
            <a:avLst/>
          </a:prstGeom>
        </p:spPr>
      </p:pic>
      <p:pic>
        <p:nvPicPr>
          <p:cNvPr id="14" name="Picture 13" descr="coopticaldep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312" y="4008437"/>
            <a:ext cx="2941638" cy="2941638"/>
          </a:xfrm>
          <a:prstGeom prst="rect">
            <a:avLst/>
          </a:prstGeom>
        </p:spPr>
      </p:pic>
      <p:pic>
        <p:nvPicPr>
          <p:cNvPr id="16" name="Picture 15" descr="profileselection.jpg"/>
          <p:cNvPicPr>
            <a:picLocks noChangeAspect="1"/>
          </p:cNvPicPr>
          <p:nvPr/>
        </p:nvPicPr>
        <p:blipFill>
          <a:blip r:embed="rId5"/>
          <a:srcRect t="35900" r="52193" b="33506"/>
          <a:stretch>
            <a:fillRect/>
          </a:stretch>
        </p:blipFill>
        <p:spPr>
          <a:xfrm>
            <a:off x="7155105" y="1874837"/>
            <a:ext cx="2533407" cy="1828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92712" y="5104550"/>
            <a:ext cx="2667000" cy="65648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AU" baseline="30000" dirty="0" smtClean="0">
                <a:solidFill>
                  <a:srgbClr val="FFFFFF"/>
                </a:solidFill>
              </a:rPr>
              <a:t>12</a:t>
            </a:r>
            <a:r>
              <a:rPr lang="en-AU" dirty="0" smtClean="0">
                <a:solidFill>
                  <a:srgbClr val="FFFFFF"/>
                </a:solidFill>
              </a:rPr>
              <a:t>CO/</a:t>
            </a:r>
            <a:r>
              <a:rPr lang="en-AU" baseline="30000" dirty="0" smtClean="0">
                <a:solidFill>
                  <a:srgbClr val="FFFFFF"/>
                </a:solidFill>
              </a:rPr>
              <a:t>13</a:t>
            </a:r>
            <a:r>
              <a:rPr lang="en-AU" dirty="0" smtClean="0">
                <a:solidFill>
                  <a:srgbClr val="FFFFFF"/>
                </a:solidFill>
              </a:rPr>
              <a:t>CO</a:t>
            </a:r>
          </a:p>
          <a:p>
            <a:pPr algn="ctr"/>
            <a:r>
              <a:rPr lang="en-AU" dirty="0" smtClean="0">
                <a:solidFill>
                  <a:srgbClr val="FFFFFF"/>
                </a:solidFill>
              </a:rPr>
              <a:t>Observed Line Ratio</a:t>
            </a: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73912" y="6903188"/>
            <a:ext cx="2595562" cy="656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[</a:t>
            </a:r>
            <a:r>
              <a:rPr lang="en-AU" baseline="30000" dirty="0" smtClean="0">
                <a:solidFill>
                  <a:schemeClr val="tx1"/>
                </a:solidFill>
              </a:rPr>
              <a:t>12</a:t>
            </a:r>
            <a:r>
              <a:rPr lang="en-AU" dirty="0" smtClean="0">
                <a:solidFill>
                  <a:schemeClr val="tx1"/>
                </a:solidFill>
              </a:rPr>
              <a:t>C/</a:t>
            </a:r>
            <a:r>
              <a:rPr lang="en-AU" baseline="30000" dirty="0" smtClean="0">
                <a:solidFill>
                  <a:schemeClr val="tx1"/>
                </a:solidFill>
              </a:rPr>
              <a:t>13</a:t>
            </a:r>
            <a:r>
              <a:rPr lang="en-AU" dirty="0" smtClean="0">
                <a:solidFill>
                  <a:schemeClr val="tx1"/>
                </a:solidFill>
              </a:rPr>
              <a:t>C]</a:t>
            </a:r>
          </a:p>
          <a:p>
            <a:r>
              <a:rPr lang="en-AU" dirty="0" smtClean="0">
                <a:solidFill>
                  <a:schemeClr val="tx1"/>
                </a:solidFill>
              </a:rPr>
              <a:t>Intrinsic Isotope Ratio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64367" y="4343473"/>
            <a:ext cx="400145" cy="655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00191" y="989750"/>
            <a:ext cx="1454921" cy="656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aseline="30000" dirty="0" smtClean="0">
                <a:solidFill>
                  <a:srgbClr val="FF0000"/>
                </a:solidFill>
              </a:rPr>
              <a:t>12</a:t>
            </a:r>
            <a:r>
              <a:rPr lang="en-AU" dirty="0" smtClean="0">
                <a:solidFill>
                  <a:srgbClr val="FF0000"/>
                </a:solidFill>
              </a:rPr>
              <a:t>CO +</a:t>
            </a:r>
            <a:r>
              <a:rPr lang="en-AU" baseline="30000" dirty="0" smtClean="0">
                <a:solidFill>
                  <a:srgbClr val="FF0000"/>
                </a:solidFill>
              </a:rPr>
              <a:t>13</a:t>
            </a:r>
            <a:r>
              <a:rPr lang="en-AU" dirty="0" smtClean="0">
                <a:solidFill>
                  <a:srgbClr val="FF0000"/>
                </a:solidFill>
              </a:rPr>
              <a:t>CO</a:t>
            </a:r>
          </a:p>
          <a:p>
            <a:pPr algn="ctr"/>
            <a:r>
              <a:rPr lang="en-AU" dirty="0" smtClean="0">
                <a:solidFill>
                  <a:srgbClr val="FF0000"/>
                </a:solidFill>
              </a:rPr>
              <a:t>Line Profiles</a:t>
            </a:r>
            <a:endParaRPr lang="en-AU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01712" y="655637"/>
            <a:ext cx="2244384" cy="2408237"/>
            <a:chOff x="1001712" y="655637"/>
            <a:chExt cx="2244384" cy="2408237"/>
          </a:xfrm>
        </p:grpSpPr>
        <p:pic>
          <p:nvPicPr>
            <p:cNvPr id="4" name="Picture 11" descr="galaxyoverviewssc2008-10b_Sm.jpg"/>
            <p:cNvPicPr>
              <a:picLocks noChangeAspect="1"/>
            </p:cNvPicPr>
            <p:nvPr/>
          </p:nvPicPr>
          <p:blipFill>
            <a:blip r:embed="rId6"/>
            <a:srcRect b="14172"/>
            <a:stretch>
              <a:fillRect/>
            </a:stretch>
          </p:blipFill>
          <p:spPr bwMode="auto">
            <a:xfrm>
              <a:off x="1001712" y="655637"/>
              <a:ext cx="2244384" cy="24082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rot="16200000" flipH="1">
              <a:off x="2449512" y="1646237"/>
              <a:ext cx="457200" cy="304800"/>
            </a:xfrm>
            <a:prstGeom prst="straightConnector1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958483" y="2103437"/>
              <a:ext cx="338629" cy="373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 smtClean="0">
                  <a:solidFill>
                    <a:srgbClr val="FF0000"/>
                  </a:solidFill>
                </a:rPr>
                <a:t>X</a:t>
              </a:r>
              <a:endParaRPr lang="en-AU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1839912" y="1265237"/>
              <a:ext cx="1295400" cy="685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7326312" y="4237037"/>
            <a:ext cx="1583186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Optical Depth</a:t>
            </a:r>
            <a:endParaRPr lang="en-AU" dirty="0">
              <a:solidFill>
                <a:srgbClr val="FF0000"/>
              </a:solidFill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116512" y="2179637"/>
          <a:ext cx="1927676" cy="634999"/>
        </p:xfrm>
        <a:graphic>
          <a:graphicData uri="http://schemas.openxmlformats.org/presentationml/2006/ole">
            <p:oleObj spid="_x0000_s29698" name="Equation" r:id="rId7" imgW="1079500" imgH="355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massdistributi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894" b="-6894"/>
          <a:stretch>
            <a:fillRect/>
          </a:stretch>
        </p:blipFill>
        <p:spPr>
          <a:xfrm>
            <a:off x="-65088" y="1646237"/>
            <a:ext cx="10172403" cy="5791199"/>
          </a:xfrm>
        </p:spPr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642938"/>
            <a:ext cx="10080625" cy="868362"/>
          </a:xfrm>
        </p:spPr>
        <p:txBody>
          <a:bodyPr/>
          <a:lstStyle/>
          <a:p>
            <a:r>
              <a:rPr lang="en-AU" sz="44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Molecular Mass Distribution at </a:t>
            </a:r>
            <a:r>
              <a:rPr lang="en-AU" sz="44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en-AU" sz="44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=323°</a:t>
            </a:r>
            <a:r>
              <a:rPr lang="en-AU" sz="44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AU" sz="4400" dirty="0" smtClean="0">
                <a:ea typeface="ＭＳ Ｐゴシック" charset="-128"/>
                <a:cs typeface="ＭＳ Ｐゴシック" charset="-128"/>
              </a:rPr>
            </a:br>
            <a:r>
              <a:rPr lang="en-AU" sz="2400" i="1" dirty="0" smtClean="0">
                <a:ea typeface="ＭＳ Ｐゴシック" charset="-128"/>
                <a:cs typeface="ＭＳ Ｐゴシック" charset="-128"/>
              </a:rPr>
              <a:t>Aim to produce a 3D galactic molecular mass distribution </a:t>
            </a:r>
            <a:endParaRPr lang="en-AU" sz="4400" i="1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2373313" y="5532438"/>
            <a:ext cx="188753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ρ</a:t>
            </a:r>
            <a:r>
              <a:rPr lang="en-AU" baseline="-25000" dirty="0">
                <a:solidFill>
                  <a:srgbClr val="FF0000"/>
                </a:solidFill>
              </a:rPr>
              <a:t>arm</a:t>
            </a:r>
            <a:r>
              <a:rPr lang="en-AU" dirty="0">
                <a:solidFill>
                  <a:srgbClr val="FF0000"/>
                </a:solidFill>
              </a:rPr>
              <a:t> ~0.1 M</a:t>
            </a:r>
            <a:r>
              <a:rPr lang="en-AU" baseline="-25000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</a:t>
            </a:r>
            <a:r>
              <a:rPr lang="en-AU" dirty="0">
                <a:solidFill>
                  <a:srgbClr val="FF0000"/>
                </a:solidFill>
              </a:rPr>
              <a:t>/pc</a:t>
            </a:r>
            <a:r>
              <a:rPr lang="en-AU" baseline="30000" dirty="0">
                <a:solidFill>
                  <a:srgbClr val="FF0000"/>
                </a:solidFill>
              </a:rPr>
              <a:t>3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6411913" y="2560638"/>
            <a:ext cx="19748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M</a:t>
            </a:r>
            <a:r>
              <a:rPr lang="en-AU" baseline="-25000" dirty="0">
                <a:solidFill>
                  <a:srgbClr val="FF0000"/>
                </a:solidFill>
              </a:rPr>
              <a:t>total</a:t>
            </a:r>
            <a:r>
              <a:rPr lang="en-AU" dirty="0">
                <a:solidFill>
                  <a:srgbClr val="FF0000"/>
                </a:solidFill>
              </a:rPr>
              <a:t> ~2 x 10</a:t>
            </a:r>
            <a:r>
              <a:rPr lang="en-AU" baseline="30000" dirty="0">
                <a:solidFill>
                  <a:srgbClr val="FF0000"/>
                </a:solidFill>
              </a:rPr>
              <a:t>6</a:t>
            </a:r>
            <a:r>
              <a:rPr lang="en-AU" dirty="0">
                <a:solidFill>
                  <a:srgbClr val="FF0000"/>
                </a:solidFill>
              </a:rPr>
              <a:t> M</a:t>
            </a:r>
            <a:r>
              <a:rPr lang="en-AU" baseline="-25000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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7631113" y="5608638"/>
            <a:ext cx="19494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M</a:t>
            </a:r>
            <a:r>
              <a:rPr lang="en-AU" baseline="-25000" dirty="0">
                <a:solidFill>
                  <a:srgbClr val="FF0000"/>
                </a:solidFill>
              </a:rPr>
              <a:t>arm</a:t>
            </a:r>
            <a:r>
              <a:rPr lang="en-AU" dirty="0">
                <a:solidFill>
                  <a:srgbClr val="FF0000"/>
                </a:solidFill>
              </a:rPr>
              <a:t> ~5 x 10</a:t>
            </a:r>
            <a:r>
              <a:rPr lang="en-AU" baseline="30000" dirty="0">
                <a:solidFill>
                  <a:srgbClr val="FF0000"/>
                </a:solidFill>
              </a:rPr>
              <a:t>5</a:t>
            </a:r>
            <a:r>
              <a:rPr lang="en-AU" dirty="0">
                <a:solidFill>
                  <a:srgbClr val="FF0000"/>
                </a:solidFill>
              </a:rPr>
              <a:t> M</a:t>
            </a:r>
            <a:r>
              <a:rPr lang="en-AU" baseline="-25000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</a:t>
            </a:r>
            <a:endParaRPr lang="en-A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06512" y="884237"/>
            <a:ext cx="4343400" cy="655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V-colour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101245" y="356869"/>
            <a:ext cx="7768514" cy="8762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22237"/>
            <a:ext cx="8728075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The ISM for G320° – 330°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0175" y="1493837"/>
            <a:ext cx="2891537" cy="939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12CO, </a:t>
            </a:r>
            <a:r>
              <a:rPr lang="en-US" dirty="0" smtClean="0">
                <a:solidFill>
                  <a:srgbClr val="5AFF4D"/>
                </a:solidFill>
              </a:rPr>
              <a:t>13CO,</a:t>
            </a:r>
            <a:r>
              <a:rPr lang="en-US" dirty="0" smtClean="0">
                <a:solidFill>
                  <a:srgbClr val="18DB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HI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1"/>
                </a:solidFill>
              </a:rPr>
              <a:t>Spiral arms clearly evident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11" descr="galaxyoverviewssc2008-10b_Sm.jpg"/>
          <p:cNvPicPr>
            <a:picLocks noChangeAspect="1"/>
          </p:cNvPicPr>
          <p:nvPr/>
        </p:nvPicPr>
        <p:blipFill>
          <a:blip r:embed="rId3"/>
          <a:srcRect b="14172"/>
          <a:stretch>
            <a:fillRect/>
          </a:stretch>
        </p:blipFill>
        <p:spPr bwMode="auto">
          <a:xfrm>
            <a:off x="6107112" y="3627437"/>
            <a:ext cx="3522663" cy="37798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7870825" y="4694237"/>
            <a:ext cx="1284287" cy="1570038"/>
          </a:xfrm>
          <a:prstGeom prst="line">
            <a:avLst/>
          </a:prstGeom>
          <a:ln w="57150" cap="flat" cmpd="sng" algn="ctr">
            <a:solidFill>
              <a:srgbClr val="FFAF0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870825" y="4465637"/>
            <a:ext cx="1055687" cy="1798638"/>
          </a:xfrm>
          <a:prstGeom prst="line">
            <a:avLst/>
          </a:prstGeom>
          <a:ln w="57150" cap="flat" cmpd="sng" algn="ctr">
            <a:solidFill>
              <a:srgbClr val="FFAF0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36536" y="4008437"/>
            <a:ext cx="1108221" cy="65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dirty="0" smtClean="0">
                <a:solidFill>
                  <a:srgbClr val="DBDFEA"/>
                </a:solidFill>
              </a:rPr>
              <a:t>Scutum</a:t>
            </a:r>
            <a:r>
              <a:rPr lang="en-AU" dirty="0">
                <a:solidFill>
                  <a:srgbClr val="DBDFEA"/>
                </a:solidFill>
              </a:rPr>
              <a:t> </a:t>
            </a:r>
            <a:r>
              <a:rPr lang="en-AU" dirty="0" smtClean="0">
                <a:solidFill>
                  <a:srgbClr val="DBDFEA"/>
                </a:solidFill>
              </a:rPr>
              <a:t>-  </a:t>
            </a:r>
          </a:p>
          <a:p>
            <a:r>
              <a:rPr lang="en-AU" dirty="0" smtClean="0">
                <a:solidFill>
                  <a:srgbClr val="DBDFEA"/>
                </a:solidFill>
              </a:rPr>
              <a:t>Crux</a:t>
            </a:r>
            <a:endParaRPr lang="en-AU" dirty="0">
              <a:solidFill>
                <a:srgbClr val="DBDFEA"/>
              </a:solidFill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12725" y="5837238"/>
            <a:ext cx="1017587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dirty="0">
                <a:solidFill>
                  <a:srgbClr val="DBDFEA"/>
                </a:solidFill>
              </a:rPr>
              <a:t>Norma -</a:t>
            </a:r>
          </a:p>
          <a:p>
            <a:r>
              <a:rPr lang="en-AU" dirty="0">
                <a:solidFill>
                  <a:srgbClr val="DBDFEA"/>
                </a:solidFill>
              </a:rPr>
              <a:t>Cygnus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88925" y="3017837"/>
            <a:ext cx="865187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Sag -</a:t>
            </a:r>
          </a:p>
          <a:p>
            <a:r>
              <a:rPr lang="en-A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Carina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726112" y="2713037"/>
            <a:ext cx="1609836" cy="34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sz="1600" dirty="0">
                <a:solidFill>
                  <a:srgbClr val="DBDFEA"/>
                </a:solidFill>
              </a:rPr>
              <a:t>[Scutum - Crux]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56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437" y="274637"/>
            <a:ext cx="8728075" cy="868362"/>
          </a:xfrm>
        </p:spPr>
        <p:txBody>
          <a:bodyPr/>
          <a:lstStyle/>
          <a:p>
            <a:r>
              <a:rPr lang="en-AU" sz="4000" b="1" dirty="0" smtClean="0">
                <a:solidFill>
                  <a:srgbClr val="FFFF00"/>
                </a:solidFill>
              </a:rPr>
              <a:t>The Galaxy at Different Density:</a:t>
            </a:r>
            <a:br>
              <a:rPr lang="en-AU" sz="4000" b="1" dirty="0" smtClean="0">
                <a:solidFill>
                  <a:srgbClr val="FFFF00"/>
                </a:solidFill>
              </a:rPr>
            </a:br>
            <a:r>
              <a:rPr lang="en-AU" sz="4000" b="1" dirty="0" smtClean="0">
                <a:solidFill>
                  <a:srgbClr val="FFFF00"/>
                </a:solidFill>
              </a:rPr>
              <a:t>cosmic ray diffusion</a:t>
            </a:r>
            <a:endParaRPr lang="en-AU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G320-330_HIPeak_2.jpg"/>
          <p:cNvPicPr>
            <a:picLocks noChangeAspect="1"/>
          </p:cNvPicPr>
          <p:nvPr/>
        </p:nvPicPr>
        <p:blipFill>
          <a:blip r:embed="rId2"/>
          <a:srcRect l="21243" t="42099" r="22093" b="42099"/>
          <a:stretch>
            <a:fillRect/>
          </a:stretch>
        </p:blipFill>
        <p:spPr>
          <a:xfrm>
            <a:off x="1916112" y="1646237"/>
            <a:ext cx="7696200" cy="1169541"/>
          </a:xfrm>
          <a:prstGeom prst="rect">
            <a:avLst/>
          </a:prstGeom>
        </p:spPr>
      </p:pic>
      <p:pic>
        <p:nvPicPr>
          <p:cNvPr id="4" name="Picture 3" descr="G320-330_12CO_Peak.jpg"/>
          <p:cNvPicPr>
            <a:picLocks noChangeAspect="1"/>
          </p:cNvPicPr>
          <p:nvPr/>
        </p:nvPicPr>
        <p:blipFill>
          <a:blip r:embed="rId3"/>
          <a:srcRect l="11896" t="40539" r="12746" b="40539"/>
          <a:stretch>
            <a:fillRect/>
          </a:stretch>
        </p:blipFill>
        <p:spPr>
          <a:xfrm>
            <a:off x="1916112" y="3121383"/>
            <a:ext cx="7596493" cy="1039454"/>
          </a:xfrm>
          <a:prstGeom prst="rect">
            <a:avLst/>
          </a:prstGeom>
        </p:spPr>
      </p:pic>
      <p:pic>
        <p:nvPicPr>
          <p:cNvPr id="5" name="Picture 4" descr="G320-330_13CO_Peak.jpg"/>
          <p:cNvPicPr>
            <a:picLocks noChangeAspect="1"/>
          </p:cNvPicPr>
          <p:nvPr/>
        </p:nvPicPr>
        <p:blipFill>
          <a:blip r:embed="rId4"/>
          <a:srcRect l="11896" t="40539" r="12746" b="40539"/>
          <a:stretch>
            <a:fillRect/>
          </a:stretch>
        </p:blipFill>
        <p:spPr>
          <a:xfrm>
            <a:off x="1916112" y="4416814"/>
            <a:ext cx="7596549" cy="1039423"/>
          </a:xfrm>
          <a:prstGeom prst="rect">
            <a:avLst/>
          </a:prstGeom>
        </p:spPr>
      </p:pic>
      <p:pic>
        <p:nvPicPr>
          <p:cNvPr id="6" name="Picture 5" descr="G320-330_NH3_11_Peak.jpg"/>
          <p:cNvPicPr>
            <a:picLocks noChangeAspect="1"/>
          </p:cNvPicPr>
          <p:nvPr/>
        </p:nvPicPr>
        <p:blipFill>
          <a:blip r:embed="rId5"/>
          <a:srcRect l="11896" t="40539" r="12746" b="40539"/>
          <a:stretch>
            <a:fillRect/>
          </a:stretch>
        </p:blipFill>
        <p:spPr>
          <a:xfrm>
            <a:off x="1916112" y="5788388"/>
            <a:ext cx="7596545" cy="1039449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787623" cy="4694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68512" y="46037"/>
            <a:ext cx="4319587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 smtClean="0">
                <a:solidFill>
                  <a:schemeClr val="tx1"/>
                </a:solidFill>
                <a:latin typeface="Arial" charset="0"/>
                <a:ea typeface="msgothic" charset="0"/>
                <a:cs typeface="msgothic" charset="0"/>
              </a:rPr>
              <a:t>Maxted 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msgothic" charset="0"/>
                <a:cs typeface="msgothic" charset="0"/>
              </a:rPr>
              <a:t>et al. MNRAS </a:t>
            </a:r>
            <a:r>
              <a:rPr lang="en-GB" sz="1200" dirty="0" smtClean="0">
                <a:solidFill>
                  <a:schemeClr val="tx1"/>
                </a:solidFill>
                <a:latin typeface="Arial" charset="0"/>
                <a:ea typeface="msgothic" charset="0"/>
                <a:cs typeface="msgothic" charset="0"/>
              </a:rPr>
              <a:t>2012,422</a:t>
            </a:r>
            <a:r>
              <a:rPr lang="en-GB" sz="1200" dirty="0" smtClean="0">
                <a:solidFill>
                  <a:schemeClr val="tx1"/>
                </a:solidFill>
                <a:ea typeface="msgothic" charset="0"/>
                <a:cs typeface="msgothic" charset="0"/>
              </a:rPr>
              <a:t>, </a:t>
            </a:r>
            <a:r>
              <a:rPr lang="en-GB" sz="1200" dirty="0" smtClean="0">
                <a:solidFill>
                  <a:schemeClr val="tx1"/>
                </a:solidFill>
                <a:latin typeface="Arial" charset="0"/>
                <a:ea typeface="msgothic" charset="0"/>
                <a:cs typeface="msgothic" charset="0"/>
              </a:rPr>
              <a:t>2230</a:t>
            </a:r>
            <a:endParaRPr lang="en-GB" sz="1200" dirty="0">
              <a:solidFill>
                <a:schemeClr val="tx1"/>
              </a:solidFill>
              <a:latin typeface="Arial" charset="0"/>
              <a:ea typeface="msgothic" charset="0"/>
              <a:cs typeface="ms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41" y="5682164"/>
            <a:ext cx="1627218" cy="122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 smtClean="0">
                <a:solidFill>
                  <a:srgbClr val="FFFFFF"/>
                </a:solidFill>
              </a:rPr>
              <a:t>Cosmic Ray diffusion </a:t>
            </a:r>
          </a:p>
          <a:p>
            <a:pPr algn="ctr"/>
            <a:r>
              <a:rPr lang="en-AU" sz="1200" dirty="0" smtClean="0">
                <a:solidFill>
                  <a:srgbClr val="FFFFFF"/>
                </a:solidFill>
              </a:rPr>
              <a:t>depends on </a:t>
            </a:r>
            <a:r>
              <a:rPr lang="en-AU" sz="1200" u="sng" dirty="0" smtClean="0">
                <a:solidFill>
                  <a:srgbClr val="FFFFFF"/>
                </a:solidFill>
              </a:rPr>
              <a:t>both</a:t>
            </a:r>
            <a:r>
              <a:rPr lang="en-AU" sz="120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AU" sz="1200" dirty="0" smtClean="0">
                <a:solidFill>
                  <a:srgbClr val="FFFFFF"/>
                </a:solidFill>
              </a:rPr>
              <a:t>the density </a:t>
            </a:r>
          </a:p>
          <a:p>
            <a:pPr algn="ctr"/>
            <a:r>
              <a:rPr lang="en-AU" sz="1200" dirty="0" smtClean="0">
                <a:solidFill>
                  <a:srgbClr val="FFFFFF"/>
                </a:solidFill>
              </a:rPr>
              <a:t>and the</a:t>
            </a:r>
          </a:p>
          <a:p>
            <a:pPr algn="ctr"/>
            <a:r>
              <a:rPr lang="en-AU" sz="1200" dirty="0" smtClean="0">
                <a:solidFill>
                  <a:srgbClr val="FFFFFF"/>
                </a:solidFill>
              </a:rPr>
              <a:t>column density </a:t>
            </a:r>
          </a:p>
          <a:p>
            <a:pPr algn="ctr"/>
            <a:r>
              <a:rPr lang="en-AU" sz="1200" dirty="0" smtClean="0">
                <a:solidFill>
                  <a:srgbClr val="FFFFFF"/>
                </a:solidFill>
              </a:rPr>
              <a:t>distribution</a:t>
            </a:r>
            <a:endParaRPr lang="en-AU" sz="12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402512" y="4160837"/>
            <a:ext cx="5029200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21712" y="3939288"/>
            <a:ext cx="2237249" cy="37394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Density Increasing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5087" y="4694237"/>
            <a:ext cx="1981200" cy="84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rgbClr val="FFFF00"/>
                </a:solidFill>
              </a:rPr>
              <a:t>Minimum Energy CR penetration with different diffusion suppression coeffs.</a:t>
            </a:r>
            <a:endParaRPr lang="en-AU" sz="12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26512" y="1265237"/>
            <a:ext cx="415498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</a:rPr>
              <a:t>HI</a:t>
            </a:r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74112" y="2789237"/>
            <a:ext cx="702085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aseline="30000" dirty="0" smtClean="0">
                <a:solidFill>
                  <a:srgbClr val="FFFF00"/>
                </a:solidFill>
              </a:rPr>
              <a:t>12</a:t>
            </a:r>
            <a:r>
              <a:rPr lang="en-AU" dirty="0" smtClean="0">
                <a:solidFill>
                  <a:srgbClr val="FFFF00"/>
                </a:solidFill>
              </a:rPr>
              <a:t>CO</a:t>
            </a:r>
            <a:endParaRPr lang="en-AU" baseline="30000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4112" y="4091688"/>
            <a:ext cx="702085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aseline="30000" dirty="0" smtClean="0">
                <a:solidFill>
                  <a:srgbClr val="FFFF00"/>
                </a:solidFill>
              </a:rPr>
              <a:t>13</a:t>
            </a:r>
            <a:r>
              <a:rPr lang="en-AU" dirty="0" smtClean="0">
                <a:solidFill>
                  <a:srgbClr val="FFFF00"/>
                </a:solidFill>
              </a:rPr>
              <a:t>CO</a:t>
            </a:r>
            <a:endParaRPr lang="en-AU" baseline="30000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32461" y="5387088"/>
            <a:ext cx="603651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</a:rPr>
              <a:t>NH</a:t>
            </a:r>
            <a:r>
              <a:rPr lang="en-AU" baseline="-25000" dirty="0" smtClean="0">
                <a:solidFill>
                  <a:srgbClr val="FFFF00"/>
                </a:solidFill>
              </a:rPr>
              <a:t>3</a:t>
            </a:r>
            <a:endParaRPr lang="en-A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30163"/>
            <a:ext cx="10080624" cy="868362"/>
          </a:xfrm>
        </p:spPr>
        <p:txBody>
          <a:bodyPr/>
          <a:lstStyle/>
          <a:p>
            <a:r>
              <a:rPr lang="en-AU" b="1" dirty="0" smtClean="0">
                <a:solidFill>
                  <a:srgbClr val="FFFF00"/>
                </a:solidFill>
              </a:rPr>
              <a:t>HI (SGPS), </a:t>
            </a:r>
            <a:r>
              <a:rPr lang="en-AU" b="1" baseline="30000" dirty="0" smtClean="0">
                <a:solidFill>
                  <a:srgbClr val="FFFF00"/>
                </a:solidFill>
              </a:rPr>
              <a:t>12</a:t>
            </a:r>
            <a:r>
              <a:rPr lang="en-AU" b="1" dirty="0" smtClean="0">
                <a:solidFill>
                  <a:srgbClr val="FFFF00"/>
                </a:solidFill>
              </a:rPr>
              <a:t>CO &amp; </a:t>
            </a:r>
            <a:r>
              <a:rPr lang="en-AU" b="1" baseline="30000" dirty="0" smtClean="0">
                <a:solidFill>
                  <a:srgbClr val="FFFF00"/>
                </a:solidFill>
              </a:rPr>
              <a:t>13</a:t>
            </a:r>
            <a:r>
              <a:rPr lang="en-AU" b="1" dirty="0" smtClean="0">
                <a:solidFill>
                  <a:srgbClr val="FFFF00"/>
                </a:solidFill>
              </a:rPr>
              <a:t>CO (Mopra) </a:t>
            </a:r>
            <a:endParaRPr lang="en-AU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953" t="4969" r="2953" b="2484"/>
          <a:stretch>
            <a:fillRect/>
          </a:stretch>
        </p:blipFill>
        <p:spPr>
          <a:xfrm>
            <a:off x="11112" y="1198487"/>
            <a:ext cx="10013947" cy="58532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urveymap-red_2015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7080" r="-67080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350837"/>
            <a:ext cx="8728075" cy="868362"/>
          </a:xfrm>
        </p:spPr>
        <p:txBody>
          <a:bodyPr/>
          <a:lstStyle/>
          <a:p>
            <a:r>
              <a:rPr lang="en-AU" b="1" dirty="0" smtClean="0">
                <a:solidFill>
                  <a:srgbClr val="FFFF00"/>
                </a:solidFill>
              </a:rPr>
              <a:t>Survey Status</a:t>
            </a:r>
            <a:br>
              <a:rPr lang="en-AU" b="1" dirty="0" smtClean="0">
                <a:solidFill>
                  <a:srgbClr val="FFFF00"/>
                </a:solidFill>
              </a:rPr>
            </a:br>
            <a:r>
              <a:rPr lang="en-AU" sz="4000" b="1" i="1" dirty="0" smtClean="0">
                <a:solidFill>
                  <a:srgbClr val="FFFF00"/>
                </a:solidFill>
              </a:rPr>
              <a:t>The 4</a:t>
            </a:r>
            <a:r>
              <a:rPr lang="en-AU" sz="4000" b="1" i="1" baseline="30000" dirty="0" smtClean="0">
                <a:solidFill>
                  <a:srgbClr val="FFFF00"/>
                </a:solidFill>
              </a:rPr>
              <a:t>th</a:t>
            </a:r>
            <a:r>
              <a:rPr lang="en-AU" sz="4000" b="1" i="1" dirty="0" smtClean="0">
                <a:solidFill>
                  <a:srgbClr val="FFFF00"/>
                </a:solidFill>
              </a:rPr>
              <a:t> Quadrant of the Galaxy</a:t>
            </a:r>
            <a:endParaRPr lang="en-AU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50112" y="2789237"/>
            <a:ext cx="2658149" cy="197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i="1" dirty="0" smtClean="0">
                <a:solidFill>
                  <a:schemeClr val="tx1"/>
                </a:solidFill>
              </a:rPr>
              <a:t>l</a:t>
            </a:r>
            <a:r>
              <a:rPr lang="en-AU" sz="2400" dirty="0" smtClean="0">
                <a:solidFill>
                  <a:schemeClr val="tx1"/>
                </a:solidFill>
              </a:rPr>
              <a:t> ~265° – +5°</a:t>
            </a:r>
          </a:p>
          <a:p>
            <a:pPr algn="ctr"/>
            <a:r>
              <a:rPr lang="en-AU" sz="2400" dirty="0" smtClean="0">
                <a:solidFill>
                  <a:schemeClr val="tx1"/>
                </a:solidFill>
              </a:rPr>
              <a:t>Generally </a:t>
            </a:r>
            <a:r>
              <a:rPr lang="en-AU" sz="2400" i="1" dirty="0" smtClean="0">
                <a:solidFill>
                  <a:schemeClr val="tx1"/>
                </a:solidFill>
              </a:rPr>
              <a:t>b</a:t>
            </a:r>
            <a:r>
              <a:rPr lang="en-AU" sz="2400" dirty="0" smtClean="0">
                <a:solidFill>
                  <a:schemeClr val="tx1"/>
                </a:solidFill>
              </a:rPr>
              <a:t>=±0.5°</a:t>
            </a:r>
          </a:p>
          <a:p>
            <a:pPr algn="ctr"/>
            <a:endParaRPr lang="en-AU" sz="2400" dirty="0" smtClean="0">
              <a:solidFill>
                <a:schemeClr val="tx1"/>
              </a:solidFill>
            </a:endParaRPr>
          </a:p>
          <a:p>
            <a:pPr algn="ctr"/>
            <a:r>
              <a:rPr lang="en-AU" sz="2400" i="1" dirty="0" smtClean="0">
                <a:solidFill>
                  <a:schemeClr val="tx1"/>
                </a:solidFill>
              </a:rPr>
              <a:t>We aim to cover</a:t>
            </a:r>
          </a:p>
          <a:p>
            <a:pPr algn="ctr"/>
            <a:r>
              <a:rPr lang="en-AU" sz="2400" i="1" dirty="0" smtClean="0">
                <a:solidFill>
                  <a:schemeClr val="tx1"/>
                </a:solidFill>
              </a:rPr>
              <a:t>b=±1.0°</a:t>
            </a:r>
            <a:endParaRPr lang="en-AU" sz="2400" i="1" dirty="0">
              <a:solidFill>
                <a:schemeClr val="tx1"/>
              </a:solidFill>
            </a:endParaRPr>
          </a:p>
        </p:txBody>
      </p:sp>
      <p:pic>
        <p:nvPicPr>
          <p:cNvPr id="6" name="Picture 7" descr="mopra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74131"/>
            <a:ext cx="2438400" cy="168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20557280">
            <a:off x="5726112" y="5500632"/>
            <a:ext cx="864652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00FF"/>
                </a:solidFill>
              </a:rPr>
              <a:t>Carina</a:t>
            </a:r>
            <a:endParaRPr lang="en-AU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007820">
            <a:off x="3196776" y="3106902"/>
            <a:ext cx="684653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00FF"/>
                </a:solidFill>
              </a:rPr>
              <a:t>CMZ</a:t>
            </a:r>
            <a:endParaRPr lang="en-AU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094037"/>
            <a:ext cx="2982912" cy="1786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 smtClean="0">
                <a:solidFill>
                  <a:schemeClr val="tx1"/>
                </a:solidFill>
              </a:rPr>
              <a:t>~85 sq. deg covered so far.</a:t>
            </a:r>
          </a:p>
          <a:p>
            <a:pPr algn="ctr"/>
            <a:endParaRPr lang="en-AU" i="1" dirty="0" smtClean="0">
              <a:solidFill>
                <a:schemeClr val="tx1"/>
              </a:solidFill>
            </a:endParaRPr>
          </a:p>
          <a:p>
            <a:pPr algn="ctr"/>
            <a:r>
              <a:rPr lang="en-AU" i="1" dirty="0" smtClean="0">
                <a:solidFill>
                  <a:schemeClr val="tx1"/>
                </a:solidFill>
              </a:rPr>
              <a:t>Please contact us if interested in early access to the data for particular research projects.</a:t>
            </a:r>
            <a:endParaRPr lang="en-AU" i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53316">
            <a:off x="5497512" y="6404261"/>
            <a:ext cx="926055" cy="342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rgbClr val="0000FF"/>
                </a:solidFill>
              </a:rPr>
              <a:t>Vela Jnr</a:t>
            </a:r>
            <a:endParaRPr lang="en-AU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2577" y="6827837"/>
            <a:ext cx="3264135" cy="656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>
                <a:solidFill>
                  <a:srgbClr val="FFFF00"/>
                </a:solidFill>
              </a:rPr>
              <a:t>Data will be made available at </a:t>
            </a:r>
          </a:p>
          <a:p>
            <a:r>
              <a:rPr lang="en-AU" dirty="0" err="1" smtClean="0">
                <a:solidFill>
                  <a:srgbClr val="FFFF00"/>
                </a:solidFill>
              </a:rPr>
              <a:t>www.mopra.org</a:t>
            </a:r>
            <a:endParaRPr lang="en-AU" dirty="0">
              <a:solidFill>
                <a:srgbClr val="FFFF00"/>
              </a:solidFill>
            </a:endParaRPr>
          </a:p>
        </p:txBody>
      </p:sp>
      <p:pic>
        <p:nvPicPr>
          <p:cNvPr id="14" name="Picture 13" descr="TeamMopra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112" y="5456237"/>
            <a:ext cx="1951038" cy="1951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mopra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6088" y="0"/>
            <a:ext cx="1093628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7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08063"/>
            <a:endParaRPr lang="en-US" dirty="0"/>
          </a:p>
        </p:txBody>
      </p:sp>
      <p:sp>
        <p:nvSpPr>
          <p:cNvPr id="63492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08063"/>
            <a:endParaRPr lang="en-US" dirty="0"/>
          </a:p>
        </p:txBody>
      </p:sp>
      <p:sp>
        <p:nvSpPr>
          <p:cNvPr id="6349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08063"/>
            <a:fld id="{4DCCA443-CA4F-5744-B59A-F536B06A2803}" type="slidenum">
              <a:rPr lang="en-US"/>
              <a:pPr defTabSz="1008063"/>
              <a:t>18</a:t>
            </a:fld>
            <a:endParaRPr lang="en-US" dirty="0"/>
          </a:p>
        </p:txBody>
      </p:sp>
      <p:sp>
        <p:nvSpPr>
          <p:cNvPr id="63494" name="Title 6"/>
          <p:cNvSpPr>
            <a:spLocks noGrp="1"/>
          </p:cNvSpPr>
          <p:nvPr>
            <p:ph type="title"/>
          </p:nvPr>
        </p:nvSpPr>
        <p:spPr>
          <a:xfrm>
            <a:off x="392113" y="198437"/>
            <a:ext cx="8728075" cy="868362"/>
          </a:xfrm>
        </p:spPr>
        <p:txBody>
          <a:bodyPr/>
          <a:lstStyle/>
          <a:p>
            <a:r>
              <a:rPr lang="en-AU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The Future of Mopra and the</a:t>
            </a:r>
            <a:br>
              <a:rPr lang="en-AU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AU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Galactic Plane Survey?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Outline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7312" y="1795462"/>
            <a:ext cx="9993312" cy="4498975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AU" dirty="0" smtClean="0">
                <a:ea typeface="ＭＳ Ｐゴシック" charset="-128"/>
                <a:cs typeface="ＭＳ Ｐゴシック" charset="-128"/>
              </a:rPr>
              <a:t>Molecules and TeV Gamma-rays</a:t>
            </a:r>
          </a:p>
          <a:p>
            <a:pPr marL="835025" lvl="1" indent="-457200"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AU" dirty="0" smtClean="0"/>
              <a:t>What’s the connection?!</a:t>
            </a:r>
            <a:endParaRPr lang="en-AU" dirty="0" smtClean="0"/>
          </a:p>
          <a:p>
            <a:pPr marL="1219200" lvl="2" indent="-457200"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AU" dirty="0" smtClean="0">
                <a:ea typeface="ＭＳ Ｐゴシック" charset="-128"/>
                <a:cs typeface="ＭＳ Ｐゴシック" charset="-128"/>
              </a:rPr>
              <a:t>The g</a:t>
            </a:r>
            <a:r>
              <a:rPr lang="en-AU" dirty="0" smtClean="0">
                <a:ea typeface="ＭＳ Ｐゴシック" charset="-128"/>
                <a:cs typeface="ＭＳ Ｐゴシック" charset="-128"/>
              </a:rPr>
              <a:t>reatest </a:t>
            </a:r>
            <a:r>
              <a:rPr lang="en-AU" dirty="0" smtClean="0">
                <a:ea typeface="ＭＳ Ｐゴシック" charset="-128"/>
                <a:cs typeface="ＭＳ Ｐゴシック" charset="-128"/>
              </a:rPr>
              <a:t>column </a:t>
            </a:r>
            <a:r>
              <a:rPr lang="en-AU" dirty="0" smtClean="0">
                <a:ea typeface="ＭＳ Ｐゴシック" charset="-128"/>
                <a:cs typeface="ＭＳ Ｐゴシック" charset="-128"/>
              </a:rPr>
              <a:t>density </a:t>
            </a:r>
            <a:r>
              <a:rPr lang="en-AU" dirty="0" smtClean="0">
                <a:ea typeface="ＭＳ Ｐゴシック" charset="-128"/>
                <a:cs typeface="ＭＳ Ｐゴシック" charset="-128"/>
              </a:rPr>
              <a:t>of nuclei for cosmic-ray interactions</a:t>
            </a:r>
          </a:p>
          <a:p>
            <a:pPr marL="457200" indent="-457200">
              <a:buClr>
                <a:schemeClr val="tx1"/>
              </a:buClr>
              <a:buSzPct val="100000"/>
              <a:buFont typeface="Wingdings" charset="2"/>
              <a:buAutoNum type="arabicPeriod"/>
              <a:defRPr/>
            </a:pPr>
            <a:r>
              <a:rPr lang="en-AU" dirty="0" smtClean="0">
                <a:ea typeface="ＭＳ Ｐゴシック" charset="-128"/>
                <a:cs typeface="ＭＳ Ｐゴシック" charset="-128"/>
              </a:rPr>
              <a:t>Radio telescopes and the interstellar gas</a:t>
            </a:r>
          </a:p>
          <a:p>
            <a:pPr lvl="1">
              <a:spcBef>
                <a:spcPts val="663"/>
              </a:spcBef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AU" dirty="0" smtClean="0">
                <a:solidFill>
                  <a:srgbClr val="FF0000"/>
                </a:solidFill>
              </a:rPr>
              <a:t>Mopra</a:t>
            </a:r>
            <a:r>
              <a:rPr lang="en-AU" dirty="0" smtClean="0"/>
              <a:t> + Nanten2  + HEAT + Parkes + ATCA + ASKAP + </a:t>
            </a:r>
            <a:r>
              <a:rPr lang="en-AU" dirty="0" smtClean="0"/>
              <a:t>STO2 </a:t>
            </a:r>
            <a:r>
              <a:rPr lang="en-AU" dirty="0" smtClean="0"/>
              <a:t>+ ....</a:t>
            </a:r>
          </a:p>
          <a:p>
            <a:pPr marL="457200" indent="-457200">
              <a:buClr>
                <a:schemeClr val="tx1"/>
              </a:buClr>
              <a:buSzPct val="100000"/>
              <a:buFont typeface="Wingdings" charset="2"/>
              <a:buAutoNum type="arabicPeriod"/>
              <a:defRPr/>
            </a:pPr>
            <a:r>
              <a:rPr lang="en-AU" dirty="0" smtClean="0">
                <a:ea typeface="ＭＳ Ｐゴシック" charset="-128"/>
                <a:cs typeface="ＭＳ Ｐゴシック" charset="-128"/>
              </a:rPr>
              <a:t>The Mopra Southern Galactic Plane CO Survey</a:t>
            </a:r>
          </a:p>
          <a:p>
            <a:pPr marL="835025" lvl="1" indent="-457200"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AU" dirty="0" smtClean="0"/>
              <a:t>100° x 2° across the 4</a:t>
            </a:r>
            <a:r>
              <a:rPr lang="en-AU" baseline="30000" dirty="0" smtClean="0"/>
              <a:t>th</a:t>
            </a:r>
            <a:r>
              <a:rPr lang="en-AU" dirty="0" smtClean="0"/>
              <a:t> Quadrant of the Galaxy</a:t>
            </a:r>
          </a:p>
          <a:p>
            <a:pPr marL="835025" lvl="1" indent="-457200"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AU" dirty="0" smtClean="0"/>
              <a:t>0.6 arcmin, 0.1 km/s, 3 isotopologues</a:t>
            </a:r>
          </a:p>
          <a:p>
            <a:pPr marL="1219200" lvl="2" indent="-457200"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AU" u="sng" dirty="0" smtClean="0"/>
              <a:t>Resolution commensurate with CTA’s needs</a:t>
            </a:r>
          </a:p>
          <a:p>
            <a:pPr lvl="1">
              <a:spcBef>
                <a:spcPts val="663"/>
              </a:spcBef>
              <a:defRPr/>
            </a:pPr>
            <a:endParaRPr lang="en-AU" dirty="0" smtClean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0" y="0"/>
            <a:ext cx="2524125" cy="202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5" name="Picture 4" descr="galaxyoverviewssc2008-10b_Sm.jpg"/>
          <p:cNvPicPr>
            <a:picLocks noChangeAspect="1"/>
          </p:cNvPicPr>
          <p:nvPr/>
        </p:nvPicPr>
        <p:blipFill>
          <a:blip r:embed="rId3"/>
          <a:srcRect b="14172"/>
          <a:stretch>
            <a:fillRect/>
          </a:stretch>
        </p:blipFill>
        <p:spPr bwMode="auto">
          <a:xfrm>
            <a:off x="7707313" y="5013325"/>
            <a:ext cx="2373312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 descr="gammaray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75254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t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12" y="655637"/>
            <a:ext cx="894259" cy="914400"/>
          </a:xfrm>
          <a:prstGeom prst="rect">
            <a:avLst/>
          </a:prstGeom>
        </p:spPr>
      </p:pic>
      <p:pic>
        <p:nvPicPr>
          <p:cNvPr id="6" name="Picture 5" descr="h2molecule.jpg"/>
          <p:cNvPicPr>
            <a:picLocks noChangeAspect="1"/>
          </p:cNvPicPr>
          <p:nvPr/>
        </p:nvPicPr>
        <p:blipFill>
          <a:blip r:embed="rId3"/>
          <a:srcRect r="44893" b="49731"/>
          <a:stretch>
            <a:fillRect/>
          </a:stretch>
        </p:blipFill>
        <p:spPr>
          <a:xfrm>
            <a:off x="3363912" y="579437"/>
            <a:ext cx="990600" cy="932261"/>
          </a:xfrm>
          <a:prstGeom prst="rect">
            <a:avLst/>
          </a:prstGeom>
        </p:spPr>
      </p:pic>
      <p:pic>
        <p:nvPicPr>
          <p:cNvPr id="7" name="Picture 6" descr="c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655637"/>
            <a:ext cx="1687513" cy="854495"/>
          </a:xfrm>
          <a:prstGeom prst="rect">
            <a:avLst/>
          </a:prstGeom>
        </p:spPr>
      </p:pic>
      <p:pic>
        <p:nvPicPr>
          <p:cNvPr id="8" name="Picture 7" descr="carbon_atom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112" y="503237"/>
            <a:ext cx="1143000" cy="114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3112" y="-9469"/>
            <a:ext cx="9144000" cy="530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00"/>
                </a:solidFill>
              </a:rPr>
              <a:t>  </a:t>
            </a:r>
            <a:r>
              <a:rPr lang="en-A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						H</a:t>
            </a:r>
            <a:r>
              <a:rPr lang="en-AU" sz="28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A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A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</a:t>
            </a:r>
            <a:r>
              <a:rPr lang="en-A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CO			 Dark Gas </a:t>
            </a:r>
            <a:r>
              <a:rPr lang="en-A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</a:t>
            </a:r>
            <a:r>
              <a:rPr lang="en-A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endParaRPr lang="en-A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11112" y="1722437"/>
            <a:ext cx="3059112" cy="3805191"/>
            <a:chOff x="0" y="0"/>
            <a:chExt cx="3059111" cy="380422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2778125" cy="1919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1874837"/>
              <a:ext cx="2798762" cy="8540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5046" y="2865437"/>
              <a:ext cx="3054065" cy="93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Parkes + ATCA</a:t>
              </a:r>
            </a:p>
            <a:p>
              <a:r>
                <a:rPr lang="en-AU" dirty="0">
                  <a:solidFill>
                    <a:schemeClr val="tx1"/>
                  </a:solidFill>
                </a:rPr>
                <a:t>SGPS – </a:t>
              </a:r>
              <a:r>
                <a:rPr lang="en-AU" b="1" dirty="0" smtClean="0">
                  <a:solidFill>
                    <a:srgbClr val="FF0000"/>
                  </a:solidFill>
                </a:rPr>
                <a:t>HI 21cm</a:t>
              </a:r>
            </a:p>
            <a:p>
              <a:r>
                <a:rPr lang="en-AU" dirty="0">
                  <a:solidFill>
                    <a:schemeClr val="tx1"/>
                  </a:solidFill>
                </a:rPr>
                <a:t>McClure-Griffiths et al</a:t>
              </a:r>
              <a:r>
                <a:rPr lang="en-AU" dirty="0" smtClean="0">
                  <a:solidFill>
                    <a:schemeClr val="tx1"/>
                  </a:solidFill>
                </a:rPr>
                <a:t>. 2005</a:t>
              </a:r>
              <a:endParaRPr lang="en-A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 descr="JohnTuthill_panorama_PowerPoint.jpg"/>
          <p:cNvPicPr>
            <a:picLocks noChangeAspect="1"/>
          </p:cNvPicPr>
          <p:nvPr/>
        </p:nvPicPr>
        <p:blipFill>
          <a:blip r:embed="rId8"/>
          <a:srcRect r="59240" b="37795"/>
          <a:stretch>
            <a:fillRect/>
          </a:stretch>
        </p:blipFill>
        <p:spPr>
          <a:xfrm>
            <a:off x="163512" y="5608637"/>
            <a:ext cx="2585212" cy="1082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84290" y="6780950"/>
            <a:ext cx="2019491" cy="656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GASKAP</a:t>
            </a:r>
          </a:p>
          <a:p>
            <a:pPr algn="ctr"/>
            <a:r>
              <a:rPr lang="en-AU" dirty="0" smtClean="0">
                <a:solidFill>
                  <a:schemeClr val="tx1"/>
                </a:solidFill>
              </a:rPr>
              <a:t>Dickey et al. 2013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3912" y="1722437"/>
            <a:ext cx="1524000" cy="1313543"/>
          </a:xfrm>
          <a:prstGeom prst="rect">
            <a:avLst/>
          </a:prstGeom>
        </p:spPr>
      </p:pic>
      <p:pic>
        <p:nvPicPr>
          <p:cNvPr id="18" name="Picture 9" descr="nanten2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97312" y="5456237"/>
            <a:ext cx="223560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3807765" y="7139688"/>
            <a:ext cx="2455683" cy="37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AU" dirty="0" smtClean="0">
                <a:solidFill>
                  <a:srgbClr val="FFFFFF"/>
                </a:solidFill>
              </a:rPr>
              <a:t>4m Nanten2 (Nagoya)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21112" y="3213721"/>
            <a:ext cx="2362200" cy="17853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" name="Picture 2" descr="C:\Users\mcba\Pictures\sdsc0x90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554912" y="1874837"/>
            <a:ext cx="213333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74419" y="1720072"/>
            <a:ext cx="1992853" cy="1221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1.2m Columbia</a:t>
            </a:r>
          </a:p>
          <a:p>
            <a:r>
              <a:rPr lang="en-AU" dirty="0" smtClean="0">
                <a:solidFill>
                  <a:schemeClr val="tx1"/>
                </a:solidFill>
              </a:rPr>
              <a:t>New York + Chile</a:t>
            </a:r>
          </a:p>
          <a:p>
            <a:r>
              <a:rPr lang="en-AU" dirty="0" smtClean="0">
                <a:solidFill>
                  <a:schemeClr val="tx1"/>
                </a:solidFill>
              </a:rPr>
              <a:t>Dame et al 2001.</a:t>
            </a:r>
          </a:p>
          <a:p>
            <a:r>
              <a:rPr lang="en-AU" b="1" dirty="0" smtClean="0">
                <a:solidFill>
                  <a:srgbClr val="FF0000"/>
                </a:solidFill>
              </a:rPr>
              <a:t>CO J=1-0 2.6mm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30853" y="4988417"/>
            <a:ext cx="1809510" cy="467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22m Mopra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89498" y="3627437"/>
            <a:ext cx="2135020" cy="939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 smtClean="0">
                <a:solidFill>
                  <a:srgbClr val="FFFFFF"/>
                </a:solidFill>
              </a:rPr>
              <a:t>60cm HEAT</a:t>
            </a:r>
          </a:p>
          <a:p>
            <a:pPr algn="ctr"/>
            <a:r>
              <a:rPr lang="en-AU" dirty="0" smtClean="0">
                <a:solidFill>
                  <a:srgbClr val="FFFFFF"/>
                </a:solidFill>
              </a:rPr>
              <a:t>Ridge A, Antarctica</a:t>
            </a:r>
          </a:p>
          <a:p>
            <a:pPr algn="ctr"/>
            <a:r>
              <a:rPr lang="en-AU" b="1" dirty="0" smtClean="0">
                <a:solidFill>
                  <a:srgbClr val="FF0000"/>
                </a:solidFill>
              </a:rPr>
              <a:t>[CI] : THz</a:t>
            </a:r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35912" y="4846637"/>
            <a:ext cx="1118191" cy="83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12112" y="6065837"/>
            <a:ext cx="954065" cy="120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7935912" y="7248308"/>
            <a:ext cx="1049298" cy="311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 smtClean="0">
                <a:solidFill>
                  <a:srgbClr val="FFFFFF"/>
                </a:solidFill>
              </a:rPr>
              <a:t>5m DATE5</a:t>
            </a:r>
            <a:endParaRPr lang="en-AU" sz="1400" dirty="0"/>
          </a:p>
        </p:txBody>
      </p:sp>
      <p:sp>
        <p:nvSpPr>
          <p:cNvPr id="32" name="Rectangle 31"/>
          <p:cNvSpPr/>
          <p:nvPr/>
        </p:nvSpPr>
        <p:spPr>
          <a:xfrm>
            <a:off x="7879883" y="5684837"/>
            <a:ext cx="1199029" cy="311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 smtClean="0">
                <a:solidFill>
                  <a:srgbClr val="FFFFFF"/>
                </a:solidFill>
              </a:rPr>
              <a:t>60cm STO-2</a:t>
            </a:r>
            <a:endParaRPr lang="en-AU" sz="1400" dirty="0"/>
          </a:p>
        </p:txBody>
      </p:sp>
      <p:sp>
        <p:nvSpPr>
          <p:cNvPr id="28" name="Rectangle 27"/>
          <p:cNvSpPr/>
          <p:nvPr/>
        </p:nvSpPr>
        <p:spPr>
          <a:xfrm>
            <a:off x="7250112" y="0"/>
            <a:ext cx="3048000" cy="7589837"/>
          </a:xfrm>
          <a:prstGeom prst="rect">
            <a:avLst/>
          </a:prstGeom>
          <a:solidFill>
            <a:srgbClr val="000090">
              <a:alpha val="84000"/>
            </a:srgb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59112" y="0"/>
            <a:ext cx="4191000" cy="7589838"/>
          </a:xfrm>
          <a:prstGeom prst="rect">
            <a:avLst/>
          </a:prstGeom>
          <a:solidFill>
            <a:srgbClr val="000090">
              <a:alpha val="84000"/>
            </a:srgb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1008063">
              <a:defRPr/>
            </a:pPr>
            <a:endParaRPr lang="en-US" dirty="0"/>
          </a:p>
          <a:p>
            <a:pPr defTabSz="1008063">
              <a:defRPr/>
            </a:pPr>
            <a:endParaRPr lang="en-US" dirty="0"/>
          </a:p>
        </p:txBody>
      </p:sp>
      <p:sp>
        <p:nvSpPr>
          <p:cNvPr id="3174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063">
              <a:defRPr/>
            </a:pPr>
            <a:endParaRPr lang="en-US" dirty="0"/>
          </a:p>
          <a:p>
            <a:pPr defTabSz="1008063">
              <a:defRPr/>
            </a:pPr>
            <a:endParaRPr lang="en-US" dirty="0"/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063">
              <a:defRPr/>
            </a:pPr>
            <a:endParaRPr lang="en-US" dirty="0"/>
          </a:p>
          <a:p>
            <a:pPr defTabSz="1008063">
              <a:defRPr/>
            </a:pPr>
            <a:fld id="{BAD4EC9C-07F6-F447-A7EE-C9844D54CA71}" type="slidenum">
              <a:rPr lang="en-US"/>
              <a:pPr defTabSz="1008063">
                <a:defRPr/>
              </a:pPr>
              <a:t>5</a:t>
            </a:fld>
            <a:endParaRPr lang="en-US" dirty="0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7"/>
            <a:ext cx="10080625" cy="1259946"/>
          </a:xfrm>
        </p:spPr>
        <p:txBody>
          <a:bodyPr/>
          <a:lstStyle/>
          <a:p>
            <a:pPr eaLnBrk="1" hangingPunct="1">
              <a:defRPr/>
            </a:pPr>
            <a:r>
              <a:rPr lang="en-AU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Mopra Telescope: </a:t>
            </a:r>
            <a:br>
              <a:rPr lang="en-AU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AU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Millimetre-Wave Capabilities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7312" y="1723301"/>
            <a:ext cx="9407313" cy="5253445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AU" sz="2200" dirty="0">
                <a:ea typeface="ＭＳ Ｐゴシック" charset="-128"/>
                <a:cs typeface="ＭＳ Ｐゴシック" charset="-128"/>
              </a:rPr>
              <a:t>22-m Telescope for </a:t>
            </a:r>
            <a:r>
              <a:rPr lang="en-AU" sz="2200" dirty="0">
                <a:ea typeface="ＭＳ Ｐゴシック" charset="-128"/>
                <a:cs typeface="ＭＳ Ｐゴシック" charset="-128"/>
                <a:sym typeface="Symbol" charset="2"/>
              </a:rPr>
              <a:t>long-wave mm astronomy</a:t>
            </a:r>
            <a:endParaRPr lang="en-AU" sz="2200" dirty="0" smtClean="0">
              <a:ea typeface="ＭＳ Ｐゴシック" charset="-128"/>
              <a:cs typeface="ＭＳ Ｐゴシック" charset="-128"/>
              <a:sym typeface="Symbol" charset="2"/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AU" sz="2000" dirty="0" smtClean="0">
                <a:sym typeface="Symbol" charset="2"/>
              </a:rPr>
              <a:t>Receiver 3mm </a:t>
            </a:r>
            <a:r>
              <a:rPr lang="en-AU" sz="2000" dirty="0">
                <a:sym typeface="Symbol" charset="2"/>
              </a:rPr>
              <a:t>+ 7mm + </a:t>
            </a:r>
            <a:r>
              <a:rPr lang="en-AU" sz="2000" dirty="0" smtClean="0">
                <a:sym typeface="Symbol" charset="2"/>
              </a:rPr>
              <a:t>12mm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en-AU" sz="2000" dirty="0" smtClean="0">
              <a:sym typeface="Symbol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AU" sz="22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  <a:sym typeface="Symbol" charset="2"/>
              </a:rPr>
              <a:t>Bandwidth </a:t>
            </a:r>
            <a:r>
              <a:rPr lang="en-AU" sz="2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  <a:sym typeface="Symbol" charset="2"/>
              </a:rPr>
              <a:t>8 GHz: UNSW-MOPS correlator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AU" sz="2000" dirty="0">
                <a:solidFill>
                  <a:srgbClr val="FFFF00"/>
                </a:solidFill>
                <a:sym typeface="Symbol" charset="2"/>
              </a:rPr>
              <a:t>Broad Band 32,000 channels, 0.8 km/s resn.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AU" sz="2000" dirty="0">
                <a:solidFill>
                  <a:srgbClr val="FFFF00"/>
                </a:solidFill>
                <a:sym typeface="Symbol" charset="2"/>
              </a:rPr>
              <a:t>16 Zooms modes over 137 MHz</a:t>
            </a:r>
            <a:endParaRPr lang="en-AU" sz="2000" dirty="0" smtClean="0">
              <a:solidFill>
                <a:srgbClr val="FFFF00"/>
              </a:solidFill>
              <a:sym typeface="Symbol" charset="2"/>
            </a:endParaRPr>
          </a:p>
          <a:p>
            <a:pPr lvl="2" eaLnBrk="1" hangingPunct="1">
              <a:lnSpc>
                <a:spcPct val="90000"/>
              </a:lnSpc>
              <a:buFont typeface="Wingdings 2" charset="2"/>
              <a:buNone/>
              <a:defRPr/>
            </a:pPr>
            <a:r>
              <a:rPr lang="en-AU" sz="1800" dirty="0" smtClean="0">
                <a:solidFill>
                  <a:srgbClr val="FFFF00"/>
                </a:solidFill>
                <a:ea typeface="ＭＳ Ｐゴシック" charset="-128"/>
                <a:sym typeface="Symbol" charset="2"/>
              </a:rPr>
              <a:t>4096 </a:t>
            </a:r>
            <a:r>
              <a:rPr lang="en-AU" sz="1800" dirty="0">
                <a:solidFill>
                  <a:srgbClr val="FFFF00"/>
                </a:solidFill>
                <a:ea typeface="ＭＳ Ｐゴシック" charset="-128"/>
                <a:sym typeface="Symbol" charset="2"/>
              </a:rPr>
              <a:t>channels/zoom, 0.1 km/s@</a:t>
            </a:r>
            <a:r>
              <a:rPr lang="en-AU" sz="1800" dirty="0" smtClean="0">
                <a:solidFill>
                  <a:srgbClr val="FFFF00"/>
                </a:solidFill>
                <a:ea typeface="ＭＳ Ｐゴシック" charset="-128"/>
                <a:sym typeface="Symbol" charset="2"/>
              </a:rPr>
              <a:t>3mm</a:t>
            </a:r>
          </a:p>
          <a:p>
            <a:pPr lvl="2" eaLnBrk="1" hangingPunct="1">
              <a:lnSpc>
                <a:spcPct val="90000"/>
              </a:lnSpc>
              <a:buFont typeface="Wingdings 2" charset="2"/>
              <a:buNone/>
              <a:defRPr/>
            </a:pPr>
            <a:endParaRPr lang="en-AU" sz="1800" dirty="0" smtClean="0">
              <a:solidFill>
                <a:srgbClr val="FFFF00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AU" sz="2200" dirty="0" smtClean="0">
                <a:ea typeface="ＭＳ Ｐゴシック" charset="-128"/>
                <a:cs typeface="ＭＳ Ｐゴシック" charset="-128"/>
              </a:rPr>
              <a:t>“Fast-On</a:t>
            </a:r>
            <a:r>
              <a:rPr lang="en-AU" sz="2200" dirty="0">
                <a:ea typeface="ＭＳ Ｐゴシック" charset="-128"/>
                <a:cs typeface="ＭＳ Ｐゴシック" charset="-128"/>
              </a:rPr>
              <a:t>-the-Fly” </a:t>
            </a:r>
            <a:r>
              <a:rPr lang="en-AU" sz="2200" dirty="0" smtClean="0">
                <a:ea typeface="ＭＳ Ｐゴシック" charset="-128"/>
                <a:cs typeface="ＭＳ Ｐゴシック" charset="-128"/>
              </a:rPr>
              <a:t>(FOTF </a:t>
            </a:r>
            <a:r>
              <a:rPr lang="en-AU" sz="2200" dirty="0">
                <a:ea typeface="ＭＳ Ｐゴシック" charset="-128"/>
                <a:cs typeface="ＭＳ Ｐゴシック" charset="-128"/>
              </a:rPr>
              <a:t>) </a:t>
            </a:r>
            <a:r>
              <a:rPr lang="en-AU" sz="2200" dirty="0" smtClean="0">
                <a:ea typeface="ＭＳ Ｐゴシック" charset="-128"/>
                <a:cs typeface="ＭＳ Ｐゴシック" charset="-128"/>
              </a:rPr>
              <a:t>Mapping</a:t>
            </a:r>
          </a:p>
          <a:p>
            <a:pPr eaLnBrk="1" hangingPunct="1">
              <a:lnSpc>
                <a:spcPct val="90000"/>
              </a:lnSpc>
              <a:defRPr/>
            </a:pPr>
            <a:endParaRPr lang="en-AU" sz="22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AU" sz="2200" dirty="0" smtClean="0">
                <a:ea typeface="ＭＳ Ｐゴシック" charset="-128"/>
                <a:cs typeface="ＭＳ Ｐゴシック" charset="-128"/>
              </a:rPr>
              <a:t>User-pays operation:</a:t>
            </a:r>
          </a:p>
          <a:p>
            <a:pPr lvl="1" eaLnBrk="1" hangingPunct="1">
              <a:lnSpc>
                <a:spcPct val="90000"/>
              </a:lnSpc>
              <a:buFont typeface="Lucida Grande"/>
              <a:buChar char="–"/>
              <a:defRPr/>
            </a:pPr>
            <a:r>
              <a:rPr lang="en-AU" sz="2000" dirty="0" smtClean="0">
                <a:ea typeface="ＭＳ Ｐゴシック" charset="-128"/>
                <a:cs typeface="ＭＳ Ｐゴシック" charset="-128"/>
              </a:rPr>
              <a:t>UNSW/Adelaide + NAOJ 3-year contract</a:t>
            </a:r>
          </a:p>
          <a:p>
            <a:pPr lvl="2" eaLnBrk="1" hangingPunct="1">
              <a:lnSpc>
                <a:spcPct val="90000"/>
              </a:lnSpc>
              <a:buFont typeface="Lucida Grande"/>
              <a:buChar char="–"/>
              <a:defRPr/>
            </a:pPr>
            <a:r>
              <a:rPr lang="en-AU" sz="1800" dirty="0" smtClean="0">
                <a:ea typeface="ＭＳ Ｐゴシック" charset="-128"/>
                <a:cs typeface="ＭＳ Ｐゴシック" charset="-128"/>
              </a:rPr>
              <a:t>2013-2015 (Just finished)</a:t>
            </a:r>
          </a:p>
          <a:p>
            <a:pPr lvl="1" eaLnBrk="1" hangingPunct="1">
              <a:lnSpc>
                <a:spcPct val="90000"/>
              </a:lnSpc>
              <a:buFont typeface="Lucida Grande"/>
              <a:buChar char="–"/>
              <a:defRPr/>
            </a:pPr>
            <a:r>
              <a:rPr lang="en-AU" dirty="0" smtClean="0">
                <a:ea typeface="ＭＳ Ｐゴシック" charset="-128"/>
                <a:cs typeface="ＭＳ Ｐゴシック" charset="-128"/>
              </a:rPr>
              <a:t>What now???</a:t>
            </a:r>
          </a:p>
          <a:p>
            <a:pPr lvl="2" eaLnBrk="1" hangingPunct="1">
              <a:lnSpc>
                <a:spcPct val="90000"/>
              </a:lnSpc>
              <a:buFont typeface="Lucida Grande"/>
              <a:buChar char="–"/>
              <a:defRPr/>
            </a:pPr>
            <a:r>
              <a:rPr lang="en-AU" dirty="0" smtClean="0">
                <a:ea typeface="ＭＳ Ｐゴシック" charset="-128"/>
                <a:cs typeface="ＭＳ Ｐゴシック" charset="-128"/>
              </a:rPr>
              <a:t>Crowdfunding campaign</a:t>
            </a:r>
          </a:p>
        </p:txBody>
      </p:sp>
      <p:pic>
        <p:nvPicPr>
          <p:cNvPr id="31751" name="Picture 4"/>
          <p:cNvPicPr>
            <a:picLocks noGrp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817288" y="1664589"/>
            <a:ext cx="3252224" cy="5161969"/>
          </a:xfr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FFFF00"/>
                </a:solidFill>
              </a:rPr>
              <a:t>CTA’s need for better angular resolution in the ISM</a:t>
            </a:r>
            <a:endParaRPr lang="en-AU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taresolution_wood.jpg"/>
          <p:cNvPicPr>
            <a:picLocks noGrp="1" noChangeAspect="1"/>
          </p:cNvPicPr>
          <p:nvPr>
            <p:ph idx="1"/>
          </p:nvPr>
        </p:nvPicPr>
        <p:blipFill>
          <a:blip r:embed="rId2"/>
          <a:srcRect l="49930" t="-25484" b="44536"/>
          <a:stretch>
            <a:fillRect/>
          </a:stretch>
        </p:blipFill>
        <p:spPr>
          <a:xfrm>
            <a:off x="925512" y="1187983"/>
            <a:ext cx="8458200" cy="5156558"/>
          </a:xfrm>
        </p:spPr>
      </p:pic>
      <p:sp>
        <p:nvSpPr>
          <p:cNvPr id="5" name="TextBox 4"/>
          <p:cNvSpPr txBox="1"/>
          <p:nvPr/>
        </p:nvSpPr>
        <p:spPr>
          <a:xfrm>
            <a:off x="1154112" y="6370637"/>
            <a:ext cx="7496689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Energy (TeV)                0.1                                 1                                10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2712" y="7132637"/>
            <a:ext cx="4872323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tx1"/>
                </a:solidFill>
              </a:rPr>
              <a:t>Wood et al, 2016, Astroparticle Physics, 72,11</a:t>
            </a:r>
            <a:endParaRPr lang="en-AU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20712" y="5456237"/>
            <a:ext cx="92202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0712" y="4999037"/>
            <a:ext cx="92202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0712" y="3551237"/>
            <a:ext cx="922020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73512" y="3170237"/>
            <a:ext cx="2352665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Colombia CO Survey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1112" y="5075237"/>
            <a:ext cx="1249335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8000"/>
                </a:solidFill>
              </a:rPr>
              <a:t>Mopra CO</a:t>
            </a:r>
            <a:endParaRPr lang="en-AU" dirty="0">
              <a:solidFill>
                <a:srgbClr val="008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1112" y="4625088"/>
            <a:ext cx="1223750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008000"/>
                </a:solidFill>
              </a:rPr>
              <a:t>Mopra CS</a:t>
            </a:r>
            <a:endParaRPr lang="en-AU" dirty="0">
              <a:solidFill>
                <a:srgbClr val="008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73112" y="4489449"/>
            <a:ext cx="9220200" cy="1588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97512" y="4084637"/>
            <a:ext cx="1467770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000090"/>
                </a:solidFill>
              </a:rPr>
              <a:t>Nanten2 CO</a:t>
            </a:r>
            <a:endParaRPr lang="en-AU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30512" y="46037"/>
            <a:ext cx="7250113" cy="868362"/>
          </a:xfrm>
        </p:spPr>
        <p:txBody>
          <a:bodyPr/>
          <a:lstStyle/>
          <a:p>
            <a:r>
              <a:rPr lang="en-AU" sz="4000" b="1" dirty="0" smtClean="0">
                <a:solidFill>
                  <a:srgbClr val="FFFF00"/>
                </a:solidFill>
              </a:rPr>
              <a:t>CTA’s need for better angular resolution in the ISM</a:t>
            </a:r>
            <a:endParaRPr lang="en-AU" sz="40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75912" y="1722437"/>
            <a:ext cx="8784000" cy="5656320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1611312" y="6218237"/>
            <a:ext cx="74676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11312" y="5456237"/>
            <a:ext cx="74676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11312" y="4618037"/>
            <a:ext cx="7467600" cy="1588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11312" y="3244849"/>
            <a:ext cx="746760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11312" y="5837237"/>
            <a:ext cx="1249335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008000"/>
                </a:solidFill>
              </a:rPr>
              <a:t>Mopra CO</a:t>
            </a:r>
            <a:endParaRPr lang="en-AU" dirty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11312" y="5075237"/>
            <a:ext cx="1223750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008000"/>
                </a:solidFill>
              </a:rPr>
              <a:t>Mopra CS</a:t>
            </a:r>
            <a:endParaRPr lang="en-AU" dirty="0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11312" y="4237037"/>
            <a:ext cx="1467770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000090"/>
                </a:solidFill>
              </a:rPr>
              <a:t>Nanten2 CO</a:t>
            </a:r>
            <a:endParaRPr lang="en-AU" dirty="0">
              <a:solidFill>
                <a:srgbClr val="00009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35312" y="2865437"/>
            <a:ext cx="2352665" cy="37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Columbia CO Survey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30512" cy="1646237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7021512" y="7056437"/>
            <a:ext cx="2391751" cy="37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Acharyara</a:t>
            </a:r>
            <a:r>
              <a:rPr lang="en-AU" dirty="0" smtClean="0"/>
              <a:t> et al. 2013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 smtClean="0">
                <a:ea typeface="ＭＳ Ｐゴシック" charset="-128"/>
                <a:cs typeface="ＭＳ Ｐゴシック" charset="-128"/>
              </a:rPr>
              <a:t>Fast Mapping with Mopra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2268538"/>
            <a:ext cx="4487862" cy="4484687"/>
          </a:xfrm>
        </p:spPr>
        <p:txBody>
          <a:bodyPr rtlCol="0">
            <a:normAutofit fontScale="92500" lnSpcReduction="10000"/>
          </a:bodyPr>
          <a:lstStyle/>
          <a:p>
            <a:pPr marL="377979" indent="-377979" defTabSz="1007943"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AU" dirty="0" smtClean="0">
                <a:ea typeface="+mn-ea"/>
                <a:cs typeface="+mn-cs"/>
              </a:rPr>
              <a:t>Binning mode in 2.048s cycles</a:t>
            </a:r>
          </a:p>
          <a:p>
            <a:pPr marL="755957" lvl="1" indent="-370979" defTabSz="1007943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Ü"/>
              <a:defRPr/>
            </a:pPr>
            <a:r>
              <a:rPr lang="en-AU" dirty="0" smtClean="0">
                <a:ea typeface="+mn-ea"/>
              </a:rPr>
              <a:t>8 x 256ms samples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AU" dirty="0" smtClean="0">
                <a:ea typeface="+mn-ea"/>
                <a:cs typeface="+mn-cs"/>
              </a:rPr>
              <a:t>i.e. 8 x faster for 1/3</a:t>
            </a:r>
            <a:r>
              <a:rPr lang="en-AU" baseline="30000" dirty="0" smtClean="0">
                <a:ea typeface="+mn-ea"/>
                <a:cs typeface="+mn-cs"/>
              </a:rPr>
              <a:t>rd</a:t>
            </a:r>
            <a:r>
              <a:rPr lang="en-AU" dirty="0" smtClean="0">
                <a:ea typeface="+mn-ea"/>
                <a:cs typeface="+mn-cs"/>
              </a:rPr>
              <a:t> the sensitivity</a:t>
            </a:r>
          </a:p>
          <a:p>
            <a:pPr marL="755957" lvl="1" indent="-370979" defTabSz="1007943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Ü"/>
              <a:defRPr/>
            </a:pPr>
            <a:r>
              <a:rPr lang="en-AU" dirty="0" smtClean="0">
                <a:ea typeface="+mn-ea"/>
              </a:rPr>
              <a:t>Only suitable for CO lines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AU" dirty="0" smtClean="0">
                <a:ea typeface="+mn-ea"/>
                <a:cs typeface="+mn-cs"/>
              </a:rPr>
              <a:t>Scan at 35”/s =</a:t>
            </a:r>
            <a:r>
              <a:rPr lang="en-AU" dirty="0" smtClean="0">
                <a:ea typeface="+mn-ea"/>
              </a:rPr>
              <a:t> 9” cell size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AU" dirty="0" smtClean="0"/>
              <a:t>15” row spacing</a:t>
            </a:r>
            <a:endParaRPr lang="en-AU" dirty="0" smtClean="0">
              <a:ea typeface="+mn-ea"/>
            </a:endParaRP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AU" dirty="0" smtClean="0">
                <a:ea typeface="+mn-ea"/>
                <a:cs typeface="+mn-cs"/>
              </a:rPr>
              <a:t>30 hours/sq. deg. c.f. 350 hours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AU" dirty="0" smtClean="0">
                <a:ea typeface="+mn-ea"/>
                <a:cs typeface="+mn-cs"/>
              </a:rPr>
              <a:t>8 zoom modes, not 16</a:t>
            </a:r>
          </a:p>
          <a:p>
            <a:pPr marL="755957" lvl="1" indent="-370979" defTabSz="1007943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Ü"/>
              <a:defRPr/>
            </a:pPr>
            <a:r>
              <a:rPr lang="en-AU" baseline="30000" dirty="0" smtClean="0">
                <a:ea typeface="+mn-ea"/>
              </a:rPr>
              <a:t>12</a:t>
            </a:r>
            <a:r>
              <a:rPr lang="en-AU" dirty="0" smtClean="0">
                <a:ea typeface="+mn-ea"/>
              </a:rPr>
              <a:t>CO, </a:t>
            </a:r>
            <a:r>
              <a:rPr lang="en-AU" baseline="30000" dirty="0" smtClean="0">
                <a:ea typeface="+mn-ea"/>
              </a:rPr>
              <a:t>13</a:t>
            </a:r>
            <a:r>
              <a:rPr lang="en-AU" dirty="0" smtClean="0">
                <a:ea typeface="+mn-ea"/>
              </a:rPr>
              <a:t>CO, C</a:t>
            </a:r>
            <a:r>
              <a:rPr lang="en-AU" baseline="30000" dirty="0" smtClean="0">
                <a:ea typeface="+mn-ea"/>
              </a:rPr>
              <a:t>18</a:t>
            </a:r>
            <a:r>
              <a:rPr lang="en-AU" dirty="0" smtClean="0">
                <a:ea typeface="+mn-ea"/>
              </a:rPr>
              <a:t>O, C</a:t>
            </a:r>
            <a:r>
              <a:rPr lang="en-AU" baseline="30000" dirty="0" smtClean="0">
                <a:ea typeface="+mn-ea"/>
              </a:rPr>
              <a:t>17</a:t>
            </a:r>
            <a:r>
              <a:rPr lang="en-AU" dirty="0" smtClean="0">
                <a:ea typeface="+mn-ea"/>
              </a:rPr>
              <a:t>O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endParaRPr lang="en-AU" dirty="0"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97512" y="6142037"/>
            <a:ext cx="609600" cy="6096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05">
              <a:defRPr/>
            </a:pPr>
            <a:endParaRPr lang="en-AU" dirty="0">
              <a:ln w="57150" cmpd="sng">
                <a:solidFill>
                  <a:srgbClr val="FFFF00"/>
                </a:solidFill>
              </a:ln>
              <a:noFill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5112" y="4541837"/>
            <a:ext cx="2362200" cy="2362200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05">
              <a:defRPr/>
            </a:pPr>
            <a:endParaRPr lang="en-AU" dirty="0">
              <a:ln w="57150" cmpd="sng">
                <a:solidFill>
                  <a:srgbClr val="FFFF00"/>
                </a:solidFill>
              </a:ln>
              <a:noFill/>
            </a:endParaRPr>
          </a:p>
        </p:txBody>
      </p:sp>
      <p:sp>
        <p:nvSpPr>
          <p:cNvPr id="35850" name="TextBox 7"/>
          <p:cNvSpPr txBox="1">
            <a:spLocks noChangeArrowheads="1"/>
          </p:cNvSpPr>
          <p:nvPr/>
        </p:nvSpPr>
        <p:spPr bwMode="auto">
          <a:xfrm>
            <a:off x="5649913" y="5691188"/>
            <a:ext cx="35718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5’</a:t>
            </a:r>
          </a:p>
        </p:txBody>
      </p:sp>
      <p:sp>
        <p:nvSpPr>
          <p:cNvPr id="35851" name="Rectangle 8"/>
          <p:cNvSpPr>
            <a:spLocks noChangeArrowheads="1"/>
          </p:cNvSpPr>
          <p:nvPr/>
        </p:nvSpPr>
        <p:spPr bwMode="auto">
          <a:xfrm>
            <a:off x="6183313" y="4694238"/>
            <a:ext cx="48418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dirty="0">
                <a:solidFill>
                  <a:srgbClr val="008000"/>
                </a:solidFill>
              </a:rPr>
              <a:t>15’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935913" y="1570038"/>
            <a:ext cx="1919287" cy="5257800"/>
            <a:chOff x="7935912" y="1570037"/>
            <a:chExt cx="1919803" cy="5257800"/>
          </a:xfrm>
        </p:grpSpPr>
        <p:sp>
          <p:nvSpPr>
            <p:cNvPr id="7" name="Rectangle 6"/>
            <p:cNvSpPr/>
            <p:nvPr/>
          </p:nvSpPr>
          <p:spPr>
            <a:xfrm>
              <a:off x="7935912" y="1570037"/>
              <a:ext cx="609600" cy="52578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05">
                <a:defRPr/>
              </a:pPr>
              <a:endParaRPr lang="en-AU" dirty="0">
                <a:ln w="57150" cmpd="sng">
                  <a:solidFill>
                    <a:srgbClr val="FFFF00"/>
                  </a:solidFill>
                </a:ln>
                <a:noFill/>
              </a:endParaRPr>
            </a:p>
          </p:txBody>
        </p:sp>
        <p:sp>
          <p:nvSpPr>
            <p:cNvPr id="35859" name="Rectangle 10"/>
            <p:cNvSpPr>
              <a:spLocks noChangeArrowheads="1"/>
            </p:cNvSpPr>
            <p:nvPr/>
          </p:nvSpPr>
          <p:spPr bwMode="auto">
            <a:xfrm>
              <a:off x="8721366" y="3856037"/>
              <a:ext cx="1134349" cy="939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AU" dirty="0">
                  <a:solidFill>
                    <a:srgbClr val="FF0000"/>
                  </a:solidFill>
                </a:rPr>
                <a:t>60’</a:t>
              </a:r>
            </a:p>
            <a:p>
              <a:pPr algn="ctr"/>
              <a:r>
                <a:rPr lang="en-AU" dirty="0">
                  <a:solidFill>
                    <a:srgbClr val="FF0000"/>
                  </a:solidFill>
                </a:rPr>
                <a:t>uniform </a:t>
              </a:r>
            </a:p>
            <a:p>
              <a:pPr algn="ctr"/>
              <a:r>
                <a:rPr lang="en-AU" dirty="0">
                  <a:solidFill>
                    <a:srgbClr val="FF0000"/>
                  </a:solidFill>
                </a:rPr>
                <a:t>coverage</a:t>
              </a:r>
            </a:p>
          </p:txBody>
        </p:sp>
        <p:sp>
          <p:nvSpPr>
            <p:cNvPr id="35860" name="Rectangle 11"/>
            <p:cNvSpPr>
              <a:spLocks noChangeArrowheads="1"/>
            </p:cNvSpPr>
            <p:nvPr/>
          </p:nvSpPr>
          <p:spPr bwMode="auto">
            <a:xfrm>
              <a:off x="8088312" y="6370637"/>
              <a:ext cx="355790" cy="373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AU" dirty="0">
                  <a:solidFill>
                    <a:srgbClr val="FF0000"/>
                  </a:solidFill>
                </a:rPr>
                <a:t>6’</a:t>
              </a:r>
            </a:p>
          </p:txBody>
        </p:sp>
      </p:grpSp>
      <p:sp>
        <p:nvSpPr>
          <p:cNvPr id="35853" name="TextBox 12"/>
          <p:cNvSpPr txBox="1">
            <a:spLocks noChangeArrowheads="1"/>
          </p:cNvSpPr>
          <p:nvPr/>
        </p:nvSpPr>
        <p:spPr bwMode="auto">
          <a:xfrm>
            <a:off x="239713" y="7185025"/>
            <a:ext cx="6474511" cy="37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dirty="0"/>
              <a:t>Thanks</a:t>
            </a:r>
            <a:r>
              <a:rPr lang="en-AU" dirty="0" smtClean="0"/>
              <a:t> also to Warwick </a:t>
            </a:r>
            <a:r>
              <a:rPr lang="en-AU" dirty="0"/>
              <a:t>Wilson, Dick Ferris, Balt </a:t>
            </a:r>
            <a:r>
              <a:rPr lang="en-AU" dirty="0" smtClean="0"/>
              <a:t>Indermuehle</a:t>
            </a:r>
            <a:endParaRPr lang="en-AU" dirty="0"/>
          </a:p>
        </p:txBody>
      </p:sp>
      <p:pic>
        <p:nvPicPr>
          <p:cNvPr id="35854" name="Picture 14" descr="michael_mopr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7675" y="1493838"/>
            <a:ext cx="18748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rot="5400000" flipH="1" flipV="1">
            <a:off x="8316119" y="1112044"/>
            <a:ext cx="1828800" cy="158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15912" y="642938"/>
            <a:ext cx="9296399" cy="868362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Line Parameters for CO Survey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3238" y="1763713"/>
          <a:ext cx="9072565" cy="2519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681"/>
                <a:gridCol w="1905000"/>
                <a:gridCol w="2278858"/>
                <a:gridCol w="1814513"/>
                <a:gridCol w="1814513"/>
              </a:tblGrid>
              <a:tr h="772767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IF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Frequency</a:t>
                      </a:r>
                    </a:p>
                    <a:p>
                      <a:pPr algn="ctr"/>
                      <a:r>
                        <a:rPr lang="en-GB" sz="2200" dirty="0" smtClean="0"/>
                        <a:t>(GHz)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Isotopologue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V</a:t>
                      </a:r>
                      <a:r>
                        <a:rPr lang="en-GB" sz="2200" baseline="-25000" dirty="0" smtClean="0"/>
                        <a:t>low</a:t>
                      </a:r>
                      <a:r>
                        <a:rPr lang="en-GB" sz="2200" baseline="0" dirty="0" smtClean="0"/>
                        <a:t> </a:t>
                      </a:r>
                    </a:p>
                    <a:p>
                      <a:pPr algn="ctr"/>
                      <a:r>
                        <a:rPr lang="en-GB" sz="2200" baseline="0" dirty="0" smtClean="0"/>
                        <a:t>(km/s)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V</a:t>
                      </a:r>
                      <a:r>
                        <a:rPr lang="en-GB" sz="2200" baseline="-25000" dirty="0" smtClean="0"/>
                        <a:t>high</a:t>
                      </a:r>
                      <a:r>
                        <a:rPr lang="en-GB" sz="2200" baseline="0" dirty="0" smtClean="0"/>
                        <a:t> </a:t>
                      </a:r>
                    </a:p>
                    <a:p>
                      <a:pPr algn="ctr"/>
                      <a:r>
                        <a:rPr lang="en-GB" sz="2200" baseline="0" dirty="0" smtClean="0"/>
                        <a:t>(km/s)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</a:tr>
              <a:tr h="436781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1+2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0" dirty="0" smtClean="0"/>
                        <a:t>110.1</a:t>
                      </a:r>
                      <a:endParaRPr lang="en-GB" sz="2200" baseline="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r>
                        <a:rPr lang="en-GB" sz="2200" baseline="0" dirty="0" smtClean="0">
                          <a:solidFill>
                            <a:srgbClr val="FF0000"/>
                          </a:solidFill>
                        </a:rPr>
                        <a:t>CO 1-0</a:t>
                      </a:r>
                      <a:endParaRPr lang="en-GB" sz="22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-475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+270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</a:tr>
              <a:tr h="436781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3+4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109.7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C</a:t>
                      </a:r>
                      <a:r>
                        <a:rPr lang="en-GB" sz="2200" baseline="30000" dirty="0" smtClean="0"/>
                        <a:t>18</a:t>
                      </a:r>
                      <a:r>
                        <a:rPr lang="en-GB" sz="2200" baseline="0" dirty="0" smtClean="0"/>
                        <a:t>O 1-0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-495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+255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</a:tr>
              <a:tr h="436781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5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112.3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C</a:t>
                      </a:r>
                      <a:r>
                        <a:rPr lang="en-GB" sz="2200" baseline="30000" dirty="0" smtClean="0"/>
                        <a:t>17</a:t>
                      </a:r>
                      <a:r>
                        <a:rPr lang="en-GB" sz="2200" baseline="0" dirty="0" smtClean="0"/>
                        <a:t>O 1-0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-235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+130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</a:tr>
              <a:tr h="436781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6+7+8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0" dirty="0" smtClean="0"/>
                        <a:t>115.2</a:t>
                      </a:r>
                      <a:endParaRPr lang="en-GB" sz="2200" baseline="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r>
                        <a:rPr lang="en-GB" sz="2200" baseline="0" dirty="0" smtClean="0">
                          <a:solidFill>
                            <a:srgbClr val="FF0000"/>
                          </a:solidFill>
                        </a:rPr>
                        <a:t>CO 1-0</a:t>
                      </a:r>
                      <a:endParaRPr lang="en-GB" sz="22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-550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+525</a:t>
                      </a:r>
                      <a:endParaRPr lang="en-GB" sz="22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38953" name="TextBox 4"/>
          <p:cNvSpPr txBox="1">
            <a:spLocks noChangeArrowheads="1"/>
          </p:cNvSpPr>
          <p:nvPr/>
        </p:nvSpPr>
        <p:spPr bwMode="auto">
          <a:xfrm>
            <a:off x="604592" y="4389437"/>
            <a:ext cx="7483720" cy="317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 smtClean="0">
                <a:latin typeface="Calibri" charset="0"/>
              </a:rPr>
              <a:t>0.6 arcmin </a:t>
            </a:r>
            <a:r>
              <a:rPr lang="en-GB" sz="2800" dirty="0">
                <a:latin typeface="Calibri" charset="0"/>
              </a:rPr>
              <a:t>Beam @</a:t>
            </a:r>
            <a:r>
              <a:rPr lang="en-GB" sz="2800" dirty="0" smtClean="0">
                <a:latin typeface="Calibri" charset="0"/>
              </a:rPr>
              <a:t> 0.1 </a:t>
            </a:r>
            <a:r>
              <a:rPr lang="en-GB" sz="2800" dirty="0">
                <a:latin typeface="Calibri" charset="0"/>
              </a:rPr>
              <a:t>km/s resolution</a:t>
            </a:r>
          </a:p>
          <a:p>
            <a:pPr algn="ctr"/>
            <a:endParaRPr lang="en-GB" sz="2800" dirty="0">
              <a:latin typeface="Calibri" charset="0"/>
            </a:endParaRPr>
          </a:p>
          <a:p>
            <a:pPr algn="ctr"/>
            <a:r>
              <a:rPr lang="en-GB" sz="2800" dirty="0">
                <a:latin typeface="Calibri" charset="0"/>
              </a:rPr>
              <a:t>~4 shifts per 1°x1° block (|b|&lt;0.5°</a:t>
            </a:r>
            <a:r>
              <a:rPr lang="en-GB" sz="2800" dirty="0" smtClean="0">
                <a:latin typeface="Calibri" charset="0"/>
              </a:rPr>
              <a:t>)</a:t>
            </a:r>
          </a:p>
          <a:p>
            <a:pPr algn="ctr"/>
            <a:endParaRPr lang="en-GB" sz="2800" dirty="0" smtClean="0">
              <a:latin typeface="Calibri" charset="0"/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  <a:latin typeface="Calibri" charset="0"/>
              </a:rPr>
              <a:t>An order of magnitude improvement in </a:t>
            </a:r>
            <a:r>
              <a:rPr lang="en-GB" sz="2800" u="sng" dirty="0" smtClean="0">
                <a:solidFill>
                  <a:schemeClr val="tx1"/>
                </a:solidFill>
                <a:latin typeface="Calibri" charset="0"/>
              </a:rPr>
              <a:t>both</a:t>
            </a:r>
            <a:r>
              <a:rPr lang="en-GB" sz="2800" dirty="0" smtClean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algn="ctr"/>
            <a:r>
              <a:rPr lang="en-GB" sz="2800" dirty="0" smtClean="0">
                <a:solidFill>
                  <a:schemeClr val="tx1"/>
                </a:solidFill>
                <a:latin typeface="Calibri" charset="0"/>
              </a:rPr>
              <a:t>spatial and spectral resolution than previous</a:t>
            </a:r>
          </a:p>
          <a:p>
            <a:pPr algn="ctr"/>
            <a:r>
              <a:rPr lang="en-GB" sz="2800" dirty="0" smtClean="0">
                <a:solidFill>
                  <a:schemeClr val="tx1"/>
                </a:solidFill>
                <a:latin typeface="Calibri" charset="0"/>
              </a:rPr>
              <a:t>generation survey, and in three key lines, not one! </a:t>
            </a:r>
            <a:endParaRPr lang="en-GB" sz="28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38954" name="Picture 9" descr="IMG_7277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0063" y="4618038"/>
            <a:ext cx="1960562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16781</TotalTime>
  <Words>948</Words>
  <Application>Microsoft Macintosh PowerPoint</Application>
  <PresentationFormat>Custom</PresentationFormat>
  <Paragraphs>190</Paragraphs>
  <Slides>18</Slides>
  <Notes>2</Notes>
  <HiddenSlides>4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Twilight</vt:lpstr>
      <vt:lpstr>Equation</vt:lpstr>
      <vt:lpstr>The Mopra Southern Galactic Plane CO Survey: why the CTA needs it!  PASA (Publications of the Astronomical Society of Australia),  2013, 30, e044 (Burton et al.) + 2015, 32, e020  (Braiding et al.) www.phys.unsw.edu.au/mopraco  Michael Burton University of New South Wales Gavin Rowell University of Adelaide  plus many, many collaborators…..    </vt:lpstr>
      <vt:lpstr>Outline</vt:lpstr>
      <vt:lpstr>Slide 3</vt:lpstr>
      <vt:lpstr>Slide 4</vt:lpstr>
      <vt:lpstr>Mopra Telescope:  Millimetre-Wave Capabilities</vt:lpstr>
      <vt:lpstr>CTA’s need for better angular resolution in the ISM</vt:lpstr>
      <vt:lpstr>CTA’s need for better angular resolution in the ISM</vt:lpstr>
      <vt:lpstr>Fast Mapping with Mopra</vt:lpstr>
      <vt:lpstr>Line Parameters for CO Survey</vt:lpstr>
      <vt:lpstr>Sample Results</vt:lpstr>
      <vt:lpstr>12CO: Mopra vs. Columbia </vt:lpstr>
      <vt:lpstr>CO Lines yield: Source Distance + Column Density </vt:lpstr>
      <vt:lpstr>Molecular Mass Distribution at l=323° Aim to produce a 3D galactic molecular mass distribution </vt:lpstr>
      <vt:lpstr>The ISM for G320° – 330°</vt:lpstr>
      <vt:lpstr>The Galaxy at Different Density: cosmic ray diffusion</vt:lpstr>
      <vt:lpstr>HI (SGPS), 12CO &amp; 13CO (Mopra) </vt:lpstr>
      <vt:lpstr>Survey Status The 4th Quadrant of the Galaxy</vt:lpstr>
      <vt:lpstr>The Future of Mopra and the Galactic Plane Survey?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Michael Burton</cp:lastModifiedBy>
  <cp:revision>174</cp:revision>
  <cp:lastPrinted>2015-10-19T21:38:34Z</cp:lastPrinted>
  <dcterms:created xsi:type="dcterms:W3CDTF">2015-10-27T12:44:41Z</dcterms:created>
  <dcterms:modified xsi:type="dcterms:W3CDTF">2015-10-27T12:51:27Z</dcterms:modified>
</cp:coreProperties>
</file>