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36" r:id="rId2"/>
    <p:sldId id="773" r:id="rId3"/>
    <p:sldId id="774" r:id="rId4"/>
    <p:sldId id="775" r:id="rId5"/>
    <p:sldId id="740" r:id="rId6"/>
    <p:sldId id="776" r:id="rId7"/>
    <p:sldId id="724" r:id="rId8"/>
    <p:sldId id="77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GP創英角ﾎﾟｯﾌﾟ体" panose="040B0A00000000000000" pitchFamily="50" charset="-128"/>
      <p:regular r:id="rId1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CC6600"/>
    <a:srgbClr val="FF6699"/>
    <a:srgbClr val="FF9999"/>
    <a:srgbClr val="FF99CC"/>
    <a:srgbClr val="660066"/>
    <a:srgbClr val="FAC090"/>
    <a:srgbClr val="FFCC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A67D2-8FC8-42BE-987F-F438393312A2}" v="13" dt="2019-11-08T12:31:47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3971" autoAdjust="0"/>
  </p:normalViewPr>
  <p:slideViewPr>
    <p:cSldViewPr snapToGrid="0" showGuides="1">
      <p:cViewPr varScale="1">
        <p:scale>
          <a:sx n="80" d="100"/>
          <a:sy n="80" d="100"/>
        </p:scale>
        <p:origin x="12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本 重貴" userId="0ecbcc5dd1ad44a6" providerId="LiveId" clId="{625A67D2-8FC8-42BE-987F-F438393312A2}"/>
    <pc:docChg chg="custSel modSld">
      <pc:chgData name="松本 重貴" userId="0ecbcc5dd1ad44a6" providerId="LiveId" clId="{625A67D2-8FC8-42BE-987F-F438393312A2}" dt="2019-11-08T12:32:08.921" v="227" actId="478"/>
      <pc:docMkLst>
        <pc:docMk/>
      </pc:docMkLst>
      <pc:sldChg chg="addSp delSp modSp">
        <pc:chgData name="松本 重貴" userId="0ecbcc5dd1ad44a6" providerId="LiveId" clId="{625A67D2-8FC8-42BE-987F-F438393312A2}" dt="2019-11-08T12:32:08.921" v="227" actId="478"/>
        <pc:sldMkLst>
          <pc:docMk/>
          <pc:sldMk cId="843130625" sldId="724"/>
        </pc:sldMkLst>
        <pc:spChg chg="add del mod">
          <ac:chgData name="松本 重貴" userId="0ecbcc5dd1ad44a6" providerId="LiveId" clId="{625A67D2-8FC8-42BE-987F-F438393312A2}" dt="2019-11-08T12:32:08.921" v="227" actId="478"/>
          <ac:spMkLst>
            <pc:docMk/>
            <pc:sldMk cId="843130625" sldId="724"/>
            <ac:spMk id="34" creationId="{D2F9891F-C343-4A2A-998B-A2970608473A}"/>
          </ac:spMkLst>
        </pc:spChg>
        <pc:spChg chg="mod">
          <ac:chgData name="松本 重貴" userId="0ecbcc5dd1ad44a6" providerId="LiveId" clId="{625A67D2-8FC8-42BE-987F-F438393312A2}" dt="2019-11-08T12:32:03.184" v="226" actId="255"/>
          <ac:spMkLst>
            <pc:docMk/>
            <pc:sldMk cId="843130625" sldId="724"/>
            <ac:spMk id="46" creationId="{00000000-0000-0000-0000-000000000000}"/>
          </ac:spMkLst>
        </pc:spChg>
      </pc:sldChg>
    </pc:docChg>
  </pc:docChgLst>
  <pc:docChgLst>
    <pc:chgData name="重貴 松本" userId="0ecbcc5dd1ad44a6" providerId="LiveId" clId="{94760588-9188-4E11-AE8B-383BF7715374}"/>
    <pc:docChg chg="undo custSel modSld">
      <pc:chgData name="重貴 松本" userId="0ecbcc5dd1ad44a6" providerId="LiveId" clId="{94760588-9188-4E11-AE8B-383BF7715374}" dt="2019-11-08T02:12:30.686" v="2" actId="478"/>
      <pc:docMkLst>
        <pc:docMk/>
      </pc:docMkLst>
      <pc:sldChg chg="addSp delSp modSp">
        <pc:chgData name="重貴 松本" userId="0ecbcc5dd1ad44a6" providerId="LiveId" clId="{94760588-9188-4E11-AE8B-383BF7715374}" dt="2019-11-08T02:12:30.686" v="2" actId="478"/>
        <pc:sldMkLst>
          <pc:docMk/>
          <pc:sldMk cId="843130625" sldId="724"/>
        </pc:sldMkLst>
        <pc:spChg chg="add del mod">
          <ac:chgData name="重貴 松本" userId="0ecbcc5dd1ad44a6" providerId="LiveId" clId="{94760588-9188-4E11-AE8B-383BF7715374}" dt="2019-11-08T02:12:30.686" v="2" actId="478"/>
          <ac:spMkLst>
            <pc:docMk/>
            <pc:sldMk cId="843130625" sldId="724"/>
            <ac:spMk id="4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12FA-D1BD-4678-99D8-164C78C60331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49C0-F964-4DF5-A7CD-F8DB4D948F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5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30min. (6 or 7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slides in bulk)</a:t>
            </a:r>
          </a:p>
          <a:p>
            <a:pPr marL="0" indent="0">
              <a:buNone/>
            </a:pPr>
            <a:r>
              <a:rPr kumimoji="1" lang="en-US" altLang="ja-JP" dirty="0"/>
              <a:t>0.  </a:t>
            </a:r>
            <a:r>
              <a:rPr kumimoji="1" lang="ja-JP" altLang="en-US" dirty="0"/>
              <a:t>タイトル</a:t>
            </a:r>
            <a:endParaRPr kumimoji="1" lang="en-US" altLang="ja-JP" dirty="0"/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What we know DM &amp; Various candidates.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Thermal Freeze-out DM.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WIMPy scenario + detection strategy and uncarted regions.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EWIMP (various possibilities and their properties).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Why they are not detected yet?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To detect the EWIMP. (Addressing J-factor estimation.)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Summary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7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7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58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9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2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006E-94A9-47F4-8EF1-9E9E70AF0A63}" type="datetimeFigureOut">
              <a:rPr kumimoji="1" lang="ja-JP" altLang="en-US" smtClean="0"/>
              <a:pPr/>
              <a:t>2019/11/8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914403" y="333662"/>
            <a:ext cx="7315197" cy="109757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i="1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037" y="367476"/>
            <a:ext cx="7205867" cy="1049823"/>
          </a:xfrm>
          <a:noFill/>
        </p:spPr>
        <p:txBody>
          <a:bodyPr>
            <a:noAutofit/>
          </a:bodyPr>
          <a:lstStyle/>
          <a:p>
            <a:r>
              <a:rPr lang="en-US" altLang="ja-JP" sz="32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Overview on Thermal DM Models with emphasis on Electroweak Charges</a:t>
            </a:r>
            <a:endParaRPr kumimoji="1" lang="ja-JP" altLang="en-US" sz="32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24343" y="2724953"/>
            <a:ext cx="7305258" cy="393954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i="1" kern="0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</a:rPr>
              <a:t>Dark matter (DM) problem is one of the most important problems in many fields of physics!</a:t>
            </a:r>
            <a:br>
              <a:rPr lang="en-US" altLang="ja-JP" sz="2400" i="1" kern="0" dirty="0">
                <a:solidFill>
                  <a:srgbClr val="0000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kern="0" dirty="0">
              <a:solidFill>
                <a:srgbClr val="0000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DM mass is, however, presently predicted to be in a range between 10</a:t>
            </a:r>
            <a:r>
              <a:rPr lang="en-US" altLang="ja-JP" sz="2400" i="1" kern="0" baseline="3000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–55</a:t>
            </a:r>
            <a: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g and 10</a:t>
            </a:r>
            <a:r>
              <a:rPr lang="en-US" altLang="ja-JP" sz="2400" i="1" kern="0" baseline="3000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+40</a:t>
            </a:r>
            <a: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g, namely uncertainty of a hundred orders of magnitude. Thus, we need diverse studies for the problem!</a:t>
            </a:r>
            <a:b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kern="0" dirty="0">
              <a:solidFill>
                <a:srgbClr val="0000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Among various DM candidates, a weak-charged thermal DM attracts many attentions. I try to briefly outline the above story and present some basics of the weak-charged thermal DM!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6A799A-3990-4168-A7F6-714397CABA5B}"/>
              </a:ext>
            </a:extLst>
          </p:cNvPr>
          <p:cNvSpPr/>
          <p:nvPr/>
        </p:nvSpPr>
        <p:spPr>
          <a:xfrm>
            <a:off x="1450506" y="1514003"/>
            <a:ext cx="62616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i="1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Shigeki</a:t>
            </a:r>
            <a:r>
              <a:rPr lang="ja-JP" altLang="en-US" sz="3200" i="1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3200" i="1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Matsumoto</a:t>
            </a:r>
          </a:p>
          <a:p>
            <a:pPr algn="ctr"/>
            <a:endParaRPr lang="en-US" altLang="ja-JP" sz="1100" i="1" kern="0" dirty="0">
              <a:solidFill>
                <a:schemeClr val="accent3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en-US" altLang="ja-JP" sz="2500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(Kavli IPMU, U. Tokyo)</a:t>
            </a:r>
          </a:p>
        </p:txBody>
      </p:sp>
    </p:spTree>
    <p:extLst>
      <p:ext uri="{BB962C8B-B14F-4D97-AF65-F5344CB8AC3E}">
        <p14:creationId xmlns:p14="http://schemas.microsoft.com/office/powerpoint/2010/main" val="9478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679934" y="3210330"/>
            <a:ext cx="17988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i="1" kern="0" dirty="0">
                <a:solidFill>
                  <a:srgbClr val="FF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What is DM?</a:t>
            </a:r>
            <a:endParaRPr lang="ja-JP" altLang="en-US" dirty="0">
              <a:solidFill>
                <a:srgbClr val="FF66FF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63106" y="3425774"/>
            <a:ext cx="3416829" cy="922416"/>
            <a:chOff x="263106" y="3425774"/>
            <a:chExt cx="3416829" cy="922416"/>
          </a:xfrm>
        </p:grpSpPr>
        <p:sp>
          <p:nvSpPr>
            <p:cNvPr id="6" name="楕円 5"/>
            <p:cNvSpPr/>
            <p:nvPr/>
          </p:nvSpPr>
          <p:spPr>
            <a:xfrm>
              <a:off x="263106" y="3785560"/>
              <a:ext cx="2665030" cy="562630"/>
            </a:xfrm>
            <a:prstGeom prst="ellipse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Particle</a:t>
              </a:r>
              <a:endPara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8" name="カギ線コネクタ 7"/>
            <p:cNvCxnSpPr>
              <a:stCxn id="5" idx="1"/>
              <a:endCxn id="6" idx="0"/>
            </p:cNvCxnSpPr>
            <p:nvPr/>
          </p:nvCxnSpPr>
          <p:spPr>
            <a:xfrm rot="10800000" flipV="1">
              <a:off x="1595622" y="3425774"/>
              <a:ext cx="2084313" cy="359786"/>
            </a:xfrm>
            <a:prstGeom prst="bentConnector2">
              <a:avLst/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263106" y="4385450"/>
            <a:ext cx="2665030" cy="1087308"/>
            <a:chOff x="263106" y="4385450"/>
            <a:chExt cx="2665030" cy="1087308"/>
          </a:xfrm>
        </p:grpSpPr>
        <p:sp>
          <p:nvSpPr>
            <p:cNvPr id="10" name="楕円 9"/>
            <p:cNvSpPr/>
            <p:nvPr/>
          </p:nvSpPr>
          <p:spPr>
            <a:xfrm>
              <a:off x="263106" y="4910128"/>
              <a:ext cx="2665030" cy="562630"/>
            </a:xfrm>
            <a:prstGeom prst="ellipse">
              <a:avLst/>
            </a:prstGeom>
            <a:solidFill>
              <a:srgbClr val="FF99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Thermal</a:t>
              </a:r>
              <a:endPara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13" name="直線矢印コネクタ 12"/>
            <p:cNvCxnSpPr>
              <a:endCxn id="10" idx="0"/>
            </p:cNvCxnSpPr>
            <p:nvPr/>
          </p:nvCxnSpPr>
          <p:spPr>
            <a:xfrm>
              <a:off x="1595621" y="4385450"/>
              <a:ext cx="0" cy="524678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" descr="ãreal dark matter nintendoãã®ç»åæ¤ç´¢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3" y="749349"/>
            <a:ext cx="1616372" cy="18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253503" y="2556245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kern="0" dirty="0">
                <a:latin typeface="HGP創英角ﾎﾟｯﾌﾟ体" pitchFamily="50" charset="-128"/>
                <a:ea typeface="HGP創英角ﾎﾟｯﾌﾟ体" pitchFamily="50" charset="-128"/>
              </a:rPr>
              <a:t>Dark Matter</a:t>
            </a:r>
            <a:br>
              <a:rPr lang="en-US" altLang="ja-JP" i="1" kern="0" dirty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kern="0" dirty="0">
                <a:latin typeface="HGP創英角ﾎﾟｯﾌﾟ体" pitchFamily="50" charset="-128"/>
                <a:ea typeface="HGP創英角ﾎﾟｯﾌﾟ体" pitchFamily="50" charset="-128"/>
              </a:rPr>
              <a:t>© Nintendo</a:t>
            </a:r>
            <a:endParaRPr lang="ja-JP" altLang="en-US" dirty="0"/>
          </a:p>
        </p:txBody>
      </p:sp>
      <p:sp>
        <p:nvSpPr>
          <p:cNvPr id="31" name="角丸四角形吹き出し 30"/>
          <p:cNvSpPr/>
          <p:nvPr/>
        </p:nvSpPr>
        <p:spPr>
          <a:xfrm>
            <a:off x="2178458" y="1153306"/>
            <a:ext cx="6708352" cy="1838801"/>
          </a:xfrm>
          <a:prstGeom prst="wedgeRoundRectCallout">
            <a:avLst>
              <a:gd name="adj1" fmla="val -53851"/>
              <a:gd name="adj2" fmla="val -2066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I am (almost) stable, neutral, cold &amp; weak interacting.</a:t>
            </a:r>
            <a:b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2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And, my weight must be in the following range!</a:t>
            </a:r>
          </a:p>
          <a:p>
            <a:endParaRPr lang="en-US" altLang="ja-JP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kumimoji="1" lang="en-US" altLang="ja-JP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A10EACC-1E7E-4D6E-84DD-76779EDE7BC3}"/>
              </a:ext>
            </a:extLst>
          </p:cNvPr>
          <p:cNvCxnSpPr>
            <a:cxnSpLocks/>
          </p:cNvCxnSpPr>
          <p:nvPr/>
        </p:nvCxnSpPr>
        <p:spPr>
          <a:xfrm>
            <a:off x="2344327" y="2239842"/>
            <a:ext cx="6046063" cy="0"/>
          </a:xfrm>
          <a:prstGeom prst="straightConnector1">
            <a:avLst/>
          </a:prstGeom>
          <a:ln w="28575"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4F02A76-54FA-4DFA-88F3-8262A75DF543}"/>
              </a:ext>
            </a:extLst>
          </p:cNvPr>
          <p:cNvCxnSpPr/>
          <p:nvPr/>
        </p:nvCxnSpPr>
        <p:spPr>
          <a:xfrm>
            <a:off x="2696328" y="2139558"/>
            <a:ext cx="0" cy="200055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8EA538E-2621-4AAB-BFBB-D7705BBE9688}"/>
              </a:ext>
            </a:extLst>
          </p:cNvPr>
          <p:cNvCxnSpPr/>
          <p:nvPr/>
        </p:nvCxnSpPr>
        <p:spPr>
          <a:xfrm>
            <a:off x="7921595" y="2142826"/>
            <a:ext cx="0" cy="200055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A5E788E-26F4-4302-B508-EF0A37F4D68A}"/>
              </a:ext>
            </a:extLst>
          </p:cNvPr>
          <p:cNvSpPr/>
          <p:nvPr/>
        </p:nvSpPr>
        <p:spPr>
          <a:xfrm>
            <a:off x="8390390" y="2007385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</a:t>
            </a:r>
            <a:endParaRPr kumimoji="1" lang="ja-JP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41A01EE-3533-40EA-B315-AB3247B9F63C}"/>
              </a:ext>
            </a:extLst>
          </p:cNvPr>
          <p:cNvSpPr/>
          <p:nvPr/>
        </p:nvSpPr>
        <p:spPr>
          <a:xfrm>
            <a:off x="2184008" y="2358346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20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–22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eV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BA2578E-CC51-48C7-AEFF-71EF4CD4E5EB}"/>
              </a:ext>
            </a:extLst>
          </p:cNvPr>
          <p:cNvSpPr/>
          <p:nvPr/>
        </p:nvSpPr>
        <p:spPr>
          <a:xfrm>
            <a:off x="7525321" y="2358346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20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40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g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吹き出し: 角を丸めた四角形 69">
            <a:extLst>
              <a:ext uri="{FF2B5EF4-FFF2-40B4-BE49-F238E27FC236}">
                <a16:creationId xmlns:a16="http://schemas.microsoft.com/office/drawing/2014/main" id="{156E5968-56E3-409B-8101-4C47AB089120}"/>
              </a:ext>
            </a:extLst>
          </p:cNvPr>
          <p:cNvSpPr/>
          <p:nvPr/>
        </p:nvSpPr>
        <p:spPr>
          <a:xfrm>
            <a:off x="3384725" y="2352073"/>
            <a:ext cx="1888593" cy="408623"/>
          </a:xfrm>
          <a:prstGeom prst="wedgeRoundRectCallout">
            <a:avLst>
              <a:gd name="adj1" fmla="val -60048"/>
              <a:gd name="adj2" fmla="val -8137"/>
              <a:gd name="adj3" fmla="val 16667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altLang="ja-JP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/mv &lt; Gal. size</a:t>
            </a:r>
            <a:endParaRPr lang="ja-JP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吹き出し: 角を丸めた四角形 71">
            <a:extLst>
              <a:ext uri="{FF2B5EF4-FFF2-40B4-BE49-F238E27FC236}">
                <a16:creationId xmlns:a16="http://schemas.microsoft.com/office/drawing/2014/main" id="{81AC0923-B0DB-4476-A45E-E286C1D8D7F2}"/>
              </a:ext>
            </a:extLst>
          </p:cNvPr>
          <p:cNvSpPr/>
          <p:nvPr/>
        </p:nvSpPr>
        <p:spPr>
          <a:xfrm>
            <a:off x="5740196" y="2348928"/>
            <a:ext cx="1630834" cy="408623"/>
          </a:xfrm>
          <a:prstGeom prst="wedgeRoundRectCallout">
            <a:avLst>
              <a:gd name="adj1" fmla="val 63364"/>
              <a:gd name="adj2" fmla="val -1919"/>
              <a:gd name="adj3" fmla="val 16667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altLang="ja-JP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 &lt;</a:t>
            </a:r>
            <a:r>
              <a:rPr lang="ja-JP" altLang="en-US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Gal. mass</a:t>
            </a:r>
            <a:endParaRPr lang="ja-JP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A10EACC-1E7E-4D6E-84DD-76779EDE7BC3}"/>
              </a:ext>
            </a:extLst>
          </p:cNvPr>
          <p:cNvCxnSpPr>
            <a:cxnSpLocks/>
          </p:cNvCxnSpPr>
          <p:nvPr/>
        </p:nvCxnSpPr>
        <p:spPr>
          <a:xfrm>
            <a:off x="2696328" y="2239842"/>
            <a:ext cx="5225267" cy="0"/>
          </a:xfrm>
          <a:prstGeom prst="straightConnector1">
            <a:avLst/>
          </a:prstGeom>
          <a:ln w="76200">
            <a:solidFill>
              <a:srgbClr val="FF66FF">
                <a:alpha val="40000"/>
              </a:srgb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1616232" y="3411019"/>
            <a:ext cx="3930831" cy="790052"/>
            <a:chOff x="1616232" y="3411019"/>
            <a:chExt cx="3930831" cy="790052"/>
          </a:xfrm>
        </p:grpSpPr>
        <p:sp>
          <p:nvSpPr>
            <p:cNvPr id="43" name="吹き出し: 角を丸めた四角形 70">
              <a:extLst>
                <a:ext uri="{FF2B5EF4-FFF2-40B4-BE49-F238E27FC236}">
                  <a16:creationId xmlns:a16="http://schemas.microsoft.com/office/drawing/2014/main" id="{D99EB8B7-2E31-4687-8A25-2E6B32E1F54E}"/>
                </a:ext>
              </a:extLst>
            </p:cNvPr>
            <p:cNvSpPr/>
            <p:nvPr/>
          </p:nvSpPr>
          <p:spPr>
            <a:xfrm>
              <a:off x="3434697" y="3792448"/>
              <a:ext cx="2112366" cy="408623"/>
            </a:xfrm>
            <a:prstGeom prst="wedgeRoundRectCallout">
              <a:avLst>
                <a:gd name="adj1" fmla="val -60114"/>
                <a:gd name="adj2" fmla="val -57744"/>
                <a:gd name="adj3" fmla="val 16667"/>
              </a:avLst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en-US" altLang="ja-JP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l</a:t>
              </a:r>
              <a:r>
                <a:rPr lang="en-US" altLang="ja-JP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 = 2</a:t>
              </a:r>
              <a:r>
                <a:rPr lang="en-US" altLang="ja-JP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p</a:t>
              </a:r>
              <a:r>
                <a:rPr lang="en-US" altLang="ja-JP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/m &gt;</a:t>
              </a:r>
              <a:r>
                <a:rPr lang="ja-JP" altLang="en-US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2m/M</a:t>
              </a:r>
              <a:r>
                <a:rPr lang="en-US" altLang="ja-JP" b="1" i="1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pl</a:t>
              </a:r>
              <a:r>
                <a:rPr lang="en-US" altLang="ja-JP" b="1" i="1" baseline="30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2</a:t>
              </a:r>
              <a:endParaRPr lang="ja-JP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841A01EE-3533-40EA-B315-AB3247B9F63C}"/>
                </a:ext>
              </a:extLst>
            </p:cNvPr>
            <p:cNvSpPr/>
            <p:nvPr/>
          </p:nvSpPr>
          <p:spPr>
            <a:xfrm>
              <a:off x="1616232" y="3411019"/>
              <a:ext cx="22231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ja-JP" sz="1600" b="1" i="1" dirty="0">
                  <a:solidFill>
                    <a:srgbClr val="993300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10</a:t>
              </a:r>
              <a:r>
                <a:rPr lang="en-US" altLang="ja-JP" sz="1600" b="1" i="1" baseline="30000" dirty="0">
                  <a:solidFill>
                    <a:srgbClr val="993300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–22</a:t>
              </a: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eV &lt; m </a:t>
              </a:r>
              <a:r>
                <a:rPr lang="en-US" altLang="ja-JP" sz="1600" b="1" i="1" dirty="0">
                  <a:solidFill>
                    <a:srgbClr val="993300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&lt; 10</a:t>
              </a:r>
              <a:r>
                <a:rPr lang="en-US" altLang="ja-JP" sz="1600" b="1" i="1" baseline="30000" dirty="0">
                  <a:solidFill>
                    <a:srgbClr val="993300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19</a:t>
              </a:r>
              <a:r>
                <a:rPr lang="en-US" altLang="ja-JP" sz="1600" b="1" i="1" dirty="0">
                  <a:solidFill>
                    <a:srgbClr val="993300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GeV</a:t>
              </a:r>
              <a:endParaRPr lang="ja-JP" altLang="en-US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478824" y="3425774"/>
            <a:ext cx="3407986" cy="974499"/>
            <a:chOff x="5478824" y="3425774"/>
            <a:chExt cx="3407986" cy="974499"/>
          </a:xfrm>
        </p:grpSpPr>
        <p:sp>
          <p:nvSpPr>
            <p:cNvPr id="7" name="雲 6"/>
            <p:cNvSpPr/>
            <p:nvPr/>
          </p:nvSpPr>
          <p:spPr>
            <a:xfrm>
              <a:off x="6221780" y="3791209"/>
              <a:ext cx="2665030" cy="609064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2000" i="1" dirty="0">
                  <a:latin typeface="HGP創英角ﾎﾟｯﾌﾟ体" pitchFamily="50" charset="-128"/>
                  <a:ea typeface="HGP創英角ﾎﾟｯﾌﾟ体" pitchFamily="50" charset="-128"/>
                </a:rPr>
                <a:t>Non-particle</a:t>
              </a:r>
              <a:endParaRPr kumimoji="1" lang="ja-JP" altLang="en-US" sz="2000" i="1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9" name="カギ線コネクタ 8"/>
            <p:cNvCxnSpPr>
              <a:stCxn id="5" idx="3"/>
              <a:endCxn id="7" idx="3"/>
            </p:cNvCxnSpPr>
            <p:nvPr/>
          </p:nvCxnSpPr>
          <p:spPr>
            <a:xfrm>
              <a:off x="5478824" y="3425774"/>
              <a:ext cx="2075471" cy="400259"/>
            </a:xfrm>
            <a:prstGeom prst="bentConnector2">
              <a:avLst/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正方形/長方形 45"/>
          <p:cNvSpPr/>
          <p:nvPr/>
        </p:nvSpPr>
        <p:spPr>
          <a:xfrm>
            <a:off x="7848574" y="342382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Eg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PBH</a:t>
            </a:r>
            <a:endParaRPr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595621" y="4385450"/>
            <a:ext cx="4255683" cy="1087308"/>
            <a:chOff x="1595621" y="4385450"/>
            <a:chExt cx="4255683" cy="1087308"/>
          </a:xfrm>
        </p:grpSpPr>
        <p:cxnSp>
          <p:nvCxnSpPr>
            <p:cNvPr id="12" name="カギ線コネクタ 11"/>
            <p:cNvCxnSpPr>
              <a:endCxn id="11" idx="0"/>
            </p:cNvCxnSpPr>
            <p:nvPr/>
          </p:nvCxnSpPr>
          <p:spPr>
            <a:xfrm rot="16200000" flipH="1">
              <a:off x="2794866" y="3186205"/>
              <a:ext cx="524678" cy="292316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楕円 10"/>
            <p:cNvSpPr/>
            <p:nvPr/>
          </p:nvSpPr>
          <p:spPr>
            <a:xfrm>
              <a:off x="3186274" y="4910128"/>
              <a:ext cx="2665030" cy="562630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Non-thermal</a:t>
              </a:r>
              <a:endPara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41A01EE-3533-40EA-B315-AB3247B9F63C}"/>
              </a:ext>
            </a:extLst>
          </p:cNvPr>
          <p:cNvSpPr/>
          <p:nvPr/>
        </p:nvSpPr>
        <p:spPr>
          <a:xfrm>
            <a:off x="1622000" y="4625267"/>
            <a:ext cx="21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 &lt; m 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&lt; 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5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</a:t>
            </a:r>
            <a:endParaRPr lang="ja-JP" altLang="en-US" sz="1600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061022" y="4575785"/>
            <a:ext cx="298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i="1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Eg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Axion, </a:t>
            </a:r>
            <a:r>
              <a:rPr lang="en-US" altLang="ja-JP" b="1" i="1" dirty="0" err="1"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b="1" i="1" baseline="-25000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, Fuzzy DM, …</a:t>
            </a:r>
            <a:endParaRPr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282984" y="5472758"/>
            <a:ext cx="7629965" cy="1191649"/>
            <a:chOff x="282984" y="5472758"/>
            <a:chExt cx="7629965" cy="1191649"/>
          </a:xfrm>
        </p:grpSpPr>
        <p:sp>
          <p:nvSpPr>
            <p:cNvPr id="48" name="正方形/長方形 47"/>
            <p:cNvSpPr/>
            <p:nvPr/>
          </p:nvSpPr>
          <p:spPr>
            <a:xfrm>
              <a:off x="7087082" y="5802633"/>
              <a:ext cx="82586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5000" i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…</a:t>
              </a:r>
              <a:endParaRPr lang="ja-JP" altLang="en-US" sz="5000" dirty="0">
                <a:solidFill>
                  <a:srgbClr val="C00000"/>
                </a:solidFill>
              </a:endParaRPr>
            </a:p>
          </p:txBody>
        </p:sp>
        <p:sp>
          <p:nvSpPr>
            <p:cNvPr id="14" name="六角形 13"/>
            <p:cNvSpPr/>
            <p:nvPr/>
          </p:nvSpPr>
          <p:spPr>
            <a:xfrm>
              <a:off x="282984" y="5988866"/>
              <a:ext cx="2665030" cy="496848"/>
            </a:xfrm>
            <a:prstGeom prst="hexagon">
              <a:avLst/>
            </a:prstGeom>
            <a:solidFill>
              <a:srgbClr val="FF6699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Freeze-out</a:t>
              </a:r>
              <a:endParaRPr kumimoji="1" lang="ja-JP" altLang="en-US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V="1">
              <a:off x="1593750" y="5501084"/>
              <a:ext cx="6085" cy="518397"/>
            </a:xfrm>
            <a:prstGeom prst="straightConnector1">
              <a:avLst/>
            </a:prstGeom>
            <a:ln w="28575">
              <a:solidFill>
                <a:srgbClr val="00B0F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1324361" y="6019481"/>
              <a:ext cx="575353" cy="465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4" name="六角形 23"/>
            <p:cNvSpPr/>
            <p:nvPr/>
          </p:nvSpPr>
          <p:spPr>
            <a:xfrm>
              <a:off x="3246864" y="5985096"/>
              <a:ext cx="2665030" cy="496848"/>
            </a:xfrm>
            <a:prstGeom prst="hexagon">
              <a:avLst/>
            </a:prstGeom>
            <a:gradFill flip="none" rotWithShape="1">
              <a:gsLst>
                <a:gs pos="0">
                  <a:srgbClr val="FF6699">
                    <a:shade val="30000"/>
                    <a:satMod val="115000"/>
                  </a:srgbClr>
                </a:gs>
                <a:gs pos="50000">
                  <a:srgbClr val="FF6699">
                    <a:shade val="67500"/>
                    <a:satMod val="115000"/>
                  </a:srgbClr>
                </a:gs>
                <a:gs pos="100000">
                  <a:srgbClr val="FF66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Asymmetric</a:t>
              </a:r>
              <a:endParaRPr kumimoji="1" lang="ja-JP" altLang="en-US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25" name="カギ線コネクタ 24"/>
            <p:cNvCxnSpPr>
              <a:stCxn id="10" idx="4"/>
              <a:endCxn id="26" idx="0"/>
            </p:cNvCxnSpPr>
            <p:nvPr/>
          </p:nvCxnSpPr>
          <p:spPr>
            <a:xfrm rot="16200000" flipH="1">
              <a:off x="2830810" y="4237569"/>
              <a:ext cx="530720" cy="300109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正方形/長方形 25"/>
            <p:cNvSpPr/>
            <p:nvPr/>
          </p:nvSpPr>
          <p:spPr>
            <a:xfrm>
              <a:off x="4309042" y="6003478"/>
              <a:ext cx="575353" cy="465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49" name="カギ線コネクタ 48"/>
            <p:cNvCxnSpPr>
              <a:stCxn id="10" idx="4"/>
              <a:endCxn id="51" idx="0"/>
            </p:cNvCxnSpPr>
            <p:nvPr/>
          </p:nvCxnSpPr>
          <p:spPr>
            <a:xfrm rot="16200000" flipH="1">
              <a:off x="4323443" y="2744936"/>
              <a:ext cx="527640" cy="598328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/>
          </p:nvSpPr>
          <p:spPr>
            <a:xfrm>
              <a:off x="7384658" y="6000398"/>
              <a:ext cx="388494" cy="4498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sp>
        <p:nvSpPr>
          <p:cNvPr id="64" name="正方形/長方形 63"/>
          <p:cNvSpPr/>
          <p:nvPr/>
        </p:nvSpPr>
        <p:spPr>
          <a:xfrm>
            <a:off x="46051" y="45628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Motivation!</a:t>
            </a:r>
            <a:endParaRPr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 Box 273">
            <a:extLst>
              <a:ext uri="{FF2B5EF4-FFF2-40B4-BE49-F238E27FC236}">
                <a16:creationId xmlns:a16="http://schemas.microsoft.com/office/drawing/2014/main" id="{12479A76-99B8-4425-927B-F782A0E0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346" y="135682"/>
            <a:ext cx="4225689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Dark Matter Candidates</a:t>
            </a:r>
            <a:endParaRPr kumimoji="1" lang="en-US" altLang="ja-JP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8512096" y="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1/7</a:t>
            </a:r>
            <a:endParaRPr lang="ja-JP" altLang="en-US" dirty="0">
              <a:solidFill>
                <a:srgbClr val="CC66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219488" y="743132"/>
            <a:ext cx="6509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i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 exists in form of halo associated w/ galaxy, etc. </a:t>
            </a:r>
            <a:endParaRPr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5" grpId="0"/>
      <p:bldP spid="47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>
            <a:extLst>
              <a:ext uri="{FF2B5EF4-FFF2-40B4-BE49-F238E27FC236}">
                <a16:creationId xmlns:a16="http://schemas.microsoft.com/office/drawing/2014/main" id="{12479A76-99B8-4425-927B-F782A0E0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677" y="135682"/>
            <a:ext cx="6339034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i="1" kern="0" noProof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(Freeze-out) Thermal DM candidates </a:t>
            </a:r>
            <a:endParaRPr kumimoji="1" lang="en-US" altLang="ja-JP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987940" y="4666074"/>
            <a:ext cx="40254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How dark matter abundance observed today is determined?</a:t>
            </a:r>
            <a:b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8512096" y="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2/7</a:t>
            </a:r>
            <a:endParaRPr lang="ja-JP" altLang="en-US" dirty="0">
              <a:solidFill>
                <a:srgbClr val="CC66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23848" y="4406830"/>
            <a:ext cx="2665030" cy="937522"/>
            <a:chOff x="723848" y="4406830"/>
            <a:chExt cx="2665030" cy="937522"/>
          </a:xfrm>
        </p:grpSpPr>
        <p:cxnSp>
          <p:nvCxnSpPr>
            <p:cNvPr id="53" name="直線矢印コネクタ 52"/>
            <p:cNvCxnSpPr/>
            <p:nvPr/>
          </p:nvCxnSpPr>
          <p:spPr>
            <a:xfrm flipH="1" flipV="1">
              <a:off x="2061530" y="4406830"/>
              <a:ext cx="1" cy="202499"/>
            </a:xfrm>
            <a:prstGeom prst="straightConnector1">
              <a:avLst/>
            </a:prstGeom>
            <a:ln w="28575">
              <a:solidFill>
                <a:srgbClr val="00B0F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六角形 57"/>
            <p:cNvSpPr/>
            <p:nvPr/>
          </p:nvSpPr>
          <p:spPr>
            <a:xfrm>
              <a:off x="723848" y="4847504"/>
              <a:ext cx="2665030" cy="496848"/>
            </a:xfrm>
            <a:prstGeom prst="hexagon">
              <a:avLst/>
            </a:prstGeom>
            <a:solidFill>
              <a:srgbClr val="FF6699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Freeze-out</a:t>
              </a:r>
              <a:endParaRPr kumimoji="1" lang="ja-JP" altLang="en-US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 flipV="1">
              <a:off x="2052899" y="4580300"/>
              <a:ext cx="0" cy="267204"/>
            </a:xfrm>
            <a:prstGeom prst="straightConnector1">
              <a:avLst/>
            </a:prstGeom>
            <a:ln w="28575">
              <a:solidFill>
                <a:srgbClr val="00B0F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正方形/長方形 62"/>
          <p:cNvSpPr/>
          <p:nvPr/>
        </p:nvSpPr>
        <p:spPr>
          <a:xfrm>
            <a:off x="282502" y="756789"/>
            <a:ext cx="8619909" cy="1354217"/>
          </a:xfrm>
          <a:prstGeom prst="rect">
            <a:avLst/>
          </a:prstGeom>
          <a:ln w="28575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DM abundance was fixed by the so-called thermal </a:t>
            </a:r>
            <a:r>
              <a:rPr lang="en-US" altLang="ja-JP" sz="20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freeze-out</a:t>
            </a:r>
            <a:r>
              <a:rPr lang="en-US" altLang="ja-JP" sz="20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process.</a:t>
            </a:r>
          </a:p>
          <a:p>
            <a:pPr lvl="0">
              <a:defRPr/>
            </a:pPr>
            <a:endParaRPr lang="en-US" altLang="ja-JP" sz="200" i="1" dirty="0">
              <a:solidFill>
                <a:srgbClr val="FF66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>
              <a:defRPr/>
            </a:pPr>
            <a:r>
              <a:rPr lang="en-US" altLang="ja-JP" sz="20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Freeze-out</a:t>
            </a:r>
            <a:r>
              <a:rPr lang="ja-JP" altLang="en-US" sz="20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：</a:t>
            </a:r>
            <a:r>
              <a:rPr lang="ja-JP" altLang="en-US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Abundance of a species is determined by the competition between the expansion rate of the universe and the reaction rate to maintain equilibrium between the species and others in the universe.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2B9B439-6371-4443-BB58-51B0CBF5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4" y="2252311"/>
            <a:ext cx="2803009" cy="201903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060569" y="3214458"/>
            <a:ext cx="257736" cy="25565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93239" y="3011426"/>
            <a:ext cx="860930" cy="25565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953417" y="3699242"/>
            <a:ext cx="329402" cy="25565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2427" y="3459837"/>
            <a:ext cx="1273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Amount at  equilibrium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216153" y="2293407"/>
            <a:ext cx="6962076" cy="487035"/>
            <a:chOff x="1216153" y="2293407"/>
            <a:chExt cx="6962076" cy="48703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D3F9912-EDF1-43A3-992D-767A5D9442B5}"/>
                </a:ext>
              </a:extLst>
            </p:cNvPr>
            <p:cNvSpPr/>
            <p:nvPr/>
          </p:nvSpPr>
          <p:spPr>
            <a:xfrm>
              <a:off x="3431811" y="2293407"/>
              <a:ext cx="47464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i="1" dirty="0">
                  <a:solidFill>
                    <a:srgbClr val="FF3399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 is in equilibrium with SM particles. </a:t>
              </a:r>
              <a:endPara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" name="楕円 2"/>
            <p:cNvSpPr/>
            <p:nvPr/>
          </p:nvSpPr>
          <p:spPr>
            <a:xfrm>
              <a:off x="1216153" y="2429214"/>
              <a:ext cx="351228" cy="3512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18" name="カギ線コネクタ 17"/>
            <p:cNvCxnSpPr>
              <a:stCxn id="3" idx="6"/>
              <a:endCxn id="15" idx="1"/>
            </p:cNvCxnSpPr>
            <p:nvPr/>
          </p:nvCxnSpPr>
          <p:spPr>
            <a:xfrm flipV="1">
              <a:off x="1567381" y="2493462"/>
              <a:ext cx="1864430" cy="111366"/>
            </a:xfrm>
            <a:prstGeom prst="bentConnector3">
              <a:avLst>
                <a:gd name="adj1" fmla="val 85268"/>
              </a:avLst>
            </a:prstGeom>
            <a:ln w="28575">
              <a:solidFill>
                <a:srgbClr val="FF66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"/>
          <p:cNvGrpSpPr/>
          <p:nvPr/>
        </p:nvGrpSpPr>
        <p:grpSpPr>
          <a:xfrm>
            <a:off x="1552597" y="2703447"/>
            <a:ext cx="6718100" cy="613731"/>
            <a:chOff x="1552597" y="2703447"/>
            <a:chExt cx="6718100" cy="613731"/>
          </a:xfrm>
        </p:grpSpPr>
        <p:sp>
          <p:nvSpPr>
            <p:cNvPr id="43" name="楕円 42"/>
            <p:cNvSpPr/>
            <p:nvPr/>
          </p:nvSpPr>
          <p:spPr>
            <a:xfrm>
              <a:off x="1552597" y="2965950"/>
              <a:ext cx="351228" cy="3512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ED3F9912-EDF1-43A3-992D-767A5D9442B5}"/>
                </a:ext>
              </a:extLst>
            </p:cNvPr>
            <p:cNvSpPr/>
            <p:nvPr/>
          </p:nvSpPr>
          <p:spPr>
            <a:xfrm>
              <a:off x="3437109" y="2703447"/>
              <a:ext cx="48335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i="1" dirty="0">
                  <a:solidFill>
                    <a:srgbClr val="00CC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 decouples from thermal bath (SMs). </a:t>
              </a:r>
              <a:endPara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57" name="カギ線コネクタ 56"/>
            <p:cNvCxnSpPr>
              <a:stCxn id="43" idx="0"/>
              <a:endCxn id="55" idx="1"/>
            </p:cNvCxnSpPr>
            <p:nvPr/>
          </p:nvCxnSpPr>
          <p:spPr>
            <a:xfrm rot="5400000" flipH="1" flipV="1">
              <a:off x="2551436" y="2080277"/>
              <a:ext cx="62448" cy="1708898"/>
            </a:xfrm>
            <a:prstGeom prst="bentConnector2">
              <a:avLst/>
            </a:prstGeom>
            <a:ln w="28575">
              <a:solidFill>
                <a:srgbClr val="FF66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2048529" y="2982851"/>
            <a:ext cx="6499995" cy="530746"/>
            <a:chOff x="2048529" y="2982851"/>
            <a:chExt cx="6499995" cy="530746"/>
          </a:xfrm>
        </p:grpSpPr>
        <p:sp>
          <p:nvSpPr>
            <p:cNvPr id="44" name="楕円 43"/>
            <p:cNvSpPr/>
            <p:nvPr/>
          </p:nvSpPr>
          <p:spPr>
            <a:xfrm>
              <a:off x="2048529" y="2982851"/>
              <a:ext cx="351228" cy="3512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ED3F9912-EDF1-43A3-992D-767A5D9442B5}"/>
                </a:ext>
              </a:extLst>
            </p:cNvPr>
            <p:cNvSpPr/>
            <p:nvPr/>
          </p:nvSpPr>
          <p:spPr>
            <a:xfrm>
              <a:off x="3452784" y="3113487"/>
              <a:ext cx="50957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i="1" dirty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Amount of DM does not change anymore.</a:t>
              </a:r>
              <a:endPara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61" name="カギ線コネクタ 60"/>
            <p:cNvCxnSpPr>
              <a:stCxn id="44" idx="5"/>
              <a:endCxn id="59" idx="1"/>
            </p:cNvCxnSpPr>
            <p:nvPr/>
          </p:nvCxnSpPr>
          <p:spPr>
            <a:xfrm rot="16200000" flipH="1">
              <a:off x="2885103" y="2745860"/>
              <a:ext cx="30899" cy="1104463"/>
            </a:xfrm>
            <a:prstGeom prst="bentConnector4">
              <a:avLst>
                <a:gd name="adj1" fmla="val 739830"/>
                <a:gd name="adj2" fmla="val 74655"/>
              </a:avLst>
            </a:prstGeom>
            <a:ln w="28575">
              <a:solidFill>
                <a:srgbClr val="FF66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D3F9912-EDF1-43A3-992D-767A5D9442B5}"/>
              </a:ext>
            </a:extLst>
          </p:cNvPr>
          <p:cNvSpPr/>
          <p:nvPr/>
        </p:nvSpPr>
        <p:spPr>
          <a:xfrm>
            <a:off x="3431811" y="3569156"/>
            <a:ext cx="5573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Freeze-out mechanism is known to describe BBN and CMB phenomena very successfully!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1784767" y="4876484"/>
            <a:ext cx="575353" cy="465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40599" y="4508917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Motivation!</a:t>
            </a:r>
            <a:endParaRPr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072444" y="5342371"/>
            <a:ext cx="6300910" cy="1264645"/>
            <a:chOff x="2072444" y="5342371"/>
            <a:chExt cx="6300910" cy="1264645"/>
          </a:xfrm>
        </p:grpSpPr>
        <p:sp>
          <p:nvSpPr>
            <p:cNvPr id="77" name="正方形/長方形 76"/>
            <p:cNvSpPr/>
            <p:nvPr/>
          </p:nvSpPr>
          <p:spPr>
            <a:xfrm>
              <a:off x="7547487" y="5745242"/>
              <a:ext cx="82586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5000" i="1" dirty="0">
                  <a:solidFill>
                    <a:srgbClr val="FF66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…</a:t>
              </a:r>
              <a:endParaRPr lang="ja-JP" altLang="en-US" sz="5000" dirty="0">
                <a:solidFill>
                  <a:srgbClr val="FF6600"/>
                </a:solidFill>
              </a:endParaRPr>
            </a:p>
          </p:txBody>
        </p:sp>
        <p:cxnSp>
          <p:nvCxnSpPr>
            <p:cNvPr id="84" name="カギ線コネクタ 83"/>
            <p:cNvCxnSpPr>
              <a:stCxn id="50" idx="2"/>
              <a:endCxn id="87" idx="0"/>
            </p:cNvCxnSpPr>
            <p:nvPr/>
          </p:nvCxnSpPr>
          <p:spPr>
            <a:xfrm rot="16200000" flipH="1">
              <a:off x="4771998" y="2642817"/>
              <a:ext cx="588349" cy="598745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正方形/長方形 86"/>
          <p:cNvSpPr/>
          <p:nvPr/>
        </p:nvSpPr>
        <p:spPr>
          <a:xfrm>
            <a:off x="7844105" y="5930721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09425" y="5342373"/>
            <a:ext cx="2169514" cy="1419195"/>
            <a:chOff x="409425" y="5342373"/>
            <a:chExt cx="2169514" cy="1419195"/>
          </a:xfrm>
        </p:grpSpPr>
        <p:sp>
          <p:nvSpPr>
            <p:cNvPr id="70" name="横巻き 69"/>
            <p:cNvSpPr/>
            <p:nvPr/>
          </p:nvSpPr>
          <p:spPr>
            <a:xfrm>
              <a:off x="720064" y="5839723"/>
              <a:ext cx="1548238" cy="531674"/>
            </a:xfrm>
            <a:prstGeom prst="horizontalScroll">
              <a:avLst/>
            </a:prstGeom>
            <a:solidFill>
              <a:srgbClr val="00CC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WIMP-like</a:t>
              </a:r>
              <a:endParaRPr kumimoji="1" lang="ja-JP" altLang="en-US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1278387" y="5930722"/>
              <a:ext cx="431591" cy="3424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76" name="カギ線コネクタ 75"/>
            <p:cNvCxnSpPr>
              <a:stCxn id="50" idx="2"/>
              <a:endCxn id="73" idx="0"/>
            </p:cNvCxnSpPr>
            <p:nvPr/>
          </p:nvCxnSpPr>
          <p:spPr>
            <a:xfrm rot="5400000">
              <a:off x="1489139" y="5347417"/>
              <a:ext cx="588350" cy="57826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正方形/長方形 94"/>
            <p:cNvSpPr/>
            <p:nvPr/>
          </p:nvSpPr>
          <p:spPr>
            <a:xfrm>
              <a:off x="409425" y="6361458"/>
              <a:ext cx="21695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ja-JP" sz="2000" i="1" dirty="0">
                  <a:solidFill>
                    <a:srgbClr val="00CC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</a:t>
              </a:r>
              <a:r>
                <a:rPr lang="ja-JP" altLang="en-US" sz="2000" i="1" dirty="0">
                  <a:solidFill>
                    <a:srgbClr val="00CC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</a:t>
              </a:r>
              <a:r>
                <a:rPr lang="en-US" altLang="ja-JP" sz="2000" i="1" dirty="0">
                  <a:solidFill>
                    <a:srgbClr val="00CC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 </a:t>
              </a:r>
              <a:r>
                <a:rPr lang="ja-JP" altLang="en-US" sz="2000" i="1" dirty="0">
                  <a:solidFill>
                    <a:srgbClr val="00CC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⇄ </a:t>
              </a:r>
              <a:r>
                <a:rPr lang="en-US" altLang="ja-JP" sz="2000" i="1" dirty="0">
                  <a:solidFill>
                    <a:srgbClr val="00CC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SM </a:t>
              </a:r>
              <a:r>
                <a:rPr lang="en-US" altLang="ja-JP" sz="2000" i="1" dirty="0" err="1">
                  <a:solidFill>
                    <a:srgbClr val="00CC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SM</a:t>
              </a:r>
              <a:endParaRPr lang="en-US" altLang="ja-JP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072444" y="5342371"/>
            <a:ext cx="2705322" cy="1428240"/>
            <a:chOff x="2072444" y="5342371"/>
            <a:chExt cx="2705322" cy="1428240"/>
          </a:xfrm>
        </p:grpSpPr>
        <p:sp>
          <p:nvSpPr>
            <p:cNvPr id="71" name="横巻き 70"/>
            <p:cNvSpPr/>
            <p:nvPr/>
          </p:nvSpPr>
          <p:spPr>
            <a:xfrm>
              <a:off x="3058299" y="5838827"/>
              <a:ext cx="1541433" cy="531674"/>
            </a:xfrm>
            <a:prstGeom prst="horizontalScroll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SIMP</a:t>
              </a:r>
              <a:r>
                <a:rPr kumimoji="1"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-like</a:t>
              </a:r>
              <a:endParaRPr kumimoji="1" lang="ja-JP" altLang="en-US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615161" y="5930911"/>
              <a:ext cx="431591" cy="3424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78" name="カギ線コネクタ 77"/>
            <p:cNvCxnSpPr>
              <a:stCxn id="50" idx="2"/>
              <a:endCxn id="74" idx="0"/>
            </p:cNvCxnSpPr>
            <p:nvPr/>
          </p:nvCxnSpPr>
          <p:spPr>
            <a:xfrm rot="16200000" flipH="1">
              <a:off x="2657431" y="4757384"/>
              <a:ext cx="588539" cy="175851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2880263" y="6370501"/>
              <a:ext cx="18975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ja-JP" sz="2000" i="1" dirty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3DM </a:t>
              </a:r>
              <a:r>
                <a:rPr lang="ja-JP" altLang="en-US" sz="2000" i="1" dirty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⇄ </a:t>
              </a:r>
              <a:r>
                <a:rPr lang="en-US" altLang="ja-JP" sz="2000" i="1" dirty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 </a:t>
              </a:r>
              <a:r>
                <a:rPr lang="en-US" altLang="ja-JP" sz="2000" i="1" dirty="0" err="1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</a:t>
              </a:r>
              <a:endParaRPr lang="en-US" altLang="ja-JP" sz="2000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072445" y="5342371"/>
            <a:ext cx="5203411" cy="1416053"/>
            <a:chOff x="2072445" y="5342371"/>
            <a:chExt cx="5203411" cy="1416053"/>
          </a:xfrm>
        </p:grpSpPr>
        <p:sp>
          <p:nvSpPr>
            <p:cNvPr id="72" name="横巻き 71"/>
            <p:cNvSpPr/>
            <p:nvPr/>
          </p:nvSpPr>
          <p:spPr>
            <a:xfrm>
              <a:off x="5390087" y="5838827"/>
              <a:ext cx="1528044" cy="531674"/>
            </a:xfrm>
            <a:prstGeom prst="horizontalScroll">
              <a:avLst/>
            </a:prstGeom>
            <a:solidFill>
              <a:srgbClr val="0066FF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Semi</a:t>
              </a:r>
              <a:r>
                <a:rPr kumimoji="1" lang="en-US" altLang="ja-JP" sz="2000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-ann.</a:t>
              </a:r>
              <a:endParaRPr kumimoji="1" lang="ja-JP" altLang="en-US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975304" y="5921515"/>
              <a:ext cx="431591" cy="3424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81" name="カギ線コネクタ 80"/>
            <p:cNvCxnSpPr>
              <a:stCxn id="50" idx="2"/>
              <a:endCxn id="75" idx="0"/>
            </p:cNvCxnSpPr>
            <p:nvPr/>
          </p:nvCxnSpPr>
          <p:spPr>
            <a:xfrm rot="16200000" flipH="1">
              <a:off x="3842201" y="3572615"/>
              <a:ext cx="579143" cy="411865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正方形/長方形 96"/>
            <p:cNvSpPr/>
            <p:nvPr/>
          </p:nvSpPr>
          <p:spPr>
            <a:xfrm>
              <a:off x="5106342" y="6358314"/>
              <a:ext cx="21695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ja-JP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</a:t>
              </a:r>
              <a:r>
                <a:rPr lang="ja-JP" altLang="en-US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</a:t>
              </a:r>
              <a:r>
                <a:rPr lang="en-US" altLang="ja-JP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 </a:t>
              </a:r>
              <a:r>
                <a:rPr lang="ja-JP" altLang="en-US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⇄ </a:t>
              </a:r>
              <a:r>
                <a:rPr lang="en-US" altLang="ja-JP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DM 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06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9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>
            <a:extLst>
              <a:ext uri="{FF2B5EF4-FFF2-40B4-BE49-F238E27FC236}">
                <a16:creationId xmlns:a16="http://schemas.microsoft.com/office/drawing/2014/main" id="{12479A76-99B8-4425-927B-F782A0E0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510" y="135682"/>
            <a:ext cx="670991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WIMP-like DM &amp; its detection strategy</a:t>
            </a:r>
            <a:endParaRPr kumimoji="1" lang="en-US" altLang="ja-JP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4360437" y="1054475"/>
            <a:ext cx="431591" cy="3424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7365941" y="1047626"/>
            <a:ext cx="431591" cy="3424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116427" y="2213324"/>
            <a:ext cx="5924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ß"/>
              <a:defRPr/>
            </a:pPr>
            <a:r>
              <a:rPr lang="en-US" altLang="ja-JP" sz="2000" i="1" dirty="0">
                <a:solidFill>
                  <a:schemeClr val="accent5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The DM cand. most intensively studied so far.</a:t>
            </a:r>
            <a:br>
              <a:rPr lang="en-US" altLang="ja-JP" sz="2000" i="1" dirty="0">
                <a:solidFill>
                  <a:schemeClr val="accent5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All interesting parameter region excluded?</a:t>
            </a:r>
          </a:p>
        </p:txBody>
      </p:sp>
      <p:sp>
        <p:nvSpPr>
          <p:cNvPr id="42" name="楕円 41"/>
          <p:cNvSpPr/>
          <p:nvPr/>
        </p:nvSpPr>
        <p:spPr>
          <a:xfrm>
            <a:off x="1325930" y="1367866"/>
            <a:ext cx="815009" cy="8150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>
            <a:stCxn id="42" idx="1"/>
          </p:cNvCxnSpPr>
          <p:nvPr/>
        </p:nvCxnSpPr>
        <p:spPr>
          <a:xfrm flipH="1" flipV="1">
            <a:off x="1006902" y="1216226"/>
            <a:ext cx="438383" cy="270995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2" idx="3"/>
          </p:cNvCxnSpPr>
          <p:nvPr/>
        </p:nvCxnSpPr>
        <p:spPr>
          <a:xfrm flipH="1">
            <a:off x="1006902" y="2063520"/>
            <a:ext cx="438383" cy="24071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endCxn id="42" idx="7"/>
          </p:cNvCxnSpPr>
          <p:nvPr/>
        </p:nvCxnSpPr>
        <p:spPr>
          <a:xfrm flipH="1">
            <a:off x="2021584" y="1247509"/>
            <a:ext cx="470973" cy="23971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endCxn id="42" idx="5"/>
          </p:cNvCxnSpPr>
          <p:nvPr/>
        </p:nvCxnSpPr>
        <p:spPr>
          <a:xfrm flipH="1" flipV="1">
            <a:off x="2021584" y="2063520"/>
            <a:ext cx="448685" cy="254853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475601" y="982644"/>
            <a:ext cx="5116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475601" y="2141305"/>
            <a:ext cx="5116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2486630" y="1021019"/>
            <a:ext cx="5004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>
              <a:solidFill>
                <a:srgbClr val="CC6600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490810" y="2187440"/>
            <a:ext cx="5004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>
              <a:solidFill>
                <a:srgbClr val="CC6600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17755" y="2966646"/>
            <a:ext cx="8679077" cy="3770263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Many types of WIMPy DM are uncharted yet because of its diversity!</a:t>
            </a:r>
            <a:endParaRPr lang="en-US" altLang="ja-JP" sz="200" i="1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>
              <a:defRPr/>
            </a:pPr>
            <a:br>
              <a:rPr lang="en-US" altLang="ja-JP" sz="500" i="1" dirty="0">
                <a:solidFill>
                  <a:srgbClr val="3399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33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Systematic &amp; comprehensive studies tell us …           </a:t>
            </a:r>
            <a:r>
              <a:rPr lang="en-US" altLang="ja-JP" sz="1500" b="1" dirty="0">
                <a:solidFill>
                  <a:srgbClr val="CC6600"/>
                </a:solidFill>
                <a:ea typeface="HGP創英角ﾎﾟｯﾌﾟ体" pitchFamily="50" charset="-128"/>
              </a:rPr>
              <a:t>[S.M., Y. S. Tsai</a:t>
            </a:r>
            <a:r>
              <a:rPr lang="fr-FR" altLang="ja-JP" sz="1500" b="1" dirty="0">
                <a:solidFill>
                  <a:srgbClr val="CC6600"/>
                </a:solidFill>
                <a:ea typeface="HGP創英角ﾎﾟｯﾌﾟ体" pitchFamily="50" charset="-128"/>
              </a:rPr>
              <a:t>, et. al.</a:t>
            </a:r>
            <a:r>
              <a:rPr lang="en-US" altLang="ja-JP" sz="1500" b="1" dirty="0">
                <a:solidFill>
                  <a:srgbClr val="CC6600"/>
                </a:solidFill>
                <a:ea typeface="HGP創英角ﾎﾟｯﾌﾟ体" pitchFamily="50" charset="-128"/>
              </a:rPr>
              <a:t>]</a:t>
            </a:r>
            <a:endParaRPr lang="en-US" altLang="ja-JP" sz="20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endParaRPr lang="en-US" altLang="ja-JP" sz="5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r>
              <a:rPr lang="en-US" altLang="ja-JP" i="1" dirty="0">
                <a:solidFill>
                  <a:schemeClr val="bg2">
                    <a:lumMod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1.  Classifying WIMP based on its quantum numbers (spin, weak isospin).</a:t>
            </a:r>
          </a:p>
          <a:p>
            <a:pPr lvl="0"/>
            <a:r>
              <a:rPr lang="en-US" altLang="ja-JP" i="1" dirty="0">
                <a:solidFill>
                  <a:schemeClr val="bg2">
                    <a:lumMod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2.  Constructing a renormalizable Lagrangian with minimal contents.</a:t>
            </a:r>
          </a:p>
          <a:p>
            <a:pPr lvl="0"/>
            <a:r>
              <a:rPr lang="en-US" altLang="ja-JP" i="1" dirty="0">
                <a:solidFill>
                  <a:schemeClr val="bg2">
                    <a:lumMod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3.  Put all constraints obtained so far and relic abundance condition.</a:t>
            </a:r>
          </a:p>
          <a:p>
            <a:pPr lvl="0"/>
            <a:endParaRPr lang="en-US" altLang="ja-JP" sz="15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endParaRPr lang="en-US" altLang="ja-JP" sz="20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endParaRPr lang="en-US" altLang="ja-JP" sz="20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endParaRPr lang="en-US" altLang="ja-JP" sz="20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endParaRPr lang="en-US" altLang="ja-JP" sz="20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endParaRPr lang="en-US" altLang="ja-JP" sz="2000" i="1" dirty="0">
              <a:solidFill>
                <a:srgbClr val="3399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r>
              <a:rPr lang="en-US" altLang="ja-JP" sz="2000" i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endParaRPr lang="en-US" altLang="ja-JP" sz="500" i="1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10121" y="4683360"/>
            <a:ext cx="2787984" cy="1572524"/>
            <a:chOff x="310121" y="4683360"/>
            <a:chExt cx="2787984" cy="1572524"/>
          </a:xfrm>
        </p:grpSpPr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21" y="4683360"/>
              <a:ext cx="2787984" cy="1572524"/>
            </a:xfrm>
            <a:prstGeom prst="rect">
              <a:avLst/>
            </a:prstGeom>
          </p:spPr>
        </p:pic>
        <p:sp>
          <p:nvSpPr>
            <p:cNvPr id="104" name="正方形/長方形 103"/>
            <p:cNvSpPr/>
            <p:nvPr/>
          </p:nvSpPr>
          <p:spPr>
            <a:xfrm>
              <a:off x="1872100" y="5798603"/>
              <a:ext cx="112300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ja-JP" sz="15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a typeface="HGP創英角ﾎﾟｯﾌﾟ体" pitchFamily="50" charset="-128"/>
                </a:rPr>
                <a:t>[PRD</a:t>
              </a:r>
              <a:r>
                <a:rPr lang="fr-FR" altLang="ja-JP" sz="15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a typeface="HGP創英角ﾎﾟｯﾌﾟ体" pitchFamily="50" charset="-128"/>
                </a:rPr>
                <a:t>, 2016</a:t>
              </a:r>
              <a:r>
                <a:rPr lang="en-US" altLang="ja-JP" sz="15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ea typeface="HGP創英角ﾎﾟｯﾌﾟ体" pitchFamily="50" charset="-128"/>
                </a:rPr>
                <a:t>]</a:t>
              </a:r>
              <a:endParaRPr lang="en-US" altLang="ja-JP" sz="1500" b="1" dirty="0">
                <a:solidFill>
                  <a:schemeClr val="accent6">
                    <a:lumMod val="40000"/>
                    <a:lumOff val="60000"/>
                  </a:schemeClr>
                </a:solidFill>
                <a:ea typeface="HGP創英角ﾎﾟｯﾌﾟ体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182735" y="4682974"/>
            <a:ext cx="2796268" cy="1572910"/>
            <a:chOff x="3182735" y="4682974"/>
            <a:chExt cx="2796268" cy="1572910"/>
          </a:xfrm>
        </p:grpSpPr>
        <p:pic>
          <p:nvPicPr>
            <p:cNvPr id="101" name="図 1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735" y="4682974"/>
              <a:ext cx="2796268" cy="1572910"/>
            </a:xfrm>
            <a:prstGeom prst="rect">
              <a:avLst/>
            </a:prstGeom>
          </p:spPr>
        </p:pic>
        <p:sp>
          <p:nvSpPr>
            <p:cNvPr id="105" name="正方形/長方形 104"/>
            <p:cNvSpPr/>
            <p:nvPr/>
          </p:nvSpPr>
          <p:spPr>
            <a:xfrm>
              <a:off x="3504318" y="5742326"/>
              <a:ext cx="115576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ja-JP" sz="1500" b="1" dirty="0">
                  <a:solidFill>
                    <a:srgbClr val="CC6600"/>
                  </a:solidFill>
                  <a:ea typeface="HGP創英角ﾎﾟｯﾌﾟ体" pitchFamily="50" charset="-128"/>
                </a:rPr>
                <a:t>[JHEP</a:t>
              </a:r>
              <a:r>
                <a:rPr lang="fr-FR" altLang="ja-JP" sz="1500" b="1" dirty="0">
                  <a:solidFill>
                    <a:srgbClr val="CC6600"/>
                  </a:solidFill>
                  <a:ea typeface="HGP創英角ﾎﾟｯﾌﾟ体" pitchFamily="50" charset="-128"/>
                </a:rPr>
                <a:t>, 2016</a:t>
              </a:r>
              <a:r>
                <a:rPr lang="en-US" altLang="ja-JP" sz="1500" b="1" dirty="0">
                  <a:solidFill>
                    <a:srgbClr val="CC6600"/>
                  </a:solidFill>
                  <a:ea typeface="HGP創英角ﾎﾟｯﾌﾟ体" pitchFamily="50" charset="-128"/>
                </a:rPr>
                <a:t>]</a:t>
              </a:r>
              <a:endParaRPr lang="en-US" altLang="ja-JP" sz="1500" b="1" dirty="0">
                <a:solidFill>
                  <a:srgbClr val="CC6600"/>
                </a:solidFill>
                <a:ea typeface="HGP創英角ﾎﾟｯﾌﾟ体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063633" y="4688107"/>
            <a:ext cx="2794780" cy="1567777"/>
            <a:chOff x="6063633" y="4688107"/>
            <a:chExt cx="2794780" cy="1567777"/>
          </a:xfrm>
        </p:grpSpPr>
        <p:pic>
          <p:nvPicPr>
            <p:cNvPr id="103" name="図 102"/>
            <p:cNvPicPr>
              <a:picLocks noChangeAspect="1"/>
            </p:cNvPicPr>
            <p:nvPr/>
          </p:nvPicPr>
          <p:blipFill rotWithShape="1">
            <a:blip r:embed="rId5"/>
            <a:srcRect r="52736"/>
            <a:stretch/>
          </p:blipFill>
          <p:spPr>
            <a:xfrm>
              <a:off x="6063633" y="4688107"/>
              <a:ext cx="2794780" cy="1567777"/>
            </a:xfrm>
            <a:prstGeom prst="rect">
              <a:avLst/>
            </a:prstGeom>
          </p:spPr>
        </p:pic>
        <p:sp>
          <p:nvSpPr>
            <p:cNvPr id="106" name="正方形/長方形 105"/>
            <p:cNvSpPr/>
            <p:nvPr/>
          </p:nvSpPr>
          <p:spPr>
            <a:xfrm>
              <a:off x="6515973" y="5002985"/>
              <a:ext cx="115576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ja-JP" sz="1500" b="1" dirty="0">
                  <a:solidFill>
                    <a:srgbClr val="CC6600"/>
                  </a:solidFill>
                  <a:ea typeface="HGP創英角ﾎﾟｯﾌﾟ体" pitchFamily="50" charset="-128"/>
                </a:rPr>
                <a:t>[JHEP</a:t>
              </a:r>
              <a:r>
                <a:rPr lang="fr-FR" altLang="ja-JP" sz="1500" b="1" dirty="0">
                  <a:solidFill>
                    <a:srgbClr val="CC6600"/>
                  </a:solidFill>
                  <a:ea typeface="HGP創英角ﾎﾟｯﾌﾟ体" pitchFamily="50" charset="-128"/>
                </a:rPr>
                <a:t>, 2019</a:t>
              </a:r>
              <a:r>
                <a:rPr lang="en-US" altLang="ja-JP" sz="1500" b="1" dirty="0">
                  <a:solidFill>
                    <a:srgbClr val="CC6600"/>
                  </a:solidFill>
                  <a:ea typeface="HGP創英角ﾎﾟｯﾌﾟ体" pitchFamily="50" charset="-128"/>
                </a:rPr>
                <a:t>]</a:t>
              </a:r>
              <a:endParaRPr lang="en-US" altLang="ja-JP" sz="1500" b="1" dirty="0">
                <a:solidFill>
                  <a:srgbClr val="CC6600"/>
                </a:solidFill>
                <a:ea typeface="HGP創英角ﾎﾟｯﾌﾟ体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56591" y="2503638"/>
            <a:ext cx="2407436" cy="369332"/>
            <a:chOff x="556591" y="2503638"/>
            <a:chExt cx="2407436" cy="369332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556591" y="2694845"/>
              <a:ext cx="2407436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1131449" y="2503638"/>
              <a:ext cx="1257717" cy="36933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66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Indirect D.</a:t>
              </a:r>
              <a:endParaRPr lang="ja-JP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56591" y="696147"/>
            <a:ext cx="2407436" cy="369332"/>
            <a:chOff x="556591" y="696147"/>
            <a:chExt cx="2407436" cy="369332"/>
          </a:xfrm>
        </p:grpSpPr>
        <p:cxnSp>
          <p:nvCxnSpPr>
            <p:cNvPr id="31" name="直線矢印コネクタ 30"/>
            <p:cNvCxnSpPr/>
            <p:nvPr/>
          </p:nvCxnSpPr>
          <p:spPr>
            <a:xfrm>
              <a:off x="556591" y="887560"/>
              <a:ext cx="2407436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1125038" y="696147"/>
              <a:ext cx="1270541" cy="36933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66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Collider D.</a:t>
              </a:r>
              <a:endParaRPr lang="ja-JP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25456" y="805701"/>
            <a:ext cx="369332" cy="1834334"/>
            <a:chOff x="125456" y="805701"/>
            <a:chExt cx="369332" cy="1834334"/>
          </a:xfrm>
        </p:grpSpPr>
        <p:cxnSp>
          <p:nvCxnSpPr>
            <p:cNvPr id="32" name="直線矢印コネクタ 31"/>
            <p:cNvCxnSpPr/>
            <p:nvPr/>
          </p:nvCxnSpPr>
          <p:spPr>
            <a:xfrm>
              <a:off x="313865" y="805701"/>
              <a:ext cx="0" cy="1834334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 rot="16200000">
              <a:off x="-228968" y="1550539"/>
              <a:ext cx="1078180" cy="36933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66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Direct D.</a:t>
              </a:r>
              <a:endParaRPr lang="ja-JP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8512096" y="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3/7</a:t>
            </a:r>
            <a:endParaRPr lang="ja-JP" altLang="en-US" dirty="0">
              <a:solidFill>
                <a:srgbClr val="CC66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113851" y="933233"/>
            <a:ext cx="59247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ß"/>
              <a:defRPr/>
            </a:pPr>
            <a:r>
              <a:rPr lang="en-US" altLang="ja-JP" sz="2000" i="1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The process maintaining chemical equilibrium.</a:t>
            </a:r>
            <a:br>
              <a:rPr lang="en-US" altLang="ja-JP" sz="2000" i="1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br>
              <a:rPr lang="en-US" altLang="ja-JP" sz="200" i="1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The same interaction offers the scattering</a:t>
            </a:r>
            <a:br>
              <a:rPr lang="en-US" altLang="ja-JP" sz="20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between SM &amp; DM, guaranteeing kinematical</a:t>
            </a:r>
            <a:br>
              <a:rPr lang="en-US" altLang="ja-JP" sz="20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equilibrium during the freeze-out process.</a:t>
            </a:r>
            <a:endParaRPr lang="en-US" altLang="ja-JP" sz="2000" i="1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7755" y="6306141"/>
            <a:ext cx="843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à"/>
            </a:pPr>
            <a:r>
              <a:rPr lang="en-US" altLang="ja-JP" sz="2000" i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Light WIMP, Leptophilic WIMP, (CPV) H-portal, </a:t>
            </a:r>
            <a:r>
              <a:rPr lang="en-US" altLang="ja-JP" sz="20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Weak-charged WIMP</a:t>
            </a:r>
            <a:r>
              <a:rPr lang="en-US" altLang="ja-JP" sz="2000" i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.</a:t>
            </a:r>
            <a:endParaRPr lang="en-US" altLang="ja-JP" sz="500" i="1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9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3">
            <a:extLst>
              <a:ext uri="{FF2B5EF4-FFF2-40B4-BE49-F238E27FC236}">
                <a16:creationId xmlns:a16="http://schemas.microsoft.com/office/drawing/2014/main" id="{12479A76-99B8-4425-927B-F782A0E0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260" y="135682"/>
            <a:ext cx="6789985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Weak-charged WIMP and its properties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93869" y="834797"/>
            <a:ext cx="429861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Weak-charged WIMP dark matter</a:t>
            </a:r>
            <a:br>
              <a:rPr lang="en-US" altLang="ja-JP" sz="20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br>
              <a:rPr lang="en-US" altLang="ja-JP" sz="200" i="1" dirty="0">
                <a:solidFill>
                  <a:srgbClr val="9BBB59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=</a:t>
            </a:r>
            <a:r>
              <a:rPr lang="en-US" altLang="ja-JP" sz="2000" i="1" dirty="0">
                <a:solidFill>
                  <a:srgbClr val="9BBB59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The one described by a field of </a:t>
            </a:r>
            <a:b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  a neutral component in a non-</a:t>
            </a:r>
            <a:b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  trivial SM SU(2)</a:t>
            </a:r>
            <a:r>
              <a:rPr lang="en-US" altLang="ja-JP" sz="2000" i="1" baseline="-25000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L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multiplet!</a:t>
            </a:r>
          </a:p>
          <a:p>
            <a:endParaRPr lang="en-US" altLang="ja-JP" sz="500" i="1" dirty="0">
              <a:solidFill>
                <a:srgbClr val="9BBB59">
                  <a:lumMod val="75000"/>
                </a:srgbClr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The state of DM is close to a gauge eigenstate of the weak interaction.</a:t>
            </a:r>
            <a:b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i="1" dirty="0">
                <a:solidFill>
                  <a:schemeClr val="accent4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A small mixing effect can be taken</a:t>
            </a:r>
            <a:br>
              <a:rPr lang="en-US" altLang="ja-JP" i="1" dirty="0">
                <a:solidFill>
                  <a:schemeClr val="accent4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i="1" dirty="0">
                <a:solidFill>
                  <a:schemeClr val="accent4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into account by higher-dim. Ops.</a:t>
            </a:r>
            <a:endParaRPr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428870" y="754302"/>
            <a:ext cx="4526287" cy="2741292"/>
            <a:chOff x="4428870" y="754302"/>
            <a:chExt cx="4526287" cy="2741292"/>
          </a:xfrm>
        </p:grpSpPr>
        <p:sp>
          <p:nvSpPr>
            <p:cNvPr id="39" name="正方形/長方形 38"/>
            <p:cNvSpPr/>
            <p:nvPr/>
          </p:nvSpPr>
          <p:spPr>
            <a:xfrm>
              <a:off x="4462671" y="804980"/>
              <a:ext cx="4492486" cy="2600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  </a:t>
              </a:r>
              <a:r>
                <a:rPr lang="en-US" altLang="ja-JP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1      2      3      4      5 …</a:t>
              </a:r>
              <a:br>
                <a:rPr lang="en-US" altLang="ja-JP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endParaRPr lang="en-US" altLang="ja-JP" sz="5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</a:t>
              </a:r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0</a:t>
              </a:r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</a:t>
              </a:r>
              <a:r>
                <a:rPr lang="en-US" altLang="ja-JP" sz="2000" i="1" dirty="0">
                  <a:solidFill>
                    <a:srgbClr val="FF99CC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(OK)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            </a:t>
              </a:r>
              <a:r>
                <a:rPr lang="en-US" altLang="ja-JP" sz="2000" i="1" dirty="0" err="1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</a:t>
              </a:r>
              <a:endParaRPr lang="en-US" altLang="ja-JP" sz="2000" i="1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endParaRPr lang="en-US" altLang="ja-JP" sz="5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±1/2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            </a:t>
              </a:r>
              <a:r>
                <a:rPr lang="en-US" altLang="ja-JP" sz="2000" i="1" dirty="0" err="1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</a:t>
              </a:r>
              <a:endParaRPr lang="en-US" altLang="ja-JP" sz="2000" i="1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endParaRPr lang="en-US" altLang="ja-JP" sz="5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±1</a:t>
              </a:r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 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            </a:t>
              </a:r>
              <a:r>
                <a:rPr lang="en-US" altLang="ja-JP" sz="2000" i="1" dirty="0" err="1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</a:t>
              </a:r>
              <a:endParaRPr lang="en-US" altLang="ja-JP" sz="2000" i="1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endParaRPr lang="en-US" altLang="ja-JP" sz="5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±3/2                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</a:t>
              </a:r>
            </a:p>
            <a:p>
              <a:endParaRPr lang="en-US" altLang="ja-JP" sz="5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±2</a:t>
              </a:r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                 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</a:t>
              </a:r>
              <a:b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endParaRPr lang="ja-JP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 rot="16200000">
              <a:off x="4661453" y="3032152"/>
              <a:ext cx="5267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…</a:t>
              </a:r>
              <a:endParaRPr lang="ja-JP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4532244" y="1232453"/>
              <a:ext cx="4422913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5436704" y="894524"/>
              <a:ext cx="0" cy="248039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/>
            <p:cNvSpPr/>
            <p:nvPr/>
          </p:nvSpPr>
          <p:spPr>
            <a:xfrm>
              <a:off x="4791150" y="754302"/>
              <a:ext cx="7072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SU(2)</a:t>
              </a:r>
              <a:endParaRPr lang="ja-JP" altLang="en-US" sz="16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428870" y="940136"/>
              <a:ext cx="5918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U(1)</a:t>
              </a:r>
              <a:endParaRPr lang="ja-JP" altLang="en-US" sz="16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55617" y="3572419"/>
            <a:ext cx="4481483" cy="3170232"/>
            <a:chOff x="155617" y="3572419"/>
            <a:chExt cx="4481483" cy="317023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42" r="1"/>
            <a:stretch/>
          </p:blipFill>
          <p:spPr bwMode="auto">
            <a:xfrm>
              <a:off x="439343" y="3920999"/>
              <a:ext cx="3989527" cy="2431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2" name="正方形/長方形 11"/>
            <p:cNvSpPr/>
            <p:nvPr/>
          </p:nvSpPr>
          <p:spPr>
            <a:xfrm>
              <a:off x="874456" y="4232766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ja-JP" sz="1600" b="1" dirty="0">
                  <a:solidFill>
                    <a:srgbClr val="CC6600"/>
                  </a:solidFill>
                  <a:ea typeface="HGP創英角ﾎﾟｯﾌﾟ体" pitchFamily="50" charset="-128"/>
                  <a:cs typeface="Times New Roman" pitchFamily="18" charset="0"/>
                </a:rPr>
                <a:t>[J.</a:t>
              </a:r>
              <a:r>
                <a:rPr lang="it-IT" altLang="ja-JP" sz="1600" b="1" dirty="0">
                  <a:solidFill>
                    <a:srgbClr val="CC6600"/>
                  </a:solidFill>
                  <a:ea typeface="HGP創英角ﾎﾟｯﾌﾟ体" pitchFamily="50" charset="-128"/>
                  <a:cs typeface="Times New Roman" pitchFamily="18" charset="0"/>
                </a:rPr>
                <a:t>Hisano, S.M., M.Nagai,</a:t>
              </a:r>
            </a:p>
            <a:p>
              <a:pPr lvl="0"/>
              <a:r>
                <a:rPr lang="it-IT" altLang="ja-JP" sz="1600" b="1" dirty="0">
                  <a:solidFill>
                    <a:srgbClr val="CC6600"/>
                  </a:solidFill>
                  <a:ea typeface="HGP創英角ﾎﾟｯﾌﾟ体" pitchFamily="50" charset="-128"/>
                  <a:cs typeface="Times New Roman" pitchFamily="18" charset="0"/>
                </a:rPr>
                <a:t> O.Saito, M.Senami, 2007</a:t>
              </a:r>
              <a:r>
                <a:rPr lang="en-US" altLang="ja-JP" sz="1600" b="1" dirty="0">
                  <a:solidFill>
                    <a:srgbClr val="CC6600"/>
                  </a:solidFill>
                  <a:ea typeface="HGP創英角ﾎﾟｯﾌﾟ体" pitchFamily="50" charset="-128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300231" y="3572419"/>
              <a:ext cx="4192257" cy="373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The mass is predicted to be O(1)TeV!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55617" y="6373319"/>
              <a:ext cx="44814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NLO calculation needed. Tobias’s talk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06656" y="3585160"/>
            <a:ext cx="3994836" cy="3157491"/>
            <a:chOff x="4706656" y="3585160"/>
            <a:chExt cx="3994836" cy="315749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5"/>
            <a:srcRect l="1" t="-2678" r="-4779"/>
            <a:stretch/>
          </p:blipFill>
          <p:spPr>
            <a:xfrm>
              <a:off x="4706656" y="3920999"/>
              <a:ext cx="3994836" cy="245291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正方形/長方形 2"/>
            <p:cNvSpPr/>
            <p:nvPr/>
          </p:nvSpPr>
          <p:spPr>
            <a:xfrm>
              <a:off x="6343279" y="4947628"/>
              <a:ext cx="20826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CC6600"/>
                  </a:solidFill>
                  <a:ea typeface="HGP創英角ﾎﾟｯﾌﾟ体" pitchFamily="50" charset="-128"/>
                </a:rPr>
                <a:t>[M. Ibe, S.M. R. Sato,</a:t>
              </a:r>
              <a:br>
                <a:rPr lang="en-US" altLang="ja-JP" sz="1600" b="1" dirty="0">
                  <a:solidFill>
                    <a:srgbClr val="CC6600"/>
                  </a:solidFill>
                  <a:ea typeface="HGP創英角ﾎﾟｯﾌﾟ体" pitchFamily="50" charset="-128"/>
                </a:rPr>
              </a:br>
              <a:r>
                <a:rPr lang="en-US" altLang="ja-JP" sz="1600" b="1" dirty="0">
                  <a:solidFill>
                    <a:srgbClr val="CC6600"/>
                  </a:solidFill>
                  <a:ea typeface="HGP創英角ﾎﾟｯﾌﾟ体" pitchFamily="50" charset="-128"/>
                </a:rPr>
                <a:t>              PLB721  2013] </a:t>
              </a:r>
              <a:endParaRPr lang="ja-JP" altLang="en-US" sz="1600" dirty="0">
                <a:solidFill>
                  <a:srgbClr val="CC660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715720" y="3585160"/>
              <a:ext cx="39767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Degeneracy among the component!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823120" y="6373319"/>
              <a:ext cx="3841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Difference is O(100)MeV!  </a:t>
              </a:r>
              <a:r>
                <a:rPr lang="ja-JP" altLang="en-US" i="1" baseline="30000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∃</a:t>
              </a:r>
              <a:r>
                <a:rPr lang="en-US" altLang="ja-JP" i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LLP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8512096" y="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4/7</a:t>
            </a:r>
            <a:endParaRPr lang="ja-JP" altLang="en-US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3">
            <a:extLst>
              <a:ext uri="{FF2B5EF4-FFF2-40B4-BE49-F238E27FC236}">
                <a16:creationId xmlns:a16="http://schemas.microsoft.com/office/drawing/2014/main" id="{12479A76-99B8-4425-927B-F782A0E0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053" y="135682"/>
            <a:ext cx="6097374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Why they are not detected so far?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8512096" y="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5/7</a:t>
            </a:r>
            <a:endParaRPr lang="ja-JP" altLang="en-US" dirty="0">
              <a:solidFill>
                <a:srgbClr val="CC6600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2014294" y="1910271"/>
            <a:ext cx="815009" cy="8150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>
            <a:stCxn id="19" idx="1"/>
          </p:cNvCxnSpPr>
          <p:nvPr/>
        </p:nvCxnSpPr>
        <p:spPr>
          <a:xfrm flipH="1" flipV="1">
            <a:off x="1695266" y="1758631"/>
            <a:ext cx="438383" cy="270995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9" idx="3"/>
          </p:cNvCxnSpPr>
          <p:nvPr/>
        </p:nvCxnSpPr>
        <p:spPr>
          <a:xfrm flipH="1">
            <a:off x="1695266" y="2605925"/>
            <a:ext cx="438383" cy="24071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endCxn id="19" idx="7"/>
          </p:cNvCxnSpPr>
          <p:nvPr/>
        </p:nvCxnSpPr>
        <p:spPr>
          <a:xfrm flipH="1">
            <a:off x="2709948" y="1789914"/>
            <a:ext cx="470973" cy="23971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endCxn id="19" idx="5"/>
          </p:cNvCxnSpPr>
          <p:nvPr/>
        </p:nvCxnSpPr>
        <p:spPr>
          <a:xfrm flipH="1" flipV="1">
            <a:off x="2709948" y="2605925"/>
            <a:ext cx="448685" cy="254853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1163965" y="1525049"/>
            <a:ext cx="5116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1163965" y="2683710"/>
            <a:ext cx="5116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3174994" y="1563424"/>
            <a:ext cx="5004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>
              <a:solidFill>
                <a:srgbClr val="CC66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179174" y="2729845"/>
            <a:ext cx="5004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>
              <a:solidFill>
                <a:srgbClr val="CC66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244955" y="779748"/>
            <a:ext cx="7673552" cy="2826483"/>
            <a:chOff x="1244955" y="779748"/>
            <a:chExt cx="7673552" cy="2826483"/>
          </a:xfrm>
        </p:grpSpPr>
        <p:cxnSp>
          <p:nvCxnSpPr>
            <p:cNvPr id="31" name="直線矢印コネクタ 30"/>
            <p:cNvCxnSpPr/>
            <p:nvPr/>
          </p:nvCxnSpPr>
          <p:spPr>
            <a:xfrm>
              <a:off x="1244955" y="1429965"/>
              <a:ext cx="2407436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/>
            <p:cNvSpPr/>
            <p:nvPr/>
          </p:nvSpPr>
          <p:spPr>
            <a:xfrm>
              <a:off x="1813402" y="1238552"/>
              <a:ext cx="1270541" cy="3693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66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Collider D.</a:t>
              </a:r>
              <a:endParaRPr lang="ja-JP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角丸四角形吹き出し 3"/>
            <p:cNvSpPr/>
            <p:nvPr/>
          </p:nvSpPr>
          <p:spPr>
            <a:xfrm>
              <a:off x="4720572" y="779748"/>
              <a:ext cx="4197935" cy="2826483"/>
            </a:xfrm>
            <a:prstGeom prst="wedgeRoundRectCallout">
              <a:avLst>
                <a:gd name="adj1" fmla="val -72719"/>
                <a:gd name="adj2" fmla="val -27647"/>
                <a:gd name="adj3" fmla="val 16667"/>
              </a:avLst>
            </a:prstGeom>
            <a:blipFill>
              <a:blip r:embed="rId5"/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pic>
          <p:nvPicPr>
            <p:cNvPr id="37" name="Picture 2" descr="C:\Users\smatsu\Desktop\図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760" y="1048812"/>
              <a:ext cx="3665354" cy="199144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</p:pic>
        <p:sp>
          <p:nvSpPr>
            <p:cNvPr id="7" name="正方形/長方形 6"/>
            <p:cNvSpPr/>
            <p:nvPr/>
          </p:nvSpPr>
          <p:spPr>
            <a:xfrm>
              <a:off x="7978933" y="2184275"/>
              <a:ext cx="561350" cy="183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935238" y="2735230"/>
              <a:ext cx="561350" cy="183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837444" y="2138074"/>
              <a:ext cx="7569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WIMP</a:t>
              </a:r>
              <a:r>
                <a:rPr lang="en-US" altLang="ja-JP" sz="1200" b="1" baseline="30000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(</a:t>
              </a:r>
              <a:r>
                <a:rPr lang="en-US" altLang="ja-JP" sz="1200" b="1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’</a:t>
              </a:r>
              <a:r>
                <a:rPr lang="en-US" altLang="ja-JP" sz="1200" b="1" baseline="30000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)</a:t>
              </a:r>
              <a:endParaRPr lang="ja-JP" alt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837444" y="2613253"/>
              <a:ext cx="7569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WIMP</a:t>
              </a:r>
              <a:r>
                <a:rPr lang="en-US" altLang="ja-JP" sz="1200" b="1" baseline="30000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(</a:t>
              </a:r>
              <a:r>
                <a:rPr lang="en-US" altLang="ja-JP" sz="1200" b="1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’</a:t>
              </a:r>
              <a:r>
                <a:rPr lang="en-US" altLang="ja-JP" sz="1200" b="1" baseline="30000" dirty="0"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)</a:t>
              </a:r>
              <a:endParaRPr lang="ja-JP" alt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4883470" y="2950262"/>
              <a:ext cx="39954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Too heavy &amp; too degenerate @ LHC.</a:t>
              </a:r>
              <a:b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Use of LLP (charged one) required. 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860083" y="802707"/>
              <a:ext cx="40421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FFCC66"/>
                  </a:solidFill>
                  <a:ea typeface="HGP創英角ﾎﾟｯﾌﾟ体" pitchFamily="50" charset="-128"/>
                </a:rPr>
                <a:t>[S. Asai, T. Moroi, K. Nishihara, T. T. Yanagida, 2007] </a:t>
              </a:r>
              <a:endParaRPr lang="ja-JP" altLang="en-US" sz="1400" dirty="0">
                <a:solidFill>
                  <a:srgbClr val="FFCC66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244955" y="3046043"/>
            <a:ext cx="7673552" cy="3651501"/>
            <a:chOff x="1244955" y="3046043"/>
            <a:chExt cx="7673552" cy="3651501"/>
          </a:xfrm>
        </p:grpSpPr>
        <p:cxnSp>
          <p:nvCxnSpPr>
            <p:cNvPr id="30" name="直線矢印コネクタ 29"/>
            <p:cNvCxnSpPr/>
            <p:nvPr/>
          </p:nvCxnSpPr>
          <p:spPr>
            <a:xfrm>
              <a:off x="1244955" y="3237250"/>
              <a:ext cx="2407436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32"/>
            <p:cNvSpPr/>
            <p:nvPr/>
          </p:nvSpPr>
          <p:spPr>
            <a:xfrm>
              <a:off x="1819813" y="3046043"/>
              <a:ext cx="1257717" cy="3693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66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Indirect D.</a:t>
              </a:r>
              <a:endParaRPr lang="ja-JP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角丸四角形吹き出し 37"/>
            <p:cNvSpPr/>
            <p:nvPr/>
          </p:nvSpPr>
          <p:spPr>
            <a:xfrm>
              <a:off x="3746301" y="3254563"/>
              <a:ext cx="5172206" cy="3442981"/>
            </a:xfrm>
            <a:custGeom>
              <a:avLst/>
              <a:gdLst>
                <a:gd name="connsiteX0" fmla="*/ 0 w 4197935"/>
                <a:gd name="connsiteY0" fmla="*/ 471090 h 2826483"/>
                <a:gd name="connsiteX1" fmla="*/ 471090 w 4197935"/>
                <a:gd name="connsiteY1" fmla="*/ 0 h 2826483"/>
                <a:gd name="connsiteX2" fmla="*/ 699656 w 4197935"/>
                <a:gd name="connsiteY2" fmla="*/ 0 h 2826483"/>
                <a:gd name="connsiteX3" fmla="*/ -928037 w 4197935"/>
                <a:gd name="connsiteY3" fmla="*/ -647321 h 2826483"/>
                <a:gd name="connsiteX4" fmla="*/ 1749140 w 4197935"/>
                <a:gd name="connsiteY4" fmla="*/ 0 h 2826483"/>
                <a:gd name="connsiteX5" fmla="*/ 3726845 w 4197935"/>
                <a:gd name="connsiteY5" fmla="*/ 0 h 2826483"/>
                <a:gd name="connsiteX6" fmla="*/ 4197935 w 4197935"/>
                <a:gd name="connsiteY6" fmla="*/ 471090 h 2826483"/>
                <a:gd name="connsiteX7" fmla="*/ 4197935 w 4197935"/>
                <a:gd name="connsiteY7" fmla="*/ 471081 h 2826483"/>
                <a:gd name="connsiteX8" fmla="*/ 4197935 w 4197935"/>
                <a:gd name="connsiteY8" fmla="*/ 471081 h 2826483"/>
                <a:gd name="connsiteX9" fmla="*/ 4197935 w 4197935"/>
                <a:gd name="connsiteY9" fmla="*/ 1177701 h 2826483"/>
                <a:gd name="connsiteX10" fmla="*/ 4197935 w 4197935"/>
                <a:gd name="connsiteY10" fmla="*/ 2355393 h 2826483"/>
                <a:gd name="connsiteX11" fmla="*/ 3726845 w 4197935"/>
                <a:gd name="connsiteY11" fmla="*/ 2826483 h 2826483"/>
                <a:gd name="connsiteX12" fmla="*/ 1749140 w 4197935"/>
                <a:gd name="connsiteY12" fmla="*/ 2826483 h 2826483"/>
                <a:gd name="connsiteX13" fmla="*/ 699656 w 4197935"/>
                <a:gd name="connsiteY13" fmla="*/ 2826483 h 2826483"/>
                <a:gd name="connsiteX14" fmla="*/ 699656 w 4197935"/>
                <a:gd name="connsiteY14" fmla="*/ 2826483 h 2826483"/>
                <a:gd name="connsiteX15" fmla="*/ 471090 w 4197935"/>
                <a:gd name="connsiteY15" fmla="*/ 2826483 h 2826483"/>
                <a:gd name="connsiteX16" fmla="*/ 0 w 4197935"/>
                <a:gd name="connsiteY16" fmla="*/ 2355393 h 2826483"/>
                <a:gd name="connsiteX17" fmla="*/ 0 w 4197935"/>
                <a:gd name="connsiteY17" fmla="*/ 1177701 h 2826483"/>
                <a:gd name="connsiteX18" fmla="*/ 0 w 4197935"/>
                <a:gd name="connsiteY18" fmla="*/ 471081 h 2826483"/>
                <a:gd name="connsiteX19" fmla="*/ 0 w 4197935"/>
                <a:gd name="connsiteY19" fmla="*/ 471081 h 2826483"/>
                <a:gd name="connsiteX20" fmla="*/ 0 w 4197935"/>
                <a:gd name="connsiteY20" fmla="*/ 471090 h 2826483"/>
                <a:gd name="connsiteX0" fmla="*/ 974271 w 5172206"/>
                <a:gd name="connsiteY0" fmla="*/ 1087588 h 3442981"/>
                <a:gd name="connsiteX1" fmla="*/ 1445361 w 5172206"/>
                <a:gd name="connsiteY1" fmla="*/ 616498 h 3442981"/>
                <a:gd name="connsiteX2" fmla="*/ 1673927 w 5172206"/>
                <a:gd name="connsiteY2" fmla="*/ 616498 h 3442981"/>
                <a:gd name="connsiteX3" fmla="*/ 0 w 5172206"/>
                <a:gd name="connsiteY3" fmla="*/ 0 h 3442981"/>
                <a:gd name="connsiteX4" fmla="*/ 2723411 w 5172206"/>
                <a:gd name="connsiteY4" fmla="*/ 616498 h 3442981"/>
                <a:gd name="connsiteX5" fmla="*/ 4701116 w 5172206"/>
                <a:gd name="connsiteY5" fmla="*/ 616498 h 3442981"/>
                <a:gd name="connsiteX6" fmla="*/ 5172206 w 5172206"/>
                <a:gd name="connsiteY6" fmla="*/ 1087588 h 3442981"/>
                <a:gd name="connsiteX7" fmla="*/ 5172206 w 5172206"/>
                <a:gd name="connsiteY7" fmla="*/ 1087579 h 3442981"/>
                <a:gd name="connsiteX8" fmla="*/ 5172206 w 5172206"/>
                <a:gd name="connsiteY8" fmla="*/ 1087579 h 3442981"/>
                <a:gd name="connsiteX9" fmla="*/ 5172206 w 5172206"/>
                <a:gd name="connsiteY9" fmla="*/ 1794199 h 3442981"/>
                <a:gd name="connsiteX10" fmla="*/ 5172206 w 5172206"/>
                <a:gd name="connsiteY10" fmla="*/ 2971891 h 3442981"/>
                <a:gd name="connsiteX11" fmla="*/ 4701116 w 5172206"/>
                <a:gd name="connsiteY11" fmla="*/ 3442981 h 3442981"/>
                <a:gd name="connsiteX12" fmla="*/ 2723411 w 5172206"/>
                <a:gd name="connsiteY12" fmla="*/ 3442981 h 3442981"/>
                <a:gd name="connsiteX13" fmla="*/ 1673927 w 5172206"/>
                <a:gd name="connsiteY13" fmla="*/ 3442981 h 3442981"/>
                <a:gd name="connsiteX14" fmla="*/ 1673927 w 5172206"/>
                <a:gd name="connsiteY14" fmla="*/ 3442981 h 3442981"/>
                <a:gd name="connsiteX15" fmla="*/ 1445361 w 5172206"/>
                <a:gd name="connsiteY15" fmla="*/ 3442981 h 3442981"/>
                <a:gd name="connsiteX16" fmla="*/ 974271 w 5172206"/>
                <a:gd name="connsiteY16" fmla="*/ 2971891 h 3442981"/>
                <a:gd name="connsiteX17" fmla="*/ 974271 w 5172206"/>
                <a:gd name="connsiteY17" fmla="*/ 1794199 h 3442981"/>
                <a:gd name="connsiteX18" fmla="*/ 974271 w 5172206"/>
                <a:gd name="connsiteY18" fmla="*/ 1087579 h 3442981"/>
                <a:gd name="connsiteX19" fmla="*/ 974271 w 5172206"/>
                <a:gd name="connsiteY19" fmla="*/ 1087579 h 3442981"/>
                <a:gd name="connsiteX20" fmla="*/ 974271 w 5172206"/>
                <a:gd name="connsiteY20" fmla="*/ 1087588 h 3442981"/>
                <a:gd name="connsiteX0" fmla="*/ 974271 w 5172206"/>
                <a:gd name="connsiteY0" fmla="*/ 1087588 h 3442981"/>
                <a:gd name="connsiteX1" fmla="*/ 993298 w 5172206"/>
                <a:gd name="connsiteY1" fmla="*/ 1083972 h 3442981"/>
                <a:gd name="connsiteX2" fmla="*/ 1673927 w 5172206"/>
                <a:gd name="connsiteY2" fmla="*/ 616498 h 3442981"/>
                <a:gd name="connsiteX3" fmla="*/ 0 w 5172206"/>
                <a:gd name="connsiteY3" fmla="*/ 0 h 3442981"/>
                <a:gd name="connsiteX4" fmla="*/ 2723411 w 5172206"/>
                <a:gd name="connsiteY4" fmla="*/ 616498 h 3442981"/>
                <a:gd name="connsiteX5" fmla="*/ 4701116 w 5172206"/>
                <a:gd name="connsiteY5" fmla="*/ 616498 h 3442981"/>
                <a:gd name="connsiteX6" fmla="*/ 5172206 w 5172206"/>
                <a:gd name="connsiteY6" fmla="*/ 1087588 h 3442981"/>
                <a:gd name="connsiteX7" fmla="*/ 5172206 w 5172206"/>
                <a:gd name="connsiteY7" fmla="*/ 1087579 h 3442981"/>
                <a:gd name="connsiteX8" fmla="*/ 5172206 w 5172206"/>
                <a:gd name="connsiteY8" fmla="*/ 1087579 h 3442981"/>
                <a:gd name="connsiteX9" fmla="*/ 5172206 w 5172206"/>
                <a:gd name="connsiteY9" fmla="*/ 1794199 h 3442981"/>
                <a:gd name="connsiteX10" fmla="*/ 5172206 w 5172206"/>
                <a:gd name="connsiteY10" fmla="*/ 2971891 h 3442981"/>
                <a:gd name="connsiteX11" fmla="*/ 4701116 w 5172206"/>
                <a:gd name="connsiteY11" fmla="*/ 3442981 h 3442981"/>
                <a:gd name="connsiteX12" fmla="*/ 2723411 w 5172206"/>
                <a:gd name="connsiteY12" fmla="*/ 3442981 h 3442981"/>
                <a:gd name="connsiteX13" fmla="*/ 1673927 w 5172206"/>
                <a:gd name="connsiteY13" fmla="*/ 3442981 h 3442981"/>
                <a:gd name="connsiteX14" fmla="*/ 1673927 w 5172206"/>
                <a:gd name="connsiteY14" fmla="*/ 3442981 h 3442981"/>
                <a:gd name="connsiteX15" fmla="*/ 1445361 w 5172206"/>
                <a:gd name="connsiteY15" fmla="*/ 3442981 h 3442981"/>
                <a:gd name="connsiteX16" fmla="*/ 974271 w 5172206"/>
                <a:gd name="connsiteY16" fmla="*/ 2971891 h 3442981"/>
                <a:gd name="connsiteX17" fmla="*/ 974271 w 5172206"/>
                <a:gd name="connsiteY17" fmla="*/ 1794199 h 3442981"/>
                <a:gd name="connsiteX18" fmla="*/ 974271 w 5172206"/>
                <a:gd name="connsiteY18" fmla="*/ 1087579 h 3442981"/>
                <a:gd name="connsiteX19" fmla="*/ 974271 w 5172206"/>
                <a:gd name="connsiteY19" fmla="*/ 1087579 h 3442981"/>
                <a:gd name="connsiteX20" fmla="*/ 974271 w 5172206"/>
                <a:gd name="connsiteY20" fmla="*/ 1087588 h 3442981"/>
                <a:gd name="connsiteX0" fmla="*/ 974271 w 5172206"/>
                <a:gd name="connsiteY0" fmla="*/ 1087588 h 3442981"/>
                <a:gd name="connsiteX1" fmla="*/ 993298 w 5172206"/>
                <a:gd name="connsiteY1" fmla="*/ 1083972 h 3442981"/>
                <a:gd name="connsiteX2" fmla="*/ 1673927 w 5172206"/>
                <a:gd name="connsiteY2" fmla="*/ 616498 h 3442981"/>
                <a:gd name="connsiteX3" fmla="*/ 0 w 5172206"/>
                <a:gd name="connsiteY3" fmla="*/ 0 h 3442981"/>
                <a:gd name="connsiteX4" fmla="*/ 2723411 w 5172206"/>
                <a:gd name="connsiteY4" fmla="*/ 616498 h 3442981"/>
                <a:gd name="connsiteX5" fmla="*/ 4701116 w 5172206"/>
                <a:gd name="connsiteY5" fmla="*/ 616498 h 3442981"/>
                <a:gd name="connsiteX6" fmla="*/ 5172206 w 5172206"/>
                <a:gd name="connsiteY6" fmla="*/ 1087588 h 3442981"/>
                <a:gd name="connsiteX7" fmla="*/ 5172206 w 5172206"/>
                <a:gd name="connsiteY7" fmla="*/ 1087579 h 3442981"/>
                <a:gd name="connsiteX8" fmla="*/ 5172206 w 5172206"/>
                <a:gd name="connsiteY8" fmla="*/ 1087579 h 3442981"/>
                <a:gd name="connsiteX9" fmla="*/ 5172206 w 5172206"/>
                <a:gd name="connsiteY9" fmla="*/ 1794199 h 3442981"/>
                <a:gd name="connsiteX10" fmla="*/ 5172206 w 5172206"/>
                <a:gd name="connsiteY10" fmla="*/ 2971891 h 3442981"/>
                <a:gd name="connsiteX11" fmla="*/ 4701116 w 5172206"/>
                <a:gd name="connsiteY11" fmla="*/ 3442981 h 3442981"/>
                <a:gd name="connsiteX12" fmla="*/ 2723411 w 5172206"/>
                <a:gd name="connsiteY12" fmla="*/ 3442981 h 3442981"/>
                <a:gd name="connsiteX13" fmla="*/ 1673927 w 5172206"/>
                <a:gd name="connsiteY13" fmla="*/ 3442981 h 3442981"/>
                <a:gd name="connsiteX14" fmla="*/ 1673927 w 5172206"/>
                <a:gd name="connsiteY14" fmla="*/ 3442981 h 3442981"/>
                <a:gd name="connsiteX15" fmla="*/ 1445361 w 5172206"/>
                <a:gd name="connsiteY15" fmla="*/ 3442981 h 3442981"/>
                <a:gd name="connsiteX16" fmla="*/ 974271 w 5172206"/>
                <a:gd name="connsiteY16" fmla="*/ 2971891 h 3442981"/>
                <a:gd name="connsiteX17" fmla="*/ 974271 w 5172206"/>
                <a:gd name="connsiteY17" fmla="*/ 1794199 h 3442981"/>
                <a:gd name="connsiteX18" fmla="*/ 974271 w 5172206"/>
                <a:gd name="connsiteY18" fmla="*/ 1087579 h 3442981"/>
                <a:gd name="connsiteX19" fmla="*/ 974271 w 5172206"/>
                <a:gd name="connsiteY19" fmla="*/ 1087579 h 3442981"/>
                <a:gd name="connsiteX20" fmla="*/ 974271 w 5172206"/>
                <a:gd name="connsiteY20" fmla="*/ 1087588 h 3442981"/>
                <a:gd name="connsiteX0" fmla="*/ 974271 w 5172206"/>
                <a:gd name="connsiteY0" fmla="*/ 1087588 h 3442981"/>
                <a:gd name="connsiteX1" fmla="*/ 993298 w 5172206"/>
                <a:gd name="connsiteY1" fmla="*/ 1083972 h 3442981"/>
                <a:gd name="connsiteX2" fmla="*/ 1673927 w 5172206"/>
                <a:gd name="connsiteY2" fmla="*/ 616498 h 3442981"/>
                <a:gd name="connsiteX3" fmla="*/ 0 w 5172206"/>
                <a:gd name="connsiteY3" fmla="*/ 0 h 3442981"/>
                <a:gd name="connsiteX4" fmla="*/ 2723411 w 5172206"/>
                <a:gd name="connsiteY4" fmla="*/ 616498 h 3442981"/>
                <a:gd name="connsiteX5" fmla="*/ 4701116 w 5172206"/>
                <a:gd name="connsiteY5" fmla="*/ 616498 h 3442981"/>
                <a:gd name="connsiteX6" fmla="*/ 5172206 w 5172206"/>
                <a:gd name="connsiteY6" fmla="*/ 1087588 h 3442981"/>
                <a:gd name="connsiteX7" fmla="*/ 5172206 w 5172206"/>
                <a:gd name="connsiteY7" fmla="*/ 1087579 h 3442981"/>
                <a:gd name="connsiteX8" fmla="*/ 5172206 w 5172206"/>
                <a:gd name="connsiteY8" fmla="*/ 1087579 h 3442981"/>
                <a:gd name="connsiteX9" fmla="*/ 5172206 w 5172206"/>
                <a:gd name="connsiteY9" fmla="*/ 1794199 h 3442981"/>
                <a:gd name="connsiteX10" fmla="*/ 5172206 w 5172206"/>
                <a:gd name="connsiteY10" fmla="*/ 2971891 h 3442981"/>
                <a:gd name="connsiteX11" fmla="*/ 4701116 w 5172206"/>
                <a:gd name="connsiteY11" fmla="*/ 3442981 h 3442981"/>
                <a:gd name="connsiteX12" fmla="*/ 2723411 w 5172206"/>
                <a:gd name="connsiteY12" fmla="*/ 3442981 h 3442981"/>
                <a:gd name="connsiteX13" fmla="*/ 1673927 w 5172206"/>
                <a:gd name="connsiteY13" fmla="*/ 3442981 h 3442981"/>
                <a:gd name="connsiteX14" fmla="*/ 1673927 w 5172206"/>
                <a:gd name="connsiteY14" fmla="*/ 3442981 h 3442981"/>
                <a:gd name="connsiteX15" fmla="*/ 1445361 w 5172206"/>
                <a:gd name="connsiteY15" fmla="*/ 3442981 h 3442981"/>
                <a:gd name="connsiteX16" fmla="*/ 974271 w 5172206"/>
                <a:gd name="connsiteY16" fmla="*/ 2971891 h 3442981"/>
                <a:gd name="connsiteX17" fmla="*/ 974271 w 5172206"/>
                <a:gd name="connsiteY17" fmla="*/ 1794199 h 3442981"/>
                <a:gd name="connsiteX18" fmla="*/ 974271 w 5172206"/>
                <a:gd name="connsiteY18" fmla="*/ 1087579 h 3442981"/>
                <a:gd name="connsiteX19" fmla="*/ 974271 w 5172206"/>
                <a:gd name="connsiteY19" fmla="*/ 1087579 h 3442981"/>
                <a:gd name="connsiteX20" fmla="*/ 974271 w 5172206"/>
                <a:gd name="connsiteY20" fmla="*/ 1087588 h 3442981"/>
                <a:gd name="connsiteX0" fmla="*/ 974271 w 5172206"/>
                <a:gd name="connsiteY0" fmla="*/ 1087588 h 3442981"/>
                <a:gd name="connsiteX1" fmla="*/ 993298 w 5172206"/>
                <a:gd name="connsiteY1" fmla="*/ 1083972 h 3442981"/>
                <a:gd name="connsiteX2" fmla="*/ 975284 w 5172206"/>
                <a:gd name="connsiteY2" fmla="*/ 1089110 h 3442981"/>
                <a:gd name="connsiteX3" fmla="*/ 0 w 5172206"/>
                <a:gd name="connsiteY3" fmla="*/ 0 h 3442981"/>
                <a:gd name="connsiteX4" fmla="*/ 2723411 w 5172206"/>
                <a:gd name="connsiteY4" fmla="*/ 616498 h 3442981"/>
                <a:gd name="connsiteX5" fmla="*/ 4701116 w 5172206"/>
                <a:gd name="connsiteY5" fmla="*/ 616498 h 3442981"/>
                <a:gd name="connsiteX6" fmla="*/ 5172206 w 5172206"/>
                <a:gd name="connsiteY6" fmla="*/ 1087588 h 3442981"/>
                <a:gd name="connsiteX7" fmla="*/ 5172206 w 5172206"/>
                <a:gd name="connsiteY7" fmla="*/ 1087579 h 3442981"/>
                <a:gd name="connsiteX8" fmla="*/ 5172206 w 5172206"/>
                <a:gd name="connsiteY8" fmla="*/ 1087579 h 3442981"/>
                <a:gd name="connsiteX9" fmla="*/ 5172206 w 5172206"/>
                <a:gd name="connsiteY9" fmla="*/ 1794199 h 3442981"/>
                <a:gd name="connsiteX10" fmla="*/ 5172206 w 5172206"/>
                <a:gd name="connsiteY10" fmla="*/ 2971891 h 3442981"/>
                <a:gd name="connsiteX11" fmla="*/ 4701116 w 5172206"/>
                <a:gd name="connsiteY11" fmla="*/ 3442981 h 3442981"/>
                <a:gd name="connsiteX12" fmla="*/ 2723411 w 5172206"/>
                <a:gd name="connsiteY12" fmla="*/ 3442981 h 3442981"/>
                <a:gd name="connsiteX13" fmla="*/ 1673927 w 5172206"/>
                <a:gd name="connsiteY13" fmla="*/ 3442981 h 3442981"/>
                <a:gd name="connsiteX14" fmla="*/ 1673927 w 5172206"/>
                <a:gd name="connsiteY14" fmla="*/ 3442981 h 3442981"/>
                <a:gd name="connsiteX15" fmla="*/ 1445361 w 5172206"/>
                <a:gd name="connsiteY15" fmla="*/ 3442981 h 3442981"/>
                <a:gd name="connsiteX16" fmla="*/ 974271 w 5172206"/>
                <a:gd name="connsiteY16" fmla="*/ 2971891 h 3442981"/>
                <a:gd name="connsiteX17" fmla="*/ 974271 w 5172206"/>
                <a:gd name="connsiteY17" fmla="*/ 1794199 h 3442981"/>
                <a:gd name="connsiteX18" fmla="*/ 974271 w 5172206"/>
                <a:gd name="connsiteY18" fmla="*/ 1087579 h 3442981"/>
                <a:gd name="connsiteX19" fmla="*/ 974271 w 5172206"/>
                <a:gd name="connsiteY19" fmla="*/ 1087579 h 3442981"/>
                <a:gd name="connsiteX20" fmla="*/ 974271 w 5172206"/>
                <a:gd name="connsiteY20" fmla="*/ 1087588 h 3442981"/>
                <a:gd name="connsiteX0" fmla="*/ 974271 w 5172206"/>
                <a:gd name="connsiteY0" fmla="*/ 1087588 h 3442981"/>
                <a:gd name="connsiteX1" fmla="*/ 993298 w 5172206"/>
                <a:gd name="connsiteY1" fmla="*/ 1083972 h 3442981"/>
                <a:gd name="connsiteX2" fmla="*/ 975284 w 5172206"/>
                <a:gd name="connsiteY2" fmla="*/ 1089110 h 3442981"/>
                <a:gd name="connsiteX3" fmla="*/ 0 w 5172206"/>
                <a:gd name="connsiteY3" fmla="*/ 0 h 3442981"/>
                <a:gd name="connsiteX4" fmla="*/ 2723411 w 5172206"/>
                <a:gd name="connsiteY4" fmla="*/ 616498 h 3442981"/>
                <a:gd name="connsiteX5" fmla="*/ 4701116 w 5172206"/>
                <a:gd name="connsiteY5" fmla="*/ 616498 h 3442981"/>
                <a:gd name="connsiteX6" fmla="*/ 5172206 w 5172206"/>
                <a:gd name="connsiteY6" fmla="*/ 1087588 h 3442981"/>
                <a:gd name="connsiteX7" fmla="*/ 5172206 w 5172206"/>
                <a:gd name="connsiteY7" fmla="*/ 1087579 h 3442981"/>
                <a:gd name="connsiteX8" fmla="*/ 5172206 w 5172206"/>
                <a:gd name="connsiteY8" fmla="*/ 1087579 h 3442981"/>
                <a:gd name="connsiteX9" fmla="*/ 5172206 w 5172206"/>
                <a:gd name="connsiteY9" fmla="*/ 1794199 h 3442981"/>
                <a:gd name="connsiteX10" fmla="*/ 5172206 w 5172206"/>
                <a:gd name="connsiteY10" fmla="*/ 2971891 h 3442981"/>
                <a:gd name="connsiteX11" fmla="*/ 4701116 w 5172206"/>
                <a:gd name="connsiteY11" fmla="*/ 3442981 h 3442981"/>
                <a:gd name="connsiteX12" fmla="*/ 2723411 w 5172206"/>
                <a:gd name="connsiteY12" fmla="*/ 3442981 h 3442981"/>
                <a:gd name="connsiteX13" fmla="*/ 1673927 w 5172206"/>
                <a:gd name="connsiteY13" fmla="*/ 3442981 h 3442981"/>
                <a:gd name="connsiteX14" fmla="*/ 1673927 w 5172206"/>
                <a:gd name="connsiteY14" fmla="*/ 3442981 h 3442981"/>
                <a:gd name="connsiteX15" fmla="*/ 1445361 w 5172206"/>
                <a:gd name="connsiteY15" fmla="*/ 3442981 h 3442981"/>
                <a:gd name="connsiteX16" fmla="*/ 974271 w 5172206"/>
                <a:gd name="connsiteY16" fmla="*/ 2971891 h 3442981"/>
                <a:gd name="connsiteX17" fmla="*/ 974271 w 5172206"/>
                <a:gd name="connsiteY17" fmla="*/ 1794199 h 3442981"/>
                <a:gd name="connsiteX18" fmla="*/ 974271 w 5172206"/>
                <a:gd name="connsiteY18" fmla="*/ 1087579 h 3442981"/>
                <a:gd name="connsiteX19" fmla="*/ 974271 w 5172206"/>
                <a:gd name="connsiteY19" fmla="*/ 1087579 h 3442981"/>
                <a:gd name="connsiteX20" fmla="*/ 974271 w 5172206"/>
                <a:gd name="connsiteY20" fmla="*/ 1087588 h 3442981"/>
                <a:gd name="connsiteX0" fmla="*/ 974271 w 5172206"/>
                <a:gd name="connsiteY0" fmla="*/ 1087588 h 3442981"/>
                <a:gd name="connsiteX1" fmla="*/ 993298 w 5172206"/>
                <a:gd name="connsiteY1" fmla="*/ 1083972 h 3442981"/>
                <a:gd name="connsiteX2" fmla="*/ 975284 w 5172206"/>
                <a:gd name="connsiteY2" fmla="*/ 1089110 h 3442981"/>
                <a:gd name="connsiteX3" fmla="*/ 0 w 5172206"/>
                <a:gd name="connsiteY3" fmla="*/ 0 h 3442981"/>
                <a:gd name="connsiteX4" fmla="*/ 1660036 w 5172206"/>
                <a:gd name="connsiteY4" fmla="*/ 626773 h 3442981"/>
                <a:gd name="connsiteX5" fmla="*/ 4701116 w 5172206"/>
                <a:gd name="connsiteY5" fmla="*/ 616498 h 3442981"/>
                <a:gd name="connsiteX6" fmla="*/ 5172206 w 5172206"/>
                <a:gd name="connsiteY6" fmla="*/ 1087588 h 3442981"/>
                <a:gd name="connsiteX7" fmla="*/ 5172206 w 5172206"/>
                <a:gd name="connsiteY7" fmla="*/ 1087579 h 3442981"/>
                <a:gd name="connsiteX8" fmla="*/ 5172206 w 5172206"/>
                <a:gd name="connsiteY8" fmla="*/ 1087579 h 3442981"/>
                <a:gd name="connsiteX9" fmla="*/ 5172206 w 5172206"/>
                <a:gd name="connsiteY9" fmla="*/ 1794199 h 3442981"/>
                <a:gd name="connsiteX10" fmla="*/ 5172206 w 5172206"/>
                <a:gd name="connsiteY10" fmla="*/ 2971891 h 3442981"/>
                <a:gd name="connsiteX11" fmla="*/ 4701116 w 5172206"/>
                <a:gd name="connsiteY11" fmla="*/ 3442981 h 3442981"/>
                <a:gd name="connsiteX12" fmla="*/ 2723411 w 5172206"/>
                <a:gd name="connsiteY12" fmla="*/ 3442981 h 3442981"/>
                <a:gd name="connsiteX13" fmla="*/ 1673927 w 5172206"/>
                <a:gd name="connsiteY13" fmla="*/ 3442981 h 3442981"/>
                <a:gd name="connsiteX14" fmla="*/ 1673927 w 5172206"/>
                <a:gd name="connsiteY14" fmla="*/ 3442981 h 3442981"/>
                <a:gd name="connsiteX15" fmla="*/ 1445361 w 5172206"/>
                <a:gd name="connsiteY15" fmla="*/ 3442981 h 3442981"/>
                <a:gd name="connsiteX16" fmla="*/ 974271 w 5172206"/>
                <a:gd name="connsiteY16" fmla="*/ 2971891 h 3442981"/>
                <a:gd name="connsiteX17" fmla="*/ 974271 w 5172206"/>
                <a:gd name="connsiteY17" fmla="*/ 1794199 h 3442981"/>
                <a:gd name="connsiteX18" fmla="*/ 974271 w 5172206"/>
                <a:gd name="connsiteY18" fmla="*/ 1087579 h 3442981"/>
                <a:gd name="connsiteX19" fmla="*/ 974271 w 5172206"/>
                <a:gd name="connsiteY19" fmla="*/ 1087579 h 3442981"/>
                <a:gd name="connsiteX20" fmla="*/ 974271 w 5172206"/>
                <a:gd name="connsiteY20" fmla="*/ 1087588 h 344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72206" h="3442981">
                  <a:moveTo>
                    <a:pt x="974271" y="1087588"/>
                  </a:moveTo>
                  <a:cubicBezTo>
                    <a:pt x="974271" y="827412"/>
                    <a:pt x="974565" y="1094246"/>
                    <a:pt x="993298" y="1083972"/>
                  </a:cubicBezTo>
                  <a:cubicBezTo>
                    <a:pt x="973594" y="1102808"/>
                    <a:pt x="994987" y="1090823"/>
                    <a:pt x="975284" y="1089110"/>
                  </a:cubicBezTo>
                  <a:lnTo>
                    <a:pt x="0" y="0"/>
                  </a:lnTo>
                  <a:lnTo>
                    <a:pt x="1660036" y="626773"/>
                  </a:lnTo>
                  <a:lnTo>
                    <a:pt x="4701116" y="616498"/>
                  </a:lnTo>
                  <a:cubicBezTo>
                    <a:pt x="4961292" y="616498"/>
                    <a:pt x="5172206" y="827412"/>
                    <a:pt x="5172206" y="1087588"/>
                  </a:cubicBezTo>
                  <a:lnTo>
                    <a:pt x="5172206" y="1087579"/>
                  </a:lnTo>
                  <a:lnTo>
                    <a:pt x="5172206" y="1087579"/>
                  </a:lnTo>
                  <a:lnTo>
                    <a:pt x="5172206" y="1794199"/>
                  </a:lnTo>
                  <a:lnTo>
                    <a:pt x="5172206" y="2971891"/>
                  </a:lnTo>
                  <a:cubicBezTo>
                    <a:pt x="5172206" y="3232067"/>
                    <a:pt x="4961292" y="3442981"/>
                    <a:pt x="4701116" y="3442981"/>
                  </a:cubicBezTo>
                  <a:lnTo>
                    <a:pt x="2723411" y="3442981"/>
                  </a:lnTo>
                  <a:lnTo>
                    <a:pt x="1673927" y="3442981"/>
                  </a:lnTo>
                  <a:lnTo>
                    <a:pt x="1673927" y="3442981"/>
                  </a:lnTo>
                  <a:lnTo>
                    <a:pt x="1445361" y="3442981"/>
                  </a:lnTo>
                  <a:cubicBezTo>
                    <a:pt x="1185185" y="3442981"/>
                    <a:pt x="974271" y="3232067"/>
                    <a:pt x="974271" y="2971891"/>
                  </a:cubicBezTo>
                  <a:lnTo>
                    <a:pt x="974271" y="1794199"/>
                  </a:lnTo>
                  <a:lnTo>
                    <a:pt x="974271" y="1087579"/>
                  </a:lnTo>
                  <a:lnTo>
                    <a:pt x="974271" y="1087579"/>
                  </a:lnTo>
                  <a:lnTo>
                    <a:pt x="974271" y="1087588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995760" y="4150385"/>
              <a:ext cx="3665354" cy="2028684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6" t="48478" r="73889" b="-1"/>
            <a:stretch/>
          </p:blipFill>
          <p:spPr bwMode="auto">
            <a:xfrm>
              <a:off x="7066591" y="4380586"/>
              <a:ext cx="1228293" cy="162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4" t="4032" r="73360" b="49880"/>
            <a:stretch/>
          </p:blipFill>
          <p:spPr bwMode="auto">
            <a:xfrm>
              <a:off x="5361713" y="4439115"/>
              <a:ext cx="1204022" cy="145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正方形/長方形 47"/>
            <p:cNvSpPr/>
            <p:nvPr/>
          </p:nvSpPr>
          <p:spPr>
            <a:xfrm>
              <a:off x="4941159" y="6043110"/>
              <a:ext cx="37567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LO contributions are suppressed.</a:t>
              </a:r>
              <a:b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Dedicated NLO calculation needed.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098118" y="3940201"/>
              <a:ext cx="35704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FFCC66"/>
                  </a:solidFill>
                  <a:ea typeface="HGP創英角ﾎﾟｯﾌﾟ体" pitchFamily="50" charset="-128"/>
                </a:rPr>
                <a:t>[J. Hisano, S. M., M. M. Nojiri, O. Saito, 2005] </a:t>
              </a:r>
              <a:endParaRPr lang="ja-JP" altLang="en-US" sz="1400" dirty="0">
                <a:solidFill>
                  <a:srgbClr val="FFCC66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30840" y="1348106"/>
            <a:ext cx="4197935" cy="5349438"/>
            <a:chOff x="230840" y="1348106"/>
            <a:chExt cx="4197935" cy="5349438"/>
          </a:xfrm>
        </p:grpSpPr>
        <p:cxnSp>
          <p:nvCxnSpPr>
            <p:cNvPr id="32" name="直線矢印コネクタ 31"/>
            <p:cNvCxnSpPr/>
            <p:nvPr/>
          </p:nvCxnSpPr>
          <p:spPr>
            <a:xfrm>
              <a:off x="1002229" y="1348106"/>
              <a:ext cx="0" cy="1834334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 rot="16200000">
              <a:off x="459396" y="2092944"/>
              <a:ext cx="1078180" cy="3693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66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Direct D.</a:t>
              </a:r>
              <a:endParaRPr lang="ja-JP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角丸四角形吹き出し 35"/>
            <p:cNvSpPr/>
            <p:nvPr/>
          </p:nvSpPr>
          <p:spPr>
            <a:xfrm>
              <a:off x="230840" y="3871061"/>
              <a:ext cx="4197935" cy="2826483"/>
            </a:xfrm>
            <a:prstGeom prst="wedgeRoundRectCallout">
              <a:avLst>
                <a:gd name="adj1" fmla="val -32336"/>
                <a:gd name="adj2" fmla="val -69813"/>
                <a:gd name="adj3" fmla="val 16667"/>
              </a:avLst>
            </a:prstGeom>
            <a:blipFill>
              <a:blip r:embed="rId5"/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16483" y="4146643"/>
              <a:ext cx="3665354" cy="2028684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83" y="4386817"/>
              <a:ext cx="2708018" cy="1575025"/>
            </a:xfrm>
            <a:prstGeom prst="rect">
              <a:avLst/>
            </a:prstGeom>
          </p:spPr>
        </p:pic>
        <p:sp>
          <p:nvSpPr>
            <p:cNvPr id="50" name="正方形/長方形 49"/>
            <p:cNvSpPr/>
            <p:nvPr/>
          </p:nvSpPr>
          <p:spPr>
            <a:xfrm>
              <a:off x="451428" y="6033548"/>
              <a:ext cx="37567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Boosted by Sommerfeld effects. </a:t>
              </a:r>
              <a:b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i="1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Heavy and Uncertainty of astro.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940195" y="3926132"/>
              <a:ext cx="29041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FFCC66"/>
                  </a:solidFill>
                  <a:ea typeface="HGP創英角ﾎﾟｯﾌﾟ体" pitchFamily="50" charset="-128"/>
                </a:rPr>
                <a:t>[J. Hisano, S. M., M. M. Nojiri, 2004] </a:t>
              </a:r>
              <a:endParaRPr lang="ja-JP" altLang="en-US" sz="1400" dirty="0">
                <a:solidFill>
                  <a:srgbClr val="FFCC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1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3">
            <a:extLst>
              <a:ext uri="{FF2B5EF4-FFF2-40B4-BE49-F238E27FC236}">
                <a16:creationId xmlns:a16="http://schemas.microsoft.com/office/drawing/2014/main" id="{12479A76-99B8-4425-927B-F782A0E0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33" y="135682"/>
            <a:ext cx="7585115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Toward the detection of weak-charged DMs</a:t>
            </a:r>
            <a:r>
              <a:rPr lang="en-US" altLang="ja-JP" sz="2800" i="1" kern="0" noProof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kumimoji="1" lang="en-US" altLang="ja-JP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512096" y="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6/7</a:t>
            </a:r>
            <a:endParaRPr lang="ja-JP" altLang="en-US" dirty="0">
              <a:solidFill>
                <a:srgbClr val="CC66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065386" y="734540"/>
            <a:ext cx="3027189" cy="2921369"/>
            <a:chOff x="3065386" y="734540"/>
            <a:chExt cx="3027189" cy="2921369"/>
          </a:xfrm>
        </p:grpSpPr>
        <p:sp>
          <p:nvSpPr>
            <p:cNvPr id="54" name="正方形/長方形 53"/>
            <p:cNvSpPr/>
            <p:nvPr/>
          </p:nvSpPr>
          <p:spPr>
            <a:xfrm>
              <a:off x="3065386" y="2616459"/>
              <a:ext cx="30271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What are Motivations?</a:t>
              </a:r>
              <a:b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Their phenomenology?</a:t>
              </a:r>
            </a:p>
            <a:p>
              <a:r>
                <a:rPr lang="en-US" altLang="ja-JP" sz="2000" i="1" dirty="0">
                  <a:solidFill>
                    <a:schemeClr val="accent3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Takeo/Satoshi’s talks!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116756" y="1100186"/>
              <a:ext cx="2862804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  </a:t>
              </a:r>
              <a:r>
                <a:rPr lang="en-US" altLang="ja-JP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1      2      3  </a:t>
              </a:r>
              <a:br>
                <a:rPr lang="en-US" altLang="ja-JP" sz="20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endParaRPr lang="en-US" altLang="ja-JP" sz="5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</a:t>
              </a:r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0</a:t>
              </a:r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</a:t>
              </a:r>
              <a:r>
                <a:rPr lang="en-US" altLang="ja-JP" sz="2000" i="1" dirty="0">
                  <a:solidFill>
                    <a:srgbClr val="FF99CC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(OK)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 </a:t>
              </a:r>
              <a:r>
                <a:rPr lang="ja-JP" altLang="en-US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</a:t>
              </a:r>
              <a:endParaRPr lang="en-US" altLang="ja-JP" sz="2000" i="1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endParaRPr lang="en-US" altLang="ja-JP" sz="5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±1/2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         </a:t>
              </a:r>
            </a:p>
            <a:p>
              <a:endParaRPr lang="en-US" altLang="ja-JP" sz="5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±1</a:t>
              </a:r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            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OK </a:t>
              </a:r>
              <a:endParaRPr lang="ja-JP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186329" y="1527659"/>
              <a:ext cx="2793231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4090789" y="1189730"/>
              <a:ext cx="0" cy="146472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3445235" y="1049508"/>
              <a:ext cx="7072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i="1" dirty="0">
                  <a:solidFill>
                    <a:srgbClr val="0066FF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SU(2)</a:t>
              </a:r>
              <a:endParaRPr lang="ja-JP" altLang="en-US" sz="1600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082955" y="1235342"/>
              <a:ext cx="5918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U(1)</a:t>
              </a:r>
              <a:endParaRPr lang="ja-JP" altLang="en-US" sz="1600" dirty="0"/>
            </a:p>
          </p:txBody>
        </p:sp>
        <p:sp>
          <p:nvSpPr>
            <p:cNvPr id="6" name="楕円 5"/>
            <p:cNvSpPr/>
            <p:nvPr/>
          </p:nvSpPr>
          <p:spPr>
            <a:xfrm>
              <a:off x="5465851" y="1448653"/>
              <a:ext cx="544531" cy="54453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8" name="楕円 27"/>
            <p:cNvSpPr/>
            <p:nvPr/>
          </p:nvSpPr>
          <p:spPr>
            <a:xfrm>
              <a:off x="4808260" y="1819684"/>
              <a:ext cx="544531" cy="54453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125666" y="947582"/>
              <a:ext cx="2923467" cy="2708327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048150" y="734540"/>
              <a:ext cx="1040670" cy="40011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Theory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9120" y="511589"/>
            <a:ext cx="3005988" cy="3150625"/>
            <a:chOff x="169120" y="511589"/>
            <a:chExt cx="3005988" cy="3150625"/>
          </a:xfrm>
        </p:grpSpPr>
        <p:sp>
          <p:nvSpPr>
            <p:cNvPr id="73" name="正方形/長方形 72"/>
            <p:cNvSpPr/>
            <p:nvPr/>
          </p:nvSpPr>
          <p:spPr>
            <a:xfrm>
              <a:off x="2757243" y="511589"/>
              <a:ext cx="41786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500" b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↶</a:t>
              </a:r>
              <a:endParaRPr lang="ja-JP" altLang="en-US" sz="35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169122" y="2626003"/>
              <a:ext cx="26944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chemeClr val="accent4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How large s needed? What proc efficient?</a:t>
              </a:r>
              <a:br>
                <a:rPr lang="en-US" altLang="ja-JP" sz="2000" i="1" dirty="0">
                  <a:solidFill>
                    <a:schemeClr val="accent4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sz="2000" i="1" dirty="0">
                  <a:solidFill>
                    <a:schemeClr val="accent4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Talks 12</a:t>
              </a:r>
              <a:r>
                <a:rPr lang="en-US" altLang="ja-JP" sz="2000" i="1" baseline="30000" dirty="0">
                  <a:solidFill>
                    <a:schemeClr val="accent4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th</a:t>
              </a:r>
              <a:r>
                <a:rPr lang="en-US" altLang="ja-JP" sz="2000" i="1" dirty="0">
                  <a:solidFill>
                    <a:schemeClr val="accent4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morning! 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69120" y="948751"/>
              <a:ext cx="2694432" cy="2713463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910240" y="742676"/>
              <a:ext cx="1228221" cy="40011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chemeClr val="accent4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Colliders</a:t>
              </a:r>
              <a:endParaRPr lang="ja-JP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20" y="1154232"/>
              <a:ext cx="2694432" cy="1478076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4285361" y="3856783"/>
            <a:ext cx="3871624" cy="2897302"/>
            <a:chOff x="4285361" y="3856783"/>
            <a:chExt cx="3871624" cy="289730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005" y="4296298"/>
              <a:ext cx="3867980" cy="1436089"/>
            </a:xfrm>
            <a:prstGeom prst="rect">
              <a:avLst/>
            </a:prstGeom>
          </p:spPr>
        </p:pic>
        <p:sp>
          <p:nvSpPr>
            <p:cNvPr id="41" name="正方形/長方形 40"/>
            <p:cNvSpPr/>
            <p:nvPr/>
          </p:nvSpPr>
          <p:spPr>
            <a:xfrm>
              <a:off x="4285361" y="4040622"/>
              <a:ext cx="3871624" cy="2713463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5138986" y="3856783"/>
              <a:ext cx="2164375" cy="40011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chemeClr val="accent5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DM distributions</a:t>
              </a:r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7814249" y="5757174"/>
            <a:ext cx="340891" cy="365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983540" y="510142"/>
            <a:ext cx="2977025" cy="3145767"/>
            <a:chOff x="5983540" y="510142"/>
            <a:chExt cx="2977025" cy="314576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9" r="8371"/>
            <a:stretch/>
          </p:blipFill>
          <p:spPr>
            <a:xfrm>
              <a:off x="6266135" y="1142786"/>
              <a:ext cx="2694430" cy="1476912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6266135" y="2619698"/>
              <a:ext cx="26944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chemeClr val="accent6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Future sensitivities?</a:t>
              </a:r>
              <a:br>
                <a:rPr lang="en-US" altLang="ja-JP" sz="2000" i="1" dirty="0">
                  <a:solidFill>
                    <a:schemeClr val="accent6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sz="2000" i="1" dirty="0">
                  <a:solidFill>
                    <a:schemeClr val="accent6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Go beyond Nu floor?</a:t>
              </a:r>
              <a:b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</a:t>
              </a:r>
              <a:r>
                <a:rPr lang="en-US" altLang="ja-JP" sz="2000" i="1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Many Talks today!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6133" y="942446"/>
              <a:ext cx="2694432" cy="2713463"/>
            </a:xfrm>
            <a:prstGeom prst="rect">
              <a:avLst/>
            </a:prstGeom>
            <a:noFill/>
            <a:ln w="28575">
              <a:solidFill>
                <a:srgbClr val="FAC09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007253" y="736371"/>
              <a:ext cx="1212191" cy="40011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chemeClr val="accent6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Direct D.</a:t>
              </a:r>
              <a:endParaRPr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983540" y="510142"/>
              <a:ext cx="41786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500" b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↷</a:t>
              </a:r>
              <a:endParaRPr lang="ja-JP" altLang="en-US" sz="3500" b="1" dirty="0">
                <a:solidFill>
                  <a:srgbClr val="C00000"/>
                </a:solidFill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8512096" y="3279636"/>
              <a:ext cx="340891" cy="3652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297997" y="3644844"/>
            <a:ext cx="4762137" cy="2487653"/>
            <a:chOff x="4297997" y="3644844"/>
            <a:chExt cx="4762137" cy="2487653"/>
          </a:xfrm>
        </p:grpSpPr>
        <p:sp>
          <p:nvSpPr>
            <p:cNvPr id="10" name="正方形/長方形 9"/>
            <p:cNvSpPr/>
            <p:nvPr/>
          </p:nvSpPr>
          <p:spPr>
            <a:xfrm rot="16200000">
              <a:off x="7627105" y="4727327"/>
              <a:ext cx="17807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CC6600"/>
                  </a:solidFill>
                </a:rPr>
                <a:t>Prof. Gelmini’s talk</a:t>
              </a:r>
              <a:endParaRPr lang="ja-JP" altLang="en-US" sz="1600" b="1" dirty="0">
                <a:solidFill>
                  <a:srgbClr val="CC6600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 rot="16200000">
              <a:off x="7931299" y="4642928"/>
              <a:ext cx="18883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CC6600"/>
                  </a:solidFill>
                </a:rPr>
                <a:t>Prof. Salucci’s talk</a:t>
              </a:r>
              <a:endParaRPr lang="ja-JP" altLang="en-US" b="1" dirty="0">
                <a:solidFill>
                  <a:srgbClr val="CC6600"/>
                </a:solidFill>
              </a:endParaRPr>
            </a:p>
          </p:txBody>
        </p:sp>
        <p:cxnSp>
          <p:nvCxnSpPr>
            <p:cNvPr id="24" name="カギ線コネクタ 23"/>
            <p:cNvCxnSpPr>
              <a:stCxn id="17" idx="3"/>
              <a:endCxn id="52" idx="2"/>
            </p:cNvCxnSpPr>
            <p:nvPr/>
          </p:nvCxnSpPr>
          <p:spPr>
            <a:xfrm flipV="1">
              <a:off x="8155140" y="3644844"/>
              <a:ext cx="527402" cy="2294934"/>
            </a:xfrm>
            <a:prstGeom prst="bentConnector2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正方形/長方形 56"/>
            <p:cNvSpPr/>
            <p:nvPr/>
          </p:nvSpPr>
          <p:spPr>
            <a:xfrm>
              <a:off x="4297997" y="5732387"/>
              <a:ext cx="38589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altLang="ja-JP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Local DM distribution at </a:t>
              </a:r>
              <a:r>
                <a:rPr lang="ja-JP" altLang="en-US" sz="2000" b="1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☉</a:t>
              </a:r>
              <a:r>
                <a:rPr lang="en-US" altLang="ja-JP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.</a:t>
              </a:r>
            </a:p>
          </p:txBody>
        </p:sp>
      </p:grpSp>
      <p:sp>
        <p:nvSpPr>
          <p:cNvPr id="61" name="正方形/長方形 60"/>
          <p:cNvSpPr/>
          <p:nvPr/>
        </p:nvSpPr>
        <p:spPr>
          <a:xfrm>
            <a:off x="4296643" y="6030855"/>
            <a:ext cx="340891" cy="365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294928" y="6378462"/>
            <a:ext cx="340891" cy="365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58525" y="3748204"/>
            <a:ext cx="3132419" cy="3011706"/>
            <a:chOff x="158525" y="3748204"/>
            <a:chExt cx="3132419" cy="301170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25" y="4299527"/>
              <a:ext cx="2692748" cy="1467221"/>
            </a:xfrm>
            <a:prstGeom prst="rect">
              <a:avLst/>
            </a:prstGeom>
          </p:spPr>
        </p:pic>
        <p:sp>
          <p:nvSpPr>
            <p:cNvPr id="37" name="正方形/長方形 36"/>
            <p:cNvSpPr/>
            <p:nvPr/>
          </p:nvSpPr>
          <p:spPr>
            <a:xfrm>
              <a:off x="166746" y="4046447"/>
              <a:ext cx="2694432" cy="2713463"/>
            </a:xfrm>
            <a:prstGeom prst="rect">
              <a:avLst/>
            </a:prstGeom>
            <a:noFill/>
            <a:ln w="28575">
              <a:solidFill>
                <a:srgbClr val="FF999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815593" y="3880581"/>
              <a:ext cx="1418978" cy="40011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Indirect D.</a:t>
              </a:r>
              <a:endParaRPr lang="ja-JP" altLang="en-US" dirty="0">
                <a:solidFill>
                  <a:srgbClr val="FF6699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60980" y="5735615"/>
              <a:ext cx="26944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What is the target? Observation time?</a:t>
              </a:r>
              <a:br>
                <a:rPr lang="en-US" altLang="ja-JP" sz="2000" i="1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Talks 13</a:t>
              </a:r>
              <a:r>
                <a:rPr lang="en-US" altLang="ja-JP" sz="2000" i="1" baseline="30000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th</a:t>
              </a:r>
              <a:r>
                <a:rPr lang="en-US" altLang="ja-JP" sz="2000" i="1" dirty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morning!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 rot="5400000">
              <a:off x="2881956" y="3757082"/>
              <a:ext cx="417865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solidFill>
                    <a:srgbClr val="C00000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⤵</a:t>
              </a:r>
              <a:endParaRPr lang="ja-JP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2483060" y="4307488"/>
              <a:ext cx="340891" cy="3652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2501898" y="4562628"/>
              <a:ext cx="340891" cy="3652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2823951" y="4296297"/>
            <a:ext cx="5328837" cy="2138919"/>
            <a:chOff x="2823951" y="4296297"/>
            <a:chExt cx="5328837" cy="2138919"/>
          </a:xfrm>
        </p:grpSpPr>
        <p:sp>
          <p:nvSpPr>
            <p:cNvPr id="11" name="正方形/長方形 10"/>
            <p:cNvSpPr/>
            <p:nvPr/>
          </p:nvSpPr>
          <p:spPr>
            <a:xfrm rot="16200000">
              <a:off x="3098926" y="5056762"/>
              <a:ext cx="1890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CC6600"/>
                  </a:solidFill>
                  <a:latin typeface="+mn-ea"/>
                </a:rPr>
                <a:t>Prof. </a:t>
              </a:r>
              <a:r>
                <a:rPr lang="en-US" altLang="ja-JP" b="1" dirty="0" err="1">
                  <a:solidFill>
                    <a:srgbClr val="CC6600"/>
                  </a:solidFill>
                  <a:latin typeface="+mn-ea"/>
                </a:rPr>
                <a:t>Iocco’s</a:t>
              </a:r>
              <a:r>
                <a:rPr lang="en-US" altLang="ja-JP" b="1" dirty="0">
                  <a:solidFill>
                    <a:srgbClr val="CC6600"/>
                  </a:solidFill>
                  <a:latin typeface="+mn-ea"/>
                </a:rPr>
                <a:t> talk</a:t>
              </a:r>
              <a:endParaRPr lang="ja-JP" altLang="en-US" b="1" dirty="0">
                <a:solidFill>
                  <a:srgbClr val="CC6600"/>
                </a:solidFill>
                <a:latin typeface="+mn-ea"/>
              </a:endParaRPr>
            </a:p>
          </p:txBody>
        </p:sp>
        <p:cxnSp>
          <p:nvCxnSpPr>
            <p:cNvPr id="63" name="カギ線コネクタ 62"/>
            <p:cNvCxnSpPr>
              <a:stCxn id="61" idx="1"/>
              <a:endCxn id="75" idx="3"/>
            </p:cNvCxnSpPr>
            <p:nvPr/>
          </p:nvCxnSpPr>
          <p:spPr>
            <a:xfrm rot="10800000">
              <a:off x="2823951" y="4490093"/>
              <a:ext cx="1472692" cy="1723367"/>
            </a:xfrm>
            <a:prstGeom prst="bentConnector3">
              <a:avLst>
                <a:gd name="adj1" fmla="val 29768"/>
              </a:avLst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/>
          </p:nvSpPr>
          <p:spPr>
            <a:xfrm>
              <a:off x="4293800" y="6035106"/>
              <a:ext cx="38589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altLang="ja-JP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DM distribution @ Gal. Cent.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842790" y="4745232"/>
            <a:ext cx="5310088" cy="1997353"/>
            <a:chOff x="2842790" y="4745232"/>
            <a:chExt cx="5310088" cy="1997353"/>
          </a:xfrm>
        </p:grpSpPr>
        <p:sp>
          <p:nvSpPr>
            <p:cNvPr id="15" name="正方形/長方形 14"/>
            <p:cNvSpPr/>
            <p:nvPr/>
          </p:nvSpPr>
          <p:spPr>
            <a:xfrm rot="16200000">
              <a:off x="2301329" y="5452415"/>
              <a:ext cx="17173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CC6600"/>
                  </a:solidFill>
                </a:rPr>
                <a:t>Dr. Hiroshima talk</a:t>
              </a:r>
              <a:endParaRPr lang="ja-JP" altLang="en-US" sz="1600" b="1" dirty="0">
                <a:solidFill>
                  <a:srgbClr val="CC660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16200000">
              <a:off x="2649586" y="5412813"/>
              <a:ext cx="16279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CC6600"/>
                  </a:solidFill>
                </a:rPr>
                <a:t>Shunichi’s poster</a:t>
              </a:r>
              <a:endParaRPr lang="ja-JP" altLang="en-US" sz="1600" b="1" dirty="0">
                <a:solidFill>
                  <a:srgbClr val="CC6600"/>
                </a:solidFill>
              </a:endParaRPr>
            </a:p>
          </p:txBody>
        </p:sp>
        <p:cxnSp>
          <p:nvCxnSpPr>
            <p:cNvPr id="77" name="カギ線コネクタ 76"/>
            <p:cNvCxnSpPr>
              <a:stCxn id="76" idx="1"/>
              <a:endCxn id="78" idx="3"/>
            </p:cNvCxnSpPr>
            <p:nvPr/>
          </p:nvCxnSpPr>
          <p:spPr>
            <a:xfrm rot="10800000">
              <a:off x="2842790" y="4745232"/>
              <a:ext cx="1452139" cy="1815834"/>
            </a:xfrm>
            <a:prstGeom prst="bentConnector3">
              <a:avLst>
                <a:gd name="adj1" fmla="val 66981"/>
              </a:avLst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正方形/長方形 55"/>
            <p:cNvSpPr/>
            <p:nvPr/>
          </p:nvSpPr>
          <p:spPr>
            <a:xfrm>
              <a:off x="4293890" y="6342475"/>
              <a:ext cx="38589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altLang="ja-JP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DM distribution @</a:t>
              </a:r>
              <a:r>
                <a:rPr lang="ja-JP" altLang="en-US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</a:t>
              </a:r>
              <a:r>
                <a:rPr lang="en-US" altLang="ja-JP" sz="2000" i="1" dirty="0">
                  <a:solidFill>
                    <a:srgbClr val="FF6699"/>
                  </a:solidFill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satellites.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1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73"/>
          <p:cNvSpPr txBox="1">
            <a:spLocks noChangeArrowheads="1"/>
          </p:cNvSpPr>
          <p:nvPr/>
        </p:nvSpPr>
        <p:spPr bwMode="auto">
          <a:xfrm>
            <a:off x="3637471" y="126255"/>
            <a:ext cx="187487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ja-JP" sz="32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Summary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1014" y="1691330"/>
            <a:ext cx="82391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We know little about microscopic nature of dark matter, e.g. its mass is merely predicted to be within range of 10</a:t>
            </a:r>
            <a:r>
              <a:rPr lang="en-US" altLang="ja-JP" sz="2000" baseline="30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–55</a:t>
            </a: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g to 10</a:t>
            </a:r>
            <a:r>
              <a:rPr lang="en-US" altLang="ja-JP" sz="2000" baseline="30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40</a:t>
            </a: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g. So, </a:t>
            </a: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many dark matter candidates </a:t>
            </a: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(such as particle/non-particle,  thermal/non-thermal, etc.) are now being studied intensively, </a:t>
            </a:r>
            <a:b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2000" dirty="0">
              <a:solidFill>
                <a:srgbClr val="EEECE1">
                  <a:lumMod val="25000"/>
                </a:srgb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Among various candidates, a </a:t>
            </a: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thermal dark matter having a weak charge</a:t>
            </a: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attracts attention, as it is well motivated from theories</a:t>
            </a:r>
            <a:b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of EW symmetry breaking, and has an inherent feature making it difficult to be observed at current dark matter detections.</a:t>
            </a:r>
            <a:b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2000" dirty="0">
              <a:solidFill>
                <a:srgbClr val="EEECE1">
                  <a:lumMod val="25000"/>
                </a:srgb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I have briefly reviewed the dark matter focusing on </a:t>
            </a: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a universal property</a:t>
            </a: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that weak-charged dark matters have. More detailed property depending on each weak charge as well as theoretical motivation for each case will be discussed in </a:t>
            </a: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following talks</a:t>
            </a:r>
            <a:r>
              <a:rPr lang="en-US" altLang="ja-JP" sz="200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!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512096" y="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7/7</a:t>
            </a:r>
            <a:endParaRPr lang="ja-JP" altLang="en-US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wrap="square">
        <a:spAutoFit/>
      </a:bodyPr>
      <a:lstStyle>
        <a:defPPr>
          <a:defRPr sz="2000" i="1" dirty="0">
            <a:solidFill>
              <a:prstClr val="black">
                <a:lumMod val="65000"/>
                <a:lumOff val="35000"/>
              </a:prstClr>
            </a:solidFill>
            <a:latin typeface="HGP創英角ﾎﾟｯﾌﾟ体" pitchFamily="50" charset="-128"/>
            <a:ea typeface="HGP創英角ﾎﾟｯﾌﾟ体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95309</TotalTime>
  <Words>1174</Words>
  <Application>Microsoft Office PowerPoint</Application>
  <PresentationFormat>画面に合わせる (4:3)</PresentationFormat>
  <Paragraphs>174</Paragraphs>
  <Slides>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Wingdings</vt:lpstr>
      <vt:lpstr>ＭＳ Ｐゴシック</vt:lpstr>
      <vt:lpstr>Symbol</vt:lpstr>
      <vt:lpstr>Calibri</vt:lpstr>
      <vt:lpstr>Arial</vt:lpstr>
      <vt:lpstr>Times New Roman</vt:lpstr>
      <vt:lpstr>HGP創英角ﾎﾟｯﾌﾟ体</vt:lpstr>
      <vt:lpstr>Office テーマ</vt:lpstr>
      <vt:lpstr>Overview on Thermal DM Models with emphasis on Electroweak Charges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signals at the Nightmare scenario</dc:title>
  <dc:creator>smatsu</dc:creator>
  <cp:lastModifiedBy>松本 重貴</cp:lastModifiedBy>
  <cp:revision>6104</cp:revision>
  <dcterms:modified xsi:type="dcterms:W3CDTF">2019-11-08T12:32:15Z</dcterms:modified>
</cp:coreProperties>
</file>