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0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1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2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theme/theme13.xml" ContentType="application/vnd.openxmlformats-officedocument.theme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4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5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6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7" r:id="rId2"/>
    <p:sldMasterId id="2147483700" r:id="rId3"/>
    <p:sldMasterId id="2147483713" r:id="rId4"/>
    <p:sldMasterId id="2147483739" r:id="rId5"/>
    <p:sldMasterId id="2147483752" r:id="rId6"/>
    <p:sldMasterId id="2147483765" r:id="rId7"/>
    <p:sldMasterId id="2147483778" r:id="rId8"/>
    <p:sldMasterId id="2147483791" r:id="rId9"/>
    <p:sldMasterId id="2147483804" r:id="rId10"/>
    <p:sldMasterId id="2147483817" r:id="rId11"/>
    <p:sldMasterId id="2147483830" r:id="rId12"/>
    <p:sldMasterId id="2147483843" r:id="rId13"/>
    <p:sldMasterId id="2147483856" r:id="rId14"/>
    <p:sldMasterId id="2147483869" r:id="rId15"/>
    <p:sldMasterId id="2147483882" r:id="rId16"/>
    <p:sldMasterId id="2147483895" r:id="rId17"/>
  </p:sldMasterIdLst>
  <p:notesMasterIdLst>
    <p:notesMasterId r:id="rId60"/>
  </p:notesMasterIdLst>
  <p:sldIdLst>
    <p:sldId id="256" r:id="rId18"/>
    <p:sldId id="419" r:id="rId19"/>
    <p:sldId id="387" r:id="rId20"/>
    <p:sldId id="358" r:id="rId21"/>
    <p:sldId id="369" r:id="rId22"/>
    <p:sldId id="410" r:id="rId23"/>
    <p:sldId id="336" r:id="rId24"/>
    <p:sldId id="388" r:id="rId25"/>
    <p:sldId id="372" r:id="rId26"/>
    <p:sldId id="392" r:id="rId27"/>
    <p:sldId id="374" r:id="rId28"/>
    <p:sldId id="375" r:id="rId29"/>
    <p:sldId id="389" r:id="rId30"/>
    <p:sldId id="407" r:id="rId31"/>
    <p:sldId id="406" r:id="rId32"/>
    <p:sldId id="420" r:id="rId33"/>
    <p:sldId id="397" r:id="rId34"/>
    <p:sldId id="359" r:id="rId35"/>
    <p:sldId id="379" r:id="rId36"/>
    <p:sldId id="295" r:id="rId37"/>
    <p:sldId id="380" r:id="rId38"/>
    <p:sldId id="382" r:id="rId39"/>
    <p:sldId id="404" r:id="rId40"/>
    <p:sldId id="412" r:id="rId41"/>
    <p:sldId id="337" r:id="rId42"/>
    <p:sldId id="418" r:id="rId43"/>
    <p:sldId id="413" r:id="rId44"/>
    <p:sldId id="417" r:id="rId45"/>
    <p:sldId id="409" r:id="rId46"/>
    <p:sldId id="272" r:id="rId47"/>
    <p:sldId id="396" r:id="rId48"/>
    <p:sldId id="408" r:id="rId49"/>
    <p:sldId id="398" r:id="rId50"/>
    <p:sldId id="394" r:id="rId51"/>
    <p:sldId id="411" r:id="rId52"/>
    <p:sldId id="400" r:id="rId53"/>
    <p:sldId id="399" r:id="rId54"/>
    <p:sldId id="334" r:id="rId55"/>
    <p:sldId id="360" r:id="rId56"/>
    <p:sldId id="401" r:id="rId57"/>
    <p:sldId id="402" r:id="rId58"/>
    <p:sldId id="384" r:id="rId59"/>
  </p:sldIdLst>
  <p:sldSz cx="10080625" cy="7559675"/>
  <p:notesSz cx="7559675" cy="10691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3" autoAdjust="0"/>
    <p:restoredTop sz="92343" autoAdjust="0"/>
  </p:normalViewPr>
  <p:slideViewPr>
    <p:cSldViewPr snapToGrid="0">
      <p:cViewPr>
        <p:scale>
          <a:sx n="60" d="100"/>
          <a:sy n="60" d="100"/>
        </p:scale>
        <p:origin x="613" y="-3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61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Rectangle 1"/>
          <p:cNvSpPr/>
          <p:nvPr/>
        </p:nvSpPr>
        <p:spPr>
          <a:xfrm>
            <a:off x="0" y="0"/>
            <a:ext cx="7560000" cy="1069200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851" name="CustomShape 2"/>
          <p:cNvSpPr/>
          <p:nvPr/>
        </p:nvSpPr>
        <p:spPr>
          <a:xfrm>
            <a:off x="0" y="0"/>
            <a:ext cx="7559640" cy="10691640"/>
          </a:xfrm>
          <a:prstGeom prst="roundRect">
            <a:avLst>
              <a:gd name="adj" fmla="val 4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2" name="CustomShape 3"/>
          <p:cNvSpPr/>
          <p:nvPr/>
        </p:nvSpPr>
        <p:spPr>
          <a:xfrm>
            <a:off x="0" y="0"/>
            <a:ext cx="7559640" cy="10691640"/>
          </a:xfrm>
          <a:prstGeom prst="roundRect">
            <a:avLst>
              <a:gd name="adj" fmla="val 4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3" name="CustomShape 4"/>
          <p:cNvSpPr/>
          <p:nvPr/>
        </p:nvSpPr>
        <p:spPr>
          <a:xfrm>
            <a:off x="0" y="0"/>
            <a:ext cx="7559640" cy="10691640"/>
          </a:xfrm>
          <a:prstGeom prst="roundRect">
            <a:avLst>
              <a:gd name="adj" fmla="val 4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4" name="CustomShape 5"/>
          <p:cNvSpPr/>
          <p:nvPr/>
        </p:nvSpPr>
        <p:spPr>
          <a:xfrm>
            <a:off x="0" y="0"/>
            <a:ext cx="7559640" cy="10691640"/>
          </a:xfrm>
          <a:prstGeom prst="roundRect">
            <a:avLst>
              <a:gd name="adj" fmla="val 4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5" name="CustomShape 6"/>
          <p:cNvSpPr/>
          <p:nvPr/>
        </p:nvSpPr>
        <p:spPr>
          <a:xfrm>
            <a:off x="0" y="0"/>
            <a:ext cx="7559640" cy="10691640"/>
          </a:xfrm>
          <a:prstGeom prst="roundRect">
            <a:avLst>
              <a:gd name="adj" fmla="val 4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6" name="CustomShape 7"/>
          <p:cNvSpPr/>
          <p:nvPr/>
        </p:nvSpPr>
        <p:spPr>
          <a:xfrm>
            <a:off x="0" y="0"/>
            <a:ext cx="7559640" cy="10691640"/>
          </a:xfrm>
          <a:prstGeom prst="roundRect">
            <a:avLst>
              <a:gd name="adj" fmla="val 4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7" name="CustomShape 8"/>
          <p:cNvSpPr/>
          <p:nvPr/>
        </p:nvSpPr>
        <p:spPr>
          <a:xfrm>
            <a:off x="0" y="0"/>
            <a:ext cx="7559640" cy="10691640"/>
          </a:xfrm>
          <a:prstGeom prst="roundRect">
            <a:avLst>
              <a:gd name="adj" fmla="val 4"/>
            </a:avLst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8" name="PlaceHolder 9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35760" cy="47988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200">
                <a:latin typeface="Times New Roman"/>
              </a:rPr>
              <a:t>Click to edit the notes format</a:t>
            </a:r>
            <a:endParaRPr/>
          </a:p>
        </p:txBody>
      </p:sp>
      <p:sp>
        <p:nvSpPr>
          <p:cNvPr id="859" name="CustomShape 10"/>
          <p:cNvSpPr/>
          <p:nvPr/>
        </p:nvSpPr>
        <p:spPr>
          <a:xfrm>
            <a:off x="0" y="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0" name="CustomShape 11"/>
          <p:cNvSpPr/>
          <p:nvPr/>
        </p:nvSpPr>
        <p:spPr>
          <a:xfrm>
            <a:off x="4278240" y="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1" name="CustomShape 12"/>
          <p:cNvSpPr/>
          <p:nvPr/>
        </p:nvSpPr>
        <p:spPr>
          <a:xfrm>
            <a:off x="0" y="1015524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2" name="PlaceHolder 13"/>
          <p:cNvSpPr>
            <a:spLocks noGrp="1"/>
          </p:cNvSpPr>
          <p:nvPr>
            <p:ph type="sldNum"/>
          </p:nvPr>
        </p:nvSpPr>
        <p:spPr>
          <a:xfrm>
            <a:off x="4278240" y="10154880"/>
            <a:ext cx="3268800" cy="5223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>
              <a:lnSpc>
                <a:spcPct val="95000"/>
              </a:lnSpc>
            </a:pPr>
            <a:fld id="{125D0B7F-D1A3-4726-B4ED-6A3D77A261A4}" type="slidenum">
              <a:rPr lang="en-US" sz="1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CustomShape 1"/>
          <p:cNvSpPr/>
          <p:nvPr/>
        </p:nvSpPr>
        <p:spPr>
          <a:xfrm>
            <a:off x="4278240" y="1015524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5000"/>
              </a:lnSpc>
            </a:pPr>
            <a:fld id="{95AA421C-BF39-41AB-8921-0544F049F94E}" type="slidenum">
              <a:rPr lang="en-US" sz="1400">
                <a:solidFill>
                  <a:srgbClr val="000000"/>
                </a:solidFill>
                <a:latin typeface="Times New Roman"/>
                <a:ea typeface="SimSun"/>
              </a:rPr>
              <a:t>1</a:t>
            </a:fld>
            <a:endParaRPr/>
          </a:p>
        </p:txBody>
      </p:sp>
      <p:sp>
        <p:nvSpPr>
          <p:cNvPr id="1197" name="CustomShape 2"/>
          <p:cNvSpPr/>
          <p:nvPr/>
        </p:nvSpPr>
        <p:spPr>
          <a:xfrm>
            <a:off x="0" y="0"/>
            <a:ext cx="1440" cy="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46800"/>
          <a:lstStyle/>
          <a:p>
            <a:pPr>
              <a:lnSpc>
                <a:spcPct val="93000"/>
              </a:lnSpc>
            </a:pPr>
            <a:fld id="{36FA5385-3C81-4AA3-B689-8A93609CE6EF}" type="slidenum">
              <a:rPr lang="en-US" sz="1400">
                <a:solidFill>
                  <a:srgbClr val="000000"/>
                </a:solidFill>
                <a:latin typeface="Arial"/>
                <a:ea typeface="SimSun"/>
              </a:rPr>
              <a:t>1</a:t>
            </a:fld>
            <a:endParaRPr/>
          </a:p>
        </p:txBody>
      </p:sp>
      <p:sp>
        <p:nvSpPr>
          <p:cNvPr id="1198" name="CustomShape 3"/>
          <p:cNvSpPr/>
          <p:nvPr/>
        </p:nvSpPr>
        <p:spPr>
          <a:xfrm>
            <a:off x="755640" y="5078520"/>
            <a:ext cx="6048360" cy="481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Segnaposto note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TextShape 1"/>
          <p:cNvSpPr txBox="1"/>
          <p:nvPr/>
        </p:nvSpPr>
        <p:spPr>
          <a:xfrm>
            <a:off x="755640" y="5078160"/>
            <a:ext cx="6037200" cy="4800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TextShape 1"/>
          <p:cNvSpPr txBox="1"/>
          <p:nvPr/>
        </p:nvSpPr>
        <p:spPr>
          <a:xfrm>
            <a:off x="755640" y="5078160"/>
            <a:ext cx="6037200" cy="48006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1064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TextShape 1"/>
          <p:cNvSpPr txBox="1"/>
          <p:nvPr/>
        </p:nvSpPr>
        <p:spPr>
          <a:xfrm>
            <a:off x="755640" y="5078160"/>
            <a:ext cx="6037200" cy="4800600"/>
          </a:xfrm>
          <a:prstGeom prst="rect">
            <a:avLst/>
          </a:prstGeom>
          <a:noFill/>
          <a:ln>
            <a:noFill/>
          </a:ln>
        </p:spPr>
      </p:sp>
      <p:sp>
        <p:nvSpPr>
          <p:cNvPr id="2" name="Segnaposto note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lnSpc>
                <a:spcPct val="95000"/>
              </a:lnSpc>
            </a:pPr>
            <a:fld id="{125D0B7F-D1A3-4726-B4ED-6A3D77A261A4}" type="slidenum">
              <a:rPr lang="en-US" sz="1400" smtClean="0">
                <a:solidFill>
                  <a:srgbClr val="000000"/>
                </a:solidFill>
                <a:latin typeface="Times New Roman"/>
                <a:ea typeface="DejaVu Sans"/>
              </a:r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131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TextShape 1"/>
          <p:cNvSpPr txBox="1"/>
          <p:nvPr/>
        </p:nvSpPr>
        <p:spPr>
          <a:xfrm>
            <a:off x="755640" y="5078160"/>
            <a:ext cx="6037200" cy="48006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202293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CBBB6FE-2B6E-4BF4-A785-68658FB53102}" type="slidenum">
              <a:rPr lang="it-IT"/>
              <a:pPr/>
              <a:t>35</a:t>
            </a:fld>
            <a:endParaRPr lang="it-IT"/>
          </a:p>
        </p:txBody>
      </p:sp>
      <p:sp>
        <p:nvSpPr>
          <p:cNvPr id="89089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7C6D567-3EE7-4BF4-8D5D-F3A249AC104D}" type="slidenum">
              <a:rPr lang="it-IT" sz="1400">
                <a:solidFill>
                  <a:srgbClr val="000000"/>
                </a:solidFill>
              </a:rPr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35</a:t>
            </a:fld>
            <a:endParaRPr lang="it-IT" sz="1400">
              <a:solidFill>
                <a:srgbClr val="000000"/>
              </a:solidFill>
            </a:endParaRPr>
          </a:p>
        </p:txBody>
      </p:sp>
      <p:sp>
        <p:nvSpPr>
          <p:cNvPr id="89090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7212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 dirty="0"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17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008E7FC-F6C1-464A-8C92-66D20E024386}" type="slidenum">
              <a:rPr lang="it-IT"/>
              <a:pPr/>
              <a:t>6</a:t>
            </a:fld>
            <a:endParaRPr lang="it-IT"/>
          </a:p>
        </p:txBody>
      </p:sp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517D964-0843-4048-B976-65AB87A2BC43}" type="slidenum">
              <a:rPr lang="it-IT" sz="1400">
                <a:solidFill>
                  <a:srgbClr val="000000"/>
                </a:solidFill>
              </a:rPr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it-IT" sz="1400">
              <a:solidFill>
                <a:srgbClr val="000000"/>
              </a:solidFill>
            </a:endParaRPr>
          </a:p>
        </p:txBody>
      </p:sp>
      <p:sp>
        <p:nvSpPr>
          <p:cNvPr id="7987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08063" y="5078413"/>
            <a:ext cx="5543550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001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CustomShape 1"/>
          <p:cNvSpPr/>
          <p:nvPr/>
        </p:nvSpPr>
        <p:spPr>
          <a:xfrm>
            <a:off x="4278240" y="1015524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5000"/>
              </a:lnSpc>
            </a:pPr>
            <a:fld id="{B70A0577-2AFD-4F87-A416-F9BA50696E8B}" type="slidenum">
              <a:rPr lang="en-US" sz="1400">
                <a:solidFill>
                  <a:srgbClr val="000000"/>
                </a:solidFill>
                <a:latin typeface="Times New Roman"/>
                <a:ea typeface="SimSun"/>
              </a:rPr>
              <a:t>7</a:t>
            </a:fld>
            <a:endParaRPr/>
          </a:p>
        </p:txBody>
      </p:sp>
      <p:sp>
        <p:nvSpPr>
          <p:cNvPr id="1212" name="CustomShape 2"/>
          <p:cNvSpPr/>
          <p:nvPr/>
        </p:nvSpPr>
        <p:spPr>
          <a:xfrm>
            <a:off x="0" y="0"/>
            <a:ext cx="1440" cy="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46800"/>
          <a:lstStyle/>
          <a:p>
            <a:pPr>
              <a:lnSpc>
                <a:spcPct val="93000"/>
              </a:lnSpc>
            </a:pPr>
            <a:fld id="{9389B8A5-65BD-41C0-8550-91D5E882126E}" type="slidenum">
              <a:rPr lang="en-US" sz="1400">
                <a:solidFill>
                  <a:srgbClr val="000000"/>
                </a:solidFill>
                <a:latin typeface="Arial"/>
                <a:ea typeface="SimSun"/>
              </a:rPr>
              <a:t>7</a:t>
            </a:fld>
            <a:endParaRPr/>
          </a:p>
        </p:txBody>
      </p:sp>
      <p:sp>
        <p:nvSpPr>
          <p:cNvPr id="1213" name="CustomShape 3"/>
          <p:cNvSpPr/>
          <p:nvPr/>
        </p:nvSpPr>
        <p:spPr>
          <a:xfrm>
            <a:off x="755640" y="5078520"/>
            <a:ext cx="6048360" cy="472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404821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5D931A6-AFA0-4E88-82B2-7C89B5455824}" type="slidenum">
              <a:rPr lang="it-IT"/>
              <a:pPr/>
              <a:t>8</a:t>
            </a:fld>
            <a:endParaRPr lang="it-IT"/>
          </a:p>
        </p:txBody>
      </p:sp>
      <p:sp>
        <p:nvSpPr>
          <p:cNvPr id="90113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949ACCF-FF34-4B69-B803-E6AAB60864BC}" type="slidenum">
              <a:rPr lang="it-IT" sz="1400">
                <a:solidFill>
                  <a:srgbClr val="000000"/>
                </a:solidFill>
              </a:rPr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it-IT" sz="1400">
              <a:solidFill>
                <a:srgbClr val="000000"/>
              </a:solidFill>
            </a:endParaRPr>
          </a:p>
        </p:txBody>
      </p:sp>
      <p:sp>
        <p:nvSpPr>
          <p:cNvPr id="9011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7212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000"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1105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CustomShape 1"/>
          <p:cNvSpPr/>
          <p:nvPr/>
        </p:nvSpPr>
        <p:spPr>
          <a:xfrm>
            <a:off x="4278240" y="1015524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5000"/>
              </a:lnSpc>
            </a:pPr>
            <a:fld id="{41633E47-A44D-4B2A-8949-F284DE0E8791}" type="slidenum">
              <a:rPr lang="en-US" sz="1400">
                <a:solidFill>
                  <a:srgbClr val="000000"/>
                </a:solidFill>
                <a:latin typeface="Times New Roman"/>
                <a:ea typeface="SimSun"/>
              </a:rPr>
              <a:t>9</a:t>
            </a:fld>
            <a:endParaRPr/>
          </a:p>
        </p:txBody>
      </p:sp>
      <p:sp>
        <p:nvSpPr>
          <p:cNvPr id="1224" name="CustomShape 2"/>
          <p:cNvSpPr/>
          <p:nvPr/>
        </p:nvSpPr>
        <p:spPr>
          <a:xfrm>
            <a:off x="755640" y="5078520"/>
            <a:ext cx="6048360" cy="481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401554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CustomShape 1"/>
          <p:cNvSpPr/>
          <p:nvPr/>
        </p:nvSpPr>
        <p:spPr>
          <a:xfrm>
            <a:off x="4278240" y="10155240"/>
            <a:ext cx="3270240" cy="52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5000"/>
              </a:lnSpc>
            </a:pPr>
            <a:fld id="{8555E411-5664-435B-AD80-CA76DD87D2D1}" type="slidenum">
              <a:rPr lang="en-US" sz="1400">
                <a:solidFill>
                  <a:srgbClr val="000000"/>
                </a:solidFill>
                <a:latin typeface="Times New Roman"/>
                <a:ea typeface="SimSun"/>
              </a:rPr>
              <a:t>11</a:t>
            </a:fld>
            <a:endParaRPr/>
          </a:p>
        </p:txBody>
      </p:sp>
      <p:sp>
        <p:nvSpPr>
          <p:cNvPr id="1226" name="CustomShape 2"/>
          <p:cNvSpPr/>
          <p:nvPr/>
        </p:nvSpPr>
        <p:spPr>
          <a:xfrm>
            <a:off x="0" y="0"/>
            <a:ext cx="1440" cy="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46800"/>
          <a:lstStyle/>
          <a:p>
            <a:pPr>
              <a:lnSpc>
                <a:spcPct val="93000"/>
              </a:lnSpc>
            </a:pPr>
            <a:fld id="{A6181588-C1A8-435A-ADB5-0D9FFD220700}" type="slidenum">
              <a:rPr lang="en-US" sz="1400">
                <a:solidFill>
                  <a:srgbClr val="000000"/>
                </a:solidFill>
                <a:latin typeface="Arial"/>
                <a:ea typeface="SimSun"/>
              </a:rPr>
              <a:t>11</a:t>
            </a:fld>
            <a:endParaRPr/>
          </a:p>
        </p:txBody>
      </p:sp>
      <p:sp>
        <p:nvSpPr>
          <p:cNvPr id="1227" name="CustomShape 3"/>
          <p:cNvSpPr/>
          <p:nvPr/>
        </p:nvSpPr>
        <p:spPr>
          <a:xfrm>
            <a:off x="755640" y="5078520"/>
            <a:ext cx="6048360" cy="472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539591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69B9617-AE1E-4794-A309-57D4CC9935EC}" type="slidenum">
              <a:rPr lang="it-IT"/>
              <a:pPr/>
              <a:t>12</a:t>
            </a:fld>
            <a:endParaRPr lang="it-IT"/>
          </a:p>
        </p:txBody>
      </p:sp>
      <p:sp>
        <p:nvSpPr>
          <p:cNvPr id="942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38850" cy="48021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25280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lnSpc>
                <a:spcPct val="95000"/>
              </a:lnSpc>
            </a:pPr>
            <a:fld id="{125D0B7F-D1A3-4726-B4ED-6A3D77A261A4}" type="slidenum">
              <a:rPr lang="en-US" sz="1400" smtClean="0">
                <a:solidFill>
                  <a:srgbClr val="000000"/>
                </a:solidFill>
                <a:latin typeface="Times New Roman"/>
                <a:ea typeface="DejaVu Sans"/>
              </a:r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06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TextShape 1"/>
          <p:cNvSpPr txBox="1"/>
          <p:nvPr/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5716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27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2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3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3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3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37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38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4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2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4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6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4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9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5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53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54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57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458" name="Immagine 457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459" name="Immagine 458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66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6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7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76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77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80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81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Immagine 36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38" name="Immagine 37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8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8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85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8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88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9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2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3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9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6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497" name="Immagine 496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498" name="Immagine 497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05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0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0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0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5652" y="2347916"/>
            <a:ext cx="8558213" cy="16097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22863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1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5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6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1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9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20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2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24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2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27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2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0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1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2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3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5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536" name="Immagine 535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537" name="Immagine 536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4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9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5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4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5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5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8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9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6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3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6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6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6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9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0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1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7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4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575" name="Immagine 574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576" name="Immagine 575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83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7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8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8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8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9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3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4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9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7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8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0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2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0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5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0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8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9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0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1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3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614" name="Immagine 613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615" name="Immagine 614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22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2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2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27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3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2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3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3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6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7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3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0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1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4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4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4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7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8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9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5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2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653" name="Immagine 652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654" name="Immagine 653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61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6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6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6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7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1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2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7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6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7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9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0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8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3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8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6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7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8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9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1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692" name="Immagine 691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693" name="Immagine 692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00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0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0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0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0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0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1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1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5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1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8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9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2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2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2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6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7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2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30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31" name="Immagine 730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732" name="Immagine 731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9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4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49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0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5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3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4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5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7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8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6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1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6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5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6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6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9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70" name="Immagine 769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771" name="Immagine 770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48" name="Immagine 147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149" name="Immagine 148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5652" y="2347916"/>
            <a:ext cx="8558213" cy="16097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idx="10"/>
          </p:nvPr>
        </p:nvSpPr>
        <p:spPr>
          <a:xfrm>
            <a:off x="7227887" y="6886575"/>
            <a:ext cx="2335213" cy="508000"/>
          </a:xfrm>
        </p:spPr>
        <p:txBody>
          <a:bodyPr/>
          <a:lstStyle>
            <a:lvl1pPr>
              <a:defRPr/>
            </a:lvl1pPr>
          </a:lstStyle>
          <a:p>
            <a:fld id="{6B24B940-F21D-4B47-BEB9-F57C1A4F7BE1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5991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7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4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88" name="Immagine 187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189" name="Immagine 188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5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1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8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3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6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227" name="Immagine 226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228" name="Immagine 227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2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77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2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3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6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7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0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1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9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4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9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7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8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9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0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2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03" name="Immagine 302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304" name="Immagine 303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984436" y="1269789"/>
            <a:ext cx="8111753" cy="2559265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984436" y="3897957"/>
            <a:ext cx="8111753" cy="87605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80"/>
            </a:lvl1pPr>
            <a:lvl2pPr marL="0" indent="177188" algn="ctr">
              <a:spcBef>
                <a:spcPts val="0"/>
              </a:spcBef>
              <a:buSzTx/>
              <a:buNone/>
              <a:defRPr sz="2480"/>
            </a:lvl2pPr>
            <a:lvl3pPr marL="0" indent="354376" algn="ctr">
              <a:spcBef>
                <a:spcPts val="0"/>
              </a:spcBef>
              <a:buSzTx/>
              <a:buNone/>
              <a:defRPr sz="2480"/>
            </a:lvl3pPr>
            <a:lvl4pPr marL="0" indent="531564" algn="ctr">
              <a:spcBef>
                <a:spcPts val="0"/>
              </a:spcBef>
              <a:buSzTx/>
              <a:buNone/>
              <a:defRPr sz="2480"/>
            </a:lvl4pPr>
            <a:lvl5pPr marL="0" indent="708751" algn="ctr">
              <a:spcBef>
                <a:spcPts val="0"/>
              </a:spcBef>
              <a:buSzTx/>
              <a:buNone/>
              <a:defRPr sz="248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4473717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10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1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1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0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1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2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5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2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8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9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3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2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5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6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7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3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40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1" name="Immagine 340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342" name="Immagine 341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49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5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0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4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66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7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8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7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5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6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80" name="Immagine 379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381" name="Immagine 380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88" name="PlaceHolder 2"/>
          <p:cNvSpPr>
            <a:spLocks noGrp="1"/>
          </p:cNvSpPr>
          <p:nvPr>
            <p:ph type="subTitle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90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93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PlaceHolder 1"/>
          <p:cNvSpPr>
            <a:spLocks noGrp="1"/>
          </p:cNvSpPr>
          <p:nvPr>
            <p:ph type="subTitle"/>
          </p:nvPr>
        </p:nvSpPr>
        <p:spPr>
          <a:xfrm>
            <a:off x="503280" y="301680"/>
            <a:ext cx="9059760" cy="57916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9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98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99" name="PlaceHolder 4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01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02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03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05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06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07" name="PlaceHolder 4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09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10" name="PlaceHolder 3"/>
          <p:cNvSpPr>
            <a:spLocks noGrp="1"/>
          </p:cNvSpPr>
          <p:nvPr>
            <p:ph type="body"/>
          </p:nvPr>
        </p:nvSpPr>
        <p:spPr>
          <a:xfrm>
            <a:off x="503280" y="4367880"/>
            <a:ext cx="905976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12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13" name="PlaceHolder 3"/>
          <p:cNvSpPr>
            <a:spLocks noGrp="1"/>
          </p:cNvSpPr>
          <p:nvPr>
            <p:ph type="body"/>
          </p:nvPr>
        </p:nvSpPr>
        <p:spPr>
          <a:xfrm>
            <a:off x="5145480" y="176796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14" name="PlaceHolder 4"/>
          <p:cNvSpPr>
            <a:spLocks noGrp="1"/>
          </p:cNvSpPr>
          <p:nvPr>
            <p:ph type="body"/>
          </p:nvPr>
        </p:nvSpPr>
        <p:spPr>
          <a:xfrm>
            <a:off x="51454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15" name="PlaceHolder 5"/>
          <p:cNvSpPr>
            <a:spLocks noGrp="1"/>
          </p:cNvSpPr>
          <p:nvPr>
            <p:ph type="body"/>
          </p:nvPr>
        </p:nvSpPr>
        <p:spPr>
          <a:xfrm>
            <a:off x="503280" y="4367880"/>
            <a:ext cx="4420800" cy="2373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17" name="PlaceHolder 2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18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419" name="Immagine 418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  <p:pic>
        <p:nvPicPr>
          <p:cNvPr id="420" name="Immagine 419"/>
          <p:cNvPicPr/>
          <p:nvPr/>
        </p:nvPicPr>
        <p:blipFill>
          <a:blip r:embed="rId2"/>
          <a:stretch/>
        </p:blipFill>
        <p:spPr>
          <a:xfrm>
            <a:off x="1913040" y="1767600"/>
            <a:ext cx="6239880" cy="497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7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6.xml"/><Relationship Id="rId12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202.xml"/><Relationship Id="rId12" Type="http://schemas.openxmlformats.org/officeDocument/2006/relationships/slideLayout" Target="../slideLayouts/slideLayout207.xml"/><Relationship Id="rId2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6.xml"/><Relationship Id="rId5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fld id="{360A40F4-0E63-4455-AD42-BC777B68C341}" type="slidenum">
              <a:rPr lang="en-US">
                <a:latin typeface="Arial"/>
              </a:rPr>
              <a:t>‹N›</a:t>
            </a:fld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 sz="24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20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91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1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2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463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464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21053D28-CE7E-4892-A082-B09CFC5780FF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0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1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502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503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6D92CEF6-19C3-400D-BD02-E14EA9B0AB60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9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0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541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542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D358E45C-F0CD-4C9C-952C-43F4E8CBABD4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8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9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580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581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433551C1-C7A2-407F-8DCA-A11DEE0DBB77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7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8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619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620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180ACDD6-F7D0-4494-BBAD-6D5230926B8B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6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658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659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847DA9CB-FF62-47DE-9B68-2C5D3E9EF88C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6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697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698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A50253D0-C057-411E-88AD-3368C04FEF95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4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5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736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737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321AB8D4-8F61-4A40-9B55-2FF10CB2F49B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02920" y="301320"/>
            <a:ext cx="9056520" cy="129996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502920" y="1767960"/>
            <a:ext cx="9056520" cy="4975560"/>
          </a:xfrm>
          <a:prstGeom prst="rect">
            <a:avLst/>
          </a:prstGeom>
        </p:spPr>
        <p:txBody>
          <a:bodyPr tIns="91440"/>
          <a:lstStyle/>
          <a:p>
            <a:r>
              <a:rPr lang="en-US" sz="2400">
                <a:latin typeface="Calibri"/>
              </a:rPr>
              <a:t>Click to edit the outline text format</a:t>
            </a:r>
            <a:endParaRPr/>
          </a:p>
          <a:p>
            <a:pPr lvl="1"/>
            <a:r>
              <a:rPr lang="en-US" sz="1500">
                <a:latin typeface="Calibri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Calibri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Calibri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Calibri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Calibri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Calibri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90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669960" y="228600"/>
            <a:ext cx="8666280" cy="6629400"/>
          </a:xfrm>
          <a:prstGeom prst="roundRect">
            <a:avLst>
              <a:gd name="adj" fmla="val 5"/>
            </a:avLst>
          </a:prstGeom>
          <a:gradFill>
            <a:gsLst>
              <a:gs pos="0">
                <a:srgbClr val="999999"/>
              </a:gs>
              <a:gs pos="50000">
                <a:srgbClr val="FFFFFF"/>
              </a:gs>
              <a:gs pos="100000">
                <a:srgbClr val="999999"/>
              </a:gs>
            </a:gsLst>
            <a:lin ang="27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1" name="Line 2"/>
          <p:cNvSpPr/>
          <p:nvPr/>
        </p:nvSpPr>
        <p:spPr>
          <a:xfrm>
            <a:off x="669960" y="1738440"/>
            <a:ext cx="8682120" cy="1440"/>
          </a:xfrm>
          <a:prstGeom prst="line">
            <a:avLst/>
          </a:prstGeom>
          <a:ln w="72000">
            <a:solidFill>
              <a:srgbClr val="9999CC"/>
            </a:solidFill>
            <a:miter/>
          </a:ln>
        </p:spPr>
      </p:sp>
      <p:sp>
        <p:nvSpPr>
          <p:cNvPr id="152" name="Line 3"/>
          <p:cNvSpPr/>
          <p:nvPr/>
        </p:nvSpPr>
        <p:spPr>
          <a:xfrm>
            <a:off x="669960" y="1846440"/>
            <a:ext cx="8682120" cy="2880"/>
          </a:xfrm>
          <a:prstGeom prst="line">
            <a:avLst/>
          </a:prstGeom>
          <a:ln w="72000">
            <a:solidFill>
              <a:srgbClr val="0066CC"/>
            </a:solidFill>
            <a:miter/>
          </a:ln>
        </p:spPr>
      </p:sp>
      <p:sp>
        <p:nvSpPr>
          <p:cNvPr id="153" name="Line 4"/>
          <p:cNvSpPr/>
          <p:nvPr/>
        </p:nvSpPr>
        <p:spPr>
          <a:xfrm>
            <a:off x="669960" y="1952640"/>
            <a:ext cx="8682120" cy="1440"/>
          </a:xfrm>
          <a:prstGeom prst="line">
            <a:avLst/>
          </a:prstGeom>
          <a:ln w="72000">
            <a:solidFill>
              <a:srgbClr val="9999CC"/>
            </a:solidFill>
            <a:miter/>
          </a:ln>
        </p:spPr>
      </p:sp>
      <p:sp>
        <p:nvSpPr>
          <p:cNvPr id="154" name="PlaceHolder 5"/>
          <p:cNvSpPr>
            <a:spLocks noGrp="1"/>
          </p:cNvSpPr>
          <p:nvPr>
            <p:ph type="title"/>
          </p:nvPr>
        </p:nvSpPr>
        <p:spPr>
          <a:xfrm>
            <a:off x="966600" y="336600"/>
            <a:ext cx="8062920" cy="13651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4300">
                <a:latin typeface="Times New Roman"/>
              </a:rPr>
              <a:t>Click to edit the title text format</a:t>
            </a:r>
            <a:endParaRPr/>
          </a:p>
        </p:txBody>
      </p:sp>
      <p:sp>
        <p:nvSpPr>
          <p:cNvPr id="155" name="PlaceHolder 6"/>
          <p:cNvSpPr>
            <a:spLocks noGrp="1"/>
          </p:cNvSpPr>
          <p:nvPr>
            <p:ph type="body"/>
          </p:nvPr>
        </p:nvSpPr>
        <p:spPr>
          <a:xfrm>
            <a:off x="1036440" y="2290320"/>
            <a:ext cx="8016840" cy="49863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3100">
                <a:latin typeface="Arial;Helvetica"/>
              </a:rPr>
              <a:t>Click to edit the outline text format</a:t>
            </a:r>
            <a:endParaRPr/>
          </a:p>
          <a:p>
            <a:pPr lvl="1"/>
            <a:r>
              <a:rPr lang="en-US" sz="2700">
                <a:latin typeface="Arial;Helvetica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2300">
                <a:latin typeface="Arial;Helvetica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900">
                <a:latin typeface="Arial;Helvetica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900">
                <a:latin typeface="Arial;Helvetica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900">
                <a:latin typeface="Arial;Helvetica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900">
                <a:latin typeface="Arial;Helvetica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91" name="CustomShape 2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2" name="CustomShape 3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3" name="PlaceHolder 4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93000"/>
              </a:lnSpc>
            </a:pPr>
            <a:fld id="{7FA969E0-D818-4248-A439-4236A44EB890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  <p:sp>
        <p:nvSpPr>
          <p:cNvPr id="194" name="PlaceHolder 5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3443400" y="7007400"/>
            <a:ext cx="319068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9" name="PlaceHolder 2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270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3200">
                <a:latin typeface="Calibri"/>
              </a:rPr>
              <a:t>Click to edit the outline text format</a:t>
            </a:r>
            <a:endParaRPr/>
          </a:p>
          <a:p>
            <a:pPr lvl="1"/>
            <a:r>
              <a:rPr lang="en-US" sz="2000">
                <a:latin typeface="Calibri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2000">
                <a:latin typeface="Calibri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2000">
                <a:latin typeface="Calibri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2000">
                <a:latin typeface="Calibri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2000">
                <a:latin typeface="Calibri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2000">
                <a:latin typeface="Calibri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91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CustomShape 1"/>
          <p:cNvSpPr/>
          <p:nvPr/>
        </p:nvSpPr>
        <p:spPr>
          <a:xfrm>
            <a:off x="3443400" y="7007400"/>
            <a:ext cx="319068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6" name="PlaceHolder 2"/>
          <p:cNvSpPr>
            <a:spLocks noGrp="1"/>
          </p:cNvSpPr>
          <p:nvPr>
            <p:ph type="title"/>
          </p:nvPr>
        </p:nvSpPr>
        <p:spPr>
          <a:xfrm>
            <a:off x="503280" y="301680"/>
            <a:ext cx="9059760" cy="12492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3200">
                <a:latin typeface="Calibri"/>
              </a:rPr>
              <a:t>Click to edit the outline text format</a:t>
            </a:r>
            <a:endParaRPr/>
          </a:p>
          <a:p>
            <a:pPr lvl="1"/>
            <a:r>
              <a:rPr lang="en-US" sz="2000">
                <a:latin typeface="Calibri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2000">
                <a:latin typeface="Calibri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2000">
                <a:latin typeface="Calibri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2000">
                <a:latin typeface="Calibri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2000">
                <a:latin typeface="Calibri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2000">
                <a:latin typeface="Calibri"/>
              </a:rPr>
              <a:t>Seventh Outline Level</a:t>
            </a:r>
            <a:endParaRPr/>
          </a:p>
        </p:txBody>
      </p:sp>
      <p:sp>
        <p:nvSpPr>
          <p:cNvPr id="308" name="PlaceHolder 4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93000"/>
              </a:lnSpc>
            </a:pPr>
            <a:fld id="{95DB8E63-74F7-4D37-BBC5-A35ADEE27945}" type="slidenum">
              <a:rPr lang="it-IT" sz="2400">
                <a:solidFill>
                  <a:srgbClr val="000000"/>
                </a:solidFill>
                <a:latin typeface="Calibri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5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46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347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1B509AC4-ED7B-441E-9A12-04EE26296C8F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3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4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85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386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B1A6D471-5D39-4913-8945-3DD25292D42A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CustomShape 1"/>
          <p:cNvSpPr/>
          <p:nvPr/>
        </p:nvSpPr>
        <p:spPr>
          <a:xfrm>
            <a:off x="503280" y="6886440"/>
            <a:ext cx="23461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2" name="CustomShape 2"/>
          <p:cNvSpPr/>
          <p:nvPr/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3" name="PlaceHolder 3"/>
          <p:cNvSpPr>
            <a:spLocks noGrp="1"/>
          </p:cNvSpPr>
          <p:nvPr>
            <p:ph type="title"/>
          </p:nvPr>
        </p:nvSpPr>
        <p:spPr>
          <a:xfrm>
            <a:off x="755640" y="2347560"/>
            <a:ext cx="8556480" cy="1608120"/>
          </a:xfrm>
          <a:prstGeom prst="rect">
            <a:avLst/>
          </a:prstGeom>
        </p:spPr>
        <p:txBody>
          <a:bodyPr tIns="91440"/>
          <a:lstStyle/>
          <a:p>
            <a:r>
              <a:rPr lang="en-US" sz="33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424" name="PlaceHolder 4"/>
          <p:cNvSpPr>
            <a:spLocks noGrp="1"/>
          </p:cNvSpPr>
          <p:nvPr>
            <p:ph type="body"/>
          </p:nvPr>
        </p:nvSpPr>
        <p:spPr>
          <a:xfrm>
            <a:off x="503280" y="1767960"/>
            <a:ext cx="9059760" cy="4977000"/>
          </a:xfrm>
          <a:prstGeom prst="rect">
            <a:avLst/>
          </a:prstGeom>
        </p:spPr>
        <p:txBody>
          <a:bodyPr lIns="0" tIns="52560" rIns="0" bIns="0"/>
          <a:lstStyle/>
          <a:p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/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US" sz="15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US" sz="15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US" sz="15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US" sz="15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US" sz="1500">
                <a:latin typeface="Arial"/>
              </a:rPr>
              <a:t>Seventh Outline Level</a:t>
            </a:r>
            <a:endParaRPr/>
          </a:p>
        </p:txBody>
      </p:sp>
      <p:sp>
        <p:nvSpPr>
          <p:cNvPr id="425" name="PlaceHolder 5"/>
          <p:cNvSpPr>
            <a:spLocks noGrp="1"/>
          </p:cNvSpPr>
          <p:nvPr>
            <p:ph type="sldNum"/>
          </p:nvPr>
        </p:nvSpPr>
        <p:spPr>
          <a:xfrm>
            <a:off x="7227360" y="6886080"/>
            <a:ext cx="2333880" cy="506520"/>
          </a:xfrm>
          <a:prstGeom prst="rect">
            <a:avLst/>
          </a:prstGeom>
        </p:spPr>
        <p:txBody>
          <a:bodyPr tIns="91440"/>
          <a:lstStyle/>
          <a:p>
            <a:pPr>
              <a:lnSpc>
                <a:spcPct val="100000"/>
              </a:lnSpc>
            </a:pPr>
            <a:fld id="{91C59B1C-FA52-4FA6-8897-F3F5B3BF5069}" type="slidenum">
              <a:rPr lang="it-IT" sz="2400">
                <a:solidFill>
                  <a:srgbClr val="000000"/>
                </a:solidFill>
                <a:latin typeface="Times New Roman"/>
                <a:ea typeface="DejaVu Sans"/>
              </a:r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17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9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7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CustomShape 1"/>
          <p:cNvSpPr/>
          <p:nvPr/>
        </p:nvSpPr>
        <p:spPr>
          <a:xfrm>
            <a:off x="7670880" y="7889760"/>
            <a:ext cx="214956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1000"/>
              </a:lnSpc>
            </a:pPr>
            <a:r>
              <a:rPr lang="en-US" sz="1200">
                <a:solidFill>
                  <a:srgbClr val="47B8B8"/>
                </a:solidFill>
                <a:latin typeface="Verdana"/>
              </a:rPr>
              <a:t>Dec. 1-8, 2010</a:t>
            </a:r>
            <a:endParaRPr/>
          </a:p>
        </p:txBody>
      </p:sp>
      <p:sp>
        <p:nvSpPr>
          <p:cNvPr id="864" name="CustomShape 2"/>
          <p:cNvSpPr/>
          <p:nvPr/>
        </p:nvSpPr>
        <p:spPr>
          <a:xfrm>
            <a:off x="147145" y="2192877"/>
            <a:ext cx="9565882" cy="1521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 algn="ctr">
              <a:lnSpc>
                <a:spcPct val="93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3200" b="1" i="1" dirty="0" smtClean="0"/>
              <a:t> Dark Matter: another Paradigm, another Scenario</a:t>
            </a:r>
            <a:endParaRPr lang="en-US" sz="3200" b="1" dirty="0" smtClean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3000"/>
              </a:lnSpc>
            </a:pPr>
            <a:r>
              <a:rPr lang="en-US" sz="28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Calibri"/>
              </a:rPr>
              <a:t>              </a:t>
            </a:r>
            <a:endParaRPr sz="2800" b="1" dirty="0"/>
          </a:p>
        </p:txBody>
      </p:sp>
      <p:sp>
        <p:nvSpPr>
          <p:cNvPr id="865" name="CustomShape 3"/>
          <p:cNvSpPr/>
          <p:nvPr/>
        </p:nvSpPr>
        <p:spPr>
          <a:xfrm>
            <a:off x="3273952" y="3525003"/>
            <a:ext cx="2981520" cy="91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>
              <a:lnSpc>
                <a:spcPct val="93000"/>
              </a:lnSpc>
            </a:pPr>
            <a:r>
              <a:rPr lang="it-IT" sz="2800" dirty="0">
                <a:solidFill>
                  <a:srgbClr val="22228B"/>
                </a:solidFill>
                <a:latin typeface="Berlin Sans FB"/>
              </a:rPr>
              <a:t>PAOLO SALUCCI</a:t>
            </a:r>
            <a:endParaRPr dirty="0"/>
          </a:p>
          <a:p>
            <a:pPr>
              <a:lnSpc>
                <a:spcPct val="93000"/>
              </a:lnSpc>
            </a:pPr>
            <a:r>
              <a:rPr lang="it-IT" sz="2800" dirty="0">
                <a:solidFill>
                  <a:srgbClr val="22228B"/>
                </a:solidFill>
                <a:latin typeface="Berlin Sans FB"/>
              </a:rPr>
              <a:t> </a:t>
            </a:r>
            <a:r>
              <a:rPr lang="it-IT" sz="2800" dirty="0" smtClean="0">
                <a:solidFill>
                  <a:srgbClr val="22228B"/>
                </a:solidFill>
                <a:latin typeface="Berlin Sans FB"/>
              </a:rPr>
              <a:t> </a:t>
            </a:r>
            <a:endParaRPr dirty="0"/>
          </a:p>
        </p:txBody>
      </p:sp>
      <p:sp>
        <p:nvSpPr>
          <p:cNvPr id="866" name="CustomShape 4"/>
          <p:cNvSpPr/>
          <p:nvPr/>
        </p:nvSpPr>
        <p:spPr>
          <a:xfrm>
            <a:off x="3632876" y="4337636"/>
            <a:ext cx="2846647" cy="45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>
              <a:lnSpc>
                <a:spcPct val="93000"/>
              </a:lnSpc>
            </a:pPr>
            <a:r>
              <a:rPr lang="it-IT" sz="2400" b="1" dirty="0">
                <a:solidFill>
                  <a:srgbClr val="0D0D0D"/>
                </a:solidFill>
                <a:latin typeface="Gill Sans"/>
              </a:rPr>
              <a:t>SISSA, </a:t>
            </a:r>
            <a:r>
              <a:rPr lang="it-IT" sz="2400" b="1" dirty="0" smtClean="0">
                <a:solidFill>
                  <a:srgbClr val="0D0D0D"/>
                </a:solidFill>
                <a:latin typeface="Gill Sans"/>
              </a:rPr>
              <a:t>INFN </a:t>
            </a:r>
            <a:endParaRPr dirty="0"/>
          </a:p>
        </p:txBody>
      </p:sp>
      <p:pic>
        <p:nvPicPr>
          <p:cNvPr id="867" name="Immagine 866"/>
          <p:cNvPicPr/>
          <p:nvPr/>
        </p:nvPicPr>
        <p:blipFill>
          <a:blip r:embed="rId3"/>
          <a:stretch/>
        </p:blipFill>
        <p:spPr>
          <a:xfrm>
            <a:off x="0" y="0"/>
            <a:ext cx="10077480" cy="1695600"/>
          </a:xfrm>
          <a:prstGeom prst="rect">
            <a:avLst/>
          </a:prstGeom>
          <a:ln>
            <a:noFill/>
          </a:ln>
        </p:spPr>
      </p:pic>
      <p:sp>
        <p:nvSpPr>
          <p:cNvPr id="868" name="CustomShape 5"/>
          <p:cNvSpPr/>
          <p:nvPr/>
        </p:nvSpPr>
        <p:spPr>
          <a:xfrm>
            <a:off x="348054" y="6458400"/>
            <a:ext cx="10080720" cy="14313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r>
              <a:rPr lang="en-US" dirty="0" smtClean="0">
                <a:solidFill>
                  <a:srgbClr val="FFFF00"/>
                </a:solidFill>
              </a:rPr>
              <a:t>Dark Matter </a:t>
            </a:r>
            <a:r>
              <a:rPr lang="en-US" smtClean="0">
                <a:solidFill>
                  <a:srgbClr val="FFFF00"/>
                </a:solidFill>
              </a:rPr>
              <a:t>Searches in the 2020</a:t>
            </a:r>
            <a:endParaRPr lang="en-GB" dirty="0">
              <a:solidFill>
                <a:srgbClr val="FFFF00"/>
              </a:solidFill>
            </a:endParaRPr>
          </a:p>
          <a:p>
            <a:endParaRPr lang="en-GB" sz="2000" b="1" dirty="0">
              <a:solidFill>
                <a:srgbClr val="FFFF00"/>
              </a:solidFill>
            </a:endParaRPr>
          </a:p>
          <a:p>
            <a:r>
              <a:rPr lang="en-GB" sz="2000" b="1" dirty="0" smtClean="0">
                <a:solidFill>
                  <a:srgbClr val="FFFF00"/>
                </a:solidFill>
              </a:rPr>
              <a:t> </a:t>
            </a:r>
            <a:r>
              <a:rPr lang="en-GB" sz="2000" b="1" dirty="0">
                <a:solidFill>
                  <a:srgbClr val="FFFF00"/>
                </a:solidFill>
              </a:rPr>
              <a:t>11-13 November 2019</a:t>
            </a:r>
          </a:p>
          <a:p>
            <a:r>
              <a:rPr lang="en-GB" sz="2000" b="1" dirty="0">
                <a:solidFill>
                  <a:srgbClr val="FFFF00"/>
                </a:solidFill>
              </a:rPr>
              <a:t>The University of Tokyo, Kashiwa Campus</a:t>
            </a:r>
            <a:endParaRPr lang="en-GB" sz="2000" dirty="0">
              <a:solidFill>
                <a:srgbClr val="FFFF00"/>
              </a:solidFill>
            </a:endParaRPr>
          </a:p>
          <a:p>
            <a:r>
              <a:rPr lang="en-GB" dirty="0">
                <a:solidFill>
                  <a:srgbClr val="FFFF00"/>
                </a:solidFill>
              </a:rPr>
              <a:t> </a:t>
            </a:r>
            <a:r>
              <a:rPr lang="en-GB" b="1" dirty="0" smtClean="0">
                <a:solidFill>
                  <a:srgbClr val="FFFF00"/>
                </a:solidFill>
              </a:rPr>
              <a:t> </a:t>
            </a:r>
            <a:r>
              <a:rPr lang="en-GB" b="1" dirty="0" smtClean="0"/>
              <a:t>Ph</a:t>
            </a:r>
            <a:r>
              <a:rPr lang="en-GB" dirty="0"/>
              <a:t>11-13 November 2019 </a:t>
            </a:r>
          </a:p>
          <a:p>
            <a:r>
              <a:rPr lang="en-GB" dirty="0"/>
              <a:t>The University of Tokyo, Kashiwa Campus</a:t>
            </a:r>
          </a:p>
          <a:p>
            <a:r>
              <a:rPr lang="en-GB" b="1" dirty="0" err="1" smtClean="0"/>
              <a:t>ysics</a:t>
            </a:r>
            <a:endParaRPr dirty="0"/>
          </a:p>
          <a:p>
            <a:pPr>
              <a:lnSpc>
                <a:spcPct val="93000"/>
              </a:lnSpc>
            </a:pPr>
            <a:r>
              <a:rPr lang="en-US" sz="2400" i="1" dirty="0">
                <a:solidFill>
                  <a:srgbClr val="FFFFFF"/>
                </a:solidFill>
                <a:latin typeface="Arial"/>
              </a:rPr>
              <a:t>									 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7713" y="301680"/>
            <a:ext cx="9862911" cy="1249200"/>
          </a:xfrm>
        </p:spPr>
        <p:txBody>
          <a:bodyPr/>
          <a:lstStyle/>
          <a:p>
            <a:r>
              <a:rPr lang="en-US" sz="2400" b="1" dirty="0" smtClean="0"/>
              <a:t>PHYSICALLY DIFFERENT DM HALOS each from its first principle</a:t>
            </a:r>
            <a:br>
              <a:rPr lang="en-US" sz="2400" b="1" dirty="0" smtClean="0"/>
            </a:br>
            <a:r>
              <a:rPr lang="en-US" sz="2400" b="1" dirty="0" smtClean="0"/>
              <a:t>Empirical profile is to decide among them?</a:t>
            </a:r>
            <a:endParaRPr lang="it-IT" sz="24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066" y="1934835"/>
            <a:ext cx="7324725" cy="4810125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4797908" y="4831661"/>
            <a:ext cx="17107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Fully degenerate</a:t>
            </a:r>
          </a:p>
          <a:p>
            <a:pPr algn="ctr"/>
            <a:r>
              <a:rPr lang="en-US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fermions</a:t>
            </a:r>
            <a:endParaRPr lang="it-IT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572197" y="2030476"/>
            <a:ext cx="292900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 err="1" smtClean="0">
                <a:ln/>
                <a:solidFill>
                  <a:schemeClr val="accent3"/>
                </a:solidFill>
              </a:rPr>
              <a:t>Collisionless</a:t>
            </a:r>
            <a:r>
              <a:rPr lang="en-US" b="1" dirty="0" smtClean="0">
                <a:ln/>
                <a:solidFill>
                  <a:schemeClr val="accent3"/>
                </a:solidFill>
              </a:rPr>
              <a:t> dark matter</a:t>
            </a:r>
            <a:endParaRPr lang="it-IT" b="1" cap="none" spc="0" dirty="0">
              <a:ln/>
              <a:solidFill>
                <a:schemeClr val="accent3"/>
              </a:solidFill>
              <a:effectLst/>
            </a:endParaRPr>
          </a:p>
        </p:txBody>
      </p:sp>
      <p:cxnSp>
        <p:nvCxnSpPr>
          <p:cNvPr id="8" name="Connettore 2 7"/>
          <p:cNvCxnSpPr/>
          <p:nvPr/>
        </p:nvCxnSpPr>
        <p:spPr>
          <a:xfrm>
            <a:off x="6810703" y="2596055"/>
            <a:ext cx="42042" cy="17447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>
            <a:off x="6113065" y="1775833"/>
            <a:ext cx="1120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it-IT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Burkert</a:t>
            </a:r>
            <a:endParaRPr lang="it-IT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190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CustomShape 1"/>
          <p:cNvSpPr/>
          <p:nvPr/>
        </p:nvSpPr>
        <p:spPr>
          <a:xfrm>
            <a:off x="360360" y="1979640"/>
            <a:ext cx="9360000" cy="651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93000"/>
              </a:lnSpc>
              <a:buSzPct val="75000"/>
              <a:buFont typeface="StarSymbol"/>
              <a:buChar char="➲"/>
            </a:pPr>
            <a:r>
              <a:rPr lang="en-US" sz="2400" dirty="0">
                <a:solidFill>
                  <a:srgbClr val="000000"/>
                </a:solidFill>
                <a:latin typeface="Arial;Helvetica"/>
              </a:rPr>
              <a:t>  </a:t>
            </a:r>
            <a:r>
              <a:rPr lang="en-US" dirty="0">
                <a:solidFill>
                  <a:srgbClr val="000000"/>
                </a:solidFill>
                <a:latin typeface="Arial;Helvetica"/>
              </a:rPr>
              <a:t>          </a:t>
            </a:r>
            <a:r>
              <a:rPr lang="en-US" sz="2400" dirty="0">
                <a:solidFill>
                  <a:srgbClr val="000000"/>
                </a:solidFill>
                <a:latin typeface="Arial;Helvetica"/>
              </a:rPr>
              <a:t>  </a:t>
            </a:r>
            <a:r>
              <a:rPr lang="en-US" sz="2400" b="1" dirty="0">
                <a:solidFill>
                  <a:srgbClr val="000000"/>
                </a:solidFill>
                <a:latin typeface="Arial"/>
              </a:rPr>
              <a:t>from I-band photometry</a:t>
            </a:r>
            <a:r>
              <a:rPr lang="en-US" sz="2400" dirty="0">
                <a:solidFill>
                  <a:srgbClr val="000000"/>
                </a:solidFill>
                <a:latin typeface="Arial"/>
              </a:rPr>
              <a:t> </a:t>
            </a:r>
            <a:endParaRPr dirty="0"/>
          </a:p>
          <a:p>
            <a:pPr>
              <a:lnSpc>
                <a:spcPct val="93000"/>
              </a:lnSpc>
              <a:buSzPct val="75000"/>
              <a:buFont typeface="StarSymbol"/>
              <a:buChar char="➲"/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        </a:t>
            </a:r>
            <a:r>
              <a:rPr lang="en-US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Arial"/>
              </a:rPr>
              <a:t>from HI observations</a:t>
            </a:r>
            <a:endParaRPr dirty="0"/>
          </a:p>
          <a:p>
            <a:pPr>
              <a:lnSpc>
                <a:spcPct val="93000"/>
              </a:lnSpc>
              <a:buSzPct val="75000"/>
              <a:buFont typeface="StarSymbol"/>
              <a:buChar char="➲"/>
            </a:pPr>
            <a:r>
              <a:rPr lang="en-US" sz="2800" dirty="0">
                <a:solidFill>
                  <a:srgbClr val="000000"/>
                </a:solidFill>
                <a:latin typeface="Arial"/>
              </a:rPr>
              <a:t>          </a:t>
            </a:r>
            <a:r>
              <a:rPr lang="en-US" sz="2400" b="1" dirty="0" smtClean="0">
                <a:solidFill>
                  <a:srgbClr val="000000"/>
                </a:solidFill>
                <a:latin typeface="Arial"/>
              </a:rPr>
              <a:t>  1)  </a:t>
            </a:r>
            <a:r>
              <a:rPr lang="en-US" sz="2400" b="1" dirty="0" err="1" smtClean="0">
                <a:solidFill>
                  <a:srgbClr val="000000"/>
                </a:solidFill>
                <a:latin typeface="Arial"/>
              </a:rPr>
              <a:t>collisionless</a:t>
            </a:r>
            <a:r>
              <a:rPr lang="en-US" sz="2400" b="1" dirty="0" smtClean="0">
                <a:solidFill>
                  <a:srgbClr val="000000"/>
                </a:solidFill>
                <a:latin typeface="Arial"/>
              </a:rPr>
              <a:t> dark matter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</a:rPr>
              <a:t>2) empirical </a:t>
            </a:r>
            <a:r>
              <a:rPr lang="en-US" sz="2400" b="1" dirty="0" smtClean="0">
                <a:solidFill>
                  <a:srgbClr val="92D050"/>
                </a:solidFill>
                <a:latin typeface="Arial"/>
              </a:rPr>
              <a:t>3) no Newtonian dark matter</a:t>
            </a:r>
            <a:endParaRPr dirty="0">
              <a:solidFill>
                <a:srgbClr val="92D050"/>
              </a:solidFill>
            </a:endParaRPr>
          </a:p>
          <a:p>
            <a:pPr>
              <a:lnSpc>
                <a:spcPct val="93000"/>
              </a:lnSpc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 </a:t>
            </a: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>
              <a:lnSpc>
                <a:spcPct val="93000"/>
              </a:lnSpc>
            </a:pPr>
            <a:r>
              <a:rPr lang="en-US" sz="2600" dirty="0">
                <a:solidFill>
                  <a:srgbClr val="000000"/>
                </a:solidFill>
                <a:latin typeface="Arial"/>
              </a:rPr>
              <a:t> </a:t>
            </a: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>
              <a:lnSpc>
                <a:spcPct val="93000"/>
              </a:lnSpc>
            </a:pPr>
            <a:endParaRPr dirty="0"/>
          </a:p>
          <a:p>
            <a:pPr algn="r">
              <a:lnSpc>
                <a:spcPct val="93000"/>
              </a:lnSpc>
            </a:pPr>
            <a:r>
              <a:rPr lang="en-US" sz="2200" dirty="0">
                <a:solidFill>
                  <a:srgbClr val="2D2DB9"/>
                </a:solidFill>
                <a:latin typeface="Aharoni"/>
              </a:rPr>
              <a:t>										</a:t>
            </a:r>
            <a:endParaRPr dirty="0"/>
          </a:p>
          <a:p>
            <a:pPr>
              <a:lnSpc>
                <a:spcPct val="93000"/>
              </a:lnSpc>
            </a:pPr>
            <a:endParaRPr dirty="0"/>
          </a:p>
        </p:txBody>
      </p:sp>
      <p:pic>
        <p:nvPicPr>
          <p:cNvPr id="982" name="Immagine 981"/>
          <p:cNvPicPr/>
          <p:nvPr/>
        </p:nvPicPr>
        <p:blipFill>
          <a:blip r:embed="rId3"/>
          <a:stretch/>
        </p:blipFill>
        <p:spPr>
          <a:xfrm>
            <a:off x="431640" y="4211640"/>
            <a:ext cx="4546800" cy="3081240"/>
          </a:xfrm>
          <a:prstGeom prst="rect">
            <a:avLst/>
          </a:prstGeom>
          <a:ln>
            <a:noFill/>
          </a:ln>
        </p:spPr>
      </p:pic>
      <p:sp>
        <p:nvSpPr>
          <p:cNvPr id="983" name="CustomShape 2"/>
          <p:cNvSpPr/>
          <p:nvPr/>
        </p:nvSpPr>
        <p:spPr>
          <a:xfrm>
            <a:off x="784080" y="225360"/>
            <a:ext cx="8228160" cy="86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>
              <a:lnSpc>
                <a:spcPct val="93000"/>
              </a:lnSpc>
            </a:pPr>
            <a:r>
              <a:rPr lang="en-US" sz="2800" dirty="0">
                <a:solidFill>
                  <a:srgbClr val="FF0000"/>
                </a:solidFill>
                <a:latin typeface="Arial"/>
              </a:rPr>
              <a:t>Rotation curve </a:t>
            </a:r>
            <a:r>
              <a:rPr lang="en-US" sz="2800" dirty="0" smtClean="0">
                <a:solidFill>
                  <a:srgbClr val="FF0000"/>
                </a:solidFill>
                <a:latin typeface="Arial"/>
              </a:rPr>
              <a:t>analysis</a:t>
            </a:r>
            <a:endParaRPr dirty="0"/>
          </a:p>
        </p:txBody>
      </p:sp>
      <p:pic>
        <p:nvPicPr>
          <p:cNvPr id="984" name="Immagine 983"/>
          <p:cNvPicPr/>
          <p:nvPr/>
        </p:nvPicPr>
        <p:blipFill>
          <a:blip r:embed="rId4"/>
          <a:stretch/>
        </p:blipFill>
        <p:spPr>
          <a:xfrm>
            <a:off x="846000" y="1976580"/>
            <a:ext cx="668520" cy="366480"/>
          </a:xfrm>
          <a:prstGeom prst="rect">
            <a:avLst/>
          </a:prstGeom>
          <a:ln>
            <a:noFill/>
          </a:ln>
        </p:spPr>
      </p:pic>
      <p:pic>
        <p:nvPicPr>
          <p:cNvPr id="985" name="Immagine 984"/>
          <p:cNvPicPr/>
          <p:nvPr/>
        </p:nvPicPr>
        <p:blipFill>
          <a:blip r:embed="rId5"/>
          <a:stretch/>
        </p:blipFill>
        <p:spPr>
          <a:xfrm>
            <a:off x="1008000" y="2843280"/>
            <a:ext cx="676440" cy="358560"/>
          </a:xfrm>
          <a:prstGeom prst="rect">
            <a:avLst/>
          </a:prstGeom>
          <a:ln>
            <a:noFill/>
          </a:ln>
        </p:spPr>
      </p:pic>
      <p:pic>
        <p:nvPicPr>
          <p:cNvPr id="986" name="Immagine 985"/>
          <p:cNvPicPr/>
          <p:nvPr/>
        </p:nvPicPr>
        <p:blipFill>
          <a:blip r:embed="rId6"/>
          <a:stretch/>
        </p:blipFill>
        <p:spPr>
          <a:xfrm>
            <a:off x="973080" y="2340000"/>
            <a:ext cx="541440" cy="365040"/>
          </a:xfrm>
          <a:prstGeom prst="rect">
            <a:avLst/>
          </a:prstGeom>
          <a:ln>
            <a:noFill/>
          </a:ln>
        </p:spPr>
      </p:pic>
      <p:pic>
        <p:nvPicPr>
          <p:cNvPr id="987" name="Immagine 986"/>
          <p:cNvPicPr/>
          <p:nvPr/>
        </p:nvPicPr>
        <p:blipFill>
          <a:blip r:embed="rId7"/>
          <a:stretch/>
        </p:blipFill>
        <p:spPr>
          <a:xfrm>
            <a:off x="5040360" y="4067280"/>
            <a:ext cx="4170240" cy="647640"/>
          </a:xfrm>
          <a:prstGeom prst="rect">
            <a:avLst/>
          </a:prstGeom>
          <a:ln>
            <a:noFill/>
          </a:ln>
        </p:spPr>
      </p:pic>
      <p:sp>
        <p:nvSpPr>
          <p:cNvPr id="988" name="CustomShape 3"/>
          <p:cNvSpPr/>
          <p:nvPr/>
        </p:nvSpPr>
        <p:spPr>
          <a:xfrm>
            <a:off x="1224000" y="4716360"/>
            <a:ext cx="704880" cy="366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>
              <a:lnSpc>
                <a:spcPct val="93000"/>
              </a:lnSpc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NFW, ANY COLLISIONLESS</a:t>
            </a:r>
            <a:endParaRPr dirty="0"/>
          </a:p>
        </p:txBody>
      </p:sp>
      <p:sp>
        <p:nvSpPr>
          <p:cNvPr id="989" name="CustomShape 4"/>
          <p:cNvSpPr/>
          <p:nvPr/>
        </p:nvSpPr>
        <p:spPr>
          <a:xfrm>
            <a:off x="1800360" y="6227640"/>
            <a:ext cx="994320" cy="366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>
              <a:lnSpc>
                <a:spcPct val="93000"/>
              </a:lnSpc>
            </a:pPr>
            <a:r>
              <a:rPr lang="en-US" b="1">
                <a:solidFill>
                  <a:srgbClr val="000000"/>
                </a:solidFill>
                <a:latin typeface="Arial"/>
              </a:rPr>
              <a:t>Burkert</a:t>
            </a:r>
            <a:endParaRPr/>
          </a:p>
        </p:txBody>
      </p:sp>
      <p:sp>
        <p:nvSpPr>
          <p:cNvPr id="990" name="CustomShape 5"/>
          <p:cNvSpPr/>
          <p:nvPr/>
        </p:nvSpPr>
        <p:spPr>
          <a:xfrm>
            <a:off x="5084666" y="6471540"/>
            <a:ext cx="5184720" cy="13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>
              <a:lnSpc>
                <a:spcPct val="93000"/>
              </a:lnSpc>
            </a:pPr>
            <a:r>
              <a:rPr lang="en-US" b="1" dirty="0">
                <a:solidFill>
                  <a:srgbClr val="7030A0"/>
                </a:solidFill>
                <a:latin typeface="Arial"/>
              </a:rPr>
              <a:t>The mass model has 3 free parameters:  </a:t>
            </a:r>
            <a:endParaRPr dirty="0"/>
          </a:p>
          <a:p>
            <a:pPr>
              <a:lnSpc>
                <a:spcPct val="93000"/>
              </a:lnSpc>
            </a:pPr>
            <a:r>
              <a:rPr lang="en-US" b="1" dirty="0">
                <a:solidFill>
                  <a:srgbClr val="FF0000"/>
                </a:solidFill>
                <a:latin typeface="Arial"/>
              </a:rPr>
              <a:t>disk mass</a:t>
            </a:r>
            <a:endParaRPr dirty="0"/>
          </a:p>
          <a:p>
            <a:pPr>
              <a:lnSpc>
                <a:spcPct val="93000"/>
              </a:lnSpc>
            </a:pPr>
            <a:r>
              <a:rPr lang="en-US" b="1" dirty="0">
                <a:solidFill>
                  <a:srgbClr val="FF0000"/>
                </a:solidFill>
                <a:latin typeface="Arial"/>
              </a:rPr>
              <a:t>halo central density </a:t>
            </a:r>
            <a:endParaRPr dirty="0"/>
          </a:p>
          <a:p>
            <a:pPr>
              <a:lnSpc>
                <a:spcPct val="93000"/>
              </a:lnSpc>
            </a:pPr>
            <a:r>
              <a:rPr lang="en-US" b="1" dirty="0">
                <a:solidFill>
                  <a:srgbClr val="FF0000"/>
                </a:solidFill>
                <a:latin typeface="Arial"/>
              </a:rPr>
              <a:t>Halo core radius (length-scale</a:t>
            </a:r>
            <a:r>
              <a:rPr lang="en-US" b="1" dirty="0" smtClean="0">
                <a:solidFill>
                  <a:srgbClr val="FF0000"/>
                </a:solidFill>
                <a:latin typeface="Arial"/>
              </a:rPr>
              <a:t>)</a:t>
            </a:r>
            <a:endParaRPr dirty="0"/>
          </a:p>
        </p:txBody>
      </p:sp>
      <p:sp>
        <p:nvSpPr>
          <p:cNvPr id="991" name="CustomShape 6"/>
          <p:cNvSpPr/>
          <p:nvPr/>
        </p:nvSpPr>
        <p:spPr>
          <a:xfrm>
            <a:off x="4224548" y="6388483"/>
            <a:ext cx="647640" cy="366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>
              <a:lnSpc>
                <a:spcPct val="93000"/>
              </a:lnSpc>
            </a:pPr>
            <a:r>
              <a:rPr lang="en-US" b="1" dirty="0">
                <a:solidFill>
                  <a:srgbClr val="000000"/>
                </a:solidFill>
                <a:latin typeface="Arial"/>
              </a:rPr>
              <a:t>ISO</a:t>
            </a:r>
            <a:endParaRPr dirty="0"/>
          </a:p>
        </p:txBody>
      </p:sp>
      <p:pic>
        <p:nvPicPr>
          <p:cNvPr id="992" name="Immagine 991"/>
          <p:cNvPicPr/>
          <p:nvPr/>
        </p:nvPicPr>
        <p:blipFill>
          <a:blip r:embed="rId8"/>
          <a:stretch/>
        </p:blipFill>
        <p:spPr>
          <a:xfrm>
            <a:off x="1243800" y="1252800"/>
            <a:ext cx="5846760" cy="385920"/>
          </a:xfrm>
          <a:prstGeom prst="rect">
            <a:avLst/>
          </a:prstGeom>
          <a:ln>
            <a:noFill/>
          </a:ln>
        </p:spPr>
      </p:pic>
      <p:pic>
        <p:nvPicPr>
          <p:cNvPr id="993" name="Immagine 992"/>
          <p:cNvPicPr/>
          <p:nvPr/>
        </p:nvPicPr>
        <p:blipFill>
          <a:blip r:embed="rId9"/>
          <a:stretch/>
        </p:blipFill>
        <p:spPr>
          <a:xfrm>
            <a:off x="216000" y="5103720"/>
            <a:ext cx="252360" cy="405000"/>
          </a:xfrm>
          <a:prstGeom prst="rect">
            <a:avLst/>
          </a:prstGeom>
          <a:ln>
            <a:noFill/>
          </a:ln>
        </p:spPr>
      </p:pic>
      <p:pic>
        <p:nvPicPr>
          <p:cNvPr id="994" name="Immagine 993"/>
          <p:cNvPicPr/>
          <p:nvPr/>
        </p:nvPicPr>
        <p:blipFill>
          <a:blip r:embed="rId10"/>
          <a:stretch/>
        </p:blipFill>
        <p:spPr>
          <a:xfrm>
            <a:off x="2376360" y="7164360"/>
            <a:ext cx="142920" cy="144360"/>
          </a:xfrm>
          <a:prstGeom prst="rect">
            <a:avLst/>
          </a:prstGeom>
          <a:ln>
            <a:noFill/>
          </a:ln>
        </p:spPr>
      </p:pic>
      <p:cxnSp>
        <p:nvCxnSpPr>
          <p:cNvPr id="996" name="Line 7"/>
          <p:cNvCxnSpPr/>
          <p:nvPr/>
        </p:nvCxnSpPr>
        <p:spPr>
          <a:xfrm flipH="1">
            <a:off x="2447640" y="4425480"/>
            <a:ext cx="2521440" cy="1369080"/>
          </a:xfrm>
          <a:prstGeom prst="straightConnector1">
            <a:avLst/>
          </a:prstGeom>
          <a:ln w="9360">
            <a:solidFill>
              <a:srgbClr val="000000"/>
            </a:solidFill>
            <a:miter/>
            <a:tailEnd type="arrow" w="med" len="med"/>
          </a:ln>
        </p:spPr>
      </p:cxnSp>
      <p:cxnSp>
        <p:nvCxnSpPr>
          <p:cNvPr id="997" name="Line 8"/>
          <p:cNvCxnSpPr/>
          <p:nvPr/>
        </p:nvCxnSpPr>
        <p:spPr>
          <a:xfrm flipH="1">
            <a:off x="3526920" y="5435640"/>
            <a:ext cx="1442160" cy="721440"/>
          </a:xfrm>
          <a:prstGeom prst="straightConnector1">
            <a:avLst/>
          </a:prstGeom>
          <a:ln w="9360">
            <a:solidFill>
              <a:srgbClr val="000000"/>
            </a:solidFill>
            <a:miter/>
            <a:tailEnd type="arrow" w="med" len="med"/>
          </a:ln>
        </p:spPr>
      </p:cxnSp>
      <p:sp>
        <p:nvSpPr>
          <p:cNvPr id="998" name="CustomShape 9"/>
          <p:cNvSpPr/>
          <p:nvPr/>
        </p:nvSpPr>
        <p:spPr>
          <a:xfrm>
            <a:off x="1727280" y="1619280"/>
            <a:ext cx="1194120" cy="30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93000"/>
              </a:lnSpc>
            </a:pPr>
            <a:r>
              <a:rPr lang="it-IT" sz="1400">
                <a:solidFill>
                  <a:srgbClr val="22228B"/>
                </a:solidFill>
                <a:latin typeface="Arial"/>
              </a:rPr>
              <a:t>observations</a:t>
            </a:r>
            <a:endParaRPr/>
          </a:p>
        </p:txBody>
      </p:sp>
      <p:sp>
        <p:nvSpPr>
          <p:cNvPr id="999" name="CustomShape 10"/>
          <p:cNvSpPr/>
          <p:nvPr/>
        </p:nvSpPr>
        <p:spPr>
          <a:xfrm>
            <a:off x="4968720" y="1619280"/>
            <a:ext cx="665280" cy="30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93000"/>
              </a:lnSpc>
            </a:pPr>
            <a:r>
              <a:rPr lang="it-IT" sz="1400">
                <a:solidFill>
                  <a:srgbClr val="22228B"/>
                </a:solidFill>
                <a:latin typeface="Arial"/>
              </a:rPr>
              <a:t>model</a:t>
            </a:r>
            <a:endParaRPr/>
          </a:p>
        </p:txBody>
      </p:sp>
      <p:sp>
        <p:nvSpPr>
          <p:cNvPr id="1000" name="CustomShape 11"/>
          <p:cNvSpPr/>
          <p:nvPr/>
        </p:nvSpPr>
        <p:spPr>
          <a:xfrm>
            <a:off x="2879640" y="1619280"/>
            <a:ext cx="284400" cy="30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93000"/>
              </a:lnSpc>
            </a:pPr>
            <a:r>
              <a:rPr lang="it-IT" sz="1400">
                <a:solidFill>
                  <a:srgbClr val="22228B"/>
                </a:solidFill>
                <a:latin typeface="Arial"/>
              </a:rPr>
              <a:t>=</a:t>
            </a:r>
            <a:endParaRPr/>
          </a:p>
        </p:txBody>
      </p:sp>
      <p:pic>
        <p:nvPicPr>
          <p:cNvPr id="21" name="Immagine 20"/>
          <p:cNvPicPr/>
          <p:nvPr/>
        </p:nvPicPr>
        <p:blipFill rotWithShape="1">
          <a:blip r:embed="rId11"/>
          <a:srcRect b="46651"/>
          <a:stretch/>
        </p:blipFill>
        <p:spPr>
          <a:xfrm>
            <a:off x="5067333" y="5002380"/>
            <a:ext cx="3684781" cy="828900"/>
          </a:xfrm>
          <a:prstGeom prst="rect">
            <a:avLst/>
          </a:prstGeom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7125480" y="1179240"/>
            <a:ext cx="15760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+ </a:t>
            </a:r>
            <a:r>
              <a:rPr lang="en-US" sz="28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dP</a:t>
            </a:r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/</a:t>
            </a:r>
            <a:r>
              <a:rPr lang="en-US" sz="28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Wingdings" panose="05000000000000000000" pitchFamily="2" charset="2"/>
              </a:rPr>
              <a:t>dR</a:t>
            </a:r>
            <a:endParaRPr lang="it-IT" sz="2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437860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43" name="Picture 7" descr="C:\Users\paolo\Desktop\Immagine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4488" y="971525"/>
            <a:ext cx="3141663" cy="2457450"/>
          </a:xfrm>
          <a:prstGeom prst="rect">
            <a:avLst/>
          </a:prstGeom>
          <a:noFill/>
        </p:spPr>
      </p:pic>
      <p:pic>
        <p:nvPicPr>
          <p:cNvPr id="193542" name="Picture 6" descr="C:\Users\paolo\Desktop\Immagine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6136" y="971525"/>
            <a:ext cx="3209925" cy="2546350"/>
          </a:xfrm>
          <a:prstGeom prst="rect">
            <a:avLst/>
          </a:prstGeom>
          <a:noFill/>
        </p:spPr>
      </p:pic>
      <p:pic>
        <p:nvPicPr>
          <p:cNvPr id="193540" name="Picture 4" descr="C:\Users\paolo\Desktop\Immagine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776" y="1043533"/>
            <a:ext cx="3173407" cy="2449324"/>
          </a:xfrm>
          <a:prstGeom prst="rect">
            <a:avLst/>
          </a:prstGeom>
          <a:noFill/>
        </p:spPr>
      </p:pic>
      <p:pic>
        <p:nvPicPr>
          <p:cNvPr id="29798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2121" y="4037303"/>
            <a:ext cx="3544196" cy="352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512888" y="4283075"/>
            <a:ext cx="7056438" cy="193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1420" tIns="45711" rIns="91420" bIns="45711" anchor="ctr"/>
          <a:lstStyle/>
          <a:p>
            <a:endParaRPr lang="it-IT"/>
          </a:p>
        </p:txBody>
      </p:sp>
      <p:grpSp>
        <p:nvGrpSpPr>
          <p:cNvPr id="39941" name="Group 5"/>
          <p:cNvGrpSpPr>
            <a:grpSpLocks/>
          </p:cNvGrpSpPr>
          <p:nvPr/>
        </p:nvGrpSpPr>
        <p:grpSpPr bwMode="auto">
          <a:xfrm>
            <a:off x="3975151" y="3789343"/>
            <a:ext cx="3835971" cy="2268907"/>
            <a:chOff x="1647" y="2806"/>
            <a:chExt cx="1880" cy="1127"/>
          </a:xfrm>
        </p:grpSpPr>
        <p:sp useBgFill="1">
          <p:nvSpPr>
            <p:cNvPr id="39943" name="Rectangle 7"/>
            <p:cNvSpPr>
              <a:spLocks noChangeArrowheads="1"/>
            </p:cNvSpPr>
            <p:nvPr/>
          </p:nvSpPr>
          <p:spPr bwMode="auto">
            <a:xfrm rot="2515555">
              <a:off x="2649" y="2997"/>
              <a:ext cx="878" cy="202"/>
            </a:xfrm>
            <a:prstGeom prst="rect">
              <a:avLst/>
            </a:prstGeom>
            <a:ln w="9525">
              <a:noFill/>
              <a:round/>
              <a:headEnd/>
              <a:tailEnd/>
            </a:ln>
            <a:effectLst/>
          </p:spPr>
          <p:txBody>
            <a:bodyPr wrap="square" tIns="91440">
              <a:spAutoFit/>
            </a:bodyPr>
            <a:lstStyle/>
            <a:p>
              <a:pPr hangingPunct="1">
                <a:lnSpc>
                  <a:spcPct val="100000"/>
                </a:lnSpc>
                <a:buClrTx/>
                <a:tabLst>
                  <a:tab pos="0" algn="l"/>
                  <a:tab pos="447582" algn="l"/>
                  <a:tab pos="896752" algn="l"/>
                  <a:tab pos="1345920" algn="l"/>
                  <a:tab pos="1795090" algn="l"/>
                  <a:tab pos="2244260" algn="l"/>
                  <a:tab pos="2693429" algn="l"/>
                  <a:tab pos="3142598" algn="l"/>
                  <a:tab pos="3591768" algn="l"/>
                  <a:tab pos="4040937" algn="l"/>
                  <a:tab pos="4490108" algn="l"/>
                  <a:tab pos="4939276" algn="l"/>
                  <a:tab pos="5388446" algn="l"/>
                  <a:tab pos="5837614" algn="l"/>
                  <a:tab pos="6286785" algn="l"/>
                  <a:tab pos="6735952" algn="l"/>
                  <a:tab pos="7185123" algn="l"/>
                  <a:tab pos="7634292" algn="l"/>
                  <a:tab pos="8083462" algn="l"/>
                  <a:tab pos="8532630" algn="l"/>
                  <a:tab pos="8981801" algn="l"/>
                </a:tabLst>
              </a:pPr>
              <a:r>
                <a:rPr lang="it-IT" sz="1700" b="1" dirty="0" err="1">
                  <a:solidFill>
                    <a:schemeClr val="accent6">
                      <a:lumMod val="75000"/>
                    </a:schemeClr>
                  </a:solidFill>
                  <a:latin typeface="Eras Bold ITC" pitchFamily="34" charset="0"/>
                </a:rPr>
                <a:t>core</a:t>
              </a:r>
              <a:r>
                <a:rPr lang="it-IT" sz="1700" b="1" dirty="0">
                  <a:solidFill>
                    <a:schemeClr val="accent6">
                      <a:lumMod val="75000"/>
                    </a:schemeClr>
                  </a:solidFill>
                  <a:latin typeface="Eras Bold ITC" pitchFamily="34" charset="0"/>
                </a:rPr>
                <a:t> </a:t>
              </a:r>
              <a:r>
                <a:rPr lang="it-IT" sz="1700" dirty="0" err="1">
                  <a:solidFill>
                    <a:schemeClr val="accent6">
                      <a:lumMod val="75000"/>
                    </a:schemeClr>
                  </a:solidFill>
                  <a:latin typeface="Eras Bold ITC" pitchFamily="34" charset="0"/>
                </a:rPr>
                <a:t>radius</a:t>
              </a:r>
              <a:endParaRPr lang="it-IT" sz="1700" dirty="0">
                <a:solidFill>
                  <a:schemeClr val="accent6">
                    <a:lumMod val="75000"/>
                  </a:schemeClr>
                </a:solidFill>
                <a:latin typeface="Eras Bold ITC" pitchFamily="34" charset="0"/>
              </a:endParaRPr>
            </a:p>
          </p:txBody>
        </p:sp>
        <p:sp>
          <p:nvSpPr>
            <p:cNvPr id="39944" name="Rectangle 8"/>
            <p:cNvSpPr>
              <a:spLocks noChangeArrowheads="1"/>
            </p:cNvSpPr>
            <p:nvPr/>
          </p:nvSpPr>
          <p:spPr bwMode="auto">
            <a:xfrm rot="21060000">
              <a:off x="1647" y="2806"/>
              <a:ext cx="974" cy="17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tIns="91440">
              <a:spAutoFit/>
            </a:bodyPr>
            <a:lstStyle/>
            <a:p>
              <a:pPr hangingPunct="1">
                <a:lnSpc>
                  <a:spcPct val="100000"/>
                </a:lnSpc>
                <a:buClrTx/>
                <a:tabLst>
                  <a:tab pos="0" algn="l"/>
                  <a:tab pos="447582" algn="l"/>
                  <a:tab pos="896752" algn="l"/>
                  <a:tab pos="1345920" algn="l"/>
                  <a:tab pos="1795090" algn="l"/>
                  <a:tab pos="2244260" algn="l"/>
                  <a:tab pos="2693429" algn="l"/>
                  <a:tab pos="3142598" algn="l"/>
                  <a:tab pos="3591768" algn="l"/>
                  <a:tab pos="4040937" algn="l"/>
                  <a:tab pos="4490108" algn="l"/>
                  <a:tab pos="4939276" algn="l"/>
                  <a:tab pos="5388446" algn="l"/>
                  <a:tab pos="5837614" algn="l"/>
                  <a:tab pos="6286785" algn="l"/>
                  <a:tab pos="6735952" algn="l"/>
                  <a:tab pos="7185123" algn="l"/>
                  <a:tab pos="7634292" algn="l"/>
                  <a:tab pos="8083462" algn="l"/>
                  <a:tab pos="8532630" algn="l"/>
                  <a:tab pos="8981801" algn="l"/>
                </a:tabLst>
              </a:pPr>
              <a:r>
                <a:rPr lang="it-IT" sz="1400" b="1" dirty="0" err="1">
                  <a:solidFill>
                    <a:schemeClr val="accent6">
                      <a:lumMod val="75000"/>
                    </a:schemeClr>
                  </a:solidFill>
                  <a:latin typeface="Eras Bold ITC" pitchFamily="34" charset="0"/>
                </a:rPr>
                <a:t>halo</a:t>
              </a:r>
              <a:r>
                <a:rPr lang="it-IT" sz="1400" b="1" dirty="0">
                  <a:solidFill>
                    <a:schemeClr val="accent6">
                      <a:lumMod val="75000"/>
                    </a:schemeClr>
                  </a:solidFill>
                  <a:latin typeface="Eras Bold ITC" pitchFamily="34" charset="0"/>
                </a:rPr>
                <a:t> </a:t>
              </a:r>
              <a:r>
                <a:rPr lang="it-IT" sz="1400" b="1" dirty="0" err="1">
                  <a:solidFill>
                    <a:schemeClr val="accent6">
                      <a:lumMod val="75000"/>
                    </a:schemeClr>
                  </a:solidFill>
                  <a:latin typeface="Eras Bold ITC" pitchFamily="34" charset="0"/>
                </a:rPr>
                <a:t>central</a:t>
              </a:r>
              <a:r>
                <a:rPr lang="it-IT" sz="1400" b="1" dirty="0">
                  <a:solidFill>
                    <a:schemeClr val="accent6">
                      <a:lumMod val="75000"/>
                    </a:schemeClr>
                  </a:solidFill>
                  <a:latin typeface="Eras Bold ITC" pitchFamily="34" charset="0"/>
                </a:rPr>
                <a:t> density</a:t>
              </a:r>
            </a:p>
          </p:txBody>
        </p:sp>
        <p:sp>
          <p:nvSpPr>
            <p:cNvPr id="39945" name="Rectangle 9"/>
            <p:cNvSpPr>
              <a:spLocks noChangeArrowheads="1"/>
            </p:cNvSpPr>
            <p:nvPr/>
          </p:nvSpPr>
          <p:spPr bwMode="auto">
            <a:xfrm>
              <a:off x="2134" y="3731"/>
              <a:ext cx="953" cy="20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square" tIns="91440">
              <a:spAutoFit/>
            </a:bodyPr>
            <a:lstStyle/>
            <a:p>
              <a:pPr hangingPunct="1">
                <a:lnSpc>
                  <a:spcPct val="100000"/>
                </a:lnSpc>
                <a:buClrTx/>
                <a:tabLst>
                  <a:tab pos="0" algn="l"/>
                  <a:tab pos="447582" algn="l"/>
                  <a:tab pos="896752" algn="l"/>
                  <a:tab pos="1345920" algn="l"/>
                  <a:tab pos="1795090" algn="l"/>
                  <a:tab pos="2244260" algn="l"/>
                  <a:tab pos="2693429" algn="l"/>
                  <a:tab pos="3142598" algn="l"/>
                  <a:tab pos="3591768" algn="l"/>
                  <a:tab pos="4040937" algn="l"/>
                  <a:tab pos="4490108" algn="l"/>
                  <a:tab pos="4939276" algn="l"/>
                  <a:tab pos="5388446" algn="l"/>
                  <a:tab pos="5837614" algn="l"/>
                  <a:tab pos="6286785" algn="l"/>
                  <a:tab pos="6735952" algn="l"/>
                  <a:tab pos="7185123" algn="l"/>
                  <a:tab pos="7634292" algn="l"/>
                  <a:tab pos="8083462" algn="l"/>
                  <a:tab pos="8532630" algn="l"/>
                  <a:tab pos="8981801" algn="l"/>
                </a:tabLst>
              </a:pPr>
              <a:r>
                <a:rPr lang="it-IT" sz="1700" b="1" dirty="0" err="1">
                  <a:solidFill>
                    <a:srgbClr val="FF0000"/>
                  </a:solidFill>
                  <a:latin typeface="Eras Bold ITC" pitchFamily="34" charset="0"/>
                </a:rPr>
                <a:t>luminosity</a:t>
              </a:r>
              <a:endParaRPr lang="it-IT" sz="1700" b="1" dirty="0">
                <a:solidFill>
                  <a:srgbClr val="FF0000"/>
                </a:solidFill>
                <a:latin typeface="Eras Bold ITC" pitchFamily="34" charset="0"/>
              </a:endParaRPr>
            </a:p>
          </p:txBody>
        </p:sp>
      </p:grp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448024" y="2411685"/>
            <a:ext cx="576064" cy="288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0780" tIns="50389" rIns="100780" bIns="50389"/>
          <a:lstStyle/>
          <a:p>
            <a:pPr hangingPunct="1">
              <a:lnSpc>
                <a:spcPct val="100000"/>
              </a:lnSpc>
              <a:spcBef>
                <a:spcPts val="363"/>
              </a:spcBef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400" dirty="0" smtClean="0">
                <a:solidFill>
                  <a:srgbClr val="3366FF"/>
                </a:solidFill>
                <a:latin typeface="Eras Bold ITC" pitchFamily="34" charset="0"/>
                <a:ea typeface="ＭＳ Ｐゴシック" charset="-128"/>
              </a:rPr>
              <a:t>disk</a:t>
            </a:r>
            <a:endParaRPr lang="it-IT" sz="1400" dirty="0">
              <a:solidFill>
                <a:srgbClr val="3366FF"/>
              </a:solidFill>
              <a:latin typeface="Eras Bold ITC" pitchFamily="34" charset="0"/>
              <a:ea typeface="ＭＳ Ｐゴシック" charset="-128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2592042" y="1619597"/>
            <a:ext cx="648072" cy="288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0780" tIns="50389" rIns="100780" bIns="50389"/>
          <a:lstStyle/>
          <a:p>
            <a:pPr hangingPunct="1">
              <a:lnSpc>
                <a:spcPct val="100000"/>
              </a:lnSpc>
              <a:spcBef>
                <a:spcPts val="363"/>
              </a:spcBef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400" dirty="0" err="1" smtClean="0">
                <a:solidFill>
                  <a:schemeClr val="tx1"/>
                </a:solidFill>
                <a:latin typeface="Eras Bold ITC" pitchFamily="34" charset="0"/>
                <a:ea typeface="ＭＳ Ｐゴシック" charset="-128"/>
              </a:rPr>
              <a:t>halo</a:t>
            </a:r>
            <a:endParaRPr lang="it-IT" sz="1400" dirty="0">
              <a:solidFill>
                <a:schemeClr val="tx1"/>
              </a:solidFill>
              <a:latin typeface="Eras Bold ITC" pitchFamily="34" charset="0"/>
              <a:ea typeface="ＭＳ Ｐゴシック" charset="-128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688384" y="1979639"/>
            <a:ext cx="648072" cy="288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0780" tIns="50389" rIns="100780" bIns="50389"/>
          <a:lstStyle/>
          <a:p>
            <a:pPr hangingPunct="1">
              <a:lnSpc>
                <a:spcPct val="100000"/>
              </a:lnSpc>
              <a:spcBef>
                <a:spcPts val="363"/>
              </a:spcBef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400" dirty="0" err="1" smtClean="0">
                <a:solidFill>
                  <a:schemeClr val="tx1"/>
                </a:solidFill>
                <a:latin typeface="Eras Bold ITC" pitchFamily="34" charset="0"/>
                <a:ea typeface="ＭＳ Ｐゴシック" charset="-128"/>
              </a:rPr>
              <a:t>halo</a:t>
            </a:r>
            <a:endParaRPr lang="it-IT" sz="1400" dirty="0">
              <a:solidFill>
                <a:schemeClr val="tx1"/>
              </a:solidFill>
              <a:latin typeface="Eras Bold ITC" pitchFamily="34" charset="0"/>
              <a:ea typeface="ＭＳ Ｐゴシック" charset="-128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8928744" y="2339679"/>
            <a:ext cx="648072" cy="288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0780" tIns="50389" rIns="100780" bIns="50389"/>
          <a:lstStyle/>
          <a:p>
            <a:pPr hangingPunct="1">
              <a:lnSpc>
                <a:spcPct val="100000"/>
              </a:lnSpc>
              <a:spcBef>
                <a:spcPts val="363"/>
              </a:spcBef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400" dirty="0" err="1" smtClean="0">
                <a:solidFill>
                  <a:schemeClr val="tx1"/>
                </a:solidFill>
                <a:latin typeface="Eras Bold ITC" pitchFamily="34" charset="0"/>
                <a:ea typeface="ＭＳ Ｐゴシック" charset="-128"/>
              </a:rPr>
              <a:t>halo</a:t>
            </a:r>
            <a:endParaRPr lang="it-IT" sz="1400" dirty="0">
              <a:solidFill>
                <a:schemeClr val="tx1"/>
              </a:solidFill>
              <a:latin typeface="Eras Bold ITC" pitchFamily="34" charset="0"/>
              <a:ea typeface="ＭＳ Ｐゴシック" charset="-128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4248224" y="1979639"/>
            <a:ext cx="576064" cy="288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0780" tIns="50389" rIns="100780" bIns="50389"/>
          <a:lstStyle/>
          <a:p>
            <a:pPr hangingPunct="1">
              <a:lnSpc>
                <a:spcPct val="100000"/>
              </a:lnSpc>
              <a:spcBef>
                <a:spcPts val="363"/>
              </a:spcBef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400" dirty="0" smtClean="0">
                <a:solidFill>
                  <a:srgbClr val="3366FF"/>
                </a:solidFill>
                <a:latin typeface="Eras Bold ITC" pitchFamily="34" charset="0"/>
                <a:ea typeface="ＭＳ Ｐゴシック" charset="-128"/>
              </a:rPr>
              <a:t>disk</a:t>
            </a:r>
            <a:endParaRPr lang="it-IT" sz="1400" dirty="0">
              <a:solidFill>
                <a:srgbClr val="3366FF"/>
              </a:solidFill>
              <a:latin typeface="Eras Bold ITC" pitchFamily="34" charset="0"/>
              <a:ea typeface="ＭＳ Ｐゴシック" charset="-128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7416576" y="1835621"/>
            <a:ext cx="576064" cy="288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0780" tIns="50389" rIns="100780" bIns="50389"/>
          <a:lstStyle/>
          <a:p>
            <a:pPr hangingPunct="1">
              <a:lnSpc>
                <a:spcPct val="100000"/>
              </a:lnSpc>
              <a:spcBef>
                <a:spcPts val="363"/>
              </a:spcBef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400" dirty="0" smtClean="0">
                <a:solidFill>
                  <a:srgbClr val="3366FF"/>
                </a:solidFill>
                <a:latin typeface="Eras Bold ITC" pitchFamily="34" charset="0"/>
                <a:ea typeface="ＭＳ Ｐゴシック" charset="-128"/>
              </a:rPr>
              <a:t>disk</a:t>
            </a:r>
            <a:endParaRPr lang="it-IT" sz="1400" dirty="0">
              <a:solidFill>
                <a:srgbClr val="3366FF"/>
              </a:solidFill>
              <a:latin typeface="Eras Bold ITC" pitchFamily="34" charset="0"/>
              <a:ea typeface="ＭＳ Ｐゴシック" charset="-128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2520032" y="179437"/>
            <a:ext cx="4896545" cy="493066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r>
              <a:rPr lang="it-IT" sz="2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  MASS MODELLING RESULTS</a:t>
            </a:r>
            <a:endParaRPr lang="it-IT" sz="2800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 rot="16200000">
            <a:off x="2499321" y="5528772"/>
            <a:ext cx="1486264" cy="292691"/>
          </a:xfrm>
          <a:prstGeom prst="rect">
            <a:avLst/>
          </a:prstGeom>
          <a:noFill/>
        </p:spPr>
        <p:txBody>
          <a:bodyPr wrap="none" lIns="91420" tIns="45711" rIns="91420" bIns="45711" rtlCol="0">
            <a:spAutoFit/>
          </a:bodyPr>
          <a:lstStyle/>
          <a:p>
            <a:r>
              <a:rPr lang="it-IT" sz="1400" dirty="0" err="1" smtClean="0">
                <a:solidFill>
                  <a:schemeClr val="accent6">
                    <a:lumMod val="75000"/>
                  </a:schemeClr>
                </a:solidFill>
                <a:latin typeface="Eras Bold ITC" pitchFamily="34" charset="0"/>
              </a:rPr>
              <a:t>fraction</a:t>
            </a:r>
            <a:r>
              <a:rPr lang="it-IT" sz="1400" dirty="0" smtClean="0">
                <a:solidFill>
                  <a:schemeClr val="accent6">
                    <a:lumMod val="75000"/>
                  </a:schemeClr>
                </a:solidFill>
                <a:latin typeface="Eras Bold ITC" pitchFamily="34" charset="0"/>
              </a:rPr>
              <a:t> </a:t>
            </a:r>
            <a:r>
              <a:rPr lang="it-IT" sz="1400" dirty="0" err="1" smtClean="0">
                <a:solidFill>
                  <a:schemeClr val="accent6">
                    <a:lumMod val="75000"/>
                  </a:schemeClr>
                </a:solidFill>
                <a:latin typeface="Eras Bold ITC" pitchFamily="34" charset="0"/>
              </a:rPr>
              <a:t>of</a:t>
            </a:r>
            <a:r>
              <a:rPr lang="it-IT" sz="1400" dirty="0" smtClean="0">
                <a:solidFill>
                  <a:schemeClr val="accent6">
                    <a:lumMod val="75000"/>
                  </a:schemeClr>
                </a:solidFill>
                <a:latin typeface="Eras Bold ITC" pitchFamily="34" charset="0"/>
              </a:rPr>
              <a:t> DM</a:t>
            </a:r>
            <a:endParaRPr lang="it-IT" sz="1400" dirty="0">
              <a:solidFill>
                <a:schemeClr val="accent6">
                  <a:lumMod val="75000"/>
                </a:schemeClr>
              </a:solidFill>
              <a:latin typeface="Eras Bold ITC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863851" y="1187552"/>
            <a:ext cx="1630021" cy="292691"/>
          </a:xfrm>
          <a:prstGeom prst="rect">
            <a:avLst/>
          </a:prstGeom>
          <a:noFill/>
        </p:spPr>
        <p:txBody>
          <a:bodyPr wrap="none" lIns="91420" tIns="45711" rIns="91420" bIns="45711" rtlCol="0">
            <a:spAutoFit/>
          </a:bodyPr>
          <a:lstStyle/>
          <a:p>
            <a:r>
              <a:rPr lang="it-IT" sz="1400" b="1" dirty="0" err="1" smtClean="0">
                <a:solidFill>
                  <a:srgbClr val="FF0000"/>
                </a:solidFill>
                <a:latin typeface="Calibri" pitchFamily="34" charset="0"/>
              </a:rPr>
              <a:t>lowest</a:t>
            </a:r>
            <a:r>
              <a:rPr lang="it-IT" sz="14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it-IT" sz="1400" b="1" dirty="0" err="1" smtClean="0">
                <a:solidFill>
                  <a:srgbClr val="FF0000"/>
                </a:solidFill>
                <a:latin typeface="Calibri" pitchFamily="34" charset="0"/>
              </a:rPr>
              <a:t>luminosities</a:t>
            </a:r>
            <a:endParaRPr 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3888184" y="1259559"/>
            <a:ext cx="296750" cy="297441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r>
              <a:rPr lang="it-IT" sz="14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endParaRPr 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6984528" y="1115543"/>
            <a:ext cx="1719918" cy="292691"/>
          </a:xfrm>
          <a:prstGeom prst="rect">
            <a:avLst/>
          </a:prstGeom>
          <a:noFill/>
        </p:spPr>
        <p:txBody>
          <a:bodyPr wrap="none" lIns="91420" tIns="45711" rIns="91420" bIns="45711" rtlCol="0">
            <a:spAutoFit/>
          </a:bodyPr>
          <a:lstStyle/>
          <a:p>
            <a:r>
              <a:rPr lang="it-IT" sz="1400" b="1" dirty="0" err="1" smtClean="0">
                <a:solidFill>
                  <a:srgbClr val="FF0000"/>
                </a:solidFill>
                <a:latin typeface="Calibri" pitchFamily="34" charset="0"/>
              </a:rPr>
              <a:t>highest</a:t>
            </a:r>
            <a:r>
              <a:rPr lang="it-IT" sz="1400" b="1" dirty="0" smtClean="0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it-IT" sz="1400" b="1" dirty="0" err="1" smtClean="0">
                <a:solidFill>
                  <a:srgbClr val="FF0000"/>
                </a:solidFill>
                <a:latin typeface="Calibri" pitchFamily="34" charset="0"/>
              </a:rPr>
              <a:t>luminosities</a:t>
            </a:r>
            <a:endParaRPr 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143770" y="3995862"/>
            <a:ext cx="2983255" cy="923312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r>
              <a:rPr lang="it-IT" dirty="0" err="1" smtClean="0">
                <a:solidFill>
                  <a:schemeClr val="tx2"/>
                </a:solidFill>
              </a:rPr>
              <a:t>All</a:t>
            </a: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dirty="0" err="1" smtClean="0">
                <a:solidFill>
                  <a:schemeClr val="tx2"/>
                </a:solidFill>
              </a:rPr>
              <a:t>structural</a:t>
            </a:r>
            <a:r>
              <a:rPr lang="it-IT" dirty="0" smtClean="0">
                <a:solidFill>
                  <a:schemeClr val="tx2"/>
                </a:solidFill>
              </a:rPr>
              <a:t>  DM and LM</a:t>
            </a:r>
          </a:p>
          <a:p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dirty="0" err="1" smtClean="0">
                <a:solidFill>
                  <a:schemeClr val="tx2"/>
                </a:solidFill>
              </a:rPr>
              <a:t>parameters</a:t>
            </a:r>
            <a:r>
              <a:rPr lang="it-IT" dirty="0" smtClean="0">
                <a:solidFill>
                  <a:schemeClr val="tx2"/>
                </a:solidFill>
              </a:rPr>
              <a:t> are </a:t>
            </a:r>
            <a:r>
              <a:rPr lang="it-IT" dirty="0" err="1" smtClean="0">
                <a:solidFill>
                  <a:schemeClr val="tx2"/>
                </a:solidFill>
              </a:rPr>
              <a:t>related</a:t>
            </a:r>
            <a:r>
              <a:rPr lang="it-IT" dirty="0" smtClean="0">
                <a:solidFill>
                  <a:schemeClr val="tx2"/>
                </a:solidFill>
              </a:rPr>
              <a:t>  </a:t>
            </a:r>
          </a:p>
          <a:p>
            <a:endParaRPr lang="it-IT" dirty="0" smtClean="0">
              <a:solidFill>
                <a:schemeClr val="tx2"/>
              </a:solidFill>
            </a:endParaRPr>
          </a:p>
        </p:txBody>
      </p:sp>
      <p:pic>
        <p:nvPicPr>
          <p:cNvPr id="193544" name="Picture 8" descr="C:\Users\paolo\Desktop\resul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-432000" y="2061395"/>
            <a:ext cx="1237826" cy="194400"/>
          </a:xfrm>
          <a:prstGeom prst="rect">
            <a:avLst/>
          </a:prstGeom>
          <a:noFill/>
        </p:spPr>
      </p:pic>
      <p:pic>
        <p:nvPicPr>
          <p:cNvPr id="193545" name="Picture 9" descr="C:\Users\paolo\Desktop\resul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11920" y="3491805"/>
            <a:ext cx="768326" cy="255857"/>
          </a:xfrm>
          <a:prstGeom prst="rect">
            <a:avLst/>
          </a:prstGeom>
          <a:noFill/>
        </p:spPr>
      </p:pic>
      <p:pic>
        <p:nvPicPr>
          <p:cNvPr id="31" name="Picture 9" descr="C:\Users\paolo\Desktop\resul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08264" y="3491805"/>
            <a:ext cx="768326" cy="255857"/>
          </a:xfrm>
          <a:prstGeom prst="rect">
            <a:avLst/>
          </a:prstGeom>
          <a:noFill/>
        </p:spPr>
      </p:pic>
      <p:pic>
        <p:nvPicPr>
          <p:cNvPr id="32" name="Picture 9" descr="C:\Users\paolo\Desktop\resul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8624" y="3491805"/>
            <a:ext cx="768326" cy="255857"/>
          </a:xfrm>
          <a:prstGeom prst="rect">
            <a:avLst/>
          </a:prstGeom>
          <a:noFill/>
        </p:spPr>
      </p:pic>
      <p:sp>
        <p:nvSpPr>
          <p:cNvPr id="29" name="CasellaDiTesto 28"/>
          <p:cNvSpPr txBox="1"/>
          <p:nvPr/>
        </p:nvSpPr>
        <p:spPr>
          <a:xfrm>
            <a:off x="431800" y="755501"/>
            <a:ext cx="907621" cy="3213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err="1" smtClean="0">
                <a:solidFill>
                  <a:schemeClr val="accent6">
                    <a:lumMod val="50000"/>
                  </a:schemeClr>
                </a:solidFill>
              </a:rPr>
              <a:t>M</a:t>
            </a:r>
            <a:r>
              <a:rPr lang="it-IT" sz="1600" b="1" baseline="-30000" dirty="0" err="1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it-IT" sz="1600" b="1" baseline="-30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it-IT" sz="1600" b="1" dirty="0" smtClean="0">
                <a:solidFill>
                  <a:schemeClr val="accent6">
                    <a:lumMod val="50000"/>
                  </a:schemeClr>
                </a:solidFill>
              </a:rPr>
              <a:t>= -18</a:t>
            </a:r>
            <a:endParaRPr lang="it-IT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Rettangolo 32"/>
          <p:cNvSpPr/>
          <p:nvPr/>
        </p:nvSpPr>
        <p:spPr>
          <a:xfrm>
            <a:off x="3672160" y="683493"/>
            <a:ext cx="965329" cy="321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err="1" smtClean="0">
                <a:solidFill>
                  <a:schemeClr val="accent6">
                    <a:lumMod val="50000"/>
                  </a:schemeClr>
                </a:solidFill>
              </a:rPr>
              <a:t>M</a:t>
            </a:r>
            <a:r>
              <a:rPr lang="it-IT" sz="1600" b="1" baseline="-30000" dirty="0" err="1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it-IT" sz="1600" b="1" baseline="-30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it-IT" sz="1600" b="1" dirty="0" smtClean="0">
                <a:solidFill>
                  <a:schemeClr val="accent6">
                    <a:lumMod val="50000"/>
                  </a:schemeClr>
                </a:solidFill>
              </a:rPr>
              <a:t>= - 21</a:t>
            </a:r>
            <a:endParaRPr lang="it-IT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Rettangolo 33"/>
          <p:cNvSpPr/>
          <p:nvPr/>
        </p:nvSpPr>
        <p:spPr>
          <a:xfrm>
            <a:off x="6912520" y="683493"/>
            <a:ext cx="965329" cy="321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err="1" smtClean="0">
                <a:solidFill>
                  <a:schemeClr val="accent6">
                    <a:lumMod val="50000"/>
                  </a:schemeClr>
                </a:solidFill>
              </a:rPr>
              <a:t>M</a:t>
            </a:r>
            <a:r>
              <a:rPr lang="it-IT" sz="1600" b="1" baseline="-30000" dirty="0" err="1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it-IT" sz="1600" b="1" baseline="-30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it-IT" sz="1600" b="1" dirty="0" smtClean="0">
                <a:solidFill>
                  <a:schemeClr val="accent6">
                    <a:lumMod val="50000"/>
                  </a:schemeClr>
                </a:solidFill>
              </a:rPr>
              <a:t>= - 23</a:t>
            </a:r>
            <a:endParaRPr lang="it-IT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7637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9186" y="0"/>
            <a:ext cx="9059760" cy="1249200"/>
          </a:xfrm>
        </p:spPr>
        <p:txBody>
          <a:bodyPr/>
          <a:lstStyle/>
          <a:p>
            <a:r>
              <a:rPr lang="it-IT" sz="2800" dirty="0" smtClean="0">
                <a:solidFill>
                  <a:srgbClr val="FF0000"/>
                </a:solidFill>
              </a:rPr>
              <a:t> </a:t>
            </a:r>
            <a:endParaRPr lang="it-IT" sz="2800" dirty="0">
              <a:solidFill>
                <a:srgbClr val="FF0000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86" y="1153457"/>
            <a:ext cx="8921865" cy="559150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396190" y="2402657"/>
            <a:ext cx="23423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800" b="1" dirty="0" err="1" smtClean="0">
                <a:ln/>
                <a:solidFill>
                  <a:schemeClr val="accent3"/>
                </a:solidFill>
              </a:rPr>
              <a:t>collisionless</a:t>
            </a:r>
            <a:endParaRPr lang="it-IT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5033160" y="3777654"/>
            <a:ext cx="17844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observed</a:t>
            </a:r>
            <a:endParaRPr lang="it-IT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867199" y="-41429"/>
            <a:ext cx="28712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Core vs. </a:t>
            </a:r>
            <a:r>
              <a:rPr lang="it-IT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cusp</a:t>
            </a:r>
            <a:endParaRPr lang="it-IT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547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1" y="721568"/>
            <a:ext cx="8623276" cy="6838107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4308515" y="4373663"/>
            <a:ext cx="3942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it-IT" sz="36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not</a:t>
            </a:r>
            <a:r>
              <a:rPr lang="it-IT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 </a:t>
            </a:r>
            <a:r>
              <a:rPr lang="it-IT" sz="36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only</a:t>
            </a:r>
            <a:r>
              <a:rPr lang="it-IT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 </a:t>
            </a:r>
            <a:r>
              <a:rPr lang="it-IT" sz="36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bad</a:t>
            </a:r>
            <a:r>
              <a:rPr lang="it-IT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 </a:t>
            </a:r>
            <a:r>
              <a:rPr lang="it-IT" sz="36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fits</a:t>
            </a:r>
            <a:endParaRPr lang="it-IT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070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2399" y="643501"/>
            <a:ext cx="11882814" cy="884095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>
          <a:xfrm>
            <a:off x="983998" y="-985883"/>
            <a:ext cx="8858273" cy="396518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Rettangolo 4"/>
          <p:cNvSpPr/>
          <p:nvPr/>
        </p:nvSpPr>
        <p:spPr>
          <a:xfrm>
            <a:off x="224049" y="366759"/>
            <a:ext cx="911018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NFW </a:t>
            </a:r>
            <a:r>
              <a:rPr lang="it-IT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modeling</a:t>
            </a:r>
            <a:r>
              <a:rPr lang="it-IT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disc </a:t>
            </a:r>
            <a:r>
              <a:rPr lang="it-IT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systems</a:t>
            </a:r>
            <a:endParaRPr lang="it-IT" sz="5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it-IT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26 </a:t>
            </a:r>
            <a:r>
              <a:rPr lang="it-IT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coadded</a:t>
            </a:r>
            <a:r>
              <a:rPr lang="it-IT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RCs</a:t>
            </a:r>
            <a:r>
              <a:rPr lang="it-IT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from 3100</a:t>
            </a:r>
            <a:endParaRPr lang="it-IT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986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TWO EXAMPLES</a:t>
            </a:r>
            <a:endParaRPr lang="en-GB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32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9657" y="301680"/>
            <a:ext cx="9739086" cy="1249200"/>
          </a:xfrm>
        </p:spPr>
        <p:txBody>
          <a:bodyPr/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Detail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Dwarf </a:t>
            </a:r>
            <a:r>
              <a:rPr lang="en-US" sz="2800" dirty="0" smtClean="0"/>
              <a:t>irregular disks: </a:t>
            </a:r>
            <a:r>
              <a:rPr lang="en-US" sz="2800" dirty="0" err="1" smtClean="0"/>
              <a:t>minispirals</a:t>
            </a:r>
            <a:r>
              <a:rPr lang="en-US" sz="2800" dirty="0" smtClean="0"/>
              <a:t>. Completely DM dominated.</a:t>
            </a:r>
            <a:endParaRPr lang="en-GB" sz="28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301" y="1695044"/>
            <a:ext cx="4429947" cy="4465387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1199965" y="6571851"/>
            <a:ext cx="9059760" cy="12492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22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3280" y="0"/>
            <a:ext cx="9059760" cy="1249200"/>
          </a:xfrm>
        </p:spPr>
        <p:txBody>
          <a:bodyPr/>
          <a:lstStyle/>
          <a:p>
            <a:r>
              <a:rPr lang="en-US" dirty="0" smtClean="0"/>
              <a:t>Universal Rotation Curve of Dwarfs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0" y="1106460"/>
            <a:ext cx="8863056" cy="63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1" name="Immagine 1160"/>
          <p:cNvPicPr/>
          <p:nvPr/>
        </p:nvPicPr>
        <p:blipFill>
          <a:blip r:embed="rId3"/>
          <a:stretch/>
        </p:blipFill>
        <p:spPr>
          <a:xfrm>
            <a:off x="378373" y="257760"/>
            <a:ext cx="3176058" cy="1594072"/>
          </a:xfrm>
          <a:prstGeom prst="rect">
            <a:avLst/>
          </a:prstGeom>
          <a:ln>
            <a:noFill/>
          </a:ln>
        </p:spPr>
      </p:pic>
      <p:sp>
        <p:nvSpPr>
          <p:cNvPr id="1156" name="CustomShape 1"/>
          <p:cNvSpPr/>
          <p:nvPr/>
        </p:nvSpPr>
        <p:spPr>
          <a:xfrm>
            <a:off x="206280" y="6954840"/>
            <a:ext cx="21132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u="sng">
                <a:solidFill>
                  <a:srgbClr val="A6A6A6"/>
                </a:solidFill>
                <a:latin typeface="Times New Roman"/>
              </a:rPr>
              <a:t>Disk Dwarf Galaxies</a:t>
            </a:r>
            <a:endParaRPr/>
          </a:p>
        </p:txBody>
      </p:sp>
      <p:pic>
        <p:nvPicPr>
          <p:cNvPr id="1157" name="Immagine 1156"/>
          <p:cNvPicPr/>
          <p:nvPr/>
        </p:nvPicPr>
        <p:blipFill>
          <a:blip r:embed="rId4"/>
          <a:stretch/>
        </p:blipFill>
        <p:spPr>
          <a:xfrm>
            <a:off x="2468520" y="0"/>
            <a:ext cx="7181640" cy="7558200"/>
          </a:xfrm>
          <a:prstGeom prst="rect">
            <a:avLst/>
          </a:prstGeom>
          <a:ln>
            <a:noFill/>
          </a:ln>
        </p:spPr>
      </p:pic>
      <p:sp>
        <p:nvSpPr>
          <p:cNvPr id="1158" name="CustomShape 2"/>
          <p:cNvSpPr/>
          <p:nvPr/>
        </p:nvSpPr>
        <p:spPr>
          <a:xfrm>
            <a:off x="774720" y="0"/>
            <a:ext cx="1376640" cy="257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100" b="1">
                <a:solidFill>
                  <a:srgbClr val="000000"/>
                </a:solidFill>
                <a:latin typeface="Calibri"/>
              </a:rPr>
              <a:t>N</a:t>
            </a:r>
            <a:r>
              <a:rPr lang="en-US" sz="800" b="1">
                <a:solidFill>
                  <a:srgbClr val="000000"/>
                </a:solidFill>
                <a:latin typeface="Calibri"/>
              </a:rPr>
              <a:t>Gal=33	              </a:t>
            </a:r>
            <a:r>
              <a:rPr lang="en-US" sz="1100" b="1">
                <a:solidFill>
                  <a:srgbClr val="000000"/>
                </a:solidFill>
                <a:latin typeface="Calibri"/>
              </a:rPr>
              <a:t>N</a:t>
            </a:r>
            <a:r>
              <a:rPr lang="en-US" sz="800" b="1">
                <a:solidFill>
                  <a:srgbClr val="000000"/>
                </a:solidFill>
                <a:latin typeface="Calibri"/>
              </a:rPr>
              <a:t>Pts=299</a:t>
            </a:r>
            <a:endParaRPr/>
          </a:p>
        </p:txBody>
      </p:sp>
      <p:sp>
        <p:nvSpPr>
          <p:cNvPr id="1159" name="CustomShape 3"/>
          <p:cNvSpPr/>
          <p:nvPr/>
        </p:nvSpPr>
        <p:spPr>
          <a:xfrm>
            <a:off x="7191360" y="5638680"/>
            <a:ext cx="2459160" cy="1884600"/>
          </a:xfrm>
          <a:prstGeom prst="rect">
            <a:avLst/>
          </a:prstGeom>
          <a:solidFill>
            <a:srgbClr val="FFFFFF"/>
          </a:solidFill>
          <a:ln w="2556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0" name="CustomShape 4"/>
          <p:cNvSpPr/>
          <p:nvPr/>
        </p:nvSpPr>
        <p:spPr>
          <a:xfrm>
            <a:off x="7291440" y="5843520"/>
            <a:ext cx="12596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808080"/>
                </a:solidFill>
                <a:latin typeface="Comic Sans MS"/>
              </a:rPr>
              <a:t>PSS 1996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5410965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r>
              <a:rPr lang="en-GB" sz="2000" b="1" dirty="0"/>
              <a:t>Di Paolo, C; Salucci, P; </a:t>
            </a:r>
            <a:r>
              <a:rPr lang="en-GB" sz="2000" b="1" dirty="0" err="1"/>
              <a:t>Erkurt</a:t>
            </a:r>
            <a:r>
              <a:rPr lang="en-GB" sz="2000" b="1" dirty="0"/>
              <a:t>, A </a:t>
            </a:r>
            <a:r>
              <a:rPr lang="en-GB" sz="2000" dirty="0"/>
              <a:t>2019 MNRAS.tmp.2300D</a:t>
            </a:r>
          </a:p>
          <a:p>
            <a:pPr marL="0" indent="0">
              <a:buNone/>
            </a:pPr>
            <a:r>
              <a:rPr lang="en-GB" sz="2000" i="1" dirty="0"/>
              <a:t>The universal rotation curve of low surface brightness galaxies - </a:t>
            </a:r>
          </a:p>
          <a:p>
            <a:pPr marL="0" indent="0">
              <a:buNone/>
            </a:pPr>
            <a:r>
              <a:rPr lang="en-GB" sz="2000" i="1" dirty="0" smtClean="0"/>
              <a:t>  IV</a:t>
            </a:r>
            <a:r>
              <a:rPr lang="en-GB" sz="2000" i="1" dirty="0"/>
              <a:t>. The interrelation between dark and luminous </a:t>
            </a:r>
            <a:r>
              <a:rPr lang="en-GB" sz="2000" i="1" dirty="0" smtClean="0"/>
              <a:t>matter</a:t>
            </a:r>
            <a:endParaRPr lang="en-GB" sz="2000" i="1" dirty="0"/>
          </a:p>
          <a:p>
            <a:r>
              <a:rPr lang="en-GB" sz="2000" b="1" dirty="0" err="1"/>
              <a:t>Karukes</a:t>
            </a:r>
            <a:r>
              <a:rPr lang="en-GB" sz="2000" b="1" dirty="0"/>
              <a:t> E.~V., Salucci P.,</a:t>
            </a:r>
            <a:r>
              <a:rPr lang="en-GB" sz="2000" dirty="0"/>
              <a:t> 2017, MNRAS, 465, 4703 	</a:t>
            </a:r>
          </a:p>
          <a:p>
            <a:pPr marL="0" indent="0">
              <a:buNone/>
            </a:pPr>
            <a:r>
              <a:rPr lang="en-GB" sz="2000" i="1" dirty="0"/>
              <a:t>The universal rotation curve of dwarf disc galaxies </a:t>
            </a:r>
            <a:r>
              <a:rPr lang="en-GB" sz="2000" dirty="0"/>
              <a:t>	 </a:t>
            </a:r>
            <a:endParaRPr lang="en-GB" sz="2000" dirty="0" smtClean="0"/>
          </a:p>
          <a:p>
            <a:r>
              <a:rPr lang="en-GB" sz="2000" b="1" dirty="0" smtClean="0"/>
              <a:t>Salucci</a:t>
            </a:r>
            <a:r>
              <a:rPr lang="en-GB" sz="2000" b="1" dirty="0"/>
              <a:t>, P. </a:t>
            </a:r>
            <a:r>
              <a:rPr lang="en-GB" sz="2000" b="1" dirty="0" err="1"/>
              <a:t>Lapi</a:t>
            </a:r>
            <a:r>
              <a:rPr lang="en-GB" sz="2000" b="1" dirty="0"/>
              <a:t>, A. </a:t>
            </a:r>
            <a:r>
              <a:rPr lang="en-GB" sz="2000" b="1" dirty="0" err="1"/>
              <a:t>Tonini</a:t>
            </a:r>
            <a:r>
              <a:rPr lang="en-GB" sz="2000" b="1" dirty="0"/>
              <a:t>, C. Gentile</a:t>
            </a:r>
            <a:r>
              <a:rPr lang="en-GB" sz="2000" dirty="0" smtClean="0"/>
              <a:t>, </a:t>
            </a:r>
            <a:r>
              <a:rPr lang="en-GB" sz="2000" dirty="0"/>
              <a:t>U.2007, MNRAS, 378, </a:t>
            </a:r>
            <a:r>
              <a:rPr lang="en-GB" sz="2000" dirty="0" smtClean="0"/>
              <a:t>41</a:t>
            </a:r>
          </a:p>
          <a:p>
            <a:r>
              <a:rPr lang="en-GB" sz="2000" i="1" dirty="0" smtClean="0"/>
              <a:t>The </a:t>
            </a:r>
            <a:r>
              <a:rPr lang="en-GB" sz="2000" i="1" dirty="0"/>
              <a:t>universal rotation curve of spiral galaxies - </a:t>
            </a:r>
          </a:p>
          <a:p>
            <a:pPr marL="0" indent="0">
              <a:buNone/>
            </a:pPr>
            <a:r>
              <a:rPr lang="en-GB" sz="2000" i="1" dirty="0" smtClean="0"/>
              <a:t> II</a:t>
            </a:r>
            <a:r>
              <a:rPr lang="en-GB" sz="2000" i="1" dirty="0"/>
              <a:t>. The dark matter distribution out to the virial </a:t>
            </a:r>
            <a:r>
              <a:rPr lang="en-GB" sz="2000" i="1" dirty="0" smtClean="0"/>
              <a:t>radius</a:t>
            </a:r>
            <a:r>
              <a:rPr lang="en-GB" sz="2000" dirty="0"/>
              <a:t>		      </a:t>
            </a: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 </a:t>
            </a:r>
            <a:r>
              <a:rPr lang="en-GB" sz="2000" b="1" dirty="0" smtClean="0"/>
              <a:t>Salucci</a:t>
            </a:r>
            <a:r>
              <a:rPr lang="en-GB" sz="2000" b="1" dirty="0"/>
              <a:t>, P. </a:t>
            </a:r>
            <a:r>
              <a:rPr lang="en-GB" sz="2000" b="1" dirty="0" err="1"/>
              <a:t>Burkert</a:t>
            </a:r>
            <a:r>
              <a:rPr lang="en-GB" sz="2000" b="1" dirty="0"/>
              <a:t>, </a:t>
            </a:r>
            <a:r>
              <a:rPr lang="en-GB" sz="2000" dirty="0"/>
              <a:t>A  2000 </a:t>
            </a:r>
            <a:r>
              <a:rPr lang="en-GB" sz="2000" dirty="0" err="1"/>
              <a:t>ApJ</a:t>
            </a:r>
            <a:r>
              <a:rPr lang="en-GB" sz="2000" dirty="0"/>
              <a:t>, 537,9	</a:t>
            </a:r>
          </a:p>
          <a:p>
            <a:pPr marL="0" indent="0">
              <a:buNone/>
            </a:pPr>
            <a:r>
              <a:rPr lang="en-GB" sz="2000" i="1" dirty="0"/>
              <a:t>Dark Matter Scaling Relations   </a:t>
            </a:r>
          </a:p>
          <a:p>
            <a:r>
              <a:rPr lang="en-GB" sz="2000" b="1" dirty="0" err="1"/>
              <a:t>Persic</a:t>
            </a:r>
            <a:r>
              <a:rPr lang="en-GB" sz="2000" b="1" dirty="0"/>
              <a:t>, M. Salucci, P. </a:t>
            </a:r>
            <a:r>
              <a:rPr lang="en-GB" sz="2000" b="1" dirty="0" err="1"/>
              <a:t>Stel</a:t>
            </a:r>
            <a:r>
              <a:rPr lang="en-GB" sz="2000" b="1" dirty="0"/>
              <a:t>, F. </a:t>
            </a:r>
            <a:r>
              <a:rPr lang="en-GB" sz="2000" dirty="0"/>
              <a:t>1996, MNRAS,  281, 		</a:t>
            </a:r>
          </a:p>
          <a:p>
            <a:pPr marL="0" indent="0">
              <a:buNone/>
            </a:pPr>
            <a:r>
              <a:rPr lang="en-GB" sz="2000" i="1" dirty="0"/>
              <a:t>The universal rotation curve of spiral galaxies - I. The dark matter </a:t>
            </a:r>
            <a:r>
              <a:rPr lang="en-GB" sz="2000" i="1" dirty="0" err="1" smtClean="0"/>
              <a:t>conne</a:t>
            </a:r>
            <a:r>
              <a:rPr lang="en-GB" sz="2000" i="1" dirty="0"/>
              <a:t>	 </a:t>
            </a:r>
            <a:r>
              <a:rPr lang="en-GB" sz="2000" dirty="0"/>
              <a:t>	 	                                                                   </a:t>
            </a:r>
          </a:p>
          <a:p>
            <a:r>
              <a:rPr lang="en-GB" sz="2000" dirty="0"/>
              <a:t> </a:t>
            </a:r>
            <a:r>
              <a:rPr lang="en-GB" sz="2000" b="1" dirty="0"/>
              <a:t>Salucci, P.</a:t>
            </a:r>
            <a:r>
              <a:rPr lang="en-GB" sz="2000" dirty="0"/>
              <a:t>   2019 </a:t>
            </a:r>
            <a:r>
              <a:rPr lang="en-GB" sz="2000" dirty="0" err="1"/>
              <a:t>A&amp;ARv</a:t>
            </a:r>
            <a:r>
              <a:rPr lang="en-GB" sz="2000" dirty="0"/>
              <a:t>, 27,2</a:t>
            </a:r>
          </a:p>
          <a:p>
            <a:r>
              <a:rPr lang="en-GB" sz="2000" i="1" dirty="0"/>
              <a:t>The distribution of dark matter in galaxies</a:t>
            </a:r>
          </a:p>
        </p:txBody>
      </p:sp>
      <p:sp>
        <p:nvSpPr>
          <p:cNvPr id="5" name="Rettangolo 4"/>
          <p:cNvSpPr/>
          <p:nvPr/>
        </p:nvSpPr>
        <p:spPr>
          <a:xfrm>
            <a:off x="1853097" y="440860"/>
            <a:ext cx="51796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New </a:t>
            </a:r>
            <a:r>
              <a:rPr lang="it-IT" sz="28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Ideas</a:t>
            </a:r>
            <a:r>
              <a:rPr lang="it-IT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from </a:t>
            </a:r>
            <a:r>
              <a:rPr lang="it-IT" sz="28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observations</a:t>
            </a:r>
            <a:endParaRPr lang="it-IT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40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9" name="Immagine 1168"/>
          <p:cNvPicPr/>
          <p:nvPr/>
        </p:nvPicPr>
        <p:blipFill>
          <a:blip r:embed="rId3"/>
          <a:stretch/>
        </p:blipFill>
        <p:spPr>
          <a:xfrm>
            <a:off x="1705" y="731880"/>
            <a:ext cx="10078920" cy="6460920"/>
          </a:xfrm>
          <a:prstGeom prst="rect">
            <a:avLst/>
          </a:prstGeom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4836916" y="1149448"/>
            <a:ext cx="43873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it-IT" sz="2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dwarf</a:t>
            </a:r>
            <a:r>
              <a:rPr lang="it-IT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it-IT" sz="2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spirals</a:t>
            </a:r>
            <a:r>
              <a:rPr lang="it-IT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,  </a:t>
            </a:r>
            <a:r>
              <a:rPr lang="it-IT" sz="2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Karukes</a:t>
            </a:r>
            <a:r>
              <a:rPr lang="it-IT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, S., 17 </a:t>
            </a:r>
            <a:endParaRPr lang="it-IT" sz="2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71206" y="3039010"/>
            <a:ext cx="39985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it-IT" sz="2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dwarf</a:t>
            </a:r>
            <a:r>
              <a:rPr lang="it-IT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 </a:t>
            </a:r>
            <a:r>
              <a:rPr lang="it-IT" sz="2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spheroidals</a:t>
            </a:r>
            <a:r>
              <a:rPr lang="it-IT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 </a:t>
            </a:r>
            <a:endParaRPr lang="it-IT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6159631" y="3709459"/>
            <a:ext cx="39985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it-IT" sz="2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spirals</a:t>
            </a:r>
            <a:r>
              <a:rPr lang="it-IT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</a:t>
            </a:r>
            <a:endParaRPr lang="it-IT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801317" y="1018163"/>
            <a:ext cx="31438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/>
                </a:solidFill>
              </a:rPr>
              <a:t>New objects 40</a:t>
            </a:r>
            <a:endParaRPr lang="it-IT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80093" y="5247929"/>
            <a:ext cx="436529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Low luminosity end</a:t>
            </a:r>
          </a:p>
          <a:p>
            <a:pPr algn="ctr"/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galaxies. M</a:t>
            </a:r>
            <a:r>
              <a:rPr lang="en-US" sz="2800" baseline="-25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&lt;10</a:t>
            </a:r>
            <a:r>
              <a:rPr lang="en-US" sz="2800" baseline="30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 </a:t>
            </a:r>
            <a:r>
              <a:rPr lang="en-US" sz="2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Msun</a:t>
            </a:r>
            <a:endParaRPr lang="it-IT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124" y="2694214"/>
            <a:ext cx="5814502" cy="483177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545" y="1830287"/>
            <a:ext cx="4295846" cy="100009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76" y="2330332"/>
            <a:ext cx="3034477" cy="3034477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7173375" y="4715001"/>
            <a:ext cx="12971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stars</a:t>
            </a:r>
            <a:endParaRPr lang="it-IT" sz="4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5728909" y="3051302"/>
            <a:ext cx="21611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b="1" baseline="-2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BH</a:t>
            </a:r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=6.5 10</a:t>
            </a:r>
            <a:r>
              <a:rPr lang="en-US" b="1" baseline="30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 </a:t>
            </a:r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b="1" baseline="-2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SUN</a:t>
            </a:r>
            <a:endParaRPr lang="it-IT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Connettore 2 10"/>
          <p:cNvCxnSpPr/>
          <p:nvPr/>
        </p:nvCxnSpPr>
        <p:spPr>
          <a:xfrm flipH="1">
            <a:off x="6351814" y="3690257"/>
            <a:ext cx="310243" cy="17634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6528648" y="5110099"/>
            <a:ext cx="29498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influence radius = 1 </a:t>
            </a:r>
            <a:r>
              <a:rPr lang="en-US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kpc</a:t>
            </a:r>
            <a:endParaRPr lang="it-IT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5" name="Connettore 2 14"/>
          <p:cNvCxnSpPr/>
          <p:nvPr/>
        </p:nvCxnSpPr>
        <p:spPr>
          <a:xfrm flipH="1">
            <a:off x="6139543" y="5617029"/>
            <a:ext cx="522514" cy="489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53" y="644133"/>
            <a:ext cx="3048000" cy="1712584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4828150" y="0"/>
            <a:ext cx="5032147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M87</a:t>
            </a:r>
          </a:p>
          <a:p>
            <a:pPr algn="ctr"/>
            <a:r>
              <a:rPr lang="it-IT" sz="3600" dirty="0" err="1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Million</a:t>
            </a:r>
            <a:r>
              <a:rPr lang="it-IT" sz="36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600" dirty="0" err="1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times</a:t>
            </a:r>
            <a:r>
              <a:rPr lang="it-IT" sz="36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600" dirty="0" err="1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bigger</a:t>
            </a:r>
            <a:r>
              <a:rPr lang="it-IT" sz="36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the </a:t>
            </a:r>
          </a:p>
          <a:p>
            <a:pPr algn="ctr"/>
            <a:r>
              <a:rPr lang="it-IT" sz="3600" b="0" cap="none" spc="0" dirty="0" err="1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Smallest</a:t>
            </a:r>
            <a:r>
              <a:rPr lang="it-IT" sz="3600" b="0" cap="none" spc="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600" b="0" cap="none" spc="0" dirty="0" err="1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dwarf</a:t>
            </a:r>
            <a:endParaRPr lang="it-IT" sz="3600" b="0" cap="none" spc="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08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0432" y="152221"/>
            <a:ext cx="9059760" cy="1249200"/>
          </a:xfrm>
        </p:spPr>
        <p:txBody>
          <a:bodyPr/>
          <a:lstStyle/>
          <a:p>
            <a:r>
              <a:rPr lang="en-US" dirty="0" smtClean="0"/>
              <a:t>The Mass Model of M87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95" y="1258734"/>
            <a:ext cx="6001588" cy="491558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807" y="1741438"/>
            <a:ext cx="2912159" cy="245992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807" y="6480825"/>
            <a:ext cx="4125331" cy="74003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1399338" y="1885674"/>
            <a:ext cx="219162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dark </a:t>
            </a:r>
            <a:r>
              <a:rPr lang="it-IT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matter</a:t>
            </a:r>
            <a:r>
              <a:rPr lang="it-IT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M87</a:t>
            </a:r>
            <a:endParaRPr lang="it-IT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9" name="Connettore 2 8"/>
          <p:cNvCxnSpPr/>
          <p:nvPr/>
        </p:nvCxnSpPr>
        <p:spPr>
          <a:xfrm>
            <a:off x="2269671" y="2285784"/>
            <a:ext cx="816429" cy="11930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4914900" y="4898571"/>
            <a:ext cx="5225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magin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186" y="4598654"/>
            <a:ext cx="2870734" cy="669839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186" y="5608510"/>
            <a:ext cx="3238952" cy="580899"/>
          </a:xfrm>
          <a:prstGeom prst="rect">
            <a:avLst/>
          </a:prstGeom>
        </p:spPr>
      </p:pic>
      <p:sp>
        <p:nvSpPr>
          <p:cNvPr id="16" name="Rettangolo 15"/>
          <p:cNvSpPr/>
          <p:nvPr/>
        </p:nvSpPr>
        <p:spPr>
          <a:xfrm>
            <a:off x="5995755" y="4390911"/>
            <a:ext cx="10182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baseline="-25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r0</a:t>
            </a:r>
            <a:r>
              <a:rPr lang="en-US" sz="5400" baseline="-2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=</a:t>
            </a:r>
            <a:endParaRPr lang="it-IT" sz="5400" b="0" cap="none" spc="0" baseline="-25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5445235" y="5394340"/>
            <a:ext cx="14350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400" b="1" baseline="-25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M</a:t>
            </a:r>
            <a:r>
              <a:rPr lang="en-US" sz="4400" b="1" baseline="-42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sph</a:t>
            </a:r>
            <a:r>
              <a:rPr lang="en-US" sz="5400" baseline="-25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=</a:t>
            </a:r>
            <a:endParaRPr lang="it-IT" sz="5400" baseline="-25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4582051" y="6439180"/>
            <a:ext cx="1710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baseline="-28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rho</a:t>
            </a:r>
            <a:r>
              <a:rPr lang="en-US" sz="5400" b="1" baseline="-7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0</a:t>
            </a:r>
            <a:r>
              <a:rPr lang="en-US" sz="5400" baseline="-74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5400" baseline="-25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= </a:t>
            </a:r>
            <a:endParaRPr lang="it-IT" sz="5400" baseline="-25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3" y="6231943"/>
            <a:ext cx="4177665" cy="497764"/>
          </a:xfrm>
          <a:prstGeom prst="rect">
            <a:avLst/>
          </a:prstGeom>
        </p:spPr>
      </p:pic>
      <p:sp>
        <p:nvSpPr>
          <p:cNvPr id="20" name="Rettangolo 19"/>
          <p:cNvSpPr/>
          <p:nvPr/>
        </p:nvSpPr>
        <p:spPr>
          <a:xfrm>
            <a:off x="461795" y="5146845"/>
            <a:ext cx="5485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err="1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</a:t>
            </a:r>
            <a:r>
              <a:rPr lang="en-US" sz="2400" baseline="-25000" dirty="0" err="1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infl</a:t>
            </a:r>
            <a:endParaRPr lang="it-IT" sz="24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2" name="Connettore 2 21"/>
          <p:cNvCxnSpPr/>
          <p:nvPr/>
        </p:nvCxnSpPr>
        <p:spPr>
          <a:xfrm flipH="1" flipV="1">
            <a:off x="6992" y="5608509"/>
            <a:ext cx="45480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23"/>
          <p:cNvSpPr/>
          <p:nvPr/>
        </p:nvSpPr>
        <p:spPr>
          <a:xfrm>
            <a:off x="20716" y="6762345"/>
            <a:ext cx="377218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og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Mvir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Msun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=14.0</a:t>
            </a:r>
            <a:endParaRPr lang="it-IT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531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ttangolo 3"/>
          <p:cNvSpPr/>
          <p:nvPr/>
        </p:nvSpPr>
        <p:spPr>
          <a:xfrm>
            <a:off x="-34150" y="3318172"/>
            <a:ext cx="101489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Strong </a:t>
            </a:r>
            <a:r>
              <a:rPr lang="it-IT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anomalous</a:t>
            </a:r>
            <a:r>
              <a:rPr lang="it-IT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Relationships</a:t>
            </a:r>
            <a:endParaRPr lang="it-IT" sz="5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it-IT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724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0" name="Immagine 899"/>
          <p:cNvPicPr/>
          <p:nvPr/>
        </p:nvPicPr>
        <p:blipFill>
          <a:blip r:embed="rId3"/>
          <a:stretch/>
        </p:blipFill>
        <p:spPr>
          <a:xfrm>
            <a:off x="-390600" y="944640"/>
            <a:ext cx="3311640" cy="3949560"/>
          </a:xfrm>
          <a:prstGeom prst="rect">
            <a:avLst/>
          </a:prstGeom>
          <a:ln>
            <a:noFill/>
          </a:ln>
        </p:spPr>
      </p:pic>
      <p:pic>
        <p:nvPicPr>
          <p:cNvPr id="901" name="Immagine 900"/>
          <p:cNvPicPr/>
          <p:nvPr/>
        </p:nvPicPr>
        <p:blipFill>
          <a:blip r:embed="rId4"/>
          <a:stretch/>
        </p:blipFill>
        <p:spPr>
          <a:xfrm>
            <a:off x="2692440" y="2340000"/>
            <a:ext cx="5964120" cy="1160280"/>
          </a:xfrm>
          <a:prstGeom prst="rect">
            <a:avLst/>
          </a:prstGeom>
          <a:ln>
            <a:noFill/>
          </a:ln>
        </p:spPr>
      </p:pic>
      <p:pic>
        <p:nvPicPr>
          <p:cNvPr id="902" name="Immagine 901"/>
          <p:cNvPicPr/>
          <p:nvPr/>
        </p:nvPicPr>
        <p:blipFill>
          <a:blip r:embed="rId5"/>
          <a:stretch/>
        </p:blipFill>
        <p:spPr>
          <a:xfrm>
            <a:off x="2925720" y="1189080"/>
            <a:ext cx="5492880" cy="530280"/>
          </a:xfrm>
          <a:prstGeom prst="rect">
            <a:avLst/>
          </a:prstGeom>
          <a:ln>
            <a:noFill/>
          </a:ln>
        </p:spPr>
      </p:pic>
      <p:pic>
        <p:nvPicPr>
          <p:cNvPr id="903" name="Immagine 902"/>
          <p:cNvPicPr/>
          <p:nvPr/>
        </p:nvPicPr>
        <p:blipFill>
          <a:blip r:embed="rId6"/>
          <a:stretch/>
        </p:blipFill>
        <p:spPr>
          <a:xfrm>
            <a:off x="3133800" y="4267080"/>
            <a:ext cx="4132080" cy="762120"/>
          </a:xfrm>
          <a:prstGeom prst="rect">
            <a:avLst/>
          </a:prstGeom>
          <a:ln>
            <a:noFill/>
          </a:ln>
        </p:spPr>
      </p:pic>
      <p:pic>
        <p:nvPicPr>
          <p:cNvPr id="904" name="Immagine 903"/>
          <p:cNvPicPr/>
          <p:nvPr/>
        </p:nvPicPr>
        <p:blipFill>
          <a:blip r:embed="rId7"/>
          <a:stretch/>
        </p:blipFill>
        <p:spPr>
          <a:xfrm>
            <a:off x="450301" y="492987"/>
            <a:ext cx="9063360" cy="6161040"/>
          </a:xfrm>
          <a:prstGeom prst="rect">
            <a:avLst/>
          </a:prstGeom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450301" y="836693"/>
            <a:ext cx="9288289" cy="941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dirty="0" smtClean="0">
                <a:solidFill>
                  <a:srgbClr val="FFFF00"/>
                </a:solidFill>
              </a:rPr>
              <a:t>New scenario</a:t>
            </a:r>
            <a:endParaRPr lang="en-US" sz="3600" b="1" u="sng" dirty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>
                <a:solidFill>
                  <a:srgbClr val="FFFF00"/>
                </a:solidFill>
              </a:rPr>
              <a:t>The dark particle  and the SM particle interact on a timescale as long as the life of the </a:t>
            </a:r>
            <a:r>
              <a:rPr lang="en-US" sz="2400" dirty="0" smtClean="0">
                <a:solidFill>
                  <a:srgbClr val="FFFF00"/>
                </a:solidFill>
              </a:rPr>
              <a:t>Universe, exchanging energy </a:t>
            </a:r>
            <a:r>
              <a:rPr lang="en-US" sz="2400" dirty="0">
                <a:solidFill>
                  <a:srgbClr val="FFFF00"/>
                </a:solidFill>
              </a:rPr>
              <a:t>at a level </a:t>
            </a:r>
            <a:r>
              <a:rPr lang="en-US" sz="2400" dirty="0" smtClean="0">
                <a:solidFill>
                  <a:srgbClr val="FFFF00"/>
                </a:solidFill>
              </a:rPr>
              <a:t>                                                sufficient </a:t>
            </a:r>
            <a:r>
              <a:rPr lang="en-US" sz="2400" dirty="0">
                <a:solidFill>
                  <a:srgbClr val="FFFF00"/>
                </a:solidFill>
              </a:rPr>
              <a:t>for </a:t>
            </a:r>
            <a:r>
              <a:rPr lang="en-US" sz="2400" dirty="0" smtClean="0">
                <a:solidFill>
                  <a:srgbClr val="FFFF00"/>
                </a:solidFill>
              </a:rPr>
              <a:t>                           the </a:t>
            </a:r>
            <a:r>
              <a:rPr lang="en-US" sz="2400" dirty="0">
                <a:solidFill>
                  <a:srgbClr val="FFFF00"/>
                </a:solidFill>
              </a:rPr>
              <a:t>development of the observational </a:t>
            </a:r>
            <a:r>
              <a:rPr lang="en-US" sz="2400" dirty="0" smtClean="0">
                <a:solidFill>
                  <a:srgbClr val="FFFF00"/>
                </a:solidFill>
              </a:rPr>
              <a:t>properties of                               galaxies </a:t>
            </a: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                                                       </a:t>
            </a:r>
          </a:p>
          <a:p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                                                            </a:t>
            </a:r>
            <a:r>
              <a:rPr lang="en-US" sz="2400" b="1" dirty="0" smtClean="0">
                <a:solidFill>
                  <a:srgbClr val="FFFF00"/>
                </a:solidFill>
              </a:rPr>
              <a:t>The kernel is </a:t>
            </a:r>
            <a:r>
              <a:rPr lang="el-GR" sz="2400" b="1" dirty="0" smtClean="0">
                <a:solidFill>
                  <a:srgbClr val="FFFF00"/>
                </a:solidFill>
              </a:rPr>
              <a:t>ρ</a:t>
            </a:r>
            <a:r>
              <a:rPr lang="en-US" sz="2400" b="1" baseline="-25000" dirty="0">
                <a:solidFill>
                  <a:srgbClr val="FFFF00"/>
                </a:solidFill>
              </a:rPr>
              <a:t>L</a:t>
            </a:r>
            <a:r>
              <a:rPr lang="en-US" sz="2400" b="1" baseline="-25000" dirty="0" smtClean="0">
                <a:solidFill>
                  <a:srgbClr val="FFFF00"/>
                </a:solidFill>
              </a:rPr>
              <a:t>M</a:t>
            </a:r>
            <a:r>
              <a:rPr lang="en-US" sz="2400" b="1" dirty="0" smtClean="0">
                <a:solidFill>
                  <a:srgbClr val="FFFF00"/>
                </a:solidFill>
              </a:rPr>
              <a:t>(r)</a:t>
            </a:r>
            <a:r>
              <a:rPr lang="el-GR" sz="2400" b="1" dirty="0">
                <a:solidFill>
                  <a:srgbClr val="FFFF00"/>
                </a:solidFill>
              </a:rPr>
              <a:t> ρ</a:t>
            </a:r>
            <a:r>
              <a:rPr lang="en-US" sz="2400" b="1" baseline="-25000" dirty="0">
                <a:solidFill>
                  <a:srgbClr val="FFFF00"/>
                </a:solidFill>
              </a:rPr>
              <a:t>DM</a:t>
            </a:r>
            <a:r>
              <a:rPr lang="en-US" sz="2400" b="1" dirty="0">
                <a:solidFill>
                  <a:srgbClr val="FFFF00"/>
                </a:solidFill>
              </a:rPr>
              <a:t>(r</a:t>
            </a:r>
            <a:r>
              <a:rPr lang="en-US" sz="2400" b="1" dirty="0" smtClean="0">
                <a:solidFill>
                  <a:srgbClr val="FFFF00"/>
                </a:solidFill>
              </a:rPr>
              <a:t>)</a:t>
            </a:r>
          </a:p>
          <a:p>
            <a:r>
              <a:rPr lang="en-US" sz="2400" dirty="0">
                <a:solidFill>
                  <a:srgbClr val="FFFF00"/>
                </a:solidFill>
              </a:rPr>
              <a:t>	</a:t>
            </a:r>
            <a:r>
              <a:rPr lang="en-US" sz="2400" dirty="0" smtClean="0">
                <a:solidFill>
                  <a:srgbClr val="FFFF00"/>
                </a:solidFill>
              </a:rPr>
              <a:t>				</a:t>
            </a:r>
          </a:p>
          <a:p>
            <a:r>
              <a:rPr lang="en-US" sz="2400" dirty="0">
                <a:solidFill>
                  <a:srgbClr val="FFFF00"/>
                </a:solidFill>
              </a:rPr>
              <a:t>	</a:t>
            </a:r>
            <a:r>
              <a:rPr lang="en-US" sz="2400" dirty="0" smtClean="0">
                <a:solidFill>
                  <a:srgbClr val="FFFF00"/>
                </a:solidFill>
              </a:rPr>
              <a:t>				</a:t>
            </a:r>
            <a:r>
              <a:rPr lang="el-GR" sz="2400" dirty="0" smtClean="0">
                <a:solidFill>
                  <a:srgbClr val="FFFF00"/>
                </a:solidFill>
              </a:rPr>
              <a:t>ρ</a:t>
            </a:r>
            <a:r>
              <a:rPr lang="en-US" sz="2400" baseline="-25000" dirty="0" smtClean="0">
                <a:solidFill>
                  <a:srgbClr val="FFFF00"/>
                </a:solidFill>
              </a:rPr>
              <a:t>DM</a:t>
            </a:r>
            <a:r>
              <a:rPr lang="en-US" sz="2400" dirty="0" smtClean="0">
                <a:solidFill>
                  <a:srgbClr val="FFFF00"/>
                </a:solidFill>
              </a:rPr>
              <a:t>(r</a:t>
            </a:r>
            <a:r>
              <a:rPr lang="en-US" sz="2400" dirty="0">
                <a:solidFill>
                  <a:srgbClr val="FFFF00"/>
                </a:solidFill>
              </a:rPr>
              <a:t>)</a:t>
            </a:r>
            <a:r>
              <a:rPr lang="el-GR" sz="2400" dirty="0">
                <a:solidFill>
                  <a:srgbClr val="FFFF00"/>
                </a:solidFill>
              </a:rPr>
              <a:t> ρ</a:t>
            </a:r>
            <a:r>
              <a:rPr lang="en-US" sz="2400" baseline="-25000" dirty="0">
                <a:solidFill>
                  <a:srgbClr val="FFFF00"/>
                </a:solidFill>
              </a:rPr>
              <a:t>DM</a:t>
            </a:r>
            <a:r>
              <a:rPr lang="en-US" sz="2400" dirty="0">
                <a:solidFill>
                  <a:srgbClr val="FFFF00"/>
                </a:solidFill>
              </a:rPr>
              <a:t>(r</a:t>
            </a:r>
            <a:r>
              <a:rPr lang="en-US" sz="2400" dirty="0" smtClean="0">
                <a:solidFill>
                  <a:srgbClr val="FFFF00"/>
                </a:solidFill>
              </a:rPr>
              <a:t>) </a:t>
            </a:r>
            <a:r>
              <a:rPr lang="en-US" sz="2400" dirty="0" smtClean="0">
                <a:solidFill>
                  <a:schemeClr val="bg2"/>
                </a:solidFill>
              </a:rPr>
              <a:t>self interacting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	                                           </a:t>
            </a:r>
            <a:r>
              <a:rPr lang="el-GR" sz="2400" dirty="0" smtClean="0">
                <a:solidFill>
                  <a:srgbClr val="FFFF00"/>
                </a:solidFill>
              </a:rPr>
              <a:t>ρ</a:t>
            </a:r>
            <a:r>
              <a:rPr lang="en-US" sz="2400" baseline="-25000" dirty="0">
                <a:solidFill>
                  <a:srgbClr val="FFFF00"/>
                </a:solidFill>
              </a:rPr>
              <a:t>LM</a:t>
            </a:r>
            <a:r>
              <a:rPr lang="en-US" sz="2400" dirty="0">
                <a:solidFill>
                  <a:srgbClr val="FFFF00"/>
                </a:solidFill>
              </a:rPr>
              <a:t>(r)</a:t>
            </a:r>
            <a:r>
              <a:rPr lang="el-GR" sz="24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  </a:t>
            </a:r>
            <a:r>
              <a:rPr lang="en-US" sz="2400" dirty="0" smtClean="0">
                <a:solidFill>
                  <a:schemeClr val="bg2"/>
                </a:solidFill>
              </a:rPr>
              <a:t>decaying</a:t>
            </a:r>
            <a:endParaRPr lang="en-US" sz="2400" dirty="0">
              <a:solidFill>
                <a:schemeClr val="bg2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>
                <a:solidFill>
                  <a:srgbClr val="FFFF00"/>
                </a:solidFill>
              </a:rPr>
              <a:t>	</a:t>
            </a:r>
            <a:r>
              <a:rPr lang="en-US" sz="2400" smtClean="0">
                <a:solidFill>
                  <a:srgbClr val="FFFF00"/>
                </a:solidFill>
              </a:rPr>
              <a:t>		Mdisk</a:t>
            </a:r>
            <a:r>
              <a:rPr lang="en-US" sz="2400" dirty="0" smtClean="0">
                <a:solidFill>
                  <a:srgbClr val="FFFF00"/>
                </a:solidFill>
              </a:rPr>
              <a:t>, central </a:t>
            </a:r>
            <a:r>
              <a:rPr lang="en-US" sz="2400" dirty="0" err="1" smtClean="0">
                <a:solidFill>
                  <a:srgbClr val="FFFF00"/>
                </a:solidFill>
              </a:rPr>
              <a:t>stella</a:t>
            </a:r>
            <a:r>
              <a:rPr lang="en-US" sz="2400" dirty="0" smtClean="0">
                <a:solidFill>
                  <a:srgbClr val="FFFF00"/>
                </a:solidFill>
              </a:rPr>
              <a:t> density   </a:t>
            </a:r>
            <a:r>
              <a:rPr lang="en-US" sz="2400" dirty="0" smtClean="0">
                <a:solidFill>
                  <a:schemeClr val="bg2"/>
                </a:solidFill>
              </a:rPr>
              <a:t>feedback CDM</a:t>
            </a:r>
            <a:endParaRPr lang="en-US" sz="2400" dirty="0">
              <a:solidFill>
                <a:schemeClr val="bg2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		</a:t>
            </a:r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1632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8307" y="0"/>
            <a:ext cx="9059760" cy="1249200"/>
          </a:xfrm>
        </p:spPr>
        <p:txBody>
          <a:bodyPr/>
          <a:lstStyle/>
          <a:p>
            <a:r>
              <a:rPr lang="en-US" dirty="0" smtClean="0"/>
              <a:t>	    		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>
          <a:xfrm>
            <a:off x="0" y="926280"/>
            <a:ext cx="10080625" cy="6025542"/>
          </a:xfrm>
        </p:spPr>
        <p:txBody>
          <a:bodyPr/>
          <a:lstStyle/>
          <a:p>
            <a:r>
              <a:rPr lang="en-US" sz="3200" dirty="0" smtClean="0">
                <a:solidFill>
                  <a:prstClr val="black"/>
                </a:solidFill>
              </a:rPr>
              <a:t> 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2442813" y="602869"/>
            <a:ext cx="7637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disk </a:t>
            </a:r>
            <a:r>
              <a:rPr lang="en-US" sz="3600" dirty="0">
                <a:solidFill>
                  <a:srgbClr val="FF0000"/>
                </a:solidFill>
              </a:rPr>
              <a:t>vs halo </a:t>
            </a:r>
            <a:r>
              <a:rPr lang="en-US" sz="3600" dirty="0" smtClean="0">
                <a:solidFill>
                  <a:srgbClr val="FF0000"/>
                </a:solidFill>
              </a:rPr>
              <a:t>length scales </a:t>
            </a:r>
            <a:endParaRPr lang="it-IT" sz="3600" dirty="0"/>
          </a:p>
        </p:txBody>
      </p:sp>
      <p:sp>
        <p:nvSpPr>
          <p:cNvPr id="6" name="Rettangolo 5"/>
          <p:cNvSpPr/>
          <p:nvPr/>
        </p:nvSpPr>
        <p:spPr>
          <a:xfrm>
            <a:off x="7290100" y="5641686"/>
            <a:ext cx="2001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/>
              <a:t>MISTERY</a:t>
            </a:r>
            <a:endParaRPr lang="en-GB" sz="3200" b="1" i="1" dirty="0"/>
          </a:p>
        </p:txBody>
      </p:sp>
      <p:graphicFrame>
        <p:nvGraphicFramePr>
          <p:cNvPr id="7" name="Ogget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950683"/>
              </p:ext>
            </p:extLst>
          </p:nvPr>
        </p:nvGraphicFramePr>
        <p:xfrm>
          <a:off x="117225" y="1572611"/>
          <a:ext cx="9963399" cy="5429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Acrobat Document" r:id="rId3" imgW="6027491" imgH="3284256" progId="AcroExch.Document.DC">
                  <p:embed/>
                </p:oleObj>
              </mc:Choice>
              <mc:Fallback>
                <p:oleObj name="Acrobat Document" r:id="rId3" imgW="6027491" imgH="328425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225" y="1572611"/>
                        <a:ext cx="9963399" cy="5429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Connettore 2 7"/>
          <p:cNvCxnSpPr>
            <a:cxnSpLocks noChangeAspect="1"/>
          </p:cNvCxnSpPr>
          <p:nvPr/>
        </p:nvCxnSpPr>
        <p:spPr>
          <a:xfrm rot="360000">
            <a:off x="4528665" y="1765884"/>
            <a:ext cx="612000" cy="58457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/>
          <p:cNvCxnSpPr/>
          <p:nvPr/>
        </p:nvCxnSpPr>
        <p:spPr>
          <a:xfrm>
            <a:off x="6879771" y="1749909"/>
            <a:ext cx="43543" cy="457832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>
          <a:xfrm>
            <a:off x="648423" y="2740080"/>
            <a:ext cx="9059760" cy="1249200"/>
          </a:xfrm>
        </p:spPr>
        <p:txBody>
          <a:bodyPr/>
          <a:lstStyle/>
          <a:p>
            <a:r>
              <a:rPr lang="en-US" sz="3110" b="1" cap="small" dirty="0" smtClean="0"/>
              <a:t>RAR RELATIONSHIP </a:t>
            </a:r>
            <a:r>
              <a:rPr lang="en-US" sz="3110" b="1" cap="small" dirty="0" smtClean="0"/>
              <a:t>BETWEEN</a:t>
            </a:r>
          </a:p>
          <a:p>
            <a:endParaRPr lang="en-US" sz="3110" b="1" cap="small" dirty="0"/>
          </a:p>
          <a:p>
            <a:endParaRPr lang="en-US" sz="3110" b="1" cap="small" dirty="0" smtClean="0"/>
          </a:p>
          <a:p>
            <a:r>
              <a:rPr lang="en-US" sz="3110" cap="small" dirty="0" smtClean="0"/>
              <a:t>G=V</a:t>
            </a:r>
            <a:r>
              <a:rPr lang="en-US" sz="3110" cap="small" baseline="30000" dirty="0" smtClean="0"/>
              <a:t>2</a:t>
            </a:r>
            <a:r>
              <a:rPr lang="en-US" sz="3110" cap="small" dirty="0" smtClean="0"/>
              <a:t> (R)/</a:t>
            </a:r>
            <a:r>
              <a:rPr lang="en-US" sz="3110" cap="small" dirty="0" smtClean="0"/>
              <a:t>R </a:t>
            </a:r>
            <a:r>
              <a:rPr lang="en-US" sz="3110" i="1" cap="small" dirty="0" smtClean="0">
                <a:solidFill>
                  <a:srgbClr val="FF0000"/>
                </a:solidFill>
              </a:rPr>
              <a:t>TOTAL ACCELERATION</a:t>
            </a:r>
            <a:endParaRPr lang="en-US" sz="3110" i="1" cap="small" dirty="0" smtClean="0">
              <a:solidFill>
                <a:srgbClr val="FF0000"/>
              </a:solidFill>
            </a:endParaRPr>
          </a:p>
          <a:p>
            <a:r>
              <a:rPr lang="en-US" sz="3110" cap="small" dirty="0" smtClean="0"/>
              <a:t>G</a:t>
            </a:r>
            <a:r>
              <a:rPr lang="en-US" sz="3110" cap="small" baseline="-25000" dirty="0" smtClean="0"/>
              <a:t>b</a:t>
            </a:r>
            <a:r>
              <a:rPr lang="en-US" sz="3110" cap="small" dirty="0" smtClean="0"/>
              <a:t>=V</a:t>
            </a:r>
            <a:r>
              <a:rPr lang="en-US" sz="3110" cap="small" baseline="-25000" dirty="0" smtClean="0"/>
              <a:t>b</a:t>
            </a:r>
            <a:r>
              <a:rPr lang="en-US" sz="3110" cap="small" baseline="30000" dirty="0" smtClean="0"/>
              <a:t>2</a:t>
            </a:r>
            <a:r>
              <a:rPr lang="en-US" sz="3110" cap="small" dirty="0" smtClean="0"/>
              <a:t> </a:t>
            </a:r>
            <a:r>
              <a:rPr lang="en-US" sz="3110" cap="small" dirty="0"/>
              <a:t>(R</a:t>
            </a:r>
            <a:r>
              <a:rPr lang="en-US" sz="3110" cap="small" dirty="0" smtClean="0"/>
              <a:t>)/</a:t>
            </a:r>
            <a:r>
              <a:rPr lang="en-US" sz="3110" cap="small" dirty="0" smtClean="0"/>
              <a:t>R </a:t>
            </a:r>
            <a:r>
              <a:rPr lang="en-US" sz="3110" i="1" cap="small" dirty="0" smtClean="0">
                <a:solidFill>
                  <a:srgbClr val="FF0000"/>
                </a:solidFill>
              </a:rPr>
              <a:t>LUM MATTER CONTRIBUTION</a:t>
            </a:r>
            <a:endParaRPr lang="en-US" sz="3110" i="1" cap="small" dirty="0" smtClean="0">
              <a:solidFill>
                <a:srgbClr val="FF0000"/>
              </a:solidFill>
            </a:endParaRPr>
          </a:p>
          <a:p>
            <a:endParaRPr lang="en-US" sz="3110" cap="small" baseline="30000" dirty="0"/>
          </a:p>
          <a:p>
            <a:r>
              <a:rPr lang="en-US" sz="3110" cap="small" baseline="30000" dirty="0" smtClean="0"/>
              <a:t>x</a:t>
            </a:r>
            <a:r>
              <a:rPr lang="en-US" sz="3110" cap="small" dirty="0" smtClean="0"/>
              <a:t>=R/R</a:t>
            </a:r>
            <a:r>
              <a:rPr lang="en-US" sz="3110" cap="small" baseline="-25000" dirty="0" smtClean="0"/>
              <a:t>D        </a:t>
            </a:r>
            <a:r>
              <a:rPr lang="en-US" sz="3110" b="1" i="1" cap="small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NORMALIZED RADIUS</a:t>
            </a:r>
            <a:endParaRPr lang="en-GB" sz="3110" b="1" i="1" cap="small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sz="3110" cap="small" baseline="30000" dirty="0"/>
          </a:p>
        </p:txBody>
      </p:sp>
    </p:spTree>
    <p:extLst>
      <p:ext uri="{BB962C8B-B14F-4D97-AF65-F5344CB8AC3E}">
        <p14:creationId xmlns:p14="http://schemas.microsoft.com/office/powerpoint/2010/main" val="10875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7465458" y="1379592"/>
            <a:ext cx="2450794" cy="980765"/>
          </a:xfrm>
          <a:prstGeom prst="roundRect">
            <a:avLst>
              <a:gd name="adj" fmla="val 15055"/>
            </a:avLst>
          </a:prstGeom>
          <a:solidFill>
            <a:srgbClr val="FFFFFF"/>
          </a:solidFill>
          <a:ln w="25400">
            <a:solidFill>
              <a:schemeClr val="accent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sp>
        <p:nvSpPr>
          <p:cNvPr id="120" name="Shape 120"/>
          <p:cNvSpPr/>
          <p:nvPr/>
        </p:nvSpPr>
        <p:spPr>
          <a:xfrm>
            <a:off x="-182263" y="-240290"/>
            <a:ext cx="10445149" cy="984333"/>
          </a:xfrm>
          <a:prstGeom prst="roundRect">
            <a:avLst>
              <a:gd name="adj" fmla="val 15000"/>
            </a:avLst>
          </a:prstGeom>
          <a:solidFill>
            <a:srgbClr val="196CD1">
              <a:alpha val="18876"/>
            </a:srgb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sp>
        <p:nvSpPr>
          <p:cNvPr id="121" name="Shape 121"/>
          <p:cNvSpPr/>
          <p:nvPr/>
        </p:nvSpPr>
        <p:spPr>
          <a:xfrm>
            <a:off x="-112960" y="822871"/>
            <a:ext cx="6927544" cy="1319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  </a:t>
            </a:r>
            <a:r>
              <a:rPr sz="3100"/>
              <a:t>72 </a:t>
            </a:r>
            <a:r>
              <a:rPr sz="3100" b="1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</a:rPr>
              <a:t>Low Surface Brightness</a:t>
            </a:r>
            <a:r>
              <a:rPr sz="3100"/>
              <a:t> galaxies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 (Di Paolo &amp; </a:t>
            </a:r>
            <a:r>
              <a:rPr sz="2325"/>
              <a:t>Salucci</a:t>
            </a:r>
            <a:r>
              <a:rPr sz="2480"/>
              <a:t>)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1601 circular velocity measurements</a:t>
            </a:r>
          </a:p>
        </p:txBody>
      </p:sp>
      <p:pic>
        <p:nvPicPr>
          <p:cNvPr id="12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40574" y="1038582"/>
            <a:ext cx="2500562" cy="281963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6705623" y="1413895"/>
            <a:ext cx="666186" cy="1"/>
          </a:xfrm>
          <a:prstGeom prst="line">
            <a:avLst/>
          </a:prstGeom>
          <a:ln w="63500">
            <a:solidFill>
              <a:schemeClr val="accent1">
                <a:hueOff val="47394"/>
                <a:satOff val="-25753"/>
                <a:lumOff val="-7544"/>
              </a:schemeClr>
            </a:solidFill>
            <a:miter lim="400000"/>
            <a:tailEnd type="triangle"/>
          </a:ln>
        </p:spPr>
        <p:txBody>
          <a:bodyPr lIns="39373" tIns="39373" rIns="39373" bIns="39373" anchor="ctr"/>
          <a:lstStyle/>
          <a:p>
            <a:pPr>
              <a:defRPr sz="2400"/>
            </a:pPr>
            <a:endParaRPr sz="1860"/>
          </a:p>
        </p:txBody>
      </p:sp>
      <p:sp>
        <p:nvSpPr>
          <p:cNvPr id="124" name="Shape 124"/>
          <p:cNvSpPr/>
          <p:nvPr/>
        </p:nvSpPr>
        <p:spPr>
          <a:xfrm>
            <a:off x="66971" y="111219"/>
            <a:ext cx="9731196" cy="675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5000" b="1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3876"/>
              <a:t>RAR: Gravitational  acceleration  relation</a:t>
            </a:r>
          </a:p>
        </p:txBody>
      </p:sp>
      <p:pic>
        <p:nvPicPr>
          <p:cNvPr id="125" name="g_gb_dd_LSB_2D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32445" y="2366426"/>
            <a:ext cx="5471636" cy="5119018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Shape 126"/>
          <p:cNvSpPr/>
          <p:nvPr/>
        </p:nvSpPr>
        <p:spPr>
          <a:xfrm>
            <a:off x="7583481" y="1401998"/>
            <a:ext cx="2368603" cy="974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25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938"/>
              <a:t>emit much less </a:t>
            </a:r>
          </a:p>
          <a:p>
            <a:pPr>
              <a:defRPr sz="25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938"/>
              <a:t>light per area </a:t>
            </a:r>
          </a:p>
          <a:p>
            <a:pPr>
              <a:defRPr sz="25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938"/>
              <a:t>than normal galaxies</a:t>
            </a:r>
          </a:p>
        </p:txBody>
      </p:sp>
      <p:sp>
        <p:nvSpPr>
          <p:cNvPr id="127" name="Shape 127"/>
          <p:cNvSpPr/>
          <p:nvPr/>
        </p:nvSpPr>
        <p:spPr>
          <a:xfrm>
            <a:off x="7703410" y="2760908"/>
            <a:ext cx="728732" cy="25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15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1163"/>
              <a:t>McGaugh</a:t>
            </a:r>
          </a:p>
        </p:txBody>
      </p:sp>
      <p:sp>
        <p:nvSpPr>
          <p:cNvPr id="128" name="Shape 128"/>
          <p:cNvSpPr/>
          <p:nvPr/>
        </p:nvSpPr>
        <p:spPr>
          <a:xfrm>
            <a:off x="6066849" y="5597327"/>
            <a:ext cx="786440" cy="258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15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1163"/>
              <a:t>Newtonian</a:t>
            </a:r>
          </a:p>
        </p:txBody>
      </p:sp>
      <p:sp>
        <p:nvSpPr>
          <p:cNvPr id="129" name="Shape 129"/>
          <p:cNvSpPr/>
          <p:nvPr/>
        </p:nvSpPr>
        <p:spPr>
          <a:xfrm>
            <a:off x="-188725" y="2531991"/>
            <a:ext cx="4566321" cy="1796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  </a:t>
            </a:r>
            <a:r>
              <a:rPr sz="3100"/>
              <a:t>36 </a:t>
            </a:r>
            <a:r>
              <a:rPr sz="3100" b="1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</a:rPr>
              <a:t>dwarf disk galaxies</a:t>
            </a:r>
            <a:r>
              <a:rPr sz="3100"/>
              <a:t> 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3100"/>
              <a:t>(</a:t>
            </a:r>
            <a:r>
              <a:rPr sz="2325"/>
              <a:t>Karukes &amp; Salucci</a:t>
            </a:r>
            <a:r>
              <a:rPr sz="3100"/>
              <a:t>)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303 circular velocity 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measurements</a:t>
            </a:r>
          </a:p>
        </p:txBody>
      </p:sp>
      <p:sp>
        <p:nvSpPr>
          <p:cNvPr id="130" name="Shape 130"/>
          <p:cNvSpPr/>
          <p:nvPr/>
        </p:nvSpPr>
        <p:spPr>
          <a:xfrm>
            <a:off x="2097479" y="4291690"/>
            <a:ext cx="1" cy="255926"/>
          </a:xfrm>
          <a:prstGeom prst="line">
            <a:avLst/>
          </a:prstGeom>
          <a:ln w="63500">
            <a:solidFill>
              <a:schemeClr val="accent1">
                <a:hueOff val="47394"/>
                <a:satOff val="-25753"/>
                <a:lumOff val="-7544"/>
              </a:schemeClr>
            </a:solidFill>
            <a:miter lim="400000"/>
            <a:tailEnd type="triangle"/>
          </a:ln>
        </p:spPr>
        <p:txBody>
          <a:bodyPr lIns="39373" tIns="39373" rIns="39373" bIns="39373" anchor="ctr"/>
          <a:lstStyle/>
          <a:p>
            <a:pPr>
              <a:defRPr sz="2400"/>
            </a:pPr>
            <a:endParaRPr sz="1860"/>
          </a:p>
        </p:txBody>
      </p:sp>
      <p:pic>
        <p:nvPicPr>
          <p:cNvPr id="131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39183" y="4583705"/>
            <a:ext cx="2316594" cy="27682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Shape 132"/>
          <p:cNvSpPr/>
          <p:nvPr/>
        </p:nvSpPr>
        <p:spPr>
          <a:xfrm>
            <a:off x="271555" y="5656034"/>
            <a:ext cx="3163950" cy="1800663"/>
          </a:xfrm>
          <a:prstGeom prst="roundRect">
            <a:avLst>
              <a:gd name="adj" fmla="val 8200"/>
            </a:avLst>
          </a:prstGeom>
          <a:solidFill>
            <a:srgbClr val="FFFFFF"/>
          </a:solidFill>
          <a:ln w="25400">
            <a:solidFill>
              <a:schemeClr val="accent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sp>
        <p:nvSpPr>
          <p:cNvPr id="133" name="Shape 133"/>
          <p:cNvSpPr/>
          <p:nvPr/>
        </p:nvSpPr>
        <p:spPr>
          <a:xfrm rot="10800000">
            <a:off x="3564839" y="5915915"/>
            <a:ext cx="252088" cy="1085738"/>
          </a:xfrm>
          <a:prstGeom prst="rightArrow">
            <a:avLst>
              <a:gd name="adj1" fmla="val 32000"/>
              <a:gd name="adj2" fmla="val 249902"/>
            </a:avLst>
          </a:prstGeom>
          <a:solidFill>
            <a:schemeClr val="accent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sp>
        <p:nvSpPr>
          <p:cNvPr id="134" name="Shape 134"/>
          <p:cNvSpPr/>
          <p:nvPr/>
        </p:nvSpPr>
        <p:spPr>
          <a:xfrm>
            <a:off x="635964" y="5812671"/>
            <a:ext cx="2671571" cy="84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McGaugh relation 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breaks down</a:t>
            </a:r>
          </a:p>
        </p:txBody>
      </p:sp>
      <p:sp>
        <p:nvSpPr>
          <p:cNvPr id="135" name="Shape 135"/>
          <p:cNvSpPr/>
          <p:nvPr/>
        </p:nvSpPr>
        <p:spPr>
          <a:xfrm>
            <a:off x="721484" y="6847698"/>
            <a:ext cx="2689204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radial dependence</a:t>
            </a:r>
          </a:p>
        </p:txBody>
      </p:sp>
      <p:sp>
        <p:nvSpPr>
          <p:cNvPr id="136" name="Shape 136"/>
          <p:cNvSpPr/>
          <p:nvPr/>
        </p:nvSpPr>
        <p:spPr>
          <a:xfrm>
            <a:off x="385175" y="5799439"/>
            <a:ext cx="361644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a)</a:t>
            </a:r>
          </a:p>
        </p:txBody>
      </p:sp>
      <p:sp>
        <p:nvSpPr>
          <p:cNvPr id="137" name="Shape 137"/>
          <p:cNvSpPr/>
          <p:nvPr/>
        </p:nvSpPr>
        <p:spPr>
          <a:xfrm>
            <a:off x="369111" y="6857541"/>
            <a:ext cx="361644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b)</a:t>
            </a:r>
          </a:p>
        </p:txBody>
      </p:sp>
    </p:spTree>
    <p:extLst>
      <p:ext uri="{BB962C8B-B14F-4D97-AF65-F5344CB8AC3E}">
        <p14:creationId xmlns:p14="http://schemas.microsoft.com/office/powerpoint/2010/main" val="16827706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3D_LSB_example_b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874" y="416483"/>
            <a:ext cx="6642531" cy="6569215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Shape 318"/>
          <p:cNvSpPr/>
          <p:nvPr/>
        </p:nvSpPr>
        <p:spPr>
          <a:xfrm>
            <a:off x="-182263" y="-240290"/>
            <a:ext cx="10445149" cy="984333"/>
          </a:xfrm>
          <a:prstGeom prst="roundRect">
            <a:avLst>
              <a:gd name="adj" fmla="val 15000"/>
            </a:avLst>
          </a:prstGeom>
          <a:solidFill>
            <a:srgbClr val="196CD1">
              <a:alpha val="18876"/>
            </a:srgb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sp>
        <p:nvSpPr>
          <p:cNvPr id="319" name="Shape 319"/>
          <p:cNvSpPr/>
          <p:nvPr/>
        </p:nvSpPr>
        <p:spPr>
          <a:xfrm>
            <a:off x="4667505" y="104411"/>
            <a:ext cx="4627235" cy="675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5000" b="1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3876"/>
              <a:t>single galaxies test</a:t>
            </a:r>
          </a:p>
        </p:txBody>
      </p:sp>
      <p:pic>
        <p:nvPicPr>
          <p:cNvPr id="320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97064" y="252086"/>
            <a:ext cx="285457" cy="3806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1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58807" y="252086"/>
            <a:ext cx="459903" cy="380610"/>
          </a:xfrm>
          <a:prstGeom prst="rect">
            <a:avLst/>
          </a:prstGeom>
          <a:ln w="12700">
            <a:miter lim="400000"/>
          </a:ln>
        </p:spPr>
      </p:pic>
      <p:sp>
        <p:nvSpPr>
          <p:cNvPr id="322" name="Shape 322"/>
          <p:cNvSpPr/>
          <p:nvPr/>
        </p:nvSpPr>
        <p:spPr>
          <a:xfrm>
            <a:off x="2637467" y="292255"/>
            <a:ext cx="167681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,</a:t>
            </a:r>
          </a:p>
        </p:txBody>
      </p:sp>
      <p:pic>
        <p:nvPicPr>
          <p:cNvPr id="323" name="pasted-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954106" y="314687"/>
            <a:ext cx="285457" cy="255409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Shape 324"/>
          <p:cNvSpPr/>
          <p:nvPr/>
        </p:nvSpPr>
        <p:spPr>
          <a:xfrm>
            <a:off x="3583524" y="292255"/>
            <a:ext cx="167681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,</a:t>
            </a:r>
          </a:p>
        </p:txBody>
      </p:sp>
      <p:sp>
        <p:nvSpPr>
          <p:cNvPr id="325" name="Shape 325"/>
          <p:cNvSpPr/>
          <p:nvPr/>
        </p:nvSpPr>
        <p:spPr>
          <a:xfrm>
            <a:off x="6902975" y="915554"/>
            <a:ext cx="1331461" cy="84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larger 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galaxies </a:t>
            </a:r>
          </a:p>
        </p:txBody>
      </p:sp>
      <p:sp>
        <p:nvSpPr>
          <p:cNvPr id="326" name="Shape 326"/>
          <p:cNvSpPr/>
          <p:nvPr/>
        </p:nvSpPr>
        <p:spPr>
          <a:xfrm>
            <a:off x="6513407" y="999301"/>
            <a:ext cx="361644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a)</a:t>
            </a:r>
          </a:p>
        </p:txBody>
      </p:sp>
      <p:sp>
        <p:nvSpPr>
          <p:cNvPr id="327" name="Shape 327"/>
          <p:cNvSpPr/>
          <p:nvPr/>
        </p:nvSpPr>
        <p:spPr>
          <a:xfrm>
            <a:off x="8202806" y="1120478"/>
            <a:ext cx="271685" cy="432954"/>
          </a:xfrm>
          <a:prstGeom prst="rightArrow">
            <a:avLst>
              <a:gd name="adj1" fmla="val 32000"/>
              <a:gd name="adj2" fmla="val 231877"/>
            </a:avLst>
          </a:prstGeom>
          <a:solidFill>
            <a:schemeClr val="accent1">
              <a:hueOff val="47394"/>
              <a:satOff val="-25753"/>
              <a:lumOff val="-7544"/>
            </a:scheme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sp>
        <p:nvSpPr>
          <p:cNvPr id="328" name="Shape 328"/>
          <p:cNvSpPr/>
          <p:nvPr/>
        </p:nvSpPr>
        <p:spPr>
          <a:xfrm>
            <a:off x="8486983" y="915554"/>
            <a:ext cx="1313827" cy="84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higher    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and </a:t>
            </a:r>
          </a:p>
        </p:txBody>
      </p:sp>
      <p:pic>
        <p:nvPicPr>
          <p:cNvPr id="329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93427" y="1448703"/>
            <a:ext cx="177181" cy="23624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534000" y="1438860"/>
            <a:ext cx="285457" cy="236241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Shape 331"/>
          <p:cNvSpPr/>
          <p:nvPr/>
        </p:nvSpPr>
        <p:spPr>
          <a:xfrm>
            <a:off x="6497342" y="2972468"/>
            <a:ext cx="361644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b)</a:t>
            </a:r>
          </a:p>
        </p:txBody>
      </p:sp>
      <p:pic>
        <p:nvPicPr>
          <p:cNvPr id="332" name="pasted-image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966807" y="3032536"/>
            <a:ext cx="935369" cy="341021"/>
          </a:xfrm>
          <a:prstGeom prst="rect">
            <a:avLst/>
          </a:prstGeom>
          <a:ln w="12700">
            <a:miter lim="400000"/>
          </a:ln>
        </p:spPr>
      </p:pic>
      <p:sp>
        <p:nvSpPr>
          <p:cNvPr id="333" name="Shape 333"/>
          <p:cNvSpPr/>
          <p:nvPr/>
        </p:nvSpPr>
        <p:spPr>
          <a:xfrm>
            <a:off x="8194404" y="2923251"/>
            <a:ext cx="1507791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growth till </a:t>
            </a:r>
          </a:p>
        </p:txBody>
      </p:sp>
      <p:pic>
        <p:nvPicPr>
          <p:cNvPr id="334" name="pasted-image.pd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733084" y="3403515"/>
            <a:ext cx="445679" cy="281960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Shape 335"/>
          <p:cNvSpPr/>
          <p:nvPr/>
        </p:nvSpPr>
        <p:spPr>
          <a:xfrm>
            <a:off x="8327643" y="5065084"/>
            <a:ext cx="1384359" cy="84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decrease</a:t>
            </a:r>
          </a:p>
          <a:p>
            <a:pPr>
              <a:defRPr sz="3200"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2480"/>
              <a:t> beyond</a:t>
            </a:r>
          </a:p>
        </p:txBody>
      </p:sp>
      <p:sp>
        <p:nvSpPr>
          <p:cNvPr id="336" name="Shape 336"/>
          <p:cNvSpPr/>
          <p:nvPr/>
        </p:nvSpPr>
        <p:spPr>
          <a:xfrm>
            <a:off x="6570134" y="5052530"/>
            <a:ext cx="344011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c)</a:t>
            </a:r>
          </a:p>
        </p:txBody>
      </p:sp>
      <p:pic>
        <p:nvPicPr>
          <p:cNvPr id="337" name="pasted-image.pd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085301" y="5142130"/>
            <a:ext cx="966719" cy="2819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pasted-image.pd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925025" y="5968380"/>
            <a:ext cx="445679" cy="281960"/>
          </a:xfrm>
          <a:prstGeom prst="rect">
            <a:avLst/>
          </a:prstGeom>
          <a:ln w="12700">
            <a:miter lim="400000"/>
          </a:ln>
        </p:spPr>
      </p:pic>
      <p:sp>
        <p:nvSpPr>
          <p:cNvPr id="339" name="Shape 339"/>
          <p:cNvSpPr/>
          <p:nvPr/>
        </p:nvSpPr>
        <p:spPr>
          <a:xfrm>
            <a:off x="6966807" y="3503268"/>
            <a:ext cx="935369" cy="1"/>
          </a:xfrm>
          <a:prstGeom prst="line">
            <a:avLst/>
          </a:prstGeom>
          <a:ln w="25400">
            <a:solidFill>
              <a:schemeClr val="accent1">
                <a:hueOff val="47394"/>
                <a:satOff val="-25753"/>
                <a:lumOff val="-7544"/>
              </a:schemeClr>
            </a:solidFill>
            <a:miter lim="400000"/>
          </a:ln>
        </p:spPr>
        <p:txBody>
          <a:bodyPr lIns="39373" tIns="39373" rIns="39373" bIns="39373" anchor="ctr"/>
          <a:lstStyle/>
          <a:p>
            <a:pPr>
              <a:defRPr sz="2400"/>
            </a:pPr>
            <a:endParaRPr sz="1860"/>
          </a:p>
        </p:txBody>
      </p:sp>
      <p:sp>
        <p:nvSpPr>
          <p:cNvPr id="340" name="Shape 340"/>
          <p:cNvSpPr/>
          <p:nvPr/>
        </p:nvSpPr>
        <p:spPr>
          <a:xfrm>
            <a:off x="7066450" y="5506171"/>
            <a:ext cx="918427" cy="1"/>
          </a:xfrm>
          <a:prstGeom prst="line">
            <a:avLst/>
          </a:prstGeom>
          <a:ln w="25400">
            <a:solidFill>
              <a:schemeClr val="accent1">
                <a:hueOff val="47394"/>
                <a:satOff val="-25753"/>
                <a:lumOff val="-7544"/>
              </a:schemeClr>
            </a:solidFill>
            <a:miter lim="400000"/>
          </a:ln>
        </p:spPr>
        <p:txBody>
          <a:bodyPr lIns="39373" tIns="39373" rIns="39373" bIns="39373" anchor="ctr"/>
          <a:lstStyle/>
          <a:p>
            <a:pPr>
              <a:defRPr sz="2400"/>
            </a:pPr>
            <a:endParaRPr sz="1860"/>
          </a:p>
        </p:txBody>
      </p:sp>
      <p:sp>
        <p:nvSpPr>
          <p:cNvPr id="341" name="Shape 341"/>
          <p:cNvSpPr/>
          <p:nvPr/>
        </p:nvSpPr>
        <p:spPr>
          <a:xfrm>
            <a:off x="3393336" y="3663333"/>
            <a:ext cx="1074980" cy="556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2000"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/>
              <a:t>Newtonian </a:t>
            </a:r>
          </a:p>
          <a:p>
            <a:pPr>
              <a:defRPr sz="2000"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/>
              <a:t>relation</a:t>
            </a:r>
          </a:p>
        </p:txBody>
      </p:sp>
      <p:sp>
        <p:nvSpPr>
          <p:cNvPr id="342" name="Shape 342"/>
          <p:cNvSpPr/>
          <p:nvPr/>
        </p:nvSpPr>
        <p:spPr>
          <a:xfrm>
            <a:off x="2161479" y="2924761"/>
            <a:ext cx="994830" cy="556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2000">
                <a:solidFill>
                  <a:schemeClr val="accent1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>
                <a:solidFill>
                  <a:schemeClr val="accent2"/>
                </a:solidFill>
              </a:rPr>
              <a:t> </a:t>
            </a:r>
            <a:r>
              <a:rPr sz="1550">
                <a:solidFill>
                  <a:schemeClr val="accent2">
                    <a:hueOff val="-554920"/>
                    <a:satOff val="-21482"/>
                    <a:lumOff val="-6228"/>
                  </a:schemeClr>
                </a:solidFill>
              </a:rPr>
              <a:t>McGaugh</a:t>
            </a:r>
          </a:p>
          <a:p>
            <a:pPr>
              <a:defRPr sz="2000">
                <a:solidFill>
                  <a:schemeClr val="accent2">
                    <a:hueOff val="-554920"/>
                    <a:satOff val="-21482"/>
                    <a:lumOff val="-6228"/>
                  </a:schemeClr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/>
              <a:t>relation  </a:t>
            </a:r>
          </a:p>
        </p:txBody>
      </p:sp>
      <p:sp>
        <p:nvSpPr>
          <p:cNvPr id="343" name="Shape 343"/>
          <p:cNvSpPr/>
          <p:nvPr/>
        </p:nvSpPr>
        <p:spPr>
          <a:xfrm>
            <a:off x="3425130" y="1959998"/>
            <a:ext cx="1140703" cy="556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2000">
                <a:solidFill>
                  <a:schemeClr val="accent5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/>
              <a:t>  larger  </a:t>
            </a:r>
          </a:p>
          <a:p>
            <a:pPr>
              <a:defRPr sz="2000">
                <a:solidFill>
                  <a:schemeClr val="accent5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/>
              <a:t>LSB  galaxy</a:t>
            </a:r>
          </a:p>
        </p:txBody>
      </p:sp>
      <p:sp>
        <p:nvSpPr>
          <p:cNvPr id="344" name="Shape 344"/>
          <p:cNvSpPr/>
          <p:nvPr/>
        </p:nvSpPr>
        <p:spPr>
          <a:xfrm>
            <a:off x="887316" y="4597378"/>
            <a:ext cx="1140703" cy="556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/>
          <a:p>
            <a:pPr>
              <a:defRPr sz="2000">
                <a:solidFill>
                  <a:schemeClr val="accent6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/>
              <a:t>smaller </a:t>
            </a:r>
          </a:p>
          <a:p>
            <a:pPr>
              <a:defRPr sz="2000">
                <a:solidFill>
                  <a:schemeClr val="accent6"/>
                </a:solidFill>
                <a:latin typeface="Hoefler Text"/>
                <a:ea typeface="Hoefler Text"/>
                <a:cs typeface="Hoefler Text"/>
                <a:sym typeface="Hoefler Text"/>
              </a:defRPr>
            </a:pPr>
            <a:r>
              <a:rPr sz="1550"/>
              <a:t>LSB  galaxy</a:t>
            </a:r>
          </a:p>
        </p:txBody>
      </p:sp>
      <p:sp>
        <p:nvSpPr>
          <p:cNvPr id="345" name="Shape 345"/>
          <p:cNvSpPr/>
          <p:nvPr/>
        </p:nvSpPr>
        <p:spPr>
          <a:xfrm>
            <a:off x="476372" y="3723429"/>
            <a:ext cx="1116658" cy="3180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20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1550"/>
              <a:t>Dwarf   disk</a:t>
            </a:r>
          </a:p>
        </p:txBody>
      </p:sp>
      <p:sp>
        <p:nvSpPr>
          <p:cNvPr id="346" name="Shape 346"/>
          <p:cNvSpPr/>
          <p:nvPr/>
        </p:nvSpPr>
        <p:spPr>
          <a:xfrm>
            <a:off x="3945546" y="2464092"/>
            <a:ext cx="1" cy="314987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39373" tIns="39373" rIns="39373" bIns="39373" anchor="ctr"/>
          <a:lstStyle/>
          <a:p>
            <a:pPr>
              <a:defRPr sz="2400"/>
            </a:pPr>
            <a:endParaRPr sz="1860"/>
          </a:p>
        </p:txBody>
      </p:sp>
      <p:sp>
        <p:nvSpPr>
          <p:cNvPr id="347" name="Shape 347"/>
          <p:cNvSpPr/>
          <p:nvPr/>
        </p:nvSpPr>
        <p:spPr>
          <a:xfrm flipV="1">
            <a:off x="1756001" y="4633063"/>
            <a:ext cx="398443" cy="247095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39373" tIns="39373" rIns="39373" bIns="39373" anchor="ctr"/>
          <a:lstStyle/>
          <a:p>
            <a:pPr>
              <a:defRPr sz="2400"/>
            </a:pPr>
            <a:endParaRPr sz="1860"/>
          </a:p>
        </p:txBody>
      </p:sp>
      <p:sp>
        <p:nvSpPr>
          <p:cNvPr id="348" name="Shape 348"/>
          <p:cNvSpPr/>
          <p:nvPr/>
        </p:nvSpPr>
        <p:spPr>
          <a:xfrm>
            <a:off x="1004346" y="4034732"/>
            <a:ext cx="396775" cy="216728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39373" tIns="39373" rIns="39373" bIns="39373" anchor="ctr"/>
          <a:lstStyle/>
          <a:p>
            <a:pPr>
              <a:defRPr sz="2400"/>
            </a:pPr>
            <a:endParaRPr sz="1860"/>
          </a:p>
        </p:txBody>
      </p:sp>
      <p:sp>
        <p:nvSpPr>
          <p:cNvPr id="349" name="Shape 349"/>
          <p:cNvSpPr/>
          <p:nvPr/>
        </p:nvSpPr>
        <p:spPr>
          <a:xfrm>
            <a:off x="6843372" y="4968041"/>
            <a:ext cx="1450576" cy="630136"/>
          </a:xfrm>
          <a:prstGeom prst="roundRect">
            <a:avLst>
              <a:gd name="adj" fmla="val 23431"/>
            </a:avLst>
          </a:prstGeom>
          <a:solidFill>
            <a:srgbClr val="196CD1">
              <a:alpha val="18876"/>
            </a:srgb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sp>
        <p:nvSpPr>
          <p:cNvPr id="350" name="Shape 350"/>
          <p:cNvSpPr/>
          <p:nvPr/>
        </p:nvSpPr>
        <p:spPr>
          <a:xfrm>
            <a:off x="6628547" y="3670029"/>
            <a:ext cx="3659021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 (stellar disk scale length)</a:t>
            </a:r>
          </a:p>
        </p:txBody>
      </p:sp>
      <p:sp>
        <p:nvSpPr>
          <p:cNvPr id="351" name="Shape 351"/>
          <p:cNvSpPr/>
          <p:nvPr/>
        </p:nvSpPr>
        <p:spPr>
          <a:xfrm>
            <a:off x="389561" y="6843492"/>
            <a:ext cx="7732251" cy="4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9373" tIns="39373" rIns="39373" bIns="39373" anchor="ctr">
            <a:spAutoFit/>
          </a:bodyPr>
          <a:lstStyle>
            <a:lvl1pPr>
              <a:defRPr sz="3200"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r>
              <a:rPr sz="2480"/>
              <a:t>The results depend on the mass distribution properties</a:t>
            </a:r>
          </a:p>
        </p:txBody>
      </p:sp>
      <p:sp>
        <p:nvSpPr>
          <p:cNvPr id="352" name="Shape 352"/>
          <p:cNvSpPr/>
          <p:nvPr/>
        </p:nvSpPr>
        <p:spPr>
          <a:xfrm>
            <a:off x="305067" y="6759003"/>
            <a:ext cx="7583533" cy="630136"/>
          </a:xfrm>
          <a:prstGeom prst="roundRect">
            <a:avLst>
              <a:gd name="adj" fmla="val 23431"/>
            </a:avLst>
          </a:prstGeom>
          <a:solidFill>
            <a:srgbClr val="196CD1">
              <a:alpha val="18876"/>
            </a:srgb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9373" tIns="39373" rIns="39373" bIns="39373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sz="1860"/>
          </a:p>
        </p:txBody>
      </p:sp>
      <p:pic>
        <p:nvPicPr>
          <p:cNvPr id="353" name="pasted-image.pd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987568" y="6344948"/>
            <a:ext cx="1936709" cy="128683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943382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969227" y="77968"/>
            <a:ext cx="9059760" cy="1249200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4800" b="1" i="1" dirty="0" smtClean="0">
                <a:solidFill>
                  <a:schemeClr val="tx2"/>
                </a:solidFill>
              </a:rPr>
              <a:t>g/</a:t>
            </a:r>
            <a:r>
              <a:rPr lang="en-US" sz="4800" b="1" i="1" dirty="0" err="1" smtClean="0">
                <a:solidFill>
                  <a:schemeClr val="tx2"/>
                </a:solidFill>
              </a:rPr>
              <a:t>gb</a:t>
            </a:r>
            <a:r>
              <a:rPr lang="en-US" sz="4800" b="1" i="1" dirty="0" smtClean="0">
                <a:solidFill>
                  <a:schemeClr val="tx2"/>
                </a:solidFill>
              </a:rPr>
              <a:t>/x</a:t>
            </a:r>
            <a:endParaRPr lang="en-GB" sz="4800" b="1" i="1" dirty="0">
              <a:solidFill>
                <a:schemeClr val="tx2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4" name="Ogget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129965"/>
              </p:ext>
            </p:extLst>
          </p:nvPr>
        </p:nvGraphicFramePr>
        <p:xfrm>
          <a:off x="503281" y="1143814"/>
          <a:ext cx="8032698" cy="7513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Acrobat Document" r:id="rId3" imgW="3291736" imgH="3079515" progId="AcroExch.Document.DC">
                  <p:embed/>
                </p:oleObj>
              </mc:Choice>
              <mc:Fallback>
                <p:oleObj name="Acrobat Document" r:id="rId3" imgW="3291736" imgH="307951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3281" y="1143814"/>
                        <a:ext cx="8032698" cy="75137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979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504000" y="1769040"/>
            <a:ext cx="907128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55" name="Immagine 154"/>
          <p:cNvPicPr/>
          <p:nvPr/>
        </p:nvPicPr>
        <p:blipFill>
          <a:blip r:embed="rId2"/>
          <a:stretch/>
        </p:blipFill>
        <p:spPr>
          <a:xfrm>
            <a:off x="161640" y="182880"/>
            <a:ext cx="10079280" cy="7559280"/>
          </a:xfrm>
          <a:prstGeom prst="rect">
            <a:avLst/>
          </a:prstGeom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0" y="254297"/>
            <a:ext cx="991764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2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One</a:t>
            </a:r>
            <a:r>
              <a:rPr lang="it-IT" sz="32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belief</a:t>
            </a:r>
            <a:endParaRPr lang="it-IT" sz="3200" dirty="0" smtClean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it-IT" sz="32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Dark </a:t>
            </a:r>
            <a:r>
              <a:rPr lang="it-IT" sz="32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particle</a:t>
            </a:r>
            <a:r>
              <a:rPr lang="it-IT" sz="32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.DM </a:t>
            </a:r>
            <a:r>
              <a:rPr lang="it-IT" sz="32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is</a:t>
            </a:r>
            <a:r>
              <a:rPr lang="it-IT" sz="32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not</a:t>
            </a:r>
            <a:r>
              <a:rPr lang="it-IT" sz="32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 New </a:t>
            </a:r>
            <a:r>
              <a:rPr lang="it-IT" sz="32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Gravity</a:t>
            </a:r>
            <a:r>
              <a:rPr lang="it-IT" sz="32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Law</a:t>
            </a:r>
          </a:p>
        </p:txBody>
      </p:sp>
    </p:spTree>
    <p:extLst>
      <p:ext uri="{BB962C8B-B14F-4D97-AF65-F5344CB8AC3E}">
        <p14:creationId xmlns:p14="http://schemas.microsoft.com/office/powerpoint/2010/main" val="156851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" name="Immagine 1017"/>
          <p:cNvPicPr/>
          <p:nvPr/>
        </p:nvPicPr>
        <p:blipFill>
          <a:blip r:embed="rId3"/>
          <a:stretch/>
        </p:blipFill>
        <p:spPr>
          <a:xfrm>
            <a:off x="127000" y="635781"/>
            <a:ext cx="8686799" cy="6398204"/>
          </a:xfrm>
          <a:prstGeom prst="rect">
            <a:avLst/>
          </a:prstGeom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4253520" y="2018080"/>
            <a:ext cx="24080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92D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unexplainable</a:t>
            </a:r>
            <a:endParaRPr lang="it-IT" sz="2800" b="0" cap="none" spc="0" dirty="0">
              <a:ln w="0"/>
              <a:solidFill>
                <a:srgbClr val="92D05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047438" y="357434"/>
            <a:ext cx="60067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3"/>
                </a:solidFill>
              </a:rPr>
              <a:t>Spirals hybrid relationship</a:t>
            </a:r>
            <a:endParaRPr lang="it-IT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ttangolo 2"/>
              <p:cNvSpPr/>
              <p:nvPr/>
            </p:nvSpPr>
            <p:spPr>
              <a:xfrm>
                <a:off x="2262969" y="3732700"/>
                <a:ext cx="4750018" cy="284321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it-IT" sz="5400" b="0" cap="none" spc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M</a:t>
                </a:r>
                <a:r>
                  <a:rPr lang="it-IT" sz="5400" b="0" cap="none" spc="0" baseline="-2500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d</a:t>
                </a:r>
                <a:r>
                  <a:rPr lang="it-IT" sz="5400" b="0" cap="none" spc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</a:t>
                </a:r>
                <a14:m>
                  <m:oMath xmlns:m="http://schemas.openxmlformats.org/officeDocument/2006/math">
                    <m:r>
                      <a:rPr lang="it-IT" sz="5400" b="0" i="1" cap="none" spc="0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5400" b="0" i="1" cap="none" spc="0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US" sz="5400" b="0" i="1" cap="none" spc="0" baseline="-25000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5400" b="0" i="0" cap="none" spc="0" baseline="30000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-</m:t>
                    </m:r>
                    <m:r>
                      <m:rPr>
                        <m:nor/>
                      </m:rPr>
                      <a:rPr lang="it-IT" sz="5400" baseline="30000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rPr>
                      <m:t>4</m:t>
                    </m:r>
                  </m:oMath>
                </a14:m>
                <a:endParaRPr lang="en-US" sz="5400" baseline="300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  <a:p>
                <a:pPr algn="ctr"/>
                <a:endParaRPr lang="it-IT" sz="5400" baseline="300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  <a:p>
                <a:pPr algn="ctr"/>
                <a:r>
                  <a:rPr lang="it-IT" sz="5400" baseline="300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		</a:t>
                </a:r>
                <a:r>
                  <a:rPr lang="it-IT" sz="5400" baseline="30000" dirty="0" err="1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If</a:t>
                </a:r>
                <a:r>
                  <a:rPr lang="it-IT" sz="5400" baseline="300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SN FEEDBACK</a:t>
                </a:r>
                <a:endParaRPr lang="it-IT" sz="5400" baseline="30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0" i="1" cap="none" spc="0" baseline="3000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it-IT" sz="5400" b="0" cap="none" spc="0" baseline="300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>
          <p:sp>
            <p:nvSpPr>
              <p:cNvPr id="3" name="Rettango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2969" y="3732700"/>
                <a:ext cx="4750018" cy="2843214"/>
              </a:xfrm>
              <a:prstGeom prst="rect">
                <a:avLst/>
              </a:prstGeom>
              <a:blipFill>
                <a:blip r:embed="rId4"/>
                <a:stretch>
                  <a:fillRect t="-6638" r="-46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0487" y="893593"/>
            <a:ext cx="9059760" cy="1249200"/>
          </a:xfrm>
        </p:spPr>
        <p:txBody>
          <a:bodyPr/>
          <a:lstStyle/>
          <a:p>
            <a:r>
              <a:rPr lang="en-US" dirty="0" smtClean="0"/>
              <a:t>       </a:t>
            </a:r>
            <a:r>
              <a:rPr lang="en-US" sz="3200" dirty="0" smtClean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	    </a:t>
            </a:r>
            <a:r>
              <a:rPr lang="en-US" sz="2400" i="1" dirty="0" smtClean="0"/>
              <a:t>72 low surface brightness </a:t>
            </a:r>
            <a:r>
              <a:rPr lang="en-US" sz="2400" i="1" dirty="0" smtClean="0"/>
              <a:t>Spirals</a:t>
            </a:r>
            <a:br>
              <a:rPr lang="en-US" sz="2400" i="1" dirty="0" smtClean="0"/>
            </a:br>
            <a:endParaRPr lang="en-GB" sz="3200" dirty="0">
              <a:solidFill>
                <a:srgbClr val="FF0000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4769"/>
            <a:ext cx="9950247" cy="2220021"/>
          </a:xfrm>
          <a:prstGeom prst="rect">
            <a:avLst/>
          </a:prstGeom>
        </p:spPr>
      </p:pic>
      <p:cxnSp>
        <p:nvCxnSpPr>
          <p:cNvPr id="20" name="Connettore 2 19"/>
          <p:cNvCxnSpPr/>
          <p:nvPr/>
        </p:nvCxnSpPr>
        <p:spPr>
          <a:xfrm rot="180000">
            <a:off x="2474365" y="2804014"/>
            <a:ext cx="26126" cy="44413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ttangolo 21"/>
          <p:cNvSpPr/>
          <p:nvPr/>
        </p:nvSpPr>
        <p:spPr>
          <a:xfrm>
            <a:off x="292328" y="2140204"/>
            <a:ext cx="272863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residual</a:t>
            </a:r>
            <a:r>
              <a:rPr lang="it-IT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lum</a:t>
            </a:r>
            <a:r>
              <a:rPr lang="it-IT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r>
              <a:rPr lang="it-IT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lum</a:t>
            </a:r>
            <a:r>
              <a:rPr lang="it-IT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relation</a:t>
            </a:r>
            <a:endParaRPr lang="it-IT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3" name="Connettore 2 22"/>
          <p:cNvCxnSpPr/>
          <p:nvPr/>
        </p:nvCxnSpPr>
        <p:spPr>
          <a:xfrm>
            <a:off x="6213420" y="2877586"/>
            <a:ext cx="0" cy="3600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23"/>
          <p:cNvSpPr/>
          <p:nvPr/>
        </p:nvSpPr>
        <p:spPr>
          <a:xfrm>
            <a:off x="4035465" y="2235555"/>
            <a:ext cx="342273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Residual</a:t>
            </a:r>
            <a:r>
              <a:rPr lang="it-IT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Dark/Dark Relation</a:t>
            </a:r>
            <a:endParaRPr lang="it-IT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-435430" y="4551675"/>
            <a:ext cx="3983783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it-IT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central</a:t>
            </a:r>
            <a:r>
              <a:rPr lang="it-IT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 </a:t>
            </a:r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value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of the disk </a:t>
            </a:r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surface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</a:p>
          <a:p>
            <a:pPr algn="ctr"/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density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it-IT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vs </a:t>
            </a:r>
            <a:r>
              <a:rPr lang="it-IT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halo</a:t>
            </a:r>
            <a:r>
              <a:rPr lang="it-IT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mass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3827076" y="4858888"/>
            <a:ext cx="3839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central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 </a:t>
            </a:r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value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of the </a:t>
            </a:r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halo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surface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</a:p>
          <a:p>
            <a:pPr algn="ctr"/>
            <a:r>
              <a:rPr lang="it-IT" b="1" dirty="0" err="1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density</a:t>
            </a:r>
            <a:r>
              <a:rPr lang="it-IT" b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it-IT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vs </a:t>
            </a:r>
            <a:r>
              <a:rPr lang="it-IT" b="1" dirty="0" err="1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halo</a:t>
            </a:r>
            <a:r>
              <a:rPr lang="it-IT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 mass</a:t>
            </a:r>
          </a:p>
        </p:txBody>
      </p:sp>
      <p:sp>
        <p:nvSpPr>
          <p:cNvPr id="3" name="Rettangolo 2"/>
          <p:cNvSpPr/>
          <p:nvPr/>
        </p:nvSpPr>
        <p:spPr>
          <a:xfrm>
            <a:off x="1917700" y="5754985"/>
            <a:ext cx="72141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</a:rPr>
              <a:t>THE </a:t>
            </a:r>
            <a:r>
              <a:rPr lang="en-US" sz="2400" b="1" i="1" dirty="0" smtClean="0">
                <a:solidFill>
                  <a:srgbClr val="FF0000"/>
                </a:solidFill>
              </a:rPr>
              <a:t>DENSER IS SURFACE DENSITY  IN STARS THE DENSER IS THE SURFACE DENSITY N </a:t>
            </a:r>
            <a:r>
              <a:rPr lang="en-US" sz="2400" b="1" i="1" dirty="0">
                <a:solidFill>
                  <a:srgbClr val="FF0000"/>
                </a:solidFill>
              </a:rPr>
              <a:t>DM</a:t>
            </a:r>
            <a:r>
              <a:rPr lang="en-US" sz="2400" b="1" dirty="0">
                <a:solidFill>
                  <a:srgbClr val="FF0000"/>
                </a:solidFill>
              </a:rPr>
              <a:t/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no feedback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03928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605099" y="386286"/>
            <a:ext cx="87543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Situation </a:t>
            </a:r>
            <a:r>
              <a:rPr lang="it-IT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requires</a:t>
            </a:r>
            <a:r>
              <a:rPr lang="it-IT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more </a:t>
            </a:r>
            <a:r>
              <a:rPr lang="it-IT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than</a:t>
            </a:r>
            <a:r>
              <a:rPr lang="it-IT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a </a:t>
            </a:r>
            <a:r>
              <a:rPr lang="it-IT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change</a:t>
            </a:r>
            <a:r>
              <a:rPr lang="it-IT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of scenario</a:t>
            </a:r>
            <a:endParaRPr lang="it-IT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4627"/>
            <a:ext cx="9964511" cy="458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8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58620" y="228600"/>
            <a:ext cx="9922005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Current </a:t>
            </a:r>
            <a:r>
              <a:rPr lang="en-US" sz="3600" dirty="0" smtClean="0">
                <a:solidFill>
                  <a:srgbClr val="FF0000"/>
                </a:solidFill>
              </a:rPr>
              <a:t>paradigm 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r>
              <a:rPr lang="en-US" sz="2000" dirty="0"/>
              <a:t>We know the Dark Matter Particle from </a:t>
            </a:r>
            <a:r>
              <a:rPr lang="en-US" sz="2000" dirty="0" smtClean="0"/>
              <a:t>fi </a:t>
            </a:r>
            <a:r>
              <a:rPr lang="en-US" sz="2000" dirty="0" err="1" smtClean="0"/>
              <a:t>rst</a:t>
            </a:r>
            <a:r>
              <a:rPr lang="en-US" sz="2000" dirty="0" smtClean="0"/>
              <a:t> Principles or from Strongly unwavering beliefs</a:t>
            </a:r>
            <a:endParaRPr lang="en-US" sz="2000" dirty="0"/>
          </a:p>
          <a:p>
            <a:r>
              <a:rPr lang="en-US" sz="2000" dirty="0"/>
              <a:t>We can make </a:t>
            </a:r>
            <a:r>
              <a:rPr lang="en-US" sz="2000" dirty="0" smtClean="0"/>
              <a:t>definite predictions also by means of proper simulations </a:t>
            </a:r>
            <a:r>
              <a:rPr lang="en-US" sz="2000" dirty="0"/>
              <a:t>and </a:t>
            </a:r>
            <a:r>
              <a:rPr lang="en-US" sz="2000" dirty="0" smtClean="0"/>
              <a:t>explain all the </a:t>
            </a:r>
            <a:r>
              <a:rPr lang="en-US" sz="2000" dirty="0"/>
              <a:t>properties </a:t>
            </a:r>
            <a:r>
              <a:rPr lang="en-US" sz="2000" dirty="0" smtClean="0"/>
              <a:t>of the objects of </a:t>
            </a:r>
            <a:r>
              <a:rPr lang="en-US" sz="2000" dirty="0"/>
              <a:t>the Universe </a:t>
            </a:r>
            <a:r>
              <a:rPr lang="en-US" sz="2000" dirty="0" smtClean="0"/>
              <a:t>We </a:t>
            </a:r>
            <a:r>
              <a:rPr lang="en-US" sz="2000" dirty="0"/>
              <a:t>can detect the </a:t>
            </a:r>
            <a:r>
              <a:rPr lang="en-US" sz="2000" dirty="0" smtClean="0"/>
              <a:t>particle, that is the real stuff. All the previous work serves to enliven the long waiting.</a:t>
            </a:r>
          </a:p>
          <a:p>
            <a:endParaRPr lang="en-US" sz="2000" dirty="0" smtClean="0"/>
          </a:p>
          <a:p>
            <a:r>
              <a:rPr lang="en-US" sz="2000" b="1" dirty="0" smtClean="0"/>
              <a:t>FAILURE </a:t>
            </a:r>
            <a:r>
              <a:rPr lang="en-US" sz="2000" dirty="0" smtClean="0"/>
              <a:t>forces one to take the view that  observations or predictions are wrong. Or that a further standard physics phenomenon has occurred.</a:t>
            </a:r>
          </a:p>
          <a:p>
            <a:endParaRPr lang="en-US" sz="2000" dirty="0" smtClean="0"/>
          </a:p>
          <a:p>
            <a:r>
              <a:rPr lang="en-US" sz="2000" i="1" dirty="0" smtClean="0">
                <a:solidFill>
                  <a:srgbClr val="C00000"/>
                </a:solidFill>
              </a:rPr>
              <a:t>Scenarios</a:t>
            </a:r>
            <a:r>
              <a:rPr lang="en-US" sz="2000" dirty="0" smtClean="0"/>
              <a:t> WIMPS, AXIONS, </a:t>
            </a:r>
            <a:r>
              <a:rPr lang="en-US" sz="2000" dirty="0" err="1" smtClean="0"/>
              <a:t>WDMs,ULA</a:t>
            </a:r>
            <a:endParaRPr lang="en-US" sz="2000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3600" dirty="0">
                <a:solidFill>
                  <a:srgbClr val="FF0000"/>
                </a:solidFill>
              </a:rPr>
              <a:t>New paradigm </a:t>
            </a:r>
            <a:endParaRPr lang="en-US" sz="3600" dirty="0" smtClean="0">
              <a:solidFill>
                <a:srgbClr val="FF0000"/>
              </a:solidFill>
            </a:endParaRPr>
          </a:p>
          <a:p>
            <a:endParaRPr lang="en-US" sz="3600" dirty="0">
              <a:solidFill>
                <a:srgbClr val="FF0000"/>
              </a:solidFill>
            </a:endParaRPr>
          </a:p>
          <a:p>
            <a:r>
              <a:rPr lang="en-US" sz="2000" dirty="0"/>
              <a:t>No way </a:t>
            </a:r>
            <a:r>
              <a:rPr lang="en-US" sz="2000" dirty="0" smtClean="0"/>
              <a:t>that we can, </a:t>
            </a:r>
            <a:r>
              <a:rPr lang="en-US" sz="2000" dirty="0"/>
              <a:t>at this present </a:t>
            </a:r>
            <a:r>
              <a:rPr lang="en-US" sz="2000" dirty="0" smtClean="0"/>
              <a:t>time, </a:t>
            </a:r>
            <a:r>
              <a:rPr lang="en-US" sz="2000" dirty="0"/>
              <a:t>deduce the nature of the particle from first </a:t>
            </a:r>
            <a:r>
              <a:rPr lang="en-US" sz="2000" dirty="0" smtClean="0"/>
              <a:t>principles.</a:t>
            </a:r>
            <a:endParaRPr lang="en-US" sz="2000" dirty="0"/>
          </a:p>
          <a:p>
            <a:r>
              <a:rPr lang="en-US" sz="2000" dirty="0"/>
              <a:t>On the other hand, the complex, tangled and currently unexplainable properties of distribution of dark and the luminous components in bound systems </a:t>
            </a:r>
            <a:r>
              <a:rPr lang="en-US" sz="2000" dirty="0" smtClean="0"/>
              <a:t>could  </a:t>
            </a:r>
            <a:r>
              <a:rPr lang="en-US" sz="2000" dirty="0"/>
              <a:t>lead to the nature of the dark </a:t>
            </a:r>
            <a:r>
              <a:rPr lang="en-US" sz="2000" dirty="0" smtClean="0"/>
              <a:t>particle</a:t>
            </a:r>
            <a:r>
              <a:rPr lang="en-US" sz="2000" dirty="0"/>
              <a:t> </a:t>
            </a:r>
            <a:r>
              <a:rPr lang="en-US" sz="2000" dirty="0" smtClean="0"/>
              <a:t>otherwise not </a:t>
            </a:r>
            <a:r>
              <a:rPr lang="en-US" sz="2000" dirty="0" err="1" smtClean="0"/>
              <a:t>reacheable</a:t>
            </a:r>
            <a:r>
              <a:rPr lang="en-US" sz="2000" dirty="0" smtClean="0"/>
              <a:t> </a:t>
            </a:r>
          </a:p>
          <a:p>
            <a:r>
              <a:rPr lang="en-US" sz="2000" b="1" dirty="0" smtClean="0"/>
              <a:t>FAILURE </a:t>
            </a:r>
            <a:r>
              <a:rPr lang="en-US" sz="2000" dirty="0" smtClean="0"/>
              <a:t>means that we must change the particle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tx2"/>
                </a:solidFill>
              </a:rPr>
              <a:t>This paradigm can lead to a multiplicity of scenarios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10080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unwavering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0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0" name="Immagine 899"/>
          <p:cNvPicPr/>
          <p:nvPr/>
        </p:nvPicPr>
        <p:blipFill>
          <a:blip r:embed="rId3"/>
          <a:stretch/>
        </p:blipFill>
        <p:spPr>
          <a:xfrm>
            <a:off x="-390600" y="944640"/>
            <a:ext cx="3311640" cy="3949560"/>
          </a:xfrm>
          <a:prstGeom prst="rect">
            <a:avLst/>
          </a:prstGeom>
          <a:ln>
            <a:noFill/>
          </a:ln>
        </p:spPr>
      </p:pic>
      <p:pic>
        <p:nvPicPr>
          <p:cNvPr id="901" name="Immagine 900"/>
          <p:cNvPicPr/>
          <p:nvPr/>
        </p:nvPicPr>
        <p:blipFill>
          <a:blip r:embed="rId4"/>
          <a:stretch/>
        </p:blipFill>
        <p:spPr>
          <a:xfrm>
            <a:off x="2692440" y="2340000"/>
            <a:ext cx="5964120" cy="1160280"/>
          </a:xfrm>
          <a:prstGeom prst="rect">
            <a:avLst/>
          </a:prstGeom>
          <a:ln>
            <a:noFill/>
          </a:ln>
        </p:spPr>
      </p:pic>
      <p:pic>
        <p:nvPicPr>
          <p:cNvPr id="902" name="Immagine 901"/>
          <p:cNvPicPr/>
          <p:nvPr/>
        </p:nvPicPr>
        <p:blipFill>
          <a:blip r:embed="rId5"/>
          <a:stretch/>
        </p:blipFill>
        <p:spPr>
          <a:xfrm>
            <a:off x="2925720" y="1189080"/>
            <a:ext cx="5492880" cy="530280"/>
          </a:xfrm>
          <a:prstGeom prst="rect">
            <a:avLst/>
          </a:prstGeom>
          <a:ln>
            <a:noFill/>
          </a:ln>
        </p:spPr>
      </p:pic>
      <p:pic>
        <p:nvPicPr>
          <p:cNvPr id="903" name="Immagine 902"/>
          <p:cNvPicPr/>
          <p:nvPr/>
        </p:nvPicPr>
        <p:blipFill>
          <a:blip r:embed="rId6"/>
          <a:stretch/>
        </p:blipFill>
        <p:spPr>
          <a:xfrm>
            <a:off x="3133800" y="4267080"/>
            <a:ext cx="4132080" cy="762120"/>
          </a:xfrm>
          <a:prstGeom prst="rect">
            <a:avLst/>
          </a:prstGeom>
          <a:ln>
            <a:noFill/>
          </a:ln>
        </p:spPr>
      </p:pic>
      <p:pic>
        <p:nvPicPr>
          <p:cNvPr id="904" name="Immagine 903"/>
          <p:cNvPicPr/>
          <p:nvPr/>
        </p:nvPicPr>
        <p:blipFill>
          <a:blip r:embed="rId7"/>
          <a:stretch/>
        </p:blipFill>
        <p:spPr>
          <a:xfrm>
            <a:off x="450301" y="492987"/>
            <a:ext cx="9063360" cy="6161040"/>
          </a:xfrm>
          <a:prstGeom prst="rect">
            <a:avLst/>
          </a:prstGeom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450301" y="836693"/>
            <a:ext cx="9288289" cy="830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dirty="0" smtClean="0">
                <a:solidFill>
                  <a:srgbClr val="FFFF00"/>
                </a:solidFill>
              </a:rPr>
              <a:t>New scenario</a:t>
            </a:r>
            <a:endParaRPr lang="en-US" sz="3600" b="1" u="sng" dirty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>
                <a:solidFill>
                  <a:srgbClr val="FFFF00"/>
                </a:solidFill>
              </a:rPr>
              <a:t>The dark particle  and the SM particle interact on a timescale as long as the life of the </a:t>
            </a:r>
            <a:r>
              <a:rPr lang="en-US" sz="2400" dirty="0" smtClean="0">
                <a:solidFill>
                  <a:srgbClr val="FFFF00"/>
                </a:solidFill>
              </a:rPr>
              <a:t>Universe, exchanging energy </a:t>
            </a:r>
            <a:r>
              <a:rPr lang="en-US" sz="2400" dirty="0">
                <a:solidFill>
                  <a:srgbClr val="FFFF00"/>
                </a:solidFill>
              </a:rPr>
              <a:t>at a level </a:t>
            </a:r>
            <a:r>
              <a:rPr lang="en-US" sz="2400" dirty="0" smtClean="0">
                <a:solidFill>
                  <a:srgbClr val="FFFF00"/>
                </a:solidFill>
              </a:rPr>
              <a:t>                                                sufficient </a:t>
            </a:r>
            <a:r>
              <a:rPr lang="en-US" sz="2400" dirty="0">
                <a:solidFill>
                  <a:srgbClr val="FFFF00"/>
                </a:solidFill>
              </a:rPr>
              <a:t>for </a:t>
            </a:r>
            <a:r>
              <a:rPr lang="en-US" sz="2400" dirty="0" smtClean="0">
                <a:solidFill>
                  <a:srgbClr val="FFFF00"/>
                </a:solidFill>
              </a:rPr>
              <a:t>                           the </a:t>
            </a:r>
            <a:r>
              <a:rPr lang="en-US" sz="2400" dirty="0">
                <a:solidFill>
                  <a:srgbClr val="FFFF00"/>
                </a:solidFill>
              </a:rPr>
              <a:t>development of the observational </a:t>
            </a:r>
            <a:r>
              <a:rPr lang="en-US" sz="2400" dirty="0" smtClean="0">
                <a:solidFill>
                  <a:srgbClr val="FFFF00"/>
                </a:solidFill>
              </a:rPr>
              <a:t>properties of                               galaxies </a:t>
            </a:r>
          </a:p>
          <a:p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                                                       </a:t>
            </a:r>
          </a:p>
          <a:p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                                                            </a:t>
            </a:r>
            <a:r>
              <a:rPr lang="en-US" sz="2400" b="1" dirty="0" smtClean="0">
                <a:solidFill>
                  <a:srgbClr val="FFFF00"/>
                </a:solidFill>
              </a:rPr>
              <a:t>The kernel is </a:t>
            </a:r>
            <a:r>
              <a:rPr lang="el-GR" sz="2400" b="1" dirty="0" smtClean="0">
                <a:solidFill>
                  <a:srgbClr val="FFFF00"/>
                </a:solidFill>
              </a:rPr>
              <a:t>ρ</a:t>
            </a:r>
            <a:r>
              <a:rPr lang="en-US" sz="2400" b="1" baseline="-25000" dirty="0">
                <a:solidFill>
                  <a:srgbClr val="FFFF00"/>
                </a:solidFill>
              </a:rPr>
              <a:t>L</a:t>
            </a:r>
            <a:r>
              <a:rPr lang="en-US" sz="2400" b="1" baseline="-25000" dirty="0" smtClean="0">
                <a:solidFill>
                  <a:srgbClr val="FFFF00"/>
                </a:solidFill>
              </a:rPr>
              <a:t>M</a:t>
            </a:r>
            <a:r>
              <a:rPr lang="en-US" sz="2400" b="1" dirty="0" smtClean="0">
                <a:solidFill>
                  <a:srgbClr val="FFFF00"/>
                </a:solidFill>
              </a:rPr>
              <a:t>(r)</a:t>
            </a:r>
            <a:r>
              <a:rPr lang="el-GR" sz="2400" b="1" dirty="0">
                <a:solidFill>
                  <a:srgbClr val="FFFF00"/>
                </a:solidFill>
              </a:rPr>
              <a:t> ρ</a:t>
            </a:r>
            <a:r>
              <a:rPr lang="en-US" sz="2400" b="1" baseline="-25000" dirty="0">
                <a:solidFill>
                  <a:srgbClr val="FFFF00"/>
                </a:solidFill>
              </a:rPr>
              <a:t>DM</a:t>
            </a:r>
            <a:r>
              <a:rPr lang="en-US" sz="2400" b="1" dirty="0">
                <a:solidFill>
                  <a:srgbClr val="FFFF00"/>
                </a:solidFill>
              </a:rPr>
              <a:t>(r</a:t>
            </a:r>
            <a:r>
              <a:rPr lang="en-US" sz="2400" b="1" dirty="0" smtClean="0">
                <a:solidFill>
                  <a:srgbClr val="FFFF00"/>
                </a:solidFill>
              </a:rPr>
              <a:t>)</a:t>
            </a:r>
          </a:p>
          <a:p>
            <a:r>
              <a:rPr lang="en-US" sz="2400" dirty="0">
                <a:solidFill>
                  <a:srgbClr val="FFFF00"/>
                </a:solidFill>
              </a:rPr>
              <a:t>	</a:t>
            </a:r>
            <a:r>
              <a:rPr lang="en-US" sz="2400" dirty="0" smtClean="0">
                <a:solidFill>
                  <a:srgbClr val="FFFF00"/>
                </a:solidFill>
              </a:rPr>
              <a:t>				</a:t>
            </a:r>
          </a:p>
          <a:p>
            <a:r>
              <a:rPr lang="en-US" sz="2400" dirty="0">
                <a:solidFill>
                  <a:srgbClr val="FFFF00"/>
                </a:solidFill>
              </a:rPr>
              <a:t>	</a:t>
            </a:r>
            <a:r>
              <a:rPr lang="en-US" sz="2400" dirty="0" smtClean="0">
                <a:solidFill>
                  <a:srgbClr val="FFFF00"/>
                </a:solidFill>
              </a:rPr>
              <a:t>				</a:t>
            </a:r>
            <a:r>
              <a:rPr lang="el-GR" sz="2400" dirty="0" smtClean="0">
                <a:solidFill>
                  <a:srgbClr val="FFFF00"/>
                </a:solidFill>
              </a:rPr>
              <a:t>ρ</a:t>
            </a:r>
            <a:r>
              <a:rPr lang="en-US" sz="2400" baseline="-25000" dirty="0" smtClean="0">
                <a:solidFill>
                  <a:srgbClr val="FFFF00"/>
                </a:solidFill>
              </a:rPr>
              <a:t>DM</a:t>
            </a:r>
            <a:r>
              <a:rPr lang="en-US" sz="2400" dirty="0" smtClean="0">
                <a:solidFill>
                  <a:srgbClr val="FFFF00"/>
                </a:solidFill>
              </a:rPr>
              <a:t>(r</a:t>
            </a:r>
            <a:r>
              <a:rPr lang="en-US" sz="2400" dirty="0">
                <a:solidFill>
                  <a:srgbClr val="FFFF00"/>
                </a:solidFill>
              </a:rPr>
              <a:t>)</a:t>
            </a:r>
            <a:r>
              <a:rPr lang="el-GR" sz="2400" dirty="0">
                <a:solidFill>
                  <a:srgbClr val="FFFF00"/>
                </a:solidFill>
              </a:rPr>
              <a:t> ρ</a:t>
            </a:r>
            <a:r>
              <a:rPr lang="en-US" sz="2400" baseline="-25000" dirty="0">
                <a:solidFill>
                  <a:srgbClr val="FFFF00"/>
                </a:solidFill>
              </a:rPr>
              <a:t>DM</a:t>
            </a:r>
            <a:r>
              <a:rPr lang="en-US" sz="2400" dirty="0">
                <a:solidFill>
                  <a:srgbClr val="FFFF00"/>
                </a:solidFill>
              </a:rPr>
              <a:t>(r</a:t>
            </a:r>
            <a:r>
              <a:rPr lang="en-US" sz="2400" dirty="0" smtClean="0">
                <a:solidFill>
                  <a:srgbClr val="FFFF00"/>
                </a:solidFill>
              </a:rPr>
              <a:t>) </a:t>
            </a:r>
            <a:r>
              <a:rPr lang="en-US" sz="2400" dirty="0" smtClean="0">
                <a:solidFill>
                  <a:schemeClr val="bg2"/>
                </a:solidFill>
              </a:rPr>
              <a:t>self interacting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	                                           </a:t>
            </a:r>
            <a:r>
              <a:rPr lang="el-GR" sz="2400" dirty="0" smtClean="0">
                <a:solidFill>
                  <a:srgbClr val="FFFF00"/>
                </a:solidFill>
              </a:rPr>
              <a:t>ρ</a:t>
            </a:r>
            <a:r>
              <a:rPr lang="en-US" sz="2400" baseline="-25000" dirty="0">
                <a:solidFill>
                  <a:srgbClr val="FFFF00"/>
                </a:solidFill>
              </a:rPr>
              <a:t>LM</a:t>
            </a:r>
            <a:r>
              <a:rPr lang="en-US" sz="2400" dirty="0">
                <a:solidFill>
                  <a:srgbClr val="FFFF00"/>
                </a:solidFill>
              </a:rPr>
              <a:t>(r)</a:t>
            </a:r>
            <a:r>
              <a:rPr lang="el-GR" sz="24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  </a:t>
            </a:r>
            <a:r>
              <a:rPr lang="en-US" sz="2400" dirty="0" smtClean="0">
                <a:solidFill>
                  <a:schemeClr val="bg2"/>
                </a:solidFill>
              </a:rPr>
              <a:t>decaying</a:t>
            </a:r>
            <a:endParaRPr lang="en-US" sz="2400" dirty="0">
              <a:solidFill>
                <a:schemeClr val="bg2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US" sz="2400" dirty="0">
              <a:solidFill>
                <a:srgbClr val="FFFF00"/>
              </a:solidFill>
            </a:endParaRPr>
          </a:p>
          <a:p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1531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3" name="Picture 5" descr="C:\Users\paolo\Desktop\Immagine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272" y="1403573"/>
            <a:ext cx="4740956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07429"/>
            <a:ext cx="9793088" cy="612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420" tIns="91420" rIns="91420" bIns="45711"/>
          <a:lstStyle/>
          <a:p>
            <a:pPr hangingPunct="1"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2800" dirty="0" smtClean="0">
                <a:solidFill>
                  <a:srgbClr val="FF0000"/>
                </a:solidFill>
              </a:rPr>
              <a:t>				</a:t>
            </a:r>
            <a:r>
              <a:rPr lang="it-IT" sz="2800" dirty="0" smtClean="0">
                <a:solidFill>
                  <a:schemeClr val="accent6">
                    <a:lumMod val="50000"/>
                  </a:schemeClr>
                </a:solidFill>
              </a:rPr>
              <a:t>              </a:t>
            </a: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</a:rPr>
              <a:t> Universal </a:t>
            </a:r>
            <a:r>
              <a:rPr lang="it-IT" sz="2400" dirty="0">
                <a:solidFill>
                  <a:schemeClr val="accent6">
                    <a:lumMod val="50000"/>
                  </a:schemeClr>
                </a:solidFill>
              </a:rPr>
              <a:t>Mass </a:t>
            </a: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</a:rPr>
              <a:t>Distribution</a:t>
            </a:r>
            <a:endParaRPr lang="it-IT" sz="3200" dirty="0">
              <a:solidFill>
                <a:schemeClr val="accent6">
                  <a:lumMod val="50000"/>
                </a:schemeClr>
              </a:solidFill>
            </a:endParaRPr>
          </a:p>
          <a:p>
            <a:pPr hangingPunct="1"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endParaRPr lang="it-IT" sz="32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hangingPunct="1"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  										      </a:t>
            </a:r>
            <a:r>
              <a:rPr lang="it-IT" b="1" dirty="0" smtClean="0">
                <a:solidFill>
                  <a:srgbClr val="3333CC"/>
                </a:solidFill>
              </a:rPr>
              <a:t>URC out </a:t>
            </a:r>
            <a:r>
              <a:rPr lang="it-IT" b="1" dirty="0" err="1" smtClean="0">
                <a:solidFill>
                  <a:srgbClr val="3333CC"/>
                </a:solidFill>
              </a:rPr>
              <a:t>to</a:t>
            </a:r>
            <a:r>
              <a:rPr lang="it-IT" b="1" dirty="0" smtClean="0">
                <a:solidFill>
                  <a:srgbClr val="3333CC"/>
                </a:solidFill>
              </a:rPr>
              <a:t>  </a:t>
            </a:r>
            <a:r>
              <a:rPr lang="it-IT" b="1" dirty="0" err="1" smtClean="0">
                <a:solidFill>
                  <a:srgbClr val="3333CC"/>
                </a:solidFill>
              </a:rPr>
              <a:t>R</a:t>
            </a:r>
            <a:r>
              <a:rPr lang="it-IT" b="1" baseline="-25000" dirty="0" err="1" smtClean="0">
                <a:solidFill>
                  <a:srgbClr val="3333CC"/>
                </a:solidFill>
              </a:rPr>
              <a:t>vir</a:t>
            </a:r>
            <a:r>
              <a:rPr lang="it-IT" b="1" baseline="-25000" dirty="0" smtClean="0">
                <a:solidFill>
                  <a:srgbClr val="3333CC"/>
                </a:solidFill>
              </a:rPr>
              <a:t> </a:t>
            </a:r>
            <a:r>
              <a:rPr lang="it-IT" b="1" dirty="0" smtClean="0">
                <a:solidFill>
                  <a:srgbClr val="3333CC"/>
                </a:solidFill>
              </a:rPr>
              <a:t> and </a:t>
            </a:r>
            <a:r>
              <a:rPr lang="el-GR" b="1" dirty="0" smtClean="0">
                <a:solidFill>
                  <a:srgbClr val="3333CC"/>
                </a:solidFill>
                <a:latin typeface="+mj-lt"/>
                <a:cs typeface="Times New Roman"/>
              </a:rPr>
              <a:t>Λ</a:t>
            </a:r>
            <a:r>
              <a:rPr lang="it-IT" b="1" dirty="0" smtClean="0">
                <a:solidFill>
                  <a:srgbClr val="3333CC"/>
                </a:solidFill>
                <a:latin typeface="+mj-lt"/>
                <a:cs typeface="Times New Roman"/>
              </a:rPr>
              <a:t>CDM </a:t>
            </a:r>
            <a:r>
              <a:rPr lang="it-IT" b="1" dirty="0" err="1" smtClean="0">
                <a:solidFill>
                  <a:srgbClr val="3333CC"/>
                </a:solidFill>
                <a:latin typeface="+mj-lt"/>
                <a:cs typeface="Times New Roman"/>
              </a:rPr>
              <a:t>model</a:t>
            </a:r>
            <a:r>
              <a:rPr lang="it-IT" b="1" baseline="-25000" dirty="0" smtClean="0">
                <a:solidFill>
                  <a:srgbClr val="3333CC"/>
                </a:solidFill>
                <a:latin typeface="+mj-lt"/>
              </a:rPr>
              <a:t>        </a:t>
            </a:r>
          </a:p>
          <a:p>
            <a:pPr hangingPunct="1"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b="1" dirty="0" smtClean="0">
                <a:solidFill>
                  <a:srgbClr val="3333CC"/>
                </a:solidFill>
              </a:rPr>
              <a:t>              </a:t>
            </a:r>
            <a:endParaRPr lang="it-IT" b="1" dirty="0">
              <a:solidFill>
                <a:srgbClr val="3333CC"/>
              </a:solidFill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923925" y="6677025"/>
            <a:ext cx="8015288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1420" tIns="45711" rIns="91420" bIns="45711" anchor="ctr"/>
          <a:lstStyle/>
          <a:p>
            <a:endParaRPr lang="it-IT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688384" y="1475581"/>
            <a:ext cx="1728192" cy="35391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1420" tIns="91420" rIns="91420" bIns="45711">
            <a:spAutoFit/>
          </a:bodyPr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400" b="1" dirty="0" err="1" smtClean="0">
                <a:solidFill>
                  <a:schemeClr val="accent6">
                    <a:lumMod val="50000"/>
                  </a:schemeClr>
                </a:solidFill>
                <a:latin typeface="Arial;Helvetica" charset="0"/>
              </a:rPr>
              <a:t>NFW+</a:t>
            </a:r>
            <a:r>
              <a:rPr lang="it-IT" sz="1400" b="1" dirty="0" smtClean="0">
                <a:solidFill>
                  <a:schemeClr val="accent6">
                    <a:lumMod val="50000"/>
                  </a:schemeClr>
                </a:solidFill>
                <a:latin typeface="Arial;Helvetica" charset="0"/>
              </a:rPr>
              <a:t> DISK</a:t>
            </a:r>
            <a:endParaRPr lang="it-IT" sz="1400" b="1" dirty="0">
              <a:solidFill>
                <a:schemeClr val="accent6">
                  <a:lumMod val="50000"/>
                </a:schemeClr>
              </a:solidFill>
              <a:latin typeface="Arial;Helvetica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048424" y="2411685"/>
            <a:ext cx="1296142" cy="4000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1420" tIns="91420" rIns="91420" bIns="45711">
            <a:spAutoFit/>
          </a:bodyPr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700" b="1" dirty="0" smtClean="0">
                <a:solidFill>
                  <a:srgbClr val="FF0000"/>
                </a:solidFill>
                <a:latin typeface="Arial;Helvetica" charset="0"/>
              </a:rPr>
              <a:t>high mass </a:t>
            </a:r>
            <a:endParaRPr lang="it-IT" sz="1700" b="1" dirty="0">
              <a:solidFill>
                <a:srgbClr val="FF0000"/>
              </a:solidFill>
              <a:latin typeface="Arial;Helvetica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552480" y="1691605"/>
            <a:ext cx="1872208" cy="4000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1420" tIns="91420" rIns="91420" bIns="45711">
            <a:spAutoFit/>
          </a:bodyPr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700" b="1" dirty="0" smtClean="0">
                <a:solidFill>
                  <a:schemeClr val="accent6">
                    <a:lumMod val="50000"/>
                  </a:schemeClr>
                </a:solidFill>
                <a:latin typeface="Arial;Helvetica" charset="0"/>
              </a:rPr>
              <a:t> </a:t>
            </a:r>
            <a:r>
              <a:rPr lang="it-IT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;Helvetica" charset="0"/>
              </a:rPr>
              <a:t>low  mass</a:t>
            </a:r>
            <a:endParaRPr lang="it-IT" sz="1600" b="1" dirty="0">
              <a:solidFill>
                <a:schemeClr val="accent6">
                  <a:lumMod val="60000"/>
                  <a:lumOff val="40000"/>
                </a:schemeClr>
              </a:solidFill>
              <a:latin typeface="Arial;Helvetica" charset="0"/>
            </a:endParaRPr>
          </a:p>
        </p:txBody>
      </p:sp>
      <p:pic>
        <p:nvPicPr>
          <p:cNvPr id="242691" name="Picture 3" descr="C:\Users\paolo\Desktop\Immagin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864" y="4102112"/>
            <a:ext cx="3486313" cy="3071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Rettangolo 27"/>
          <p:cNvSpPr/>
          <p:nvPr/>
        </p:nvSpPr>
        <p:spPr>
          <a:xfrm>
            <a:off x="215776" y="4787949"/>
            <a:ext cx="928459" cy="349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smtClean="0">
                <a:solidFill>
                  <a:srgbClr val="3333CC"/>
                </a:solidFill>
                <a:cs typeface="Times New Roman"/>
              </a:rPr>
              <a:t>Λ</a:t>
            </a:r>
            <a:r>
              <a:rPr lang="it-IT" b="1" dirty="0" smtClean="0">
                <a:solidFill>
                  <a:srgbClr val="3333CC"/>
                </a:solidFill>
                <a:cs typeface="Times New Roman"/>
              </a:rPr>
              <a:t>CDM 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791840" y="467469"/>
            <a:ext cx="684803" cy="349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rgbClr val="3333CC"/>
                </a:solidFill>
              </a:rPr>
              <a:t>URC</a:t>
            </a:r>
            <a:endParaRPr lang="it-IT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776" y="971525"/>
            <a:ext cx="3816424" cy="3050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ttangolo 13"/>
          <p:cNvSpPr/>
          <p:nvPr/>
        </p:nvSpPr>
        <p:spPr>
          <a:xfrm>
            <a:off x="8928744" y="4931965"/>
            <a:ext cx="684000" cy="435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R</a:t>
            </a:r>
            <a:r>
              <a:rPr lang="it-IT" sz="2400" b="1" cap="none" spc="50" baseline="-2500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vir</a:t>
            </a:r>
            <a:endParaRPr lang="it-IT" sz="2400" b="1" cap="none" spc="50" baseline="-2500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6696496" y="4931965"/>
            <a:ext cx="744114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R/</a:t>
            </a:r>
            <a:r>
              <a:rPr lang="it-IT" dirty="0" err="1" smtClean="0">
                <a:solidFill>
                  <a:schemeClr val="tx1"/>
                </a:solidFill>
              </a:rPr>
              <a:t>R</a:t>
            </a:r>
            <a:r>
              <a:rPr lang="it-IT" baseline="-25000" dirty="0" err="1" smtClean="0">
                <a:solidFill>
                  <a:schemeClr val="tx1"/>
                </a:solidFill>
              </a:rPr>
              <a:t>vir</a:t>
            </a:r>
            <a:endParaRPr lang="it-IT" baseline="-25000" dirty="0">
              <a:solidFill>
                <a:schemeClr val="tx1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320232" y="2771725"/>
            <a:ext cx="71846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V/</a:t>
            </a:r>
            <a:r>
              <a:rPr lang="it-IT" dirty="0" err="1" smtClean="0">
                <a:solidFill>
                  <a:schemeClr val="tx1"/>
                </a:solidFill>
              </a:rPr>
              <a:t>V</a:t>
            </a:r>
            <a:r>
              <a:rPr lang="it-IT" baseline="-25000" dirty="0" err="1" smtClean="0">
                <a:solidFill>
                  <a:schemeClr val="tx1"/>
                </a:solidFill>
              </a:rPr>
              <a:t>vir</a:t>
            </a:r>
            <a:endParaRPr lang="it-IT" baseline="-25000" dirty="0">
              <a:solidFill>
                <a:schemeClr val="tx1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1871960" y="3203773"/>
            <a:ext cx="1869423" cy="378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err="1" smtClean="0">
                <a:solidFill>
                  <a:srgbClr val="C00000"/>
                </a:solidFill>
                <a:latin typeface="Arial Rounded MT Bold" pitchFamily="34" charset="0"/>
              </a:rPr>
              <a:t>V=F</a:t>
            </a:r>
            <a:r>
              <a:rPr lang="it-IT" sz="2000" dirty="0" smtClean="0">
                <a:solidFill>
                  <a:srgbClr val="C00000"/>
                </a:solidFill>
                <a:latin typeface="Arial Rounded MT Bold" pitchFamily="34" charset="0"/>
              </a:rPr>
              <a:t>(R/R</a:t>
            </a:r>
            <a:r>
              <a:rPr lang="it-IT" sz="2000" baseline="-25000" dirty="0" smtClean="0">
                <a:solidFill>
                  <a:srgbClr val="C00000"/>
                </a:solidFill>
                <a:latin typeface="Arial Rounded MT Bold" pitchFamily="34" charset="0"/>
              </a:rPr>
              <a:t>D </a:t>
            </a:r>
            <a:r>
              <a:rPr lang="it-IT" sz="2000" dirty="0" smtClean="0">
                <a:solidFill>
                  <a:srgbClr val="C00000"/>
                </a:solidFill>
                <a:latin typeface="Arial Rounded MT Bold" pitchFamily="34" charset="0"/>
              </a:rPr>
              <a:t>, </a:t>
            </a:r>
            <a:r>
              <a:rPr lang="it-IT" sz="2000" dirty="0" err="1" smtClean="0">
                <a:solidFill>
                  <a:srgbClr val="C00000"/>
                </a:solidFill>
                <a:latin typeface="Arial Rounded MT Bold" pitchFamily="34" charset="0"/>
              </a:rPr>
              <a:t>M</a:t>
            </a:r>
            <a:r>
              <a:rPr lang="it-IT" sz="2000" baseline="-25000" dirty="0" err="1" smtClean="0">
                <a:solidFill>
                  <a:srgbClr val="C00000"/>
                </a:solidFill>
                <a:latin typeface="Arial Rounded MT Bold" pitchFamily="34" charset="0"/>
              </a:rPr>
              <a:t>I</a:t>
            </a:r>
            <a:r>
              <a:rPr lang="it-IT" sz="2000" dirty="0" smtClean="0">
                <a:solidFill>
                  <a:srgbClr val="C00000"/>
                </a:solidFill>
                <a:latin typeface="Arial Rounded MT Bold" pitchFamily="34" charset="0"/>
              </a:rPr>
              <a:t>)</a:t>
            </a:r>
            <a:endParaRPr lang="it-IT" sz="2000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5832400" y="3491805"/>
            <a:ext cx="2113079" cy="378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err="1" smtClean="0">
                <a:solidFill>
                  <a:srgbClr val="C00000"/>
                </a:solidFill>
                <a:latin typeface="Arial Rounded MT Bold" pitchFamily="34" charset="0"/>
              </a:rPr>
              <a:t>V=F</a:t>
            </a:r>
            <a:r>
              <a:rPr lang="it-IT" sz="2000" dirty="0" smtClean="0">
                <a:solidFill>
                  <a:srgbClr val="C00000"/>
                </a:solidFill>
                <a:latin typeface="Arial Rounded MT Bold" pitchFamily="34" charset="0"/>
              </a:rPr>
              <a:t>(R/</a:t>
            </a:r>
            <a:r>
              <a:rPr lang="it-IT" sz="2000" dirty="0" err="1" smtClean="0">
                <a:solidFill>
                  <a:srgbClr val="C00000"/>
                </a:solidFill>
                <a:latin typeface="Arial Rounded MT Bold" pitchFamily="34" charset="0"/>
              </a:rPr>
              <a:t>R</a:t>
            </a:r>
            <a:r>
              <a:rPr lang="it-IT" sz="2000" baseline="-25000" dirty="0" err="1" smtClean="0">
                <a:solidFill>
                  <a:srgbClr val="C00000"/>
                </a:solidFill>
                <a:latin typeface="Arial Rounded MT Bold" pitchFamily="34" charset="0"/>
              </a:rPr>
              <a:t>vir</a:t>
            </a:r>
            <a:r>
              <a:rPr lang="it-IT" sz="2000" baseline="-25000" dirty="0" smtClean="0">
                <a:solidFill>
                  <a:srgbClr val="C00000"/>
                </a:solidFill>
                <a:latin typeface="Arial Rounded MT Bold" pitchFamily="34" charset="0"/>
              </a:rPr>
              <a:t> </a:t>
            </a:r>
            <a:r>
              <a:rPr lang="it-IT" sz="2000" dirty="0" smtClean="0">
                <a:solidFill>
                  <a:srgbClr val="C00000"/>
                </a:solidFill>
                <a:latin typeface="Arial Rounded MT Bold" pitchFamily="34" charset="0"/>
              </a:rPr>
              <a:t>, </a:t>
            </a:r>
            <a:r>
              <a:rPr lang="it-IT" sz="2000" dirty="0" err="1" smtClean="0">
                <a:solidFill>
                  <a:srgbClr val="C00000"/>
                </a:solidFill>
                <a:latin typeface="Arial Rounded MT Bold" pitchFamily="34" charset="0"/>
              </a:rPr>
              <a:t>M</a:t>
            </a:r>
            <a:r>
              <a:rPr lang="it-IT" sz="2000" baseline="-25000" dirty="0" err="1" smtClean="0">
                <a:solidFill>
                  <a:srgbClr val="C00000"/>
                </a:solidFill>
                <a:latin typeface="Arial Rounded MT Bold" pitchFamily="34" charset="0"/>
              </a:rPr>
              <a:t>vir</a:t>
            </a:r>
            <a:r>
              <a:rPr lang="it-IT" sz="2000" dirty="0" smtClean="0">
                <a:solidFill>
                  <a:srgbClr val="C00000"/>
                </a:solidFill>
                <a:latin typeface="Arial Rounded MT Bold" pitchFamily="34" charset="0"/>
              </a:rPr>
              <a:t>)</a:t>
            </a:r>
            <a:endParaRPr lang="it-IT" sz="2000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7007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8" y="1476272"/>
            <a:ext cx="8577942" cy="6478445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368546" y="362863"/>
            <a:ext cx="569899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Primordial</a:t>
            </a:r>
            <a:r>
              <a:rPr lang="it-IT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collisionless</a:t>
            </a:r>
            <a:r>
              <a:rPr lang="it-IT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halo</a:t>
            </a:r>
            <a:endParaRPr lang="it-IT" sz="28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Present</a:t>
            </a:r>
            <a:r>
              <a:rPr lang="it-IT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day</a:t>
            </a:r>
            <a:r>
              <a:rPr lang="it-IT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halo</a:t>
            </a:r>
            <a:r>
              <a:rPr lang="it-IT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after</a:t>
            </a:r>
            <a:r>
              <a:rPr lang="it-IT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 </a:t>
            </a:r>
            <a:r>
              <a:rPr lang="it-IT" sz="28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collisions</a:t>
            </a:r>
            <a:endParaRPr lang="it-IT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cxnSp>
        <p:nvCxnSpPr>
          <p:cNvPr id="3" name="Connettore 2 2"/>
          <p:cNvCxnSpPr/>
          <p:nvPr/>
        </p:nvCxnSpPr>
        <p:spPr>
          <a:xfrm>
            <a:off x="4891314" y="740229"/>
            <a:ext cx="130629" cy="18433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V="1">
            <a:off x="3512457" y="1190171"/>
            <a:ext cx="3018972" cy="31350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5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DM pressure is     </a:t>
            </a:r>
            <a:r>
              <a:rPr lang="el-GR" b="1" dirty="0" smtClean="0">
                <a:solidFill>
                  <a:srgbClr val="002060"/>
                </a:solidFill>
              </a:rPr>
              <a:t>ρ</a:t>
            </a:r>
            <a:r>
              <a:rPr lang="en-US" b="1" baseline="-25000" dirty="0" smtClean="0">
                <a:solidFill>
                  <a:srgbClr val="002060"/>
                </a:solidFill>
              </a:rPr>
              <a:t>DM</a:t>
            </a:r>
            <a:r>
              <a:rPr lang="en-US" b="1" dirty="0" smtClean="0">
                <a:solidFill>
                  <a:srgbClr val="002060"/>
                </a:solidFill>
              </a:rPr>
              <a:t>(r)  V</a:t>
            </a:r>
            <a:r>
              <a:rPr lang="en-US" b="1" baseline="30000" dirty="0" smtClean="0">
                <a:solidFill>
                  <a:srgbClr val="002060"/>
                </a:solidFill>
              </a:rPr>
              <a:t>2</a:t>
            </a:r>
            <a:r>
              <a:rPr lang="en-US" b="1" dirty="0" smtClean="0">
                <a:solidFill>
                  <a:srgbClr val="002060"/>
                </a:solidFill>
              </a:rPr>
              <a:t>(r)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constant with radius at r</a:t>
            </a:r>
            <a:r>
              <a:rPr lang="en-US" b="1" baseline="-25000" dirty="0" smtClean="0">
                <a:solidFill>
                  <a:srgbClr val="FF0000"/>
                </a:solidFill>
              </a:rPr>
              <a:t>0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endParaRPr lang="en-GB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268" y="1757484"/>
            <a:ext cx="7820846" cy="580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444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125" y="1027546"/>
            <a:ext cx="10674570" cy="5851555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0" y="167539"/>
            <a:ext cx="99739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Product of DM and LM densities a</a:t>
            </a:r>
            <a:r>
              <a:rPr lang="en-US" sz="32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 core radius </a:t>
            </a:r>
            <a:endParaRPr lang="it-IT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7" name="Connettore diritto 6"/>
          <p:cNvCxnSpPr/>
          <p:nvPr/>
        </p:nvCxnSpPr>
        <p:spPr>
          <a:xfrm>
            <a:off x="1614196" y="1968759"/>
            <a:ext cx="7613780" cy="37323"/>
          </a:xfrm>
          <a:prstGeom prst="line">
            <a:avLst/>
          </a:prstGeom>
          <a:ln w="165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57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456" y="-986972"/>
            <a:ext cx="11304754" cy="1014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60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0" y="83128"/>
            <a:ext cx="9908048" cy="6564082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2411703" y="5770897"/>
            <a:ext cx="56733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New </a:t>
            </a:r>
            <a:r>
              <a:rPr lang="it-IT" sz="36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Physics</a:t>
            </a:r>
            <a:r>
              <a:rPr lang="it-IT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(of </a:t>
            </a:r>
            <a:r>
              <a:rPr lang="it-IT" sz="36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Particles</a:t>
            </a:r>
            <a:r>
              <a:rPr lang="it-IT" sz="36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it-IT" sz="3600" b="0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58981" y="4935682"/>
            <a:ext cx="95061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40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24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Non </a:t>
            </a:r>
            <a:r>
              <a:rPr lang="it-IT" sz="2400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Luminous</a:t>
            </a:r>
            <a:r>
              <a:rPr lang="it-IT" sz="24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Massive Component </a:t>
            </a:r>
            <a:r>
              <a:rPr lang="it-IT" sz="2400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interacting</a:t>
            </a:r>
            <a:r>
              <a:rPr lang="it-IT" sz="24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2400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only</a:t>
            </a:r>
            <a:r>
              <a:rPr lang="it-IT" sz="24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2400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gravitationally</a:t>
            </a:r>
            <a:r>
              <a:rPr lang="it-IT" sz="24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it-IT" sz="240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764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1601" y="120252"/>
            <a:ext cx="9979024" cy="1249200"/>
          </a:xfrm>
        </p:spPr>
        <p:txBody>
          <a:bodyPr/>
          <a:lstStyle/>
          <a:p>
            <a:r>
              <a:rPr lang="en-US" sz="2800" dirty="0" smtClean="0">
                <a:solidFill>
                  <a:schemeClr val="tx2"/>
                </a:solidFill>
              </a:rPr>
              <a:t>Observational support for the Interacting dark </a:t>
            </a:r>
            <a:r>
              <a:rPr lang="en-US" sz="2800" dirty="0">
                <a:solidFill>
                  <a:schemeClr val="tx2"/>
                </a:solidFill>
              </a:rPr>
              <a:t>matter </a:t>
            </a:r>
            <a:r>
              <a:rPr lang="en-US" sz="2800" dirty="0" smtClean="0">
                <a:solidFill>
                  <a:schemeClr val="tx2"/>
                </a:solidFill>
              </a:rPr>
              <a:t>Scenario</a:t>
            </a:r>
            <a:br>
              <a:rPr lang="en-US" sz="2800" dirty="0" smtClean="0">
                <a:solidFill>
                  <a:schemeClr val="tx2"/>
                </a:solidFill>
              </a:rPr>
            </a:br>
            <a:r>
              <a:rPr lang="en-US" sz="2800" i="1" dirty="0" smtClean="0">
                <a:solidFill>
                  <a:schemeClr val="tx2"/>
                </a:solidFill>
              </a:rPr>
              <a:t>Following the DM core production </a:t>
            </a:r>
            <a:endParaRPr lang="en-GB" sz="2800" i="1" dirty="0">
              <a:solidFill>
                <a:schemeClr val="tx2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>
          <a:xfrm>
            <a:off x="1020865" y="3640303"/>
            <a:ext cx="9059760" cy="497700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476" y="3059732"/>
            <a:ext cx="10435272" cy="92891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0" y="1550880"/>
            <a:ext cx="108257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Compute the mass removed and the energy </a:t>
            </a:r>
            <a:r>
              <a:rPr lang="en-US" sz="2800" dirty="0" smtClean="0"/>
              <a:t>needed to form </a:t>
            </a:r>
          </a:p>
          <a:p>
            <a:r>
              <a:rPr lang="en-US" sz="2800" dirty="0" smtClean="0"/>
              <a:t>cores</a:t>
            </a:r>
            <a:endParaRPr lang="en-GB" sz="2800" dirty="0"/>
          </a:p>
        </p:txBody>
      </p:sp>
      <p:sp>
        <p:nvSpPr>
          <p:cNvPr id="7" name="Rettangolo 6"/>
          <p:cNvSpPr/>
          <p:nvPr/>
        </p:nvSpPr>
        <p:spPr>
          <a:xfrm>
            <a:off x="291684" y="4351502"/>
            <a:ext cx="9065303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</a:t>
            </a:r>
            <a:r>
              <a:rPr lang="it-IT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interaction</a:t>
            </a:r>
            <a:r>
              <a:rPr lang="it-IT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can </a:t>
            </a:r>
            <a:r>
              <a:rPr lang="it-IT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occur</a:t>
            </a:r>
            <a:r>
              <a:rPr lang="it-IT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only</a:t>
            </a:r>
            <a:r>
              <a:rPr lang="it-IT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when</a:t>
            </a:r>
            <a:r>
              <a:rPr lang="it-IT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dark and</a:t>
            </a:r>
          </a:p>
          <a:p>
            <a:pPr algn="ctr"/>
            <a:r>
              <a:rPr lang="it-IT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SM </a:t>
            </a:r>
            <a:r>
              <a:rPr lang="it-IT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particles</a:t>
            </a:r>
            <a:r>
              <a:rPr lang="it-IT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are </a:t>
            </a:r>
            <a:r>
              <a:rPr lang="it-IT" sz="3200" b="1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both</a:t>
            </a:r>
            <a:r>
              <a:rPr lang="it-IT" sz="32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numerous</a:t>
            </a:r>
            <a:endParaRPr lang="it-IT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it-IT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This</a:t>
            </a:r>
            <a:r>
              <a:rPr lang="it-IT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b="1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triggers</a:t>
            </a:r>
            <a:r>
              <a:rPr lang="it-IT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all</a:t>
            </a:r>
            <a:r>
              <a:rPr lang="it-IT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the strange </a:t>
            </a:r>
            <a:r>
              <a:rPr lang="it-IT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relationships</a:t>
            </a:r>
            <a:r>
              <a:rPr lang="it-IT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found</a:t>
            </a:r>
            <a:r>
              <a:rPr lang="it-IT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it-IT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19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interactions : </a:t>
            </a:r>
            <a:r>
              <a:rPr lang="el-GR" dirty="0" smtClean="0">
                <a:solidFill>
                  <a:srgbClr val="00B0F0"/>
                </a:solidFill>
              </a:rPr>
              <a:t>Δ</a:t>
            </a:r>
            <a:r>
              <a:rPr lang="en-US" dirty="0" smtClean="0">
                <a:solidFill>
                  <a:srgbClr val="00B0F0"/>
                </a:solidFill>
              </a:rPr>
              <a:t>M</a:t>
            </a:r>
            <a:r>
              <a:rPr lang="en-US" baseline="-25000" dirty="0" smtClean="0">
                <a:solidFill>
                  <a:srgbClr val="00B0F0"/>
                </a:solidFill>
              </a:rPr>
              <a:t>H</a:t>
            </a:r>
            <a:r>
              <a:rPr lang="en-US" dirty="0" smtClean="0">
                <a:solidFill>
                  <a:srgbClr val="00B0F0"/>
                </a:solidFill>
              </a:rPr>
              <a:t>/</a:t>
            </a:r>
            <a:r>
              <a:rPr lang="en-US" dirty="0" err="1" smtClean="0">
                <a:solidFill>
                  <a:srgbClr val="00B0F0"/>
                </a:solidFill>
              </a:rPr>
              <a:t>m</a:t>
            </a:r>
            <a:r>
              <a:rPr lang="en-US" baseline="-25000" dirty="0" err="1" smtClean="0">
                <a:solidFill>
                  <a:srgbClr val="00B0F0"/>
                </a:solidFill>
              </a:rPr>
              <a:t>part</a:t>
            </a:r>
            <a:r>
              <a:rPr lang="en-US" baseline="-25000" dirty="0" smtClean="0"/>
              <a:t>_</a:t>
            </a:r>
            <a:endParaRPr lang="en-GB" baseline="-250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68" y="1291771"/>
            <a:ext cx="7953462" cy="5370285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165990" y="1789542"/>
            <a:ext cx="77343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it-IT" sz="4000" b="1" cap="none" spc="0" dirty="0" smtClean="0">
                <a:ln/>
                <a:solidFill>
                  <a:schemeClr val="accent3"/>
                </a:solidFill>
                <a:effectLst/>
              </a:rPr>
              <a:t>Energy per </a:t>
            </a:r>
            <a:r>
              <a:rPr lang="it-IT" sz="4000" b="1" cap="none" spc="0" dirty="0" err="1" smtClean="0">
                <a:ln/>
                <a:solidFill>
                  <a:schemeClr val="accent3"/>
                </a:solidFill>
                <a:effectLst/>
              </a:rPr>
              <a:t>interaction</a:t>
            </a:r>
            <a:endParaRPr lang="it-IT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5255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/>
          </p:nvPr>
        </p:nvSpPr>
        <p:spPr>
          <a:xfrm>
            <a:off x="1209551" y="6691874"/>
            <a:ext cx="9059760" cy="1249200"/>
          </a:xfrm>
        </p:spPr>
        <p:txBody>
          <a:bodyPr/>
          <a:lstStyle/>
          <a:p>
            <a:pPr marL="0" indent="0" algn="just">
              <a:buNone/>
            </a:pP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haroni"/>
              </a:rPr>
              <a:t> </a:t>
            </a:r>
          </a:p>
          <a:p>
            <a:pPr marL="0" indent="0" algn="just">
              <a:buNone/>
            </a:pPr>
            <a:endParaRPr lang="en-US" sz="2000" dirty="0">
              <a:solidFill>
                <a:schemeClr val="tx2">
                  <a:lumMod val="50000"/>
                </a:schemeClr>
              </a:solidFill>
              <a:latin typeface="Aharoni"/>
            </a:endParaRPr>
          </a:p>
          <a:p>
            <a:pPr marL="0" indent="0" algn="just">
              <a:buNone/>
            </a:pPr>
            <a:endParaRPr lang="en-US" sz="2000" dirty="0" smtClean="0">
              <a:solidFill>
                <a:schemeClr val="tx2">
                  <a:lumMod val="50000"/>
                </a:schemeClr>
              </a:solidFill>
              <a:latin typeface="Aharoni"/>
            </a:endParaRPr>
          </a:p>
          <a:p>
            <a:pPr marL="0" indent="0" algn="just">
              <a:buNone/>
            </a:pP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haroni"/>
              </a:rPr>
              <a:t>  </a:t>
            </a:r>
            <a:endParaRPr lang="it-IT" sz="2000" dirty="0">
              <a:solidFill>
                <a:schemeClr val="tx2">
                  <a:lumMod val="50000"/>
                </a:schemeClr>
              </a:solidFill>
              <a:latin typeface="Aharoni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81911" y="-333829"/>
            <a:ext cx="9898714" cy="56015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36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CONCLUSIONS</a:t>
            </a:r>
          </a:p>
          <a:p>
            <a:pPr algn="just"/>
            <a:endParaRPr lang="en-US" sz="36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just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New Paradigm. The scenario and the DM nature obtained  by reverse engineering the </a:t>
            </a:r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observations not listening the sirens </a:t>
            </a:r>
            <a:r>
              <a:rPr lang="en-US" sz="2800" b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of theorists</a:t>
            </a:r>
          </a:p>
          <a:p>
            <a:pPr algn="just"/>
            <a:endParaRPr lang="en-US" sz="28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just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New </a:t>
            </a:r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scenario. Direct interaction between dark and SM particles, likely occurring in bound system as stars</a:t>
            </a:r>
          </a:p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</a:p>
          <a:p>
            <a:pPr algn="ctr"/>
            <a:endParaRPr lang="it-IT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677" y="3860799"/>
            <a:ext cx="4194812" cy="349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C:\Users\paolo\Desktop\ngc5866_h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785" y="179437"/>
            <a:ext cx="4608513" cy="3456385"/>
          </a:xfrm>
          <a:prstGeom prst="rect">
            <a:avLst/>
          </a:prstGeom>
          <a:noFill/>
        </p:spPr>
      </p:pic>
      <p:pic>
        <p:nvPicPr>
          <p:cNvPr id="40962" name="Picture 2" descr="C:\Users\paolo\Desktop\210307main_n1132_composite_665x6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4259" y="159299"/>
            <a:ext cx="3617980" cy="3476523"/>
          </a:xfrm>
          <a:prstGeom prst="rect">
            <a:avLst/>
          </a:prstGeom>
          <a:noFill/>
        </p:spPr>
      </p:pic>
      <p:pic>
        <p:nvPicPr>
          <p:cNvPr id="40965" name="Picture 5" descr="C:\Users\paolo\Desktop\209231main_image_1004_946-7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0272" y="3923701"/>
            <a:ext cx="4844552" cy="3635974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431802" y="251447"/>
            <a:ext cx="1277914" cy="550279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spiral</a:t>
            </a:r>
            <a:endParaRPr lang="it-IT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848624" y="6876183"/>
            <a:ext cx="1505541" cy="550279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dwarfs</a:t>
            </a:r>
            <a:endParaRPr lang="it-IT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040314" y="2915743"/>
            <a:ext cx="1822935" cy="550279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elliptical</a:t>
            </a:r>
            <a:endParaRPr lang="it-IT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503808" y="4931966"/>
            <a:ext cx="3384376" cy="523202"/>
          </a:xfrm>
          <a:prstGeom prst="rect">
            <a:avLst/>
          </a:prstGeom>
          <a:noFill/>
        </p:spPr>
        <p:txBody>
          <a:bodyPr wrap="square" lIns="91420" tIns="45711" rIns="91420" bIns="4571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28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endParaRPr lang="it-IT" sz="28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19660" y="4470301"/>
            <a:ext cx="4322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Size</a:t>
            </a:r>
            <a:r>
              <a:rPr lang="it-IT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stellar component </a:t>
            </a:r>
            <a:endParaRPr lang="it-IT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619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672180" y="251445"/>
            <a:ext cx="2426310" cy="114093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9982" tIns="46790" rIns="89982" bIns="46790">
            <a:spAutoFit/>
          </a:bodyPr>
          <a:lstStyle/>
          <a:p>
            <a:pPr algn="ctr"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3600" dirty="0">
                <a:solidFill>
                  <a:srgbClr val="2029EB"/>
                </a:solidFill>
                <a:latin typeface="Calibri" charset="0"/>
              </a:rPr>
              <a:t>Stellar </a:t>
            </a:r>
            <a:r>
              <a:rPr lang="it-IT" sz="3600" dirty="0" err="1">
                <a:solidFill>
                  <a:srgbClr val="2029EB"/>
                </a:solidFill>
                <a:latin typeface="Calibri" charset="0"/>
              </a:rPr>
              <a:t>Disks</a:t>
            </a:r>
            <a:endParaRPr lang="it-IT" sz="3600" dirty="0">
              <a:solidFill>
                <a:srgbClr val="2029EB"/>
              </a:solidFill>
              <a:latin typeface="Calibri" charset="0"/>
            </a:endParaRPr>
          </a:p>
          <a:p>
            <a:pPr algn="ctr"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endParaRPr lang="it-IT" sz="3200" u="sng" dirty="0">
              <a:solidFill>
                <a:srgbClr val="2029EB"/>
              </a:solidFill>
              <a:latin typeface="Calibri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777" y="3779839"/>
            <a:ext cx="3378200" cy="3527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413" y="252413"/>
            <a:ext cx="2940050" cy="284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77063" y="168275"/>
            <a:ext cx="2851150" cy="2940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 cstate="print">
            <a:lum contrast="-26000"/>
          </a:blip>
          <a:srcRect/>
          <a:stretch>
            <a:fillRect/>
          </a:stretch>
        </p:blipFill>
        <p:spPr bwMode="auto">
          <a:xfrm>
            <a:off x="5459415" y="3779840"/>
            <a:ext cx="4422775" cy="3178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240112" y="1115541"/>
            <a:ext cx="3672000" cy="68400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lIns="89982" tIns="46790" rIns="89982" bIns="46790">
            <a:spAutoFit/>
          </a:bodyPr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b="1" dirty="0" smtClean="0">
                <a:solidFill>
                  <a:srgbClr val="2029EB"/>
                </a:solidFill>
              </a:rPr>
              <a:t>  M33</a:t>
            </a:r>
            <a:r>
              <a:rPr lang="it-IT" dirty="0" smtClean="0">
                <a:solidFill>
                  <a:srgbClr val="000000"/>
                </a:solidFill>
              </a:rPr>
              <a:t> disk </a:t>
            </a:r>
            <a:r>
              <a:rPr lang="it-IT" dirty="0" err="1" smtClean="0">
                <a:solidFill>
                  <a:srgbClr val="000000"/>
                </a:solidFill>
              </a:rPr>
              <a:t>very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 smtClean="0">
                <a:solidFill>
                  <a:srgbClr val="000000"/>
                </a:solidFill>
              </a:rPr>
              <a:t>smooth</a:t>
            </a:r>
            <a:r>
              <a:rPr lang="it-IT" dirty="0" smtClean="0">
                <a:solidFill>
                  <a:srgbClr val="000000"/>
                </a:solidFill>
              </a:rPr>
              <a:t>,</a:t>
            </a:r>
          </a:p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 smtClean="0">
                <a:solidFill>
                  <a:srgbClr val="000000"/>
                </a:solidFill>
              </a:rPr>
              <a:t>truncated</a:t>
            </a:r>
            <a:r>
              <a:rPr lang="it-IT" dirty="0" smtClean="0">
                <a:solidFill>
                  <a:srgbClr val="000000"/>
                </a:solidFill>
              </a:rPr>
              <a:t> at 4 </a:t>
            </a:r>
            <a:r>
              <a:rPr lang="it-IT" dirty="0" err="1" smtClean="0">
                <a:solidFill>
                  <a:srgbClr val="000000"/>
                </a:solidFill>
              </a:rPr>
              <a:t>scale-lengths</a:t>
            </a:r>
            <a:endParaRPr lang="it-IT" dirty="0" smtClean="0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240112" y="2123653"/>
            <a:ext cx="3816423" cy="648492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lIns="89982" tIns="46790" rIns="89982" bIns="46790">
            <a:spAutoFit/>
          </a:bodyPr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b="1" dirty="0">
                <a:solidFill>
                  <a:srgbClr val="2029EB"/>
                </a:solidFill>
              </a:rPr>
              <a:t>NGC 300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 smtClean="0">
                <a:solidFill>
                  <a:srgbClr val="000000"/>
                </a:solidFill>
              </a:rPr>
              <a:t>exponential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>
                <a:solidFill>
                  <a:srgbClr val="000000"/>
                </a:solidFill>
              </a:rPr>
              <a:t>disk </a:t>
            </a:r>
            <a:endParaRPr lang="it-IT" dirty="0" smtClean="0">
              <a:solidFill>
                <a:srgbClr val="000000"/>
              </a:solidFill>
            </a:endParaRPr>
          </a:p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>
                <a:solidFill>
                  <a:srgbClr val="000000"/>
                </a:solidFill>
              </a:rPr>
              <a:t>for</a:t>
            </a:r>
            <a:r>
              <a:rPr lang="it-IT" dirty="0">
                <a:solidFill>
                  <a:srgbClr val="000000"/>
                </a:solidFill>
              </a:rPr>
              <a:t> at </a:t>
            </a:r>
            <a:r>
              <a:rPr lang="it-IT" dirty="0" err="1">
                <a:solidFill>
                  <a:srgbClr val="000000"/>
                </a:solidFill>
              </a:rPr>
              <a:t>least</a:t>
            </a:r>
            <a:r>
              <a:rPr lang="it-IT" dirty="0">
                <a:solidFill>
                  <a:srgbClr val="000000"/>
                </a:solidFill>
              </a:rPr>
              <a:t> 10 </a:t>
            </a:r>
            <a:r>
              <a:rPr lang="it-IT" dirty="0" err="1" smtClean="0">
                <a:solidFill>
                  <a:srgbClr val="000000"/>
                </a:solidFill>
              </a:rPr>
              <a:t>scale-lengths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6804025" y="2435227"/>
            <a:ext cx="168275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1420" tIns="45711" rIns="91420" bIns="45711"/>
          <a:lstStyle/>
          <a:p>
            <a:endParaRPr lang="it-IT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7488585" y="6948190"/>
            <a:ext cx="2563207" cy="3561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9982" tIns="46790" rIns="89982" bIns="46790">
            <a:spAutoFit/>
          </a:bodyPr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700" dirty="0" err="1">
                <a:solidFill>
                  <a:srgbClr val="000000"/>
                </a:solidFill>
                <a:latin typeface="Calibri" charset="0"/>
              </a:rPr>
              <a:t>Bland-Hawthorn</a:t>
            </a:r>
            <a:r>
              <a:rPr lang="it-IT" sz="1700" dirty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it-IT" sz="1700" dirty="0" err="1">
                <a:solidFill>
                  <a:srgbClr val="000000"/>
                </a:solidFill>
                <a:latin typeface="Calibri" charset="0"/>
              </a:rPr>
              <a:t>et</a:t>
            </a:r>
            <a:r>
              <a:rPr lang="it-IT" sz="1700" dirty="0">
                <a:solidFill>
                  <a:srgbClr val="000000"/>
                </a:solidFill>
                <a:latin typeface="Calibri" charset="0"/>
              </a:rPr>
              <a:t> al 2005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1799954" y="7223126"/>
            <a:ext cx="1916876" cy="3561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9982" tIns="46790" rIns="89982" bIns="46790">
            <a:spAutoFit/>
          </a:bodyPr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sz="1700" dirty="0">
                <a:solidFill>
                  <a:srgbClr val="000000"/>
                </a:solidFill>
                <a:latin typeface="Calibri" charset="0"/>
              </a:rPr>
              <a:t>Ferguson </a:t>
            </a:r>
            <a:r>
              <a:rPr lang="it-IT" sz="1700" dirty="0" err="1">
                <a:solidFill>
                  <a:srgbClr val="000000"/>
                </a:solidFill>
                <a:latin typeface="Calibri" charset="0"/>
              </a:rPr>
              <a:t>et</a:t>
            </a:r>
            <a:r>
              <a:rPr lang="it-IT" sz="1700" dirty="0">
                <a:solidFill>
                  <a:srgbClr val="000000"/>
                </a:solidFill>
                <a:latin typeface="Calibri" charset="0"/>
              </a:rPr>
              <a:t> al 2003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1512888" y="4283075"/>
            <a:ext cx="7056438" cy="193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1420" tIns="45711" rIns="91420" bIns="45711" anchor="ctr"/>
          <a:lstStyle/>
          <a:p>
            <a:endParaRPr lang="it-IT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6840265" y="3275781"/>
            <a:ext cx="3240360" cy="504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9982" tIns="44991" rIns="89982" bIns="44991"/>
          <a:lstStyle/>
          <a:p>
            <a:pPr algn="just"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</a:pPr>
            <a:r>
              <a:rPr lang="it-IT" b="1" dirty="0" smtClean="0">
                <a:solidFill>
                  <a:srgbClr val="000000"/>
                </a:solidFill>
              </a:rPr>
              <a:t>R</a:t>
            </a:r>
            <a:r>
              <a:rPr lang="it-IT" b="1" baseline="-25000" dirty="0" smtClean="0">
                <a:solidFill>
                  <a:srgbClr val="000000"/>
                </a:solidFill>
              </a:rPr>
              <a:t>D  </a:t>
            </a:r>
            <a:r>
              <a:rPr lang="it-IT" b="1" dirty="0" smtClean="0">
                <a:solidFill>
                  <a:srgbClr val="000000"/>
                </a:solidFill>
              </a:rPr>
              <a:t>lenght scale of the disk</a:t>
            </a:r>
            <a:endParaRPr lang="it-IT" b="1" dirty="0">
              <a:solidFill>
                <a:srgbClr val="000000"/>
              </a:solidFill>
            </a:endParaRPr>
          </a:p>
        </p:txBody>
      </p:sp>
      <p:pic>
        <p:nvPicPr>
          <p:cNvPr id="31745" name="Picture 1" descr="C:\Users\paolo\Desktop\slide6_eq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72160" y="3059757"/>
            <a:ext cx="2771775" cy="48577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600152" y="3707829"/>
            <a:ext cx="1749197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Freeman, 1970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154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CustomShape 1"/>
          <p:cNvSpPr/>
          <p:nvPr/>
        </p:nvSpPr>
        <p:spPr>
          <a:xfrm>
            <a:off x="-720720" y="5312880"/>
            <a:ext cx="6170760" cy="85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07" name="Immagine 906"/>
          <p:cNvPicPr/>
          <p:nvPr/>
        </p:nvPicPr>
        <p:blipFill>
          <a:blip r:embed="rId3"/>
          <a:stretch/>
        </p:blipFill>
        <p:spPr>
          <a:xfrm>
            <a:off x="1058779" y="1397463"/>
            <a:ext cx="6239255" cy="5843444"/>
          </a:xfrm>
          <a:prstGeom prst="rect">
            <a:avLst/>
          </a:prstGeom>
          <a:ln>
            <a:noFill/>
          </a:ln>
        </p:spPr>
      </p:pic>
      <p:sp>
        <p:nvSpPr>
          <p:cNvPr id="908" name="CustomShape 2"/>
          <p:cNvSpPr/>
          <p:nvPr/>
        </p:nvSpPr>
        <p:spPr>
          <a:xfrm>
            <a:off x="719280" y="979863"/>
            <a:ext cx="1366560" cy="417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46800"/>
          <a:lstStyle/>
          <a:p>
            <a:pPr>
              <a:lnSpc>
                <a:spcPct val="100000"/>
              </a:lnSpc>
            </a:pPr>
            <a:r>
              <a:rPr lang="it-IT" sz="1300" b="1" dirty="0">
                <a:solidFill>
                  <a:srgbClr val="22228B"/>
                </a:solidFill>
                <a:latin typeface="Arial;Helvetica"/>
              </a:rPr>
              <a:t>Salucci+07</a:t>
            </a:r>
            <a:endParaRPr dirty="0"/>
          </a:p>
        </p:txBody>
      </p:sp>
      <p:sp>
        <p:nvSpPr>
          <p:cNvPr id="910" name="CustomShape 4"/>
          <p:cNvSpPr/>
          <p:nvPr/>
        </p:nvSpPr>
        <p:spPr>
          <a:xfrm>
            <a:off x="5739612" y="1397463"/>
            <a:ext cx="2094120" cy="39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46800"/>
          <a:lstStyle/>
          <a:p>
            <a:pPr algn="ctr">
              <a:lnSpc>
                <a:spcPct val="100000"/>
              </a:lnSpc>
            </a:pPr>
            <a:r>
              <a:rPr lang="en-US" sz="1700" i="1" dirty="0" smtClean="0">
                <a:solidFill>
                  <a:srgbClr val="000000"/>
                </a:solidFill>
                <a:latin typeface="Arial;Helvetica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Arial;Helvetica"/>
              </a:rPr>
              <a:t>I mag</a:t>
            </a:r>
            <a:endParaRPr dirty="0"/>
          </a:p>
        </p:txBody>
      </p:sp>
      <p:sp>
        <p:nvSpPr>
          <p:cNvPr id="912" name="CustomShape 5"/>
          <p:cNvSpPr/>
          <p:nvPr/>
        </p:nvSpPr>
        <p:spPr>
          <a:xfrm>
            <a:off x="1402560" y="-113817"/>
            <a:ext cx="10080720" cy="1368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/>
          <a:lstStyle/>
          <a:p>
            <a:pPr>
              <a:lnSpc>
                <a:spcPct val="100000"/>
              </a:lnSpc>
            </a:pPr>
            <a:r>
              <a:rPr lang="it-IT" sz="2400" dirty="0">
                <a:solidFill>
                  <a:srgbClr val="000000"/>
                </a:solidFill>
                <a:latin typeface="Times New Roman"/>
              </a:rPr>
              <a:t>      </a:t>
            </a:r>
            <a:r>
              <a:rPr lang="it-IT" sz="4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it-IT" sz="4000" dirty="0" smtClean="0">
                <a:solidFill>
                  <a:srgbClr val="000000"/>
                </a:solidFill>
                <a:latin typeface="Times New Roman"/>
              </a:rPr>
              <a:t>SPIRALS </a:t>
            </a:r>
            <a:r>
              <a:rPr lang="it-IT" sz="2800" dirty="0" err="1" smtClean="0">
                <a:solidFill>
                  <a:srgbClr val="FF0000"/>
                </a:solidFill>
                <a:latin typeface="Arial"/>
              </a:rPr>
              <a:t>Rotation</a:t>
            </a:r>
            <a:r>
              <a:rPr lang="it-IT" sz="2800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it-IT" sz="2800" dirty="0" err="1">
                <a:solidFill>
                  <a:srgbClr val="FF0000"/>
                </a:solidFill>
                <a:latin typeface="Arial"/>
              </a:rPr>
              <a:t>Curves</a:t>
            </a:r>
            <a:r>
              <a:rPr lang="it-IT" sz="2800" dirty="0">
                <a:solidFill>
                  <a:srgbClr val="FF0000"/>
                </a:solidFill>
                <a:latin typeface="Arial"/>
              </a:rPr>
              <a:t> </a:t>
            </a:r>
            <a:endParaRPr lang="it-IT" dirty="0"/>
          </a:p>
          <a:p>
            <a:pPr>
              <a:lnSpc>
                <a:spcPct val="100000"/>
              </a:lnSpc>
            </a:pPr>
            <a:r>
              <a:rPr lang="it-IT" sz="2400" dirty="0">
                <a:solidFill>
                  <a:srgbClr val="7878DE"/>
                </a:solidFill>
                <a:latin typeface="Calibri"/>
              </a:rPr>
              <a:t>	</a:t>
            </a:r>
            <a:r>
              <a:rPr lang="it-IT" sz="2400" dirty="0" err="1" smtClean="0">
                <a:solidFill>
                  <a:srgbClr val="7878DE"/>
                </a:solidFill>
                <a:latin typeface="Calibri"/>
              </a:rPr>
              <a:t>Coadded</a:t>
            </a:r>
            <a:r>
              <a:rPr lang="it-IT" sz="2400" dirty="0" smtClean="0">
                <a:solidFill>
                  <a:srgbClr val="7878DE"/>
                </a:solidFill>
                <a:latin typeface="Calibri"/>
              </a:rPr>
              <a:t> </a:t>
            </a:r>
            <a:r>
              <a:rPr lang="it-IT" sz="2400" dirty="0">
                <a:solidFill>
                  <a:srgbClr val="7878DE"/>
                </a:solidFill>
                <a:latin typeface="Calibri"/>
              </a:rPr>
              <a:t>from 3200 </a:t>
            </a:r>
            <a:r>
              <a:rPr lang="it-IT" sz="2400" dirty="0" err="1">
                <a:solidFill>
                  <a:srgbClr val="7878DE"/>
                </a:solidFill>
                <a:latin typeface="Calibri"/>
              </a:rPr>
              <a:t>individual</a:t>
            </a:r>
            <a:r>
              <a:rPr lang="it-IT" sz="2400" dirty="0">
                <a:solidFill>
                  <a:srgbClr val="7878DE"/>
                </a:solidFill>
                <a:latin typeface="Calibri"/>
              </a:rPr>
              <a:t> </a:t>
            </a:r>
            <a:r>
              <a:rPr lang="it-IT" sz="2400" dirty="0" err="1">
                <a:solidFill>
                  <a:srgbClr val="7878DE"/>
                </a:solidFill>
                <a:latin typeface="Calibri"/>
              </a:rPr>
              <a:t>RCs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135531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5778" y="395463"/>
            <a:ext cx="9432925" cy="1368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420" tIns="91420" rIns="91420" bIns="45711"/>
          <a:lstStyle/>
          <a:p>
            <a:pPr hangingPunct="1">
              <a:lnSpc>
                <a:spcPct val="100000"/>
              </a:lnSpc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  <a:tab pos="9408749" algn="l"/>
              </a:tabLst>
            </a:pPr>
            <a:r>
              <a:rPr lang="it-IT" sz="2800" dirty="0" smtClean="0">
                <a:solidFill>
                  <a:schemeClr val="tx1"/>
                </a:solidFill>
              </a:rPr>
              <a:t>           </a:t>
            </a:r>
            <a:r>
              <a:rPr lang="it-IT" sz="24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The </a:t>
            </a:r>
            <a:r>
              <a:rPr lang="it-IT" sz="2400" dirty="0" err="1">
                <a:solidFill>
                  <a:schemeClr val="accent6">
                    <a:lumMod val="75000"/>
                  </a:schemeClr>
                </a:solidFill>
                <a:latin typeface="+mn-lt"/>
              </a:rPr>
              <a:t>Concept</a:t>
            </a:r>
            <a:r>
              <a:rPr lang="it-IT" sz="2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it-IT" sz="2400" dirty="0" err="1">
                <a:solidFill>
                  <a:schemeClr val="accent6">
                    <a:lumMod val="75000"/>
                  </a:schemeClr>
                </a:solidFill>
                <a:latin typeface="+mn-lt"/>
              </a:rPr>
              <a:t>of</a:t>
            </a:r>
            <a:r>
              <a:rPr lang="it-IT" sz="2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the Universal Rotation </a:t>
            </a:r>
            <a:r>
              <a:rPr lang="it-IT" sz="24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Curve (URC)</a:t>
            </a:r>
            <a:endParaRPr lang="it-IT" sz="24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899517"/>
            <a:ext cx="10007600" cy="4184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420" tIns="91420" rIns="91420" bIns="45711"/>
          <a:lstStyle/>
          <a:p>
            <a:pPr hangingPunct="1">
              <a:spcAft>
                <a:spcPts val="1425"/>
              </a:spcAft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  <a:tab pos="9408749" algn="l"/>
              </a:tabLst>
            </a:pP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                         </a:t>
            </a: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Every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RC can </a:t>
            </a: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be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represented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by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:  V(</a:t>
            </a:r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,</a:t>
            </a:r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</a:rPr>
              <a:t>L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)   </a:t>
            </a:r>
            <a:r>
              <a:rPr lang="it-IT" sz="2400" b="1" dirty="0" err="1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it-IT" sz="2400" b="1" dirty="0" err="1">
                <a:solidFill>
                  <a:srgbClr val="000000"/>
                </a:solidFill>
                <a:latin typeface="Calibri" pitchFamily="34" charset="0"/>
              </a:rPr>
              <a:t>=R</a:t>
            </a:r>
            <a:r>
              <a:rPr lang="it-IT" sz="2400" b="1" dirty="0">
                <a:solidFill>
                  <a:srgbClr val="000000"/>
                </a:solidFill>
                <a:latin typeface="Calibri" pitchFamily="34" charset="0"/>
              </a:rPr>
              <a:t>/R</a:t>
            </a:r>
            <a:r>
              <a:rPr lang="it-IT" sz="2400" b="1" baseline="-25000" dirty="0">
                <a:solidFill>
                  <a:srgbClr val="000000"/>
                </a:solidFill>
                <a:latin typeface="Calibri" pitchFamily="34" charset="0"/>
              </a:rPr>
              <a:t>D</a:t>
            </a:r>
            <a:r>
              <a:rPr lang="it-IT" sz="24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it-IT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hangingPunct="1">
              <a:spcAft>
                <a:spcPts val="1425"/>
              </a:spcAft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  <a:tab pos="9408749" algn="l"/>
              </a:tabLst>
            </a:pPr>
            <a:endParaRPr lang="it-IT" dirty="0">
              <a:solidFill>
                <a:srgbClr val="000000"/>
              </a:solidFill>
            </a:endParaRPr>
          </a:p>
          <a:p>
            <a:pPr hangingPunct="1">
              <a:spcAft>
                <a:spcPts val="1425"/>
              </a:spcAft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  <a:tab pos="9408749" algn="l"/>
              </a:tabLst>
            </a:pPr>
            <a:r>
              <a:rPr lang="it-IT" dirty="0">
                <a:solidFill>
                  <a:srgbClr val="000000"/>
                </a:solidFill>
              </a:rPr>
              <a:t> </a:t>
            </a:r>
          </a:p>
          <a:p>
            <a:pPr hangingPunct="1">
              <a:spcAft>
                <a:spcPts val="1425"/>
              </a:spcAft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  <a:tab pos="9408749" algn="l"/>
              </a:tabLst>
            </a:pPr>
            <a:r>
              <a:rPr lang="it-IT" dirty="0">
                <a:solidFill>
                  <a:srgbClr val="000000"/>
                </a:solidFill>
              </a:rPr>
              <a:t> </a:t>
            </a:r>
          </a:p>
          <a:p>
            <a:pPr hangingPunct="1">
              <a:spcAft>
                <a:spcPts val="1425"/>
              </a:spcAft>
              <a:buClrTx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  <a:tab pos="9408749" algn="l"/>
              </a:tabLst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427324" y="2257041"/>
            <a:ext cx="1231387" cy="550261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V/</a:t>
            </a:r>
            <a:r>
              <a:rPr lang="it-IT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</a:t>
            </a:r>
            <a:r>
              <a:rPr lang="it-IT" sz="3200" b="1" baseline="-250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opt</a:t>
            </a:r>
            <a:endParaRPr lang="it-IT" sz="3200" b="1" baseline="-25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7200553" y="2267671"/>
            <a:ext cx="434734" cy="550279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  <a:endParaRPr lang="it-IT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3823326" y="6620735"/>
            <a:ext cx="1108914" cy="549841"/>
          </a:xfrm>
          <a:prstGeom prst="rect">
            <a:avLst/>
          </a:prstGeom>
          <a:noFill/>
        </p:spPr>
        <p:txBody>
          <a:bodyPr wrap="none" lIns="91420" tIns="45711" rIns="91420" bIns="4571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R/R</a:t>
            </a:r>
            <a:r>
              <a:rPr lang="it-IT" sz="32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endParaRPr lang="it-IT" sz="3200" b="1" baseline="-25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372" y="899517"/>
            <a:ext cx="6592269" cy="5721218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7898528" y="2267671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/>
                <a:solidFill>
                  <a:schemeClr val="accent3"/>
                </a:solidFill>
                <a:effectLst/>
              </a:rPr>
              <a:t>L</a:t>
            </a:r>
            <a:endParaRPr lang="it-IT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06999" y="984319"/>
            <a:ext cx="2903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Two samples 1000 &amp; 2200</a:t>
            </a:r>
            <a:endParaRPr lang="it-IT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54300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CustomShape 1"/>
          <p:cNvSpPr/>
          <p:nvPr/>
        </p:nvSpPr>
        <p:spPr>
          <a:xfrm>
            <a:off x="579472" y="-924910"/>
            <a:ext cx="9649080" cy="81241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1000"/>
              </a:lnSpc>
            </a:pPr>
            <a:r>
              <a:rPr lang="en-US" sz="3200" dirty="0">
                <a:solidFill>
                  <a:srgbClr val="002060"/>
                </a:solidFill>
                <a:latin typeface="Verdana"/>
              </a:rPr>
              <a:t>    </a:t>
            </a:r>
            <a:r>
              <a:rPr lang="en-US" sz="3200" dirty="0">
                <a:solidFill>
                  <a:srgbClr val="FF0000"/>
                </a:solidFill>
                <a:latin typeface="Calibri"/>
                <a:ea typeface="Times New Roman"/>
              </a:rPr>
              <a:t>ΛCDM </a:t>
            </a:r>
            <a:r>
              <a:rPr lang="en-US" sz="3200" dirty="0">
                <a:solidFill>
                  <a:srgbClr val="FF0000"/>
                </a:solidFill>
                <a:latin typeface="Calibri"/>
              </a:rPr>
              <a:t>Dark Matter 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Paradigm</a:t>
            </a:r>
          </a:p>
          <a:p>
            <a:pPr>
              <a:lnSpc>
                <a:spcPct val="101000"/>
              </a:lnSpc>
            </a:pPr>
            <a:r>
              <a:rPr lang="en-US" sz="2800" dirty="0" smtClean="0">
                <a:solidFill>
                  <a:srgbClr val="FF0000"/>
                </a:solidFill>
                <a:latin typeface="Calibri"/>
              </a:rPr>
              <a:t>				      </a:t>
            </a:r>
          </a:p>
          <a:p>
            <a:pPr>
              <a:lnSpc>
                <a:spcPct val="101000"/>
              </a:lnSpc>
            </a:pPr>
            <a:r>
              <a:rPr lang="en-US" sz="2400" b="1" dirty="0" smtClean="0">
                <a:latin typeface="Calibri"/>
              </a:rPr>
              <a:t>Density Profiles  (N-body simulations almost 10^10 particles)LCDM  and </a:t>
            </a:r>
            <a:r>
              <a:rPr lang="en-US" sz="2400" b="1" dirty="0" err="1" smtClean="0">
                <a:latin typeface="Calibri"/>
              </a:rPr>
              <a:t>collisionless</a:t>
            </a:r>
            <a:r>
              <a:rPr lang="en-US" sz="2400" b="1" dirty="0" smtClean="0">
                <a:latin typeface="Calibri"/>
              </a:rPr>
              <a:t> particles</a:t>
            </a:r>
            <a:endParaRPr sz="2400" b="1" dirty="0" smtClean="0"/>
          </a:p>
          <a:p>
            <a:pPr>
              <a:lnSpc>
                <a:spcPct val="151000"/>
              </a:lnSpc>
            </a:pPr>
            <a:endParaRPr dirty="0"/>
          </a:p>
          <a:p>
            <a:pPr algn="just">
              <a:lnSpc>
                <a:spcPct val="151000"/>
              </a:lnSpc>
            </a:pPr>
            <a:endParaRPr dirty="0"/>
          </a:p>
          <a:p>
            <a:pPr algn="just">
              <a:lnSpc>
                <a:spcPct val="151000"/>
              </a:lnSpc>
            </a:pPr>
            <a:endParaRPr dirty="0"/>
          </a:p>
          <a:p>
            <a:pPr algn="just">
              <a:lnSpc>
                <a:spcPct val="151000"/>
              </a:lnSpc>
            </a:pPr>
            <a:r>
              <a:rPr lang="en-US" dirty="0">
                <a:solidFill>
                  <a:srgbClr val="000000"/>
                </a:solidFill>
                <a:latin typeface="Verdana"/>
              </a:rPr>
              <a:t> </a:t>
            </a:r>
            <a:endParaRPr dirty="0"/>
          </a:p>
          <a:p>
            <a:pPr algn="just">
              <a:lnSpc>
                <a:spcPct val="151000"/>
              </a:lnSpc>
            </a:pPr>
            <a:endParaRPr dirty="0"/>
          </a:p>
          <a:p>
            <a:pPr algn="just">
              <a:lnSpc>
                <a:spcPct val="151000"/>
              </a:lnSpc>
            </a:pPr>
            <a:endParaRPr dirty="0"/>
          </a:p>
          <a:p>
            <a:pPr algn="just">
              <a:lnSpc>
                <a:spcPct val="151000"/>
              </a:lnSpc>
            </a:pPr>
            <a:r>
              <a:rPr lang="en-US" dirty="0" smtClean="0"/>
              <a:t> </a:t>
            </a:r>
            <a:endParaRPr dirty="0"/>
          </a:p>
        </p:txBody>
      </p:sp>
      <p:pic>
        <p:nvPicPr>
          <p:cNvPr id="975" name="Immagine 974"/>
          <p:cNvPicPr/>
          <p:nvPr/>
        </p:nvPicPr>
        <p:blipFill>
          <a:blip r:embed="rId3"/>
          <a:stretch/>
        </p:blipFill>
        <p:spPr>
          <a:xfrm>
            <a:off x="5054269" y="1999095"/>
            <a:ext cx="4943520" cy="4687920"/>
          </a:xfrm>
          <a:prstGeom prst="rect">
            <a:avLst/>
          </a:prstGeom>
          <a:ln>
            <a:noFill/>
          </a:ln>
        </p:spPr>
      </p:pic>
      <p:pic>
        <p:nvPicPr>
          <p:cNvPr id="976" name="Immagine 975"/>
          <p:cNvPicPr/>
          <p:nvPr/>
        </p:nvPicPr>
        <p:blipFill>
          <a:blip r:embed="rId4"/>
          <a:stretch/>
        </p:blipFill>
        <p:spPr>
          <a:xfrm>
            <a:off x="365760" y="3384710"/>
            <a:ext cx="3417840" cy="633600"/>
          </a:xfrm>
          <a:prstGeom prst="rect">
            <a:avLst/>
          </a:prstGeom>
          <a:ln>
            <a:noFill/>
          </a:ln>
        </p:spPr>
      </p:pic>
      <p:pic>
        <p:nvPicPr>
          <p:cNvPr id="977" name="Immagine 976"/>
          <p:cNvPicPr/>
          <p:nvPr/>
        </p:nvPicPr>
        <p:blipFill>
          <a:blip r:embed="rId5"/>
          <a:stretch/>
        </p:blipFill>
        <p:spPr>
          <a:xfrm>
            <a:off x="365760" y="970090"/>
            <a:ext cx="3112920" cy="1360440"/>
          </a:xfrm>
          <a:prstGeom prst="rect">
            <a:avLst/>
          </a:prstGeom>
          <a:ln>
            <a:noFill/>
          </a:ln>
        </p:spPr>
      </p:pic>
      <p:pic>
        <p:nvPicPr>
          <p:cNvPr id="978" name="Immagine 977"/>
          <p:cNvPicPr/>
          <p:nvPr/>
        </p:nvPicPr>
        <p:blipFill>
          <a:blip r:embed="rId6"/>
          <a:stretch/>
        </p:blipFill>
        <p:spPr>
          <a:xfrm>
            <a:off x="365760" y="2467821"/>
            <a:ext cx="3229200" cy="574560"/>
          </a:xfrm>
          <a:prstGeom prst="rect">
            <a:avLst/>
          </a:prstGeom>
          <a:ln>
            <a:noFill/>
          </a:ln>
        </p:spPr>
      </p:pic>
      <p:sp>
        <p:nvSpPr>
          <p:cNvPr id="979" name="CustomShape 2"/>
          <p:cNvSpPr/>
          <p:nvPr/>
        </p:nvSpPr>
        <p:spPr>
          <a:xfrm>
            <a:off x="3281936" y="3848521"/>
            <a:ext cx="1163880" cy="30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93000"/>
              </a:lnSpc>
            </a:pPr>
            <a:r>
              <a:rPr lang="it-IT" sz="1400" dirty="0" err="1">
                <a:solidFill>
                  <a:srgbClr val="16165D"/>
                </a:solidFill>
                <a:latin typeface="Arial"/>
              </a:rPr>
              <a:t>Klypin</a:t>
            </a:r>
            <a:r>
              <a:rPr lang="it-IT" sz="1400" dirty="0">
                <a:solidFill>
                  <a:srgbClr val="16165D"/>
                </a:solidFill>
                <a:latin typeface="Arial"/>
              </a:rPr>
              <a:t>, 2010</a:t>
            </a:r>
            <a:endParaRPr dirty="0"/>
          </a:p>
        </p:txBody>
      </p:sp>
      <p:sp>
        <p:nvSpPr>
          <p:cNvPr id="2" name="Rettangolo 1"/>
          <p:cNvSpPr/>
          <p:nvPr/>
        </p:nvSpPr>
        <p:spPr>
          <a:xfrm>
            <a:off x="-505514" y="5184910"/>
            <a:ext cx="5160387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</a:t>
            </a:r>
            <a:r>
              <a:rPr lang="it-IT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From first </a:t>
            </a:r>
            <a:r>
              <a:rPr lang="it-IT" sz="36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principles</a:t>
            </a:r>
            <a:r>
              <a:rPr lang="it-IT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it-IT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it-IT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neutralino</a:t>
            </a:r>
            <a:r>
              <a:rPr lang="it-IT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 </a:t>
            </a:r>
            <a:r>
              <a:rPr lang="it-IT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&amp; Co.</a:t>
            </a:r>
            <a:endParaRPr lang="it-IT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5688943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22938</TotalTime>
  <Words>1080</Words>
  <Application>Microsoft Office PowerPoint</Application>
  <PresentationFormat>Personalizzato</PresentationFormat>
  <Paragraphs>336</Paragraphs>
  <Slides>42</Slides>
  <Notes>15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19</vt:i4>
      </vt:variant>
      <vt:variant>
        <vt:lpstr>Tema</vt:lpstr>
      </vt:variant>
      <vt:variant>
        <vt:i4>17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42</vt:i4>
      </vt:variant>
    </vt:vector>
  </HeadingPairs>
  <TitlesOfParts>
    <vt:vector size="79" baseType="lpstr">
      <vt:lpstr>ＭＳ Ｐゴシック</vt:lpstr>
      <vt:lpstr>SimSun</vt:lpstr>
      <vt:lpstr>Aharoni</vt:lpstr>
      <vt:lpstr>Arial</vt:lpstr>
      <vt:lpstr>Arial Rounded MT Bold</vt:lpstr>
      <vt:lpstr>Arial Unicode MS</vt:lpstr>
      <vt:lpstr>Arial;Helvetica</vt:lpstr>
      <vt:lpstr>Berlin Sans FB</vt:lpstr>
      <vt:lpstr>Calibri</vt:lpstr>
      <vt:lpstr>Cambria Math</vt:lpstr>
      <vt:lpstr>Comic Sans MS</vt:lpstr>
      <vt:lpstr>DejaVu Sans</vt:lpstr>
      <vt:lpstr>Eras Bold ITC</vt:lpstr>
      <vt:lpstr>Gill Sans</vt:lpstr>
      <vt:lpstr>Hoefler Text</vt:lpstr>
      <vt:lpstr>StarSymbol</vt:lpstr>
      <vt:lpstr>Times New Roman</vt:lpstr>
      <vt:lpstr>Verdana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Acrobat Document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PHYSICALLY DIFFERENT DM HALOS each from its first principle Empirical profile is to decide among them?</vt:lpstr>
      <vt:lpstr>Presentazione standard di PowerPoint</vt:lpstr>
      <vt:lpstr>Presentazione standard di PowerPoint</vt:lpstr>
      <vt:lpstr> </vt:lpstr>
      <vt:lpstr>Presentazione standard di PowerPoint</vt:lpstr>
      <vt:lpstr>Presentazione standard di PowerPoint</vt:lpstr>
      <vt:lpstr>Presentazione standard di PowerPoint</vt:lpstr>
      <vt:lpstr>In Detail Dwarf irregular disks: minispirals. Completely DM dominated.</vt:lpstr>
      <vt:lpstr>Universal Rotation Curve of Dwarfs</vt:lpstr>
      <vt:lpstr>Presentazione standard di PowerPoint</vt:lpstr>
      <vt:lpstr>Presentazione standard di PowerPoint</vt:lpstr>
      <vt:lpstr>Presentazione standard di PowerPoint</vt:lpstr>
      <vt:lpstr>The Mass Model of M87</vt:lpstr>
      <vt:lpstr>Presentazione standard di PowerPoint</vt:lpstr>
      <vt:lpstr>Presentazione standard di PowerPoint</vt:lpstr>
      <vt:lpstr>        </vt:lpstr>
      <vt:lpstr>Presentazione standard di PowerPoint</vt:lpstr>
      <vt:lpstr>Presentazione standard di PowerPoint</vt:lpstr>
      <vt:lpstr>Presentazione standard di PowerPoint</vt:lpstr>
      <vt:lpstr> g/gb/x</vt:lpstr>
      <vt:lpstr>Presentazione standard di PowerPoint</vt:lpstr>
      <vt:lpstr>              72 low surface brightness Spirals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DM pressure is     ρDM(r)  V2(r) constant with radius at r0 </vt:lpstr>
      <vt:lpstr> </vt:lpstr>
      <vt:lpstr>Presentazione standard di PowerPoint</vt:lpstr>
      <vt:lpstr>Observational support for the Interacting dark matter Scenario Following the DM core production </vt:lpstr>
      <vt:lpstr>Number of interactions : ΔMH/mpart_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Paolo Salucci</dc:creator>
  <cp:lastModifiedBy>Paolo Salucci</cp:lastModifiedBy>
  <cp:revision>266</cp:revision>
  <dcterms:modified xsi:type="dcterms:W3CDTF">2019-11-11T12:29:20Z</dcterms:modified>
</cp:coreProperties>
</file>