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784" r:id="rId4"/>
    <p:sldId id="785" r:id="rId5"/>
    <p:sldId id="296" r:id="rId6"/>
    <p:sldId id="398" r:id="rId7"/>
    <p:sldId id="787" r:id="rId8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9"/>
    <p:restoredTop sz="94643"/>
  </p:normalViewPr>
  <p:slideViewPr>
    <p:cSldViewPr snapToGrid="0" snapToObjects="1">
      <p:cViewPr varScale="1">
        <p:scale>
          <a:sx n="70" d="100"/>
          <a:sy n="70" d="100"/>
        </p:scale>
        <p:origin x="2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E80F8-8471-1A4B-AD28-D72349DC6A6D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D3D9B-EF93-EA46-B4DB-6E3DD458C3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42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6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22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28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6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27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12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4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2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15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13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2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69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F52D9-9010-464A-8473-F18A537578C2}" type="datetimeFigureOut">
              <a:rPr kumimoji="1" lang="ja-JP" altLang="en-US" smtClean="0"/>
              <a:t>2019/11/11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487A2-AF03-5041-B71C-54B0BE7D8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98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DCDA97-CF3D-4549-8CBE-420590CE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1"/>
          <a:stretch/>
        </p:blipFill>
        <p:spPr>
          <a:xfrm>
            <a:off x="619539" y="-11150"/>
            <a:ext cx="7658099" cy="68691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704DBA-D799-DD49-80EA-F6684365AEE7}"/>
              </a:ext>
            </a:extLst>
          </p:cNvPr>
          <p:cNvSpPr txBox="1"/>
          <p:nvPr/>
        </p:nvSpPr>
        <p:spPr>
          <a:xfrm>
            <a:off x="7776551" y="6082268"/>
            <a:ext cx="2023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Masahiro </a:t>
            </a:r>
            <a:r>
              <a:rPr kumimoji="1" lang="en-US" altLang="ja-JP" dirty="0" err="1">
                <a:solidFill>
                  <a:schemeClr val="bg1"/>
                </a:solidFill>
              </a:rPr>
              <a:t>Teshima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ICRR </a:t>
            </a:r>
            <a:r>
              <a:rPr lang="en-US" altLang="ja-JP" dirty="0" err="1">
                <a:solidFill>
                  <a:schemeClr val="bg1"/>
                </a:solidFill>
              </a:rPr>
              <a:t>U.Tokyo</a:t>
            </a:r>
            <a:r>
              <a:rPr lang="en-US" altLang="ja-JP" dirty="0">
                <a:solidFill>
                  <a:schemeClr val="bg1"/>
                </a:solidFill>
              </a:rPr>
              <a:t> / MPP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D789A3-89E7-9F4B-BA2E-975EAAD65F11}"/>
              </a:ext>
            </a:extLst>
          </p:cNvPr>
          <p:cNvSpPr txBox="1"/>
          <p:nvPr/>
        </p:nvSpPr>
        <p:spPr>
          <a:xfrm>
            <a:off x="768626" y="4412974"/>
            <a:ext cx="203722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Collider Experiment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737E36-F7DA-7C47-8D54-43D4FE282ED4}"/>
              </a:ext>
            </a:extLst>
          </p:cNvPr>
          <p:cNvSpPr txBox="1"/>
          <p:nvPr/>
        </p:nvSpPr>
        <p:spPr>
          <a:xfrm>
            <a:off x="2967481" y="4412974"/>
            <a:ext cx="171617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Direct Detection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4C26B2-47C0-8446-909C-5F32F9388639}"/>
              </a:ext>
            </a:extLst>
          </p:cNvPr>
          <p:cNvSpPr txBox="1"/>
          <p:nvPr/>
        </p:nvSpPr>
        <p:spPr>
          <a:xfrm>
            <a:off x="4850467" y="4412974"/>
            <a:ext cx="1877117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Indirect Detection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23D9D9-D8E9-D64F-917F-07C9E814F768}"/>
              </a:ext>
            </a:extLst>
          </p:cNvPr>
          <p:cNvSpPr txBox="1"/>
          <p:nvPr/>
        </p:nvSpPr>
        <p:spPr>
          <a:xfrm>
            <a:off x="1525433" y="2153180"/>
            <a:ext cx="1643399" cy="8002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Theory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Astro &amp; Particle</a:t>
            </a:r>
          </a:p>
        </p:txBody>
      </p:sp>
    </p:spTree>
    <p:extLst>
      <p:ext uri="{BB962C8B-B14F-4D97-AF65-F5344CB8AC3E}">
        <p14:creationId xmlns:p14="http://schemas.microsoft.com/office/powerpoint/2010/main" val="36723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2235E0-BD08-4E41-8F40-EA6C2772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8" y="188160"/>
            <a:ext cx="8543925" cy="66887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WIMPs as Dark Matters</a:t>
            </a:r>
            <a:endParaRPr kumimoji="1" lang="ja-JP" altLang="en-US" sz="320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9C597F-475B-8649-9B99-E9D7B8216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1" y="1820636"/>
            <a:ext cx="5683721" cy="390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3E0B3E-E7A0-B641-906A-16C08708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62" y="857037"/>
            <a:ext cx="3977738" cy="30188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F35DF4-79E1-4346-A0EA-3ECE3ADBB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119" y="3875924"/>
            <a:ext cx="4365223" cy="279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図形グループ 6"/>
          <p:cNvGrpSpPr/>
          <p:nvPr/>
        </p:nvGrpSpPr>
        <p:grpSpPr>
          <a:xfrm>
            <a:off x="4469818" y="1598628"/>
            <a:ext cx="5389020" cy="4516270"/>
            <a:chOff x="1718179" y="1557334"/>
            <a:chExt cx="7465117" cy="589121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8179" y="1557334"/>
              <a:ext cx="7465117" cy="5891212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5319387" y="3243166"/>
              <a:ext cx="1841284" cy="70300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14" b="1" dirty="0">
                  <a:solidFill>
                    <a:schemeClr val="bg1"/>
                  </a:solidFill>
                </a:rPr>
                <a:t>Xenon 1ton</a:t>
              </a:r>
            </a:p>
            <a:p>
              <a:pPr algn="ctr"/>
              <a:r>
                <a:rPr lang="en-US" altLang="ja-JP" sz="1088" b="1" dirty="0">
                  <a:solidFill>
                    <a:schemeClr val="bg1"/>
                  </a:solidFill>
                </a:rPr>
                <a:t>(Underground exp.)</a:t>
              </a:r>
              <a:endParaRPr lang="ja-JP" altLang="en-US" sz="1088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7071785" y="3622225"/>
              <a:ext cx="1421599" cy="775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176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CTA</a:t>
              </a:r>
            </a:p>
            <a:p>
              <a:pPr algn="ctr"/>
              <a:r>
                <a:rPr lang="en-US" altLang="ja-JP" sz="1088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(Gamma Rays)</a:t>
              </a:r>
              <a:endParaRPr lang="ja-JP" altLang="en-US" sz="1088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507482" y="4040425"/>
              <a:ext cx="1470006" cy="73955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14" b="1" dirty="0">
                  <a:solidFill>
                    <a:schemeClr val="bg1"/>
                  </a:solidFill>
                </a:rPr>
                <a:t>LHC</a:t>
              </a:r>
            </a:p>
            <a:p>
              <a:pPr algn="ctr"/>
              <a:r>
                <a:rPr lang="en-US" altLang="ja-JP" sz="1270" b="1" dirty="0">
                  <a:solidFill>
                    <a:schemeClr val="bg1"/>
                  </a:solidFill>
                </a:rPr>
                <a:t>(Accelerator)</a:t>
              </a:r>
              <a:endParaRPr lang="ja-JP" altLang="en-US" sz="127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652" y="3002062"/>
            <a:ext cx="2516596" cy="245295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28" y="5499378"/>
            <a:ext cx="3513984" cy="12273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/>
          <a:srcRect r="14774"/>
          <a:stretch/>
        </p:blipFill>
        <p:spPr>
          <a:xfrm>
            <a:off x="340859" y="1280149"/>
            <a:ext cx="2379929" cy="165039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01131" y="6113046"/>
            <a:ext cx="1382110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51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Mass of DM</a:t>
            </a:r>
            <a:endParaRPr lang="ja-JP" altLang="en-US" sz="1451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3140644" y="3499883"/>
            <a:ext cx="2683748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32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Interaction probability</a:t>
            </a:r>
            <a:endParaRPr lang="ja-JP" altLang="en-US" sz="1632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15" name="Picture 1" descr="page94image1553450880">
            <a:extLst>
              <a:ext uri="{FF2B5EF4-FFF2-40B4-BE49-F238E27FC236}">
                <a16:creationId xmlns:a16="http://schemas.microsoft.com/office/drawing/2014/main" id="{11C3FB32-AE2E-1A43-B167-B07CBCCA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9" y="3392809"/>
            <a:ext cx="1626743" cy="17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2A6821-5522-E74E-9F2B-BD73BFEF31DF}"/>
              </a:ext>
            </a:extLst>
          </p:cNvPr>
          <p:cNvSpPr txBox="1"/>
          <p:nvPr/>
        </p:nvSpPr>
        <p:spPr>
          <a:xfrm>
            <a:off x="165739" y="4843901"/>
            <a:ext cx="1391407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51" dirty="0">
                <a:solidFill>
                  <a:schemeClr val="bg1"/>
                </a:solidFill>
              </a:rPr>
              <a:t> Xenon detector</a:t>
            </a:r>
            <a:endParaRPr lang="ja-JP" altLang="en-US" sz="1451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112682-12AD-734F-AAC2-81417A8DF19D}"/>
              </a:ext>
            </a:extLst>
          </p:cNvPr>
          <p:cNvSpPr txBox="1"/>
          <p:nvPr/>
        </p:nvSpPr>
        <p:spPr>
          <a:xfrm>
            <a:off x="2238803" y="5518050"/>
            <a:ext cx="1819024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51" dirty="0">
                <a:solidFill>
                  <a:schemeClr val="bg1"/>
                </a:solidFill>
              </a:rPr>
              <a:t>Large Hadron Collider</a:t>
            </a:r>
            <a:endParaRPr lang="ja-JP" altLang="en-US" sz="1451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329F86-DF44-C24D-865A-3D61112E08CC}"/>
              </a:ext>
            </a:extLst>
          </p:cNvPr>
          <p:cNvSpPr txBox="1"/>
          <p:nvPr/>
        </p:nvSpPr>
        <p:spPr>
          <a:xfrm>
            <a:off x="528385" y="1295247"/>
            <a:ext cx="469167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51" dirty="0">
                <a:solidFill>
                  <a:schemeClr val="bg1"/>
                </a:solidFill>
              </a:rPr>
              <a:t>CTA</a:t>
            </a:r>
            <a:endParaRPr lang="ja-JP" altLang="en-US" sz="1451">
              <a:solidFill>
                <a:schemeClr val="bg1"/>
              </a:solidFill>
            </a:endParaRPr>
          </a:p>
        </p:txBody>
      </p:sp>
      <p:pic>
        <p:nvPicPr>
          <p:cNvPr id="19" name="Picture 4" descr="「fermi gamma ray space telescope」の画像検索結果">
            <a:extLst>
              <a:ext uri="{FF2B5EF4-FFF2-40B4-BE49-F238E27FC236}">
                <a16:creationId xmlns:a16="http://schemas.microsoft.com/office/drawing/2014/main" id="{99CF1CC2-005E-294B-8CF0-2F519A7D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21" y="1280148"/>
            <a:ext cx="1217201" cy="16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44" y="100187"/>
            <a:ext cx="7838055" cy="10406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ja-JP" sz="28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Toward the discovery of Dark Matter</a:t>
            </a:r>
            <a:br>
              <a:rPr lang="en-US" altLang="ja-JP" sz="24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</a:br>
            <a:r>
              <a:rPr lang="en-US" altLang="ja-JP" sz="28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Crossroads of the WIMP</a:t>
            </a:r>
            <a:endParaRPr lang="ja-JP" altLang="en-US" sz="2000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64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0CCA1F-7275-3549-B8F0-9B37D4E7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577"/>
            <a:ext cx="9906000" cy="55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766" y="1289937"/>
            <a:ext cx="9692468" cy="556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4429" tIns="47214" rIns="94429" bIns="47214" rtlCol="0" anchor="ctr"/>
          <a:lstStyle/>
          <a:p>
            <a:pPr algn="ctr"/>
            <a:endParaRPr lang="en-US" sz="1632">
              <a:solidFill>
                <a:schemeClr val="accent2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60B80DF-5227-4242-9D93-666012E8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" b="28549"/>
          <a:stretch/>
        </p:blipFill>
        <p:spPr>
          <a:xfrm>
            <a:off x="106766" y="1471234"/>
            <a:ext cx="9692468" cy="2591788"/>
          </a:xfrm>
          <a:prstGeom prst="rect">
            <a:avLst/>
          </a:prstGeom>
        </p:spPr>
      </p:pic>
      <p:pic>
        <p:nvPicPr>
          <p:cNvPr id="15" name="Picture 4" descr="https://www.cta-observatory.org/wp-content/uploads/2016/05/Optimized-composition_cta_paranal_web_1800x590.jpg">
            <a:extLst>
              <a:ext uri="{FF2B5EF4-FFF2-40B4-BE49-F238E27FC236}">
                <a16:creationId xmlns:a16="http://schemas.microsoft.com/office/drawing/2014/main" id="{81EA6F30-4D1C-794C-9C81-225E61FB2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7086"/>
          <a:stretch/>
        </p:blipFill>
        <p:spPr bwMode="auto">
          <a:xfrm>
            <a:off x="127154" y="4063023"/>
            <a:ext cx="9651692" cy="27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63A99B74-B25F-E141-91C6-5C180A9A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45671"/>
            <a:ext cx="8543925" cy="13255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kumimoji="1"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CTA Project</a:t>
            </a:r>
            <a:br>
              <a:rPr kumimoji="1"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lang="en-US" altLang="ja-JP" sz="36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CTAN</a:t>
            </a:r>
            <a:r>
              <a:rPr kumimoji="1" lang="en-US" altLang="ja-JP" sz="36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 2023~, CTAS 2026~</a:t>
            </a:r>
            <a:endParaRPr kumimoji="1" lang="ja-JP" altLang="en-US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468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BD793-E24C-C042-A2B9-5B2692C1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5377"/>
            <a:ext cx="9917686" cy="1032243"/>
          </a:xfrm>
        </p:spPr>
        <p:txBody>
          <a:bodyPr>
            <a:noAutofit/>
          </a:bodyPr>
          <a:lstStyle/>
          <a:p>
            <a:r>
              <a:rPr lang="en-US" altLang="ja-JP" sz="399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Time line for CTA and CTA-LSTs</a:t>
            </a:r>
            <a:endParaRPr lang="ja-JP" altLang="en-US" sz="399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1026" name="Picture 2" descr="https://www.cta-observatory.org/wp-content/uploads/2018/01/ProjectTimeline_Jan2018-1024x547.png">
            <a:extLst>
              <a:ext uri="{FF2B5EF4-FFF2-40B4-BE49-F238E27FC236}">
                <a16:creationId xmlns:a16="http://schemas.microsoft.com/office/drawing/2014/main" id="{0725DC1C-4151-5F49-8BBC-2F82163A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7" y="1564885"/>
            <a:ext cx="9518924" cy="50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E62B87E6-0590-6A4D-B36D-8615E3DCC945}"/>
              </a:ext>
            </a:extLst>
          </p:cNvPr>
          <p:cNvSpPr/>
          <p:nvPr/>
        </p:nvSpPr>
        <p:spPr>
          <a:xfrm>
            <a:off x="4864333" y="1524443"/>
            <a:ext cx="780403" cy="11670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2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62D784-5963-BF41-8A4F-EC6A0FED802A}"/>
              </a:ext>
            </a:extLst>
          </p:cNvPr>
          <p:cNvSpPr txBox="1"/>
          <p:nvPr/>
        </p:nvSpPr>
        <p:spPr>
          <a:xfrm>
            <a:off x="5404286" y="1323079"/>
            <a:ext cx="4314001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70" b="1" dirty="0">
                <a:solidFill>
                  <a:schemeClr val="accent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2022: Completion of 4xLST North</a:t>
            </a:r>
          </a:p>
          <a:p>
            <a:r>
              <a:rPr lang="en-US" altLang="ja-JP" sz="1270" b="1" dirty="0">
                <a:solidFill>
                  <a:schemeClr val="accent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2022: LST South (Phase 1.2), Erection in 23-26</a:t>
            </a:r>
            <a:endParaRPr lang="ja-JP" altLang="en-US" sz="1270" b="1">
              <a:solidFill>
                <a:schemeClr val="accent2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4A0A71-3DEA-F44E-9740-050D0F6C7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05" y="2597352"/>
            <a:ext cx="838842" cy="8904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4987694-B8E5-8644-B980-1EB262BC0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977" y="2597352"/>
            <a:ext cx="748564" cy="7946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89498D-C70C-1C4D-B933-4959811B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783" y="2597352"/>
            <a:ext cx="748564" cy="794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1962A3-5571-1B40-9887-5723AAAA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83" y="2584190"/>
            <a:ext cx="748564" cy="7946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BB869E0-6A37-9943-B17E-466F162B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54" y="2596081"/>
            <a:ext cx="748564" cy="7946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7BB161-097F-AC4A-B152-ED509C2C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7" y="2584190"/>
            <a:ext cx="840039" cy="8917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CF649C7-AD1F-2246-AB8E-628CEA699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576" y="2598622"/>
            <a:ext cx="840039" cy="89173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53BD1DF-9A26-FE4D-AEFE-24A4D898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71" y="2596081"/>
            <a:ext cx="828837" cy="87984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6FD193-D611-2E46-B03F-7BF3234707FA}"/>
              </a:ext>
            </a:extLst>
          </p:cNvPr>
          <p:cNvSpPr txBox="1"/>
          <p:nvPr/>
        </p:nvSpPr>
        <p:spPr>
          <a:xfrm>
            <a:off x="3298548" y="3365479"/>
            <a:ext cx="1018099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32" dirty="0"/>
              <a:t>LST-North</a:t>
            </a:r>
            <a:endParaRPr lang="ja-JP" altLang="en-US" sz="1632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E7D941-806A-F641-96ED-43FC56ADCBEB}"/>
              </a:ext>
            </a:extLst>
          </p:cNvPr>
          <p:cNvSpPr txBox="1"/>
          <p:nvPr/>
        </p:nvSpPr>
        <p:spPr>
          <a:xfrm>
            <a:off x="5991550" y="3336339"/>
            <a:ext cx="1016497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32" dirty="0"/>
              <a:t>LST-South</a:t>
            </a:r>
            <a:endParaRPr lang="ja-JP" altLang="en-US" sz="1632"/>
          </a:p>
        </p:txBody>
      </p:sp>
    </p:spTree>
    <p:extLst>
      <p:ext uri="{BB962C8B-B14F-4D97-AF65-F5344CB8AC3E}">
        <p14:creationId xmlns:p14="http://schemas.microsoft.com/office/powerpoint/2010/main" val="1165784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DCDA97-CF3D-4549-8CBE-420590CE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1"/>
          <a:stretch/>
        </p:blipFill>
        <p:spPr>
          <a:xfrm>
            <a:off x="990600" y="-11150"/>
            <a:ext cx="7658099" cy="6869150"/>
          </a:xfrm>
          <a:prstGeom prst="rect">
            <a:avLst/>
          </a:prstGeom>
        </p:spPr>
      </p:pic>
      <p:sp>
        <p:nvSpPr>
          <p:cNvPr id="3" name="タイトル 3">
            <a:extLst>
              <a:ext uri="{FF2B5EF4-FFF2-40B4-BE49-F238E27FC236}">
                <a16:creationId xmlns:a16="http://schemas.microsoft.com/office/drawing/2014/main" id="{A8BB4AE2-13B4-7A42-85E7-E83E4B6764B9}"/>
              </a:ext>
            </a:extLst>
          </p:cNvPr>
          <p:cNvSpPr txBox="1">
            <a:spLocks/>
          </p:cNvSpPr>
          <p:nvPr/>
        </p:nvSpPr>
        <p:spPr>
          <a:xfrm>
            <a:off x="76200" y="3098800"/>
            <a:ext cx="9715500" cy="14605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800" dirty="0">
                <a:solidFill>
                  <a:schemeClr val="accent2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Make the symposium fruitful and successful !!</a:t>
            </a:r>
            <a:endParaRPr lang="ja-JP" altLang="en-US" sz="4800">
              <a:solidFill>
                <a:schemeClr val="accent2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49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2682</TotalTime>
  <Words>89</Words>
  <Application>Microsoft Macintosh PowerPoint</Application>
  <PresentationFormat>A4 210 x 297 mm</PresentationFormat>
  <Paragraphs>27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7" baseType="lpstr">
      <vt:lpstr>Hiragino Kaku Gothic Pro W6</vt:lpstr>
      <vt:lpstr>Hiragino Kaku Gothic ProN W6</vt:lpstr>
      <vt:lpstr>Hiragino Kaku Gothic Std W8</vt:lpstr>
      <vt:lpstr>Hiragino Kaku Gothic StdN W8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WIMPs as Dark Matters</vt:lpstr>
      <vt:lpstr>Toward the discovery of Dark Matter Crossroads of the WIMP</vt:lpstr>
      <vt:lpstr>PowerPoint プレゼンテーション</vt:lpstr>
      <vt:lpstr>CTA Project CTAN 2023~, CTAS 2026~</vt:lpstr>
      <vt:lpstr>Time line for CTA and CTA-LSTs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手嶋政廣</dc:creator>
  <cp:lastModifiedBy>手嶋政廣</cp:lastModifiedBy>
  <cp:revision>18</cp:revision>
  <dcterms:created xsi:type="dcterms:W3CDTF">2019-11-08T15:03:01Z</dcterms:created>
  <dcterms:modified xsi:type="dcterms:W3CDTF">2019-11-11T02:50:05Z</dcterms:modified>
</cp:coreProperties>
</file>