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5.xml" ContentType="application/vnd.openxmlformats-officedocument.presentationml.tags+xml"/>
  <Override PartName="/ppt/notesSlides/notesSlide29.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7.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925" r:id="rId2"/>
    <p:sldMasterId id="2147483938" r:id="rId3"/>
    <p:sldMasterId id="2147483950" r:id="rId4"/>
  </p:sldMasterIdLst>
  <p:notesMasterIdLst>
    <p:notesMasterId r:id="rId41"/>
  </p:notesMasterIdLst>
  <p:handoutMasterIdLst>
    <p:handoutMasterId r:id="rId42"/>
  </p:handoutMasterIdLst>
  <p:sldIdLst>
    <p:sldId id="296" r:id="rId5"/>
    <p:sldId id="344" r:id="rId6"/>
    <p:sldId id="345" r:id="rId7"/>
    <p:sldId id="346" r:id="rId8"/>
    <p:sldId id="347" r:id="rId9"/>
    <p:sldId id="312" r:id="rId10"/>
    <p:sldId id="349" r:id="rId11"/>
    <p:sldId id="350" r:id="rId12"/>
    <p:sldId id="351" r:id="rId13"/>
    <p:sldId id="352" r:id="rId14"/>
    <p:sldId id="353" r:id="rId15"/>
    <p:sldId id="354" r:id="rId16"/>
    <p:sldId id="355" r:id="rId17"/>
    <p:sldId id="356" r:id="rId18"/>
    <p:sldId id="363" r:id="rId19"/>
    <p:sldId id="359" r:id="rId20"/>
    <p:sldId id="364" r:id="rId21"/>
    <p:sldId id="361" r:id="rId22"/>
    <p:sldId id="365" r:id="rId23"/>
    <p:sldId id="367" r:id="rId24"/>
    <p:sldId id="315" r:id="rId25"/>
    <p:sldId id="317" r:id="rId26"/>
    <p:sldId id="366" r:id="rId27"/>
    <p:sldId id="368" r:id="rId28"/>
    <p:sldId id="320" r:id="rId29"/>
    <p:sldId id="323" r:id="rId30"/>
    <p:sldId id="324" r:id="rId31"/>
    <p:sldId id="325" r:id="rId32"/>
    <p:sldId id="369" r:id="rId33"/>
    <p:sldId id="370" r:id="rId34"/>
    <p:sldId id="313" r:id="rId35"/>
    <p:sldId id="362" r:id="rId36"/>
    <p:sldId id="371" r:id="rId37"/>
    <p:sldId id="373" r:id="rId38"/>
    <p:sldId id="372" r:id="rId39"/>
    <p:sldId id="374" r:id="rId40"/>
  </p:sldIdLst>
  <p:sldSz cx="9144000" cy="6858000" type="screen4x3"/>
  <p:notesSz cx="6735763" cy="9869488"/>
  <p:defaultTextStyle>
    <a:defPPr>
      <a:defRPr lang="en-US"/>
    </a:defPPr>
    <a:lvl1pPr algn="l" rtl="0" eaLnBrk="0" fontAlgn="base" hangingPunct="0">
      <a:spcBef>
        <a:spcPct val="0"/>
      </a:spcBef>
      <a:spcAft>
        <a:spcPct val="0"/>
      </a:spcAft>
      <a:defRPr sz="2000"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sz="2000"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sz="2000"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sz="2000"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sz="2000" kern="1200">
        <a:solidFill>
          <a:schemeClr val="tx1"/>
        </a:solidFill>
        <a:latin typeface="Arial" charset="0"/>
        <a:ea typeface="ＭＳ Ｐゴシック" pitchFamily="50" charset="-128"/>
        <a:cs typeface="+mn-cs"/>
      </a:defRPr>
    </a:lvl5pPr>
    <a:lvl6pPr marL="2286000" algn="l" defTabSz="914400" rtl="0" eaLnBrk="1" latinLnBrk="0" hangingPunct="1">
      <a:defRPr sz="2000" kern="1200">
        <a:solidFill>
          <a:schemeClr val="tx1"/>
        </a:solidFill>
        <a:latin typeface="Arial" charset="0"/>
        <a:ea typeface="ＭＳ Ｐゴシック" pitchFamily="50" charset="-128"/>
        <a:cs typeface="+mn-cs"/>
      </a:defRPr>
    </a:lvl6pPr>
    <a:lvl7pPr marL="2743200" algn="l" defTabSz="914400" rtl="0" eaLnBrk="1" latinLnBrk="0" hangingPunct="1">
      <a:defRPr sz="2000" kern="1200">
        <a:solidFill>
          <a:schemeClr val="tx1"/>
        </a:solidFill>
        <a:latin typeface="Arial" charset="0"/>
        <a:ea typeface="ＭＳ Ｐゴシック" pitchFamily="50" charset="-128"/>
        <a:cs typeface="+mn-cs"/>
      </a:defRPr>
    </a:lvl7pPr>
    <a:lvl8pPr marL="3200400" algn="l" defTabSz="914400" rtl="0" eaLnBrk="1" latinLnBrk="0" hangingPunct="1">
      <a:defRPr sz="2000" kern="1200">
        <a:solidFill>
          <a:schemeClr val="tx1"/>
        </a:solidFill>
        <a:latin typeface="Arial" charset="0"/>
        <a:ea typeface="ＭＳ Ｐゴシック" pitchFamily="50" charset="-128"/>
        <a:cs typeface="+mn-cs"/>
      </a:defRPr>
    </a:lvl8pPr>
    <a:lvl9pPr marL="3657600" algn="l" defTabSz="914400" rtl="0" eaLnBrk="1" latinLnBrk="0" hangingPunct="1">
      <a:defRPr sz="2000"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FFFFF"/>
    <a:srgbClr val="CCFFFF"/>
    <a:srgbClr val="FFCC00"/>
    <a:srgbClr val="008000"/>
    <a:srgbClr val="FF99FF"/>
    <a:srgbClr val="DDDDD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83918" autoAdjust="0"/>
  </p:normalViewPr>
  <p:slideViewPr>
    <p:cSldViewPr>
      <p:cViewPr varScale="1">
        <p:scale>
          <a:sx n="62" d="100"/>
          <a:sy n="62" d="100"/>
        </p:scale>
        <p:origin x="-157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19413" cy="492125"/>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20483" name="Rectangle 3"/>
          <p:cNvSpPr>
            <a:spLocks noGrp="1" noChangeArrowheads="1"/>
          </p:cNvSpPr>
          <p:nvPr>
            <p:ph type="dt" sz="quarter" idx="1"/>
          </p:nvPr>
        </p:nvSpPr>
        <p:spPr bwMode="auto">
          <a:xfrm>
            <a:off x="3816350" y="0"/>
            <a:ext cx="2919413" cy="492125"/>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algn="r" eaLnBrk="1" hangingPunct="1">
              <a:defRPr sz="1200">
                <a:latin typeface="Arial" charset="0"/>
              </a:defRPr>
            </a:lvl1pPr>
          </a:lstStyle>
          <a:p>
            <a:pPr>
              <a:defRPr/>
            </a:pPr>
            <a:endParaRPr lang="en-US" altLang="ja-JP"/>
          </a:p>
        </p:txBody>
      </p:sp>
      <p:sp>
        <p:nvSpPr>
          <p:cNvPr id="20484" name="Rectangle 4"/>
          <p:cNvSpPr>
            <a:spLocks noGrp="1" noChangeArrowheads="1"/>
          </p:cNvSpPr>
          <p:nvPr>
            <p:ph type="ftr" sz="quarter" idx="2"/>
          </p:nvPr>
        </p:nvSpPr>
        <p:spPr bwMode="auto">
          <a:xfrm>
            <a:off x="0" y="9377363"/>
            <a:ext cx="2919413" cy="492125"/>
          </a:xfrm>
          <a:prstGeom prst="rect">
            <a:avLst/>
          </a:prstGeom>
          <a:noFill/>
          <a:ln w="9525">
            <a:noFill/>
            <a:miter lim="800000"/>
            <a:headEnd/>
            <a:tailEnd/>
          </a:ln>
          <a:effectLst/>
        </p:spPr>
        <p:txBody>
          <a:bodyPr vert="horz" wrap="square" lIns="91408" tIns="45703" rIns="91408" bIns="45703" numCol="1" anchor="b"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20485" name="Rectangle 5"/>
          <p:cNvSpPr>
            <a:spLocks noGrp="1" noChangeArrowheads="1"/>
          </p:cNvSpPr>
          <p:nvPr>
            <p:ph type="sldNum" sz="quarter" idx="3"/>
          </p:nvPr>
        </p:nvSpPr>
        <p:spPr bwMode="auto">
          <a:xfrm>
            <a:off x="3816350" y="9377363"/>
            <a:ext cx="2919413" cy="492125"/>
          </a:xfrm>
          <a:prstGeom prst="rect">
            <a:avLst/>
          </a:prstGeom>
          <a:noFill/>
          <a:ln w="9525">
            <a:noFill/>
            <a:miter lim="800000"/>
            <a:headEnd/>
            <a:tailEnd/>
          </a:ln>
          <a:effectLst/>
        </p:spPr>
        <p:txBody>
          <a:bodyPr vert="horz" wrap="square" lIns="91408" tIns="45703" rIns="91408" bIns="45703" numCol="1" anchor="b" anchorCtr="0" compatLnSpc="1">
            <a:prstTxWarp prst="textNoShape">
              <a:avLst/>
            </a:prstTxWarp>
          </a:bodyPr>
          <a:lstStyle>
            <a:lvl1pPr algn="r" eaLnBrk="1" hangingPunct="1">
              <a:defRPr sz="1200"/>
            </a:lvl1pPr>
          </a:lstStyle>
          <a:p>
            <a:pPr>
              <a:defRPr/>
            </a:pPr>
            <a:fld id="{B6D6DC4C-1AD3-4CE0-B66D-B26B932FE69B}" type="slidenum">
              <a:rPr lang="ja-JP" altLang="en-US"/>
              <a:pPr>
                <a:defRPr/>
              </a:pPr>
              <a:t>‹#›</a:t>
            </a:fld>
            <a:endParaRPr lang="en-US" altLang="ja-JP"/>
          </a:p>
        </p:txBody>
      </p:sp>
    </p:spTree>
    <p:extLst>
      <p:ext uri="{BB962C8B-B14F-4D97-AF65-F5344CB8AC3E}">
        <p14:creationId xmlns:p14="http://schemas.microsoft.com/office/powerpoint/2010/main" val="27333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895600" cy="455613"/>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31747" name="Rectangle 3"/>
          <p:cNvSpPr>
            <a:spLocks noGrp="1" noChangeArrowheads="1"/>
          </p:cNvSpPr>
          <p:nvPr>
            <p:ph type="dt" idx="1"/>
          </p:nvPr>
        </p:nvSpPr>
        <p:spPr bwMode="auto">
          <a:xfrm>
            <a:off x="3810000" y="0"/>
            <a:ext cx="2895600" cy="455613"/>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algn="r" eaLnBrk="1" hangingPunct="1">
              <a:defRPr sz="1200">
                <a:latin typeface="Arial" charset="0"/>
              </a:defRPr>
            </a:lvl1pPr>
          </a:lstStyle>
          <a:p>
            <a:pPr>
              <a:defRPr/>
            </a:pPr>
            <a:endParaRPr lang="en-US" altLang="ja-JP"/>
          </a:p>
        </p:txBody>
      </p:sp>
      <p:sp>
        <p:nvSpPr>
          <p:cNvPr id="67588" name="Rectangle 4"/>
          <p:cNvSpPr>
            <a:spLocks noGrp="1" noRot="1" noChangeAspect="1" noChangeArrowheads="1" noTextEdit="1"/>
          </p:cNvSpPr>
          <p:nvPr>
            <p:ph type="sldImg" idx="2"/>
          </p:nvPr>
        </p:nvSpPr>
        <p:spPr bwMode="auto">
          <a:xfrm>
            <a:off x="954088" y="762000"/>
            <a:ext cx="4876800" cy="3659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914400" y="4725988"/>
            <a:ext cx="4954588" cy="4421187"/>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31750" name="Rectangle 6"/>
          <p:cNvSpPr>
            <a:spLocks noGrp="1" noChangeArrowheads="1"/>
          </p:cNvSpPr>
          <p:nvPr>
            <p:ph type="ftr" sz="quarter" idx="4"/>
          </p:nvPr>
        </p:nvSpPr>
        <p:spPr bwMode="auto">
          <a:xfrm>
            <a:off x="0" y="9377363"/>
            <a:ext cx="2895600" cy="455612"/>
          </a:xfrm>
          <a:prstGeom prst="rect">
            <a:avLst/>
          </a:prstGeom>
          <a:noFill/>
          <a:ln w="9525">
            <a:noFill/>
            <a:miter lim="800000"/>
            <a:headEnd/>
            <a:tailEnd/>
          </a:ln>
          <a:effectLst/>
        </p:spPr>
        <p:txBody>
          <a:bodyPr vert="horz" wrap="square" lIns="91408" tIns="45703" rIns="91408" bIns="45703" numCol="1" anchor="b"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31751" name="Rectangle 7"/>
          <p:cNvSpPr>
            <a:spLocks noGrp="1" noChangeArrowheads="1"/>
          </p:cNvSpPr>
          <p:nvPr>
            <p:ph type="sldNum" sz="quarter" idx="5"/>
          </p:nvPr>
        </p:nvSpPr>
        <p:spPr bwMode="auto">
          <a:xfrm>
            <a:off x="3810000" y="9377363"/>
            <a:ext cx="2895600" cy="455612"/>
          </a:xfrm>
          <a:prstGeom prst="rect">
            <a:avLst/>
          </a:prstGeom>
          <a:noFill/>
          <a:ln w="9525">
            <a:noFill/>
            <a:miter lim="800000"/>
            <a:headEnd/>
            <a:tailEnd/>
          </a:ln>
          <a:effectLst/>
        </p:spPr>
        <p:txBody>
          <a:bodyPr vert="horz" wrap="square" lIns="91408" tIns="45703" rIns="91408" bIns="45703" numCol="1" anchor="b" anchorCtr="0" compatLnSpc="1">
            <a:prstTxWarp prst="textNoShape">
              <a:avLst/>
            </a:prstTxWarp>
          </a:bodyPr>
          <a:lstStyle>
            <a:lvl1pPr algn="r" eaLnBrk="1" hangingPunct="1">
              <a:defRPr sz="1200"/>
            </a:lvl1pPr>
          </a:lstStyle>
          <a:p>
            <a:pPr>
              <a:defRPr/>
            </a:pPr>
            <a:fld id="{B8E802E8-D4DD-451F-A29F-5552006FE443}" type="slidenum">
              <a:rPr lang="ja-JP" altLang="en-US"/>
              <a:pPr>
                <a:defRPr/>
              </a:pPr>
              <a:t>‹#›</a:t>
            </a:fld>
            <a:endParaRPr lang="en-US" altLang="ja-JP"/>
          </a:p>
        </p:txBody>
      </p:sp>
    </p:spTree>
    <p:extLst>
      <p:ext uri="{BB962C8B-B14F-4D97-AF65-F5344CB8AC3E}">
        <p14:creationId xmlns:p14="http://schemas.microsoft.com/office/powerpoint/2010/main" val="979518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77C970C7-520D-4E8E-A601-C9AB3C72CC44}" type="slidenum">
              <a:rPr kumimoji="0" lang="ja-JP" altLang="en-US" smtClean="0">
                <a:latin typeface="Arial" charset="0"/>
                <a:ea typeface="ＭＳ Ｐゴシック" pitchFamily="50" charset="-128"/>
              </a:rPr>
              <a:pPr>
                <a:spcBef>
                  <a:spcPct val="0"/>
                </a:spcBef>
              </a:pPr>
              <a:t>1</a:t>
            </a:fld>
            <a:endParaRPr kumimoji="0" lang="en-US" altLang="ja-JP" smtClean="0">
              <a:latin typeface="Arial" charset="0"/>
              <a:ea typeface="ＭＳ Ｐゴシック" pitchFamily="50" charset="-128"/>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ＭＳ 明朝" pitchFamily="17" charset="-128"/>
              <a:ea typeface="ＭＳ 明朝" pitchFamily="17"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13ED726F-E4B8-4B04-8B4F-326EFD3B968A}" type="slidenum">
              <a:rPr kumimoji="0" lang="ja-JP" altLang="en-US" smtClean="0">
                <a:solidFill>
                  <a:srgbClr val="000000"/>
                </a:solidFill>
                <a:latin typeface="Arial" charset="0"/>
                <a:ea typeface="ＭＳ Ｐゴシック" pitchFamily="50" charset="-128"/>
              </a:rPr>
              <a:pPr>
                <a:spcBef>
                  <a:spcPct val="0"/>
                </a:spcBef>
              </a:pPr>
              <a:t>10</a:t>
            </a:fld>
            <a:endParaRPr kumimoji="0" lang="en-US" altLang="ja-JP" smtClean="0">
              <a:solidFill>
                <a:srgbClr val="000000"/>
              </a:solidFill>
              <a:latin typeface="Arial" charset="0"/>
              <a:ea typeface="ＭＳ Ｐゴシック" pitchFamily="50" charset="-128"/>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3607D690-C401-4A82-BA6D-A0656706C21A}" type="slidenum">
              <a:rPr kumimoji="0" lang="ja-JP" altLang="en-US" smtClean="0">
                <a:latin typeface="Arial" charset="0"/>
                <a:ea typeface="ＭＳ Ｐゴシック" pitchFamily="50" charset="-128"/>
              </a:rPr>
              <a:pPr>
                <a:spcBef>
                  <a:spcPct val="0"/>
                </a:spcBef>
              </a:pPr>
              <a:t>11</a:t>
            </a:fld>
            <a:endParaRPr kumimoji="0" lang="en-US" altLang="ja-JP" smtClean="0">
              <a:latin typeface="Arial" charset="0"/>
              <a:ea typeface="ＭＳ Ｐゴシック" pitchFamily="50"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ＭＳ 明朝" pitchFamily="17" charset="-128"/>
              <a:ea typeface="ＭＳ 明朝" pitchFamily="17"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0AAB6BE-10D5-491A-8B1E-74C16D81640C}" type="slidenum">
              <a:rPr kumimoji="0" lang="ja-JP" altLang="en-US" smtClean="0">
                <a:solidFill>
                  <a:srgbClr val="000000"/>
                </a:solidFill>
                <a:latin typeface="Arial" charset="0"/>
                <a:ea typeface="ＭＳ Ｐゴシック" pitchFamily="50" charset="-128"/>
              </a:rPr>
              <a:pPr>
                <a:spcBef>
                  <a:spcPct val="0"/>
                </a:spcBef>
              </a:pPr>
              <a:t>12</a:t>
            </a:fld>
            <a:endParaRPr kumimoji="0" lang="en-US" altLang="ja-JP" smtClean="0">
              <a:solidFill>
                <a:srgbClr val="000000"/>
              </a:solidFill>
              <a:latin typeface="Arial" charset="0"/>
              <a:ea typeface="ＭＳ Ｐゴシック" pitchFamily="50" charset="-128"/>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F0E4DE65-71BB-4A73-9945-40182E44370E}" type="slidenum">
              <a:rPr kumimoji="0" lang="ja-JP" altLang="en-US" smtClean="0">
                <a:solidFill>
                  <a:srgbClr val="000000"/>
                </a:solidFill>
                <a:latin typeface="Arial" charset="0"/>
                <a:ea typeface="ＭＳ Ｐゴシック" pitchFamily="50" charset="-128"/>
              </a:rPr>
              <a:pPr>
                <a:spcBef>
                  <a:spcPct val="0"/>
                </a:spcBef>
              </a:pPr>
              <a:t>13</a:t>
            </a:fld>
            <a:endParaRPr kumimoji="0" lang="en-US" altLang="ja-JP" smtClean="0">
              <a:solidFill>
                <a:srgbClr val="000000"/>
              </a:solidFill>
              <a:latin typeface="Arial" charset="0"/>
              <a:ea typeface="ＭＳ Ｐゴシック" pitchFamily="50" charset="-128"/>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ea typeface="ＭＳ Ｐゴシック" pitchFamily="50" charset="-128"/>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374B4787-61E6-4EE0-80CA-AC8A398C099E}" type="slidenum">
              <a:rPr kumimoji="0" lang="ja-JP" altLang="en-US" smtClean="0">
                <a:solidFill>
                  <a:srgbClr val="000000"/>
                </a:solidFill>
                <a:latin typeface="Arial" charset="0"/>
                <a:ea typeface="ＭＳ Ｐゴシック" pitchFamily="50" charset="-128"/>
              </a:rPr>
              <a:pPr>
                <a:spcBef>
                  <a:spcPct val="0"/>
                </a:spcBef>
              </a:pPr>
              <a:t>14</a:t>
            </a:fld>
            <a:endParaRPr kumimoji="0" lang="en-US" altLang="ja-JP" smtClean="0">
              <a:solidFill>
                <a:srgbClr val="000000"/>
              </a:solidFill>
              <a:latin typeface="Arial" charset="0"/>
              <a:ea typeface="ＭＳ Ｐゴシック" pitchFamily="50" charset="-128"/>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ea typeface="ＭＳ Ｐゴシック" pitchFamily="50" charset="-128"/>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1CDA2D25-BAFB-4622-AB09-B201A3022EFD}" type="slidenum">
              <a:rPr kumimoji="0" lang="ja-JP" altLang="en-US" smtClean="0">
                <a:latin typeface="Arial" charset="0"/>
                <a:ea typeface="ＭＳ Ｐゴシック" pitchFamily="50" charset="-128"/>
              </a:rPr>
              <a:pPr>
                <a:spcBef>
                  <a:spcPct val="0"/>
                </a:spcBef>
              </a:pPr>
              <a:t>15</a:t>
            </a:fld>
            <a:endParaRPr kumimoji="0" lang="en-US" altLang="ja-JP" smtClean="0">
              <a:latin typeface="Arial" charset="0"/>
              <a:ea typeface="ＭＳ Ｐゴシック" pitchFamily="50" charset="-128"/>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3EF843B3-68AB-4499-8391-28395835E296}" type="slidenum">
              <a:rPr kumimoji="0" lang="ja-JP" altLang="en-US" smtClean="0">
                <a:solidFill>
                  <a:srgbClr val="000000"/>
                </a:solidFill>
                <a:latin typeface="Arial" charset="0"/>
                <a:ea typeface="ＭＳ Ｐゴシック" pitchFamily="50" charset="-128"/>
              </a:rPr>
              <a:pPr>
                <a:spcBef>
                  <a:spcPct val="0"/>
                </a:spcBef>
              </a:pPr>
              <a:t>16</a:t>
            </a:fld>
            <a:endParaRPr kumimoji="0" lang="en-US" altLang="ja-JP" smtClean="0">
              <a:solidFill>
                <a:srgbClr val="000000"/>
              </a:solidFill>
              <a:latin typeface="Arial" charset="0"/>
              <a:ea typeface="ＭＳ Ｐゴシック" pitchFamily="50" charset="-128"/>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ea typeface="ＭＳ Ｐゴシック" pitchFamily="50" charset="-128"/>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27326C4A-1355-4A24-8991-6EF90D092264}" type="slidenum">
              <a:rPr kumimoji="0" lang="ja-JP" altLang="en-US" smtClean="0">
                <a:solidFill>
                  <a:srgbClr val="000000"/>
                </a:solidFill>
                <a:latin typeface="Arial" charset="0"/>
                <a:ea typeface="ＭＳ Ｐゴシック" pitchFamily="50" charset="-128"/>
              </a:rPr>
              <a:pPr>
                <a:spcBef>
                  <a:spcPct val="0"/>
                </a:spcBef>
              </a:pPr>
              <a:t>17</a:t>
            </a:fld>
            <a:endParaRPr kumimoji="0" lang="en-US" altLang="ja-JP" smtClean="0">
              <a:solidFill>
                <a:srgbClr val="000000"/>
              </a:solidFill>
              <a:latin typeface="Arial" charset="0"/>
              <a:ea typeface="ＭＳ Ｐゴシック" pitchFamily="50" charset="-128"/>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ＭＳ 明朝" pitchFamily="17" charset="-128"/>
              <a:ea typeface="ＭＳ 明朝" pitchFamily="17"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1D92E770-4AE6-4F24-B3C4-2EB163994D12}" type="slidenum">
              <a:rPr kumimoji="0" lang="ja-JP" altLang="en-US" smtClean="0">
                <a:latin typeface="Arial" charset="0"/>
                <a:ea typeface="ＭＳ Ｐゴシック" pitchFamily="50" charset="-128"/>
              </a:rPr>
              <a:pPr>
                <a:spcBef>
                  <a:spcPct val="0"/>
                </a:spcBef>
              </a:pPr>
              <a:t>18</a:t>
            </a:fld>
            <a:endParaRPr kumimoji="0" lang="en-US" altLang="ja-JP" smtClean="0">
              <a:latin typeface="Arial" charset="0"/>
              <a:ea typeface="ＭＳ Ｐゴシック" pitchFamily="50" charset="-128"/>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ＭＳ 明朝" pitchFamily="17" charset="-128"/>
              <a:ea typeface="ＭＳ 明朝" pitchFamily="17"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01C3EFF0-1BFC-46EE-9A20-6EB7823C9E1B}" type="slidenum">
              <a:rPr kumimoji="0" lang="ja-JP" altLang="en-US" smtClean="0">
                <a:latin typeface="Arial" charset="0"/>
                <a:ea typeface="ＭＳ Ｐゴシック" pitchFamily="50" charset="-128"/>
              </a:rPr>
              <a:pPr>
                <a:spcBef>
                  <a:spcPct val="0"/>
                </a:spcBef>
              </a:pPr>
              <a:t>19</a:t>
            </a:fld>
            <a:endParaRPr kumimoji="0" lang="en-US" altLang="ja-JP" smtClean="0">
              <a:latin typeface="Arial" charset="0"/>
              <a:ea typeface="ＭＳ Ｐゴシック" pitchFamily="50"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62DEEC48-64C5-46AE-9BB6-65F01E1DC418}" type="slidenum">
              <a:rPr kumimoji="0" lang="ja-JP" altLang="en-US" smtClean="0">
                <a:solidFill>
                  <a:srgbClr val="000000"/>
                </a:solidFill>
                <a:latin typeface="Arial" charset="0"/>
                <a:ea typeface="ＭＳ Ｐゴシック" pitchFamily="50" charset="-128"/>
              </a:rPr>
              <a:pPr>
                <a:spcBef>
                  <a:spcPct val="0"/>
                </a:spcBef>
              </a:pPr>
              <a:t>2</a:t>
            </a:fld>
            <a:endParaRPr kumimoji="0" lang="en-US" altLang="ja-JP" smtClean="0">
              <a:solidFill>
                <a:srgbClr val="000000"/>
              </a:solidFill>
              <a:latin typeface="Arial" charset="0"/>
              <a:ea typeface="ＭＳ Ｐゴシック" pitchFamily="50" charset="-128"/>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DF2546BE-E44D-4E03-A4C3-80E985AEF544}" type="slidenum">
              <a:rPr kumimoji="0" lang="ja-JP" altLang="en-US" smtClean="0">
                <a:latin typeface="Arial" charset="0"/>
                <a:ea typeface="ＭＳ Ｐゴシック" pitchFamily="50" charset="-128"/>
              </a:rPr>
              <a:pPr>
                <a:spcBef>
                  <a:spcPct val="0"/>
                </a:spcBef>
              </a:pPr>
              <a:t>20</a:t>
            </a:fld>
            <a:endParaRPr kumimoji="0" lang="en-US" altLang="ja-JP" smtClean="0">
              <a:latin typeface="Arial" charset="0"/>
              <a:ea typeface="ＭＳ Ｐゴシック" pitchFamily="50"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DDDD3B25-B2C0-4FE9-AC7C-515745E35B19}" type="slidenum">
              <a:rPr kumimoji="0" lang="ja-JP" altLang="en-US" smtClean="0">
                <a:latin typeface="Arial" charset="0"/>
                <a:ea typeface="ＭＳ Ｐゴシック" pitchFamily="50" charset="-128"/>
              </a:rPr>
              <a:pPr>
                <a:spcBef>
                  <a:spcPct val="0"/>
                </a:spcBef>
              </a:pPr>
              <a:t>21</a:t>
            </a:fld>
            <a:endParaRPr kumimoji="0" lang="en-US" altLang="ja-JP" smtClean="0">
              <a:latin typeface="Arial" charset="0"/>
              <a:ea typeface="ＭＳ Ｐゴシック" pitchFamily="50"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1000" smtClean="0">
              <a:solidFill>
                <a:srgbClr val="FF0000"/>
              </a:solidFill>
              <a:latin typeface="Arial Black" pitchFamily="34" charset="0"/>
              <a:ea typeface="HG創英角ｺﾞｼｯｸUB" pitchFamily="49"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145CC180-96AB-478C-BB1F-7A460734ACC9}" type="slidenum">
              <a:rPr kumimoji="0" lang="ja-JP" altLang="en-US" smtClean="0">
                <a:latin typeface="Arial" charset="0"/>
                <a:ea typeface="ＭＳ Ｐゴシック" pitchFamily="50" charset="-128"/>
              </a:rPr>
              <a:pPr>
                <a:spcBef>
                  <a:spcPct val="0"/>
                </a:spcBef>
              </a:pPr>
              <a:t>22</a:t>
            </a:fld>
            <a:endParaRPr kumimoji="0" lang="en-US" altLang="ja-JP" smtClean="0">
              <a:latin typeface="Arial" charset="0"/>
              <a:ea typeface="ＭＳ Ｐゴシック" pitchFamily="50" charset="-128"/>
            </a:endParaRPr>
          </a:p>
        </p:txBody>
      </p:sp>
      <p:sp>
        <p:nvSpPr>
          <p:cNvPr id="90115" name="Rectangle 2"/>
          <p:cNvSpPr>
            <a:spLocks noGrp="1" noRot="1" noChangeAspect="1" noChangeArrowheads="1" noTextEdit="1"/>
          </p:cNvSpPr>
          <p:nvPr>
            <p:ph type="sldImg"/>
          </p:nvPr>
        </p:nvSpPr>
        <p:spPr>
          <a:xfrm>
            <a:off x="949325" y="762000"/>
            <a:ext cx="4879975" cy="3660775"/>
          </a:xfrm>
          <a:ln/>
        </p:spPr>
      </p:sp>
      <p:sp>
        <p:nvSpPr>
          <p:cNvPr id="90116" name="Rectangle 3"/>
          <p:cNvSpPr>
            <a:spLocks noGrp="1" noChangeArrowheads="1"/>
          </p:cNvSpPr>
          <p:nvPr>
            <p:ph type="body" idx="1"/>
          </p:nvPr>
        </p:nvSpPr>
        <p:spPr>
          <a:xfrm>
            <a:off x="914400" y="4725988"/>
            <a:ext cx="49530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8C91220D-1E18-4A61-9CD9-B1F7EF4CCFDF}" type="slidenum">
              <a:rPr kumimoji="0" lang="ja-JP" altLang="en-US" smtClean="0">
                <a:latin typeface="Arial" charset="0"/>
                <a:ea typeface="ＭＳ Ｐゴシック" pitchFamily="50" charset="-128"/>
              </a:rPr>
              <a:pPr>
                <a:spcBef>
                  <a:spcPct val="0"/>
                </a:spcBef>
              </a:pPr>
              <a:t>23</a:t>
            </a:fld>
            <a:endParaRPr kumimoji="0" lang="en-US" altLang="ja-JP" smtClean="0">
              <a:latin typeface="Arial" charset="0"/>
              <a:ea typeface="ＭＳ Ｐゴシック" pitchFamily="50"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8FAEAA36-3369-438B-98CD-C4A0CDAD8197}" type="slidenum">
              <a:rPr kumimoji="0" lang="ja-JP" altLang="en-US" smtClean="0">
                <a:latin typeface="Arial" charset="0"/>
                <a:ea typeface="ＭＳ Ｐゴシック" pitchFamily="50" charset="-128"/>
              </a:rPr>
              <a:pPr>
                <a:spcBef>
                  <a:spcPct val="0"/>
                </a:spcBef>
              </a:pPr>
              <a:t>24</a:t>
            </a:fld>
            <a:endParaRPr kumimoji="0" lang="en-US" altLang="ja-JP" smtClean="0">
              <a:latin typeface="Arial" charset="0"/>
              <a:ea typeface="ＭＳ Ｐゴシック" pitchFamily="50" charset="-128"/>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ＭＳ 明朝" pitchFamily="17" charset="-128"/>
              <a:ea typeface="ＭＳ 明朝" pitchFamily="17"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70C17F55-79B1-4696-A456-0272E01EB6C7}" type="slidenum">
              <a:rPr kumimoji="0" lang="ja-JP" altLang="en-US" smtClean="0">
                <a:latin typeface="Arial" charset="0"/>
                <a:ea typeface="ＭＳ Ｐゴシック" pitchFamily="50" charset="-128"/>
              </a:rPr>
              <a:pPr>
                <a:spcBef>
                  <a:spcPct val="0"/>
                </a:spcBef>
              </a:pPr>
              <a:t>25</a:t>
            </a:fld>
            <a:endParaRPr kumimoji="0" lang="en-US" altLang="ja-JP" smtClean="0">
              <a:latin typeface="Arial" charset="0"/>
              <a:ea typeface="ＭＳ Ｐゴシック" pitchFamily="50" charset="-128"/>
            </a:endParaRPr>
          </a:p>
        </p:txBody>
      </p:sp>
      <p:sp>
        <p:nvSpPr>
          <p:cNvPr id="93187" name="Rectangle 2"/>
          <p:cNvSpPr>
            <a:spLocks noGrp="1" noRot="1" noChangeAspect="1" noChangeArrowheads="1" noTextEdit="1"/>
          </p:cNvSpPr>
          <p:nvPr>
            <p:ph type="sldImg"/>
          </p:nvPr>
        </p:nvSpPr>
        <p:spPr>
          <a:xfrm>
            <a:off x="949325" y="762000"/>
            <a:ext cx="4879975" cy="3660775"/>
          </a:xfrm>
          <a:ln/>
        </p:spPr>
      </p:sp>
      <p:sp>
        <p:nvSpPr>
          <p:cNvPr id="93188" name="Rectangle 3"/>
          <p:cNvSpPr>
            <a:spLocks noGrp="1" noChangeArrowheads="1"/>
          </p:cNvSpPr>
          <p:nvPr>
            <p:ph type="body" idx="1"/>
          </p:nvPr>
        </p:nvSpPr>
        <p:spPr>
          <a:xfrm>
            <a:off x="914400" y="4725988"/>
            <a:ext cx="49530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995F141C-5854-46D9-9CA2-11A0D6E5E645}" type="slidenum">
              <a:rPr kumimoji="0" lang="ja-JP" altLang="en-US" smtClean="0">
                <a:latin typeface="Arial" charset="0"/>
                <a:ea typeface="ＭＳ Ｐゴシック" pitchFamily="50" charset="-128"/>
              </a:rPr>
              <a:pPr>
                <a:spcBef>
                  <a:spcPct val="0"/>
                </a:spcBef>
              </a:pPr>
              <a:t>26</a:t>
            </a:fld>
            <a:endParaRPr kumimoji="0" lang="en-US" altLang="ja-JP" smtClean="0">
              <a:latin typeface="Arial" charset="0"/>
              <a:ea typeface="ＭＳ Ｐゴシック" pitchFamily="50" charset="-128"/>
            </a:endParaRPr>
          </a:p>
        </p:txBody>
      </p:sp>
      <p:sp>
        <p:nvSpPr>
          <p:cNvPr id="94211" name="Rectangle 2"/>
          <p:cNvSpPr>
            <a:spLocks noGrp="1" noRot="1" noChangeAspect="1" noChangeArrowheads="1" noTextEdit="1"/>
          </p:cNvSpPr>
          <p:nvPr>
            <p:ph type="sldImg"/>
          </p:nvPr>
        </p:nvSpPr>
        <p:spPr>
          <a:xfrm>
            <a:off x="950913" y="762000"/>
            <a:ext cx="4878387" cy="3660775"/>
          </a:xfrm>
          <a:ln/>
        </p:spPr>
      </p:sp>
      <p:sp>
        <p:nvSpPr>
          <p:cNvPr id="94212" name="Rectangle 3"/>
          <p:cNvSpPr>
            <a:spLocks noGrp="1" noChangeArrowheads="1"/>
          </p:cNvSpPr>
          <p:nvPr>
            <p:ph type="body" idx="1"/>
          </p:nvPr>
        </p:nvSpPr>
        <p:spPr>
          <a:xfrm>
            <a:off x="914400" y="4725988"/>
            <a:ext cx="49530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4324AFF3-8304-4867-8C67-E071FE48E2D5}" type="slidenum">
              <a:rPr kumimoji="0" lang="ja-JP" altLang="en-US" smtClean="0">
                <a:latin typeface="Arial" charset="0"/>
                <a:ea typeface="ＭＳ Ｐゴシック" pitchFamily="50" charset="-128"/>
              </a:rPr>
              <a:pPr>
                <a:spcBef>
                  <a:spcPct val="0"/>
                </a:spcBef>
              </a:pPr>
              <a:t>27</a:t>
            </a:fld>
            <a:endParaRPr kumimoji="0" lang="en-US" altLang="ja-JP" smtClean="0">
              <a:latin typeface="Arial" charset="0"/>
              <a:ea typeface="ＭＳ Ｐゴシック" pitchFamily="50" charset="-128"/>
            </a:endParaRPr>
          </a:p>
        </p:txBody>
      </p:sp>
      <p:sp>
        <p:nvSpPr>
          <p:cNvPr id="95235" name="Rectangle 2"/>
          <p:cNvSpPr>
            <a:spLocks noGrp="1" noRot="1" noChangeAspect="1" noChangeArrowheads="1" noTextEdit="1"/>
          </p:cNvSpPr>
          <p:nvPr>
            <p:ph type="sldImg"/>
          </p:nvPr>
        </p:nvSpPr>
        <p:spPr>
          <a:xfrm>
            <a:off x="950913" y="762000"/>
            <a:ext cx="4878387" cy="3660775"/>
          </a:xfrm>
          <a:ln/>
        </p:spPr>
      </p:sp>
      <p:sp>
        <p:nvSpPr>
          <p:cNvPr id="95236" name="Rectangle 3"/>
          <p:cNvSpPr>
            <a:spLocks noGrp="1" noChangeArrowheads="1"/>
          </p:cNvSpPr>
          <p:nvPr>
            <p:ph type="body" idx="1"/>
          </p:nvPr>
        </p:nvSpPr>
        <p:spPr>
          <a:xfrm>
            <a:off x="914400" y="4725988"/>
            <a:ext cx="49530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A363D6B6-B37A-4943-BE82-1D1F58DC1A97}" type="slidenum">
              <a:rPr kumimoji="0" lang="ja-JP" altLang="en-US" smtClean="0">
                <a:latin typeface="Arial" charset="0"/>
                <a:ea typeface="ＭＳ Ｐゴシック" pitchFamily="50" charset="-128"/>
              </a:rPr>
              <a:pPr>
                <a:spcBef>
                  <a:spcPct val="0"/>
                </a:spcBef>
              </a:pPr>
              <a:t>28</a:t>
            </a:fld>
            <a:endParaRPr kumimoji="0" lang="en-US" altLang="ja-JP" smtClean="0">
              <a:latin typeface="Arial" charset="0"/>
              <a:ea typeface="ＭＳ Ｐゴシック" pitchFamily="50" charset="-128"/>
            </a:endParaRPr>
          </a:p>
        </p:txBody>
      </p:sp>
      <p:sp>
        <p:nvSpPr>
          <p:cNvPr id="96259" name="Rectangle 2"/>
          <p:cNvSpPr>
            <a:spLocks noGrp="1" noRot="1" noChangeAspect="1" noChangeArrowheads="1" noTextEdit="1"/>
          </p:cNvSpPr>
          <p:nvPr>
            <p:ph type="sldImg"/>
          </p:nvPr>
        </p:nvSpPr>
        <p:spPr>
          <a:xfrm>
            <a:off x="950913" y="762000"/>
            <a:ext cx="4878387" cy="3659188"/>
          </a:xfrm>
          <a:ln/>
        </p:spPr>
      </p:sp>
      <p:sp>
        <p:nvSpPr>
          <p:cNvPr id="96260" name="Rectangle 3"/>
          <p:cNvSpPr>
            <a:spLocks noGrp="1" noChangeArrowheads="1"/>
          </p:cNvSpPr>
          <p:nvPr>
            <p:ph type="body" idx="1"/>
          </p:nvPr>
        </p:nvSpPr>
        <p:spPr>
          <a:xfrm>
            <a:off x="914400" y="4725988"/>
            <a:ext cx="4953000" cy="4421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10000" y="93757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nchor="b"/>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2F806389-C1EF-4B94-B9A8-F878DFE46A73}" type="slidenum">
              <a:rPr kumimoji="0" lang="ja-JP" altLang="en-US">
                <a:solidFill>
                  <a:srgbClr val="000000"/>
                </a:solidFill>
                <a:latin typeface="Arial" charset="0"/>
                <a:ea typeface="ＭＳ Ｐゴシック" pitchFamily="50" charset="-128"/>
              </a:rPr>
              <a:pPr algn="r" eaLnBrk="1" hangingPunct="1">
                <a:spcBef>
                  <a:spcPct val="0"/>
                </a:spcBef>
              </a:pPr>
              <a:t>29</a:t>
            </a:fld>
            <a:endParaRPr kumimoji="0" lang="en-US" altLang="ja-JP">
              <a:solidFill>
                <a:srgbClr val="000000"/>
              </a:solidFill>
              <a:latin typeface="Arial" charset="0"/>
              <a:ea typeface="ＭＳ Ｐゴシック" pitchFamily="50" charset="-128"/>
            </a:endParaRPr>
          </a:p>
        </p:txBody>
      </p:sp>
      <p:sp>
        <p:nvSpPr>
          <p:cNvPr id="97283" name="Rectangle 2"/>
          <p:cNvSpPr>
            <a:spLocks noGrp="1" noRot="1" noChangeAspect="1" noChangeArrowheads="1" noTextEdit="1"/>
          </p:cNvSpPr>
          <p:nvPr>
            <p:ph type="sldImg"/>
          </p:nvPr>
        </p:nvSpPr>
        <p:spPr>
          <a:xfrm>
            <a:off x="952500" y="762000"/>
            <a:ext cx="4876800" cy="3659188"/>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27F30E8-812C-4BBC-B91B-98131F703C9D}" type="slidenum">
              <a:rPr kumimoji="0" lang="ja-JP" altLang="en-US" smtClean="0">
                <a:solidFill>
                  <a:srgbClr val="000000"/>
                </a:solidFill>
                <a:latin typeface="Arial" charset="0"/>
                <a:ea typeface="ＭＳ Ｐゴシック" pitchFamily="50" charset="-128"/>
              </a:rPr>
              <a:pPr>
                <a:spcBef>
                  <a:spcPct val="0"/>
                </a:spcBef>
              </a:pPr>
              <a:t>3</a:t>
            </a:fld>
            <a:endParaRPr kumimoji="0" lang="en-US" altLang="ja-JP" smtClean="0">
              <a:solidFill>
                <a:srgbClr val="000000"/>
              </a:solidFill>
              <a:latin typeface="Arial" charset="0"/>
              <a:ea typeface="ＭＳ Ｐゴシック" pitchFamily="50"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ea typeface="ＭＳ Ｐゴシック" pitchFamily="50" charset="-128"/>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10000" y="93757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nchor="b"/>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B4FA9AD6-189E-407A-ADD5-FE97492BDE0C}" type="slidenum">
              <a:rPr kumimoji="0" lang="ja-JP" altLang="en-US">
                <a:solidFill>
                  <a:srgbClr val="000000"/>
                </a:solidFill>
                <a:latin typeface="Arial" charset="0"/>
                <a:ea typeface="ＭＳ Ｐゴシック" pitchFamily="50" charset="-128"/>
              </a:rPr>
              <a:pPr algn="r" eaLnBrk="1" hangingPunct="1">
                <a:spcBef>
                  <a:spcPct val="0"/>
                </a:spcBef>
              </a:pPr>
              <a:t>30</a:t>
            </a:fld>
            <a:endParaRPr kumimoji="0" lang="en-US" altLang="ja-JP">
              <a:solidFill>
                <a:srgbClr val="000000"/>
              </a:solidFill>
              <a:latin typeface="Arial" charset="0"/>
              <a:ea typeface="ＭＳ Ｐゴシック" pitchFamily="50" charset="-128"/>
            </a:endParaRPr>
          </a:p>
        </p:txBody>
      </p:sp>
      <p:sp>
        <p:nvSpPr>
          <p:cNvPr id="98307" name="Rectangle 2"/>
          <p:cNvSpPr>
            <a:spLocks noGrp="1" noRot="1" noChangeAspect="1" noChangeArrowheads="1" noTextEdit="1"/>
          </p:cNvSpPr>
          <p:nvPr>
            <p:ph type="sldImg"/>
          </p:nvPr>
        </p:nvSpPr>
        <p:spPr>
          <a:xfrm>
            <a:off x="952500" y="762000"/>
            <a:ext cx="4876800" cy="3659188"/>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F2E9EE8E-4E1B-46B9-811C-F99F1110DFFB}" type="slidenum">
              <a:rPr kumimoji="0" lang="ja-JP" altLang="en-US" smtClean="0">
                <a:latin typeface="Arial" charset="0"/>
                <a:ea typeface="ＭＳ Ｐゴシック" pitchFamily="50" charset="-128"/>
              </a:rPr>
              <a:pPr>
                <a:spcBef>
                  <a:spcPct val="0"/>
                </a:spcBef>
              </a:pPr>
              <a:t>31</a:t>
            </a:fld>
            <a:endParaRPr kumimoji="0" lang="en-US" altLang="ja-JP" smtClean="0">
              <a:latin typeface="Arial" charset="0"/>
              <a:ea typeface="ＭＳ Ｐゴシック" pitchFamily="50" charset="-128"/>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solidFill>
                <a:srgbClr val="FF0000"/>
              </a:solidFill>
              <a:latin typeface="Arial Black" pitchFamily="34" charset="0"/>
              <a:ea typeface="HG創英角ｺﾞｼｯｸUB" pitchFamily="49"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04B87E1-9500-41C0-A522-5F044997D8C1}" type="slidenum">
              <a:rPr kumimoji="0" lang="ja-JP" altLang="en-US" smtClean="0">
                <a:solidFill>
                  <a:srgbClr val="000000"/>
                </a:solidFill>
                <a:latin typeface="Arial" charset="0"/>
                <a:ea typeface="ＭＳ Ｐゴシック" pitchFamily="50" charset="-128"/>
              </a:rPr>
              <a:pPr>
                <a:spcBef>
                  <a:spcPct val="0"/>
                </a:spcBef>
              </a:pPr>
              <a:t>32</a:t>
            </a:fld>
            <a:endParaRPr kumimoji="0" lang="en-US" altLang="ja-JP" smtClean="0">
              <a:solidFill>
                <a:srgbClr val="000000"/>
              </a:solidFill>
              <a:latin typeface="Arial" charset="0"/>
              <a:ea typeface="ＭＳ Ｐゴシック" pitchFamily="50" charset="-128"/>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latin typeface="ＭＳ 明朝" pitchFamily="17" charset="-128"/>
              <a:ea typeface="ＭＳ 明朝" pitchFamily="17"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46BEBEC7-338D-4E96-9C40-ED0CBEB49EA5}" type="slidenum">
              <a:rPr kumimoji="0" lang="ja-JP" altLang="en-US" smtClean="0">
                <a:latin typeface="Arial" charset="0"/>
                <a:ea typeface="ＭＳ Ｐゴシック" pitchFamily="50" charset="-128"/>
              </a:rPr>
              <a:pPr>
                <a:spcBef>
                  <a:spcPct val="0"/>
                </a:spcBef>
              </a:pPr>
              <a:t>33</a:t>
            </a:fld>
            <a:endParaRPr kumimoji="0" lang="en-US" altLang="ja-JP" smtClean="0">
              <a:latin typeface="Arial" charset="0"/>
              <a:ea typeface="ＭＳ Ｐゴシック" pitchFamily="50" charset="-128"/>
            </a:endParaRPr>
          </a:p>
        </p:txBody>
      </p:sp>
      <p:sp>
        <p:nvSpPr>
          <p:cNvPr id="101379" name="Rectangle 2"/>
          <p:cNvSpPr>
            <a:spLocks noGrp="1" noRot="1" noChangeAspect="1" noChangeArrowheads="1" noTextEdit="1"/>
          </p:cNvSpPr>
          <p:nvPr>
            <p:ph type="sldImg"/>
          </p:nvPr>
        </p:nvSpPr>
        <p:spPr>
          <a:xfrm>
            <a:off x="952500" y="762000"/>
            <a:ext cx="4876800" cy="3659188"/>
          </a:xfrm>
          <a:ln/>
        </p:spPr>
      </p:sp>
      <p:sp>
        <p:nvSpPr>
          <p:cNvPr id="101380" name="Rectangle 3"/>
          <p:cNvSpPr>
            <a:spLocks noGrp="1" noChangeArrowheads="1"/>
          </p:cNvSpPr>
          <p:nvPr>
            <p:ph type="body" idx="1"/>
          </p:nvPr>
        </p:nvSpPr>
        <p:spPr>
          <a:xfrm>
            <a:off x="914400" y="4725988"/>
            <a:ext cx="4953000" cy="4421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DE7E7090-1ED0-44B1-A310-9EEEC4113A0B}" type="slidenum">
              <a:rPr kumimoji="0" lang="ja-JP" altLang="en-US" smtClean="0">
                <a:latin typeface="Arial" charset="0"/>
                <a:ea typeface="ＭＳ Ｐゴシック" pitchFamily="50" charset="-128"/>
              </a:rPr>
              <a:pPr>
                <a:spcBef>
                  <a:spcPct val="0"/>
                </a:spcBef>
              </a:pPr>
              <a:t>34</a:t>
            </a:fld>
            <a:endParaRPr kumimoji="0" lang="en-US" altLang="ja-JP" smtClean="0">
              <a:latin typeface="Arial" charset="0"/>
              <a:ea typeface="ＭＳ Ｐゴシック" pitchFamily="50" charset="-128"/>
            </a:endParaRPr>
          </a:p>
        </p:txBody>
      </p:sp>
      <p:sp>
        <p:nvSpPr>
          <p:cNvPr id="102403" name="Rectangle 2"/>
          <p:cNvSpPr>
            <a:spLocks noGrp="1" noRot="1" noChangeAspect="1" noChangeArrowheads="1" noTextEdit="1"/>
          </p:cNvSpPr>
          <p:nvPr>
            <p:ph type="sldImg"/>
          </p:nvPr>
        </p:nvSpPr>
        <p:spPr>
          <a:xfrm>
            <a:off x="952500" y="762000"/>
            <a:ext cx="4876800" cy="3659188"/>
          </a:xfrm>
          <a:ln/>
        </p:spPr>
      </p:sp>
      <p:sp>
        <p:nvSpPr>
          <p:cNvPr id="102404" name="Rectangle 3"/>
          <p:cNvSpPr>
            <a:spLocks noGrp="1" noChangeArrowheads="1"/>
          </p:cNvSpPr>
          <p:nvPr>
            <p:ph type="body" idx="1"/>
          </p:nvPr>
        </p:nvSpPr>
        <p:spPr>
          <a:xfrm>
            <a:off x="914400" y="4725988"/>
            <a:ext cx="4953000" cy="4421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9574AB08-9506-4E0A-A097-AD5CF3A3B26A}" type="slidenum">
              <a:rPr kumimoji="0" lang="ja-JP" altLang="en-US" smtClean="0">
                <a:latin typeface="Arial" charset="0"/>
                <a:ea typeface="ＭＳ Ｐゴシック" pitchFamily="50" charset="-128"/>
              </a:rPr>
              <a:pPr>
                <a:spcBef>
                  <a:spcPct val="0"/>
                </a:spcBef>
              </a:pPr>
              <a:t>35</a:t>
            </a:fld>
            <a:endParaRPr kumimoji="0" lang="en-US" altLang="ja-JP" smtClean="0">
              <a:latin typeface="Arial" charset="0"/>
              <a:ea typeface="ＭＳ Ｐゴシック" pitchFamily="50" charset="-128"/>
            </a:endParaRPr>
          </a:p>
        </p:txBody>
      </p:sp>
      <p:sp>
        <p:nvSpPr>
          <p:cNvPr id="103427" name="Rectangle 2"/>
          <p:cNvSpPr>
            <a:spLocks noGrp="1" noRot="1" noChangeAspect="1" noChangeArrowheads="1" noTextEdit="1"/>
          </p:cNvSpPr>
          <p:nvPr>
            <p:ph type="sldImg"/>
          </p:nvPr>
        </p:nvSpPr>
        <p:spPr>
          <a:xfrm>
            <a:off x="952500" y="762000"/>
            <a:ext cx="4876800" cy="3659188"/>
          </a:xfrm>
          <a:ln/>
        </p:spPr>
      </p:sp>
      <p:sp>
        <p:nvSpPr>
          <p:cNvPr id="103428" name="Rectangle 3"/>
          <p:cNvSpPr>
            <a:spLocks noGrp="1" noChangeArrowheads="1"/>
          </p:cNvSpPr>
          <p:nvPr>
            <p:ph type="body" idx="1"/>
          </p:nvPr>
        </p:nvSpPr>
        <p:spPr>
          <a:xfrm>
            <a:off x="914400" y="4725988"/>
            <a:ext cx="4953000" cy="4421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EF8D5D15-383E-4135-8573-2C5162ECD622}" type="slidenum">
              <a:rPr kumimoji="0" lang="ja-JP" altLang="en-US" smtClean="0">
                <a:latin typeface="Arial" charset="0"/>
                <a:ea typeface="ＭＳ Ｐゴシック" pitchFamily="50" charset="-128"/>
              </a:rPr>
              <a:pPr>
                <a:spcBef>
                  <a:spcPct val="0"/>
                </a:spcBef>
              </a:pPr>
              <a:t>36</a:t>
            </a:fld>
            <a:endParaRPr kumimoji="0" lang="en-US" altLang="ja-JP" smtClean="0">
              <a:latin typeface="Arial" charset="0"/>
              <a:ea typeface="ＭＳ Ｐゴシック" pitchFamily="50" charset="-128"/>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solidFill>
                <a:srgbClr val="000000"/>
              </a:solidFill>
              <a:latin typeface="ＭＳ 明朝" pitchFamily="17" charset="-128"/>
              <a:ea typeface="ＭＳ 明朝" pitchFamily="1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763B13D8-2B09-485B-ABDD-3CDFAE9BB0B3}" type="slidenum">
              <a:rPr kumimoji="0" lang="ja-JP" altLang="en-US" smtClean="0">
                <a:solidFill>
                  <a:srgbClr val="000000"/>
                </a:solidFill>
                <a:latin typeface="Arial" charset="0"/>
                <a:ea typeface="ＭＳ Ｐゴシック" pitchFamily="50" charset="-128"/>
              </a:rPr>
              <a:pPr>
                <a:spcBef>
                  <a:spcPct val="0"/>
                </a:spcBef>
              </a:pPr>
              <a:t>4</a:t>
            </a:fld>
            <a:endParaRPr kumimoji="0" lang="en-US" altLang="ja-JP" smtClean="0">
              <a:solidFill>
                <a:srgbClr val="000000"/>
              </a:solidFill>
              <a:latin typeface="Arial" charset="0"/>
              <a:ea typeface="ＭＳ Ｐゴシック" pitchFamily="50"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a:p>
            <a:pPr eaLnBrk="1" hangingPunct="1"/>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FE2CC61E-B1B8-4F76-A26C-F9C3FFC1804F}" type="slidenum">
              <a:rPr kumimoji="0" lang="ja-JP" altLang="en-US" smtClean="0">
                <a:solidFill>
                  <a:srgbClr val="000000"/>
                </a:solidFill>
                <a:latin typeface="Arial" charset="0"/>
                <a:ea typeface="ＭＳ Ｐゴシック" pitchFamily="50" charset="-128"/>
              </a:rPr>
              <a:pPr>
                <a:spcBef>
                  <a:spcPct val="0"/>
                </a:spcBef>
              </a:pPr>
              <a:t>5</a:t>
            </a:fld>
            <a:endParaRPr kumimoji="0" lang="en-US" altLang="ja-JP" smtClean="0">
              <a:solidFill>
                <a:srgbClr val="000000"/>
              </a:solidFill>
              <a:latin typeface="Arial" charset="0"/>
              <a:ea typeface="ＭＳ Ｐゴシック" pitchFamily="50"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9398D1B0-623B-4C01-842F-941F87792C02}" type="slidenum">
              <a:rPr kumimoji="0" lang="ja-JP" altLang="en-US" smtClean="0">
                <a:latin typeface="Arial" charset="0"/>
                <a:ea typeface="ＭＳ Ｐゴシック" pitchFamily="50" charset="-128"/>
              </a:rPr>
              <a:pPr>
                <a:spcBef>
                  <a:spcPct val="0"/>
                </a:spcBef>
              </a:pPr>
              <a:t>6</a:t>
            </a:fld>
            <a:endParaRPr kumimoji="0" lang="en-US" altLang="ja-JP" smtClean="0">
              <a:latin typeface="Arial" charset="0"/>
              <a:ea typeface="ＭＳ Ｐゴシック" pitchFamily="50" charset="-128"/>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ＭＳ 明朝" pitchFamily="17" charset="-128"/>
              <a:ea typeface="ＭＳ 明朝" pitchFamily="1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65F08E31-4BB9-421B-B9F7-EA815CCF2589}" type="slidenum">
              <a:rPr kumimoji="0" lang="ja-JP" altLang="en-US" smtClean="0">
                <a:solidFill>
                  <a:srgbClr val="000000"/>
                </a:solidFill>
                <a:latin typeface="Arial" charset="0"/>
                <a:ea typeface="ＭＳ Ｐゴシック" pitchFamily="50" charset="-128"/>
              </a:rPr>
              <a:pPr>
                <a:spcBef>
                  <a:spcPct val="0"/>
                </a:spcBef>
              </a:pPr>
              <a:t>7</a:t>
            </a:fld>
            <a:endParaRPr kumimoji="0" lang="en-US" altLang="ja-JP" smtClean="0">
              <a:solidFill>
                <a:srgbClr val="000000"/>
              </a:solidFill>
              <a:latin typeface="Arial" charset="0"/>
              <a:ea typeface="ＭＳ Ｐゴシック" pitchFamily="50" charset="-128"/>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BC0D4D0F-DD82-43BB-8514-891B2AF73EE1}" type="slidenum">
              <a:rPr kumimoji="0" lang="ja-JP" altLang="en-US" smtClean="0">
                <a:solidFill>
                  <a:srgbClr val="000000"/>
                </a:solidFill>
                <a:latin typeface="Arial" charset="0"/>
                <a:ea typeface="ＭＳ Ｐゴシック" pitchFamily="50" charset="-128"/>
              </a:rPr>
              <a:pPr>
                <a:spcBef>
                  <a:spcPct val="0"/>
                </a:spcBef>
              </a:pPr>
              <a:t>8</a:t>
            </a:fld>
            <a:endParaRPr kumimoji="0" lang="en-US" altLang="ja-JP" smtClean="0">
              <a:solidFill>
                <a:srgbClr val="000000"/>
              </a:solidFill>
              <a:latin typeface="Arial" charset="0"/>
              <a:ea typeface="ＭＳ Ｐゴシック" pitchFamily="50" charset="-128"/>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26DE8C50-F0F4-4FB9-A43B-CD23871DE27D}" type="slidenum">
              <a:rPr kumimoji="0" lang="ja-JP" altLang="en-US" smtClean="0">
                <a:solidFill>
                  <a:srgbClr val="000000"/>
                </a:solidFill>
                <a:latin typeface="Arial" charset="0"/>
                <a:ea typeface="ＭＳ Ｐゴシック" pitchFamily="50" charset="-128"/>
              </a:rPr>
              <a:pPr>
                <a:spcBef>
                  <a:spcPct val="0"/>
                </a:spcBef>
              </a:pPr>
              <a:t>9</a:t>
            </a:fld>
            <a:endParaRPr kumimoji="0" lang="en-US" altLang="ja-JP" smtClean="0">
              <a:solidFill>
                <a:srgbClr val="000000"/>
              </a:solidFill>
              <a:latin typeface="Arial" charset="0"/>
              <a:ea typeface="ＭＳ Ｐゴシック" pitchFamily="50"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74638" y="2684463"/>
            <a:ext cx="8580437" cy="1171575"/>
          </a:xfrm>
          <a:effectLst/>
        </p:spPr>
        <p:txBody>
          <a:bodyPr/>
          <a:lstStyle>
            <a:lvl1pPr algn="ctr">
              <a:defRPr/>
            </a:lvl1pPr>
          </a:lstStyle>
          <a:p>
            <a:r>
              <a:rPr lang="ja-JP" altLang="en-US"/>
              <a:t>マスタ タイトルの書式設定</a:t>
            </a:r>
          </a:p>
        </p:txBody>
      </p:sp>
      <p:sp>
        <p:nvSpPr>
          <p:cNvPr id="7171" name="Rectangle 3"/>
          <p:cNvSpPr>
            <a:spLocks noGrp="1" noChangeArrowheads="1"/>
          </p:cNvSpPr>
          <p:nvPr>
            <p:ph type="subTitle" idx="1"/>
          </p:nvPr>
        </p:nvSpPr>
        <p:spPr>
          <a:xfrm>
            <a:off x="1387475" y="3856038"/>
            <a:ext cx="6369050" cy="1858962"/>
          </a:xfrm>
        </p:spPr>
        <p:txBody>
          <a:bodyPr/>
          <a:lstStyle>
            <a:lvl1pPr marL="0" indent="0" algn="ctr">
              <a:buFontTx/>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A515D6FE-EDA1-4D06-A974-CD5011710600}" type="slidenum">
              <a:rPr lang="ja-JP" altLang="en-US"/>
              <a:pPr>
                <a:defRPr/>
              </a:pPr>
              <a:t>‹#›</a:t>
            </a:fld>
            <a:endParaRPr lang="en-US" altLang="ja-JP"/>
          </a:p>
        </p:txBody>
      </p:sp>
    </p:spTree>
    <p:extLst>
      <p:ext uri="{BB962C8B-B14F-4D97-AF65-F5344CB8AC3E}">
        <p14:creationId xmlns:p14="http://schemas.microsoft.com/office/powerpoint/2010/main" val="312532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0"/>
          <p:cNvSpPr>
            <a:spLocks noGrp="1" noChangeArrowheads="1"/>
          </p:cNvSpPr>
          <p:nvPr>
            <p:ph type="sldNum" sz="quarter" idx="12"/>
          </p:nvPr>
        </p:nvSpPr>
        <p:spPr>
          <a:ln/>
        </p:spPr>
        <p:txBody>
          <a:bodyPr/>
          <a:lstStyle>
            <a:lvl1pPr>
              <a:defRPr/>
            </a:lvl1pPr>
          </a:lstStyle>
          <a:p>
            <a:pPr>
              <a:defRPr/>
            </a:pPr>
            <a:fld id="{311F6AAE-9679-4D42-99CB-C59B2F017755}" type="slidenum">
              <a:rPr lang="ja-JP" altLang="en-US"/>
              <a:pPr>
                <a:defRPr/>
              </a:pPr>
              <a:t>‹#›</a:t>
            </a:fld>
            <a:endParaRPr lang="en-US" altLang="ja-JP"/>
          </a:p>
        </p:txBody>
      </p:sp>
    </p:spTree>
    <p:extLst>
      <p:ext uri="{BB962C8B-B14F-4D97-AF65-F5344CB8AC3E}">
        <p14:creationId xmlns:p14="http://schemas.microsoft.com/office/powerpoint/2010/main" val="58282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21475" y="34925"/>
            <a:ext cx="2011363" cy="63690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34925"/>
            <a:ext cx="5883275" cy="63690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0"/>
          <p:cNvSpPr>
            <a:spLocks noGrp="1" noChangeArrowheads="1"/>
          </p:cNvSpPr>
          <p:nvPr>
            <p:ph type="sldNum" sz="quarter" idx="12"/>
          </p:nvPr>
        </p:nvSpPr>
        <p:spPr>
          <a:ln/>
        </p:spPr>
        <p:txBody>
          <a:bodyPr/>
          <a:lstStyle>
            <a:lvl1pPr>
              <a:defRPr/>
            </a:lvl1pPr>
          </a:lstStyle>
          <a:p>
            <a:pPr>
              <a:defRPr/>
            </a:pPr>
            <a:fld id="{49C52221-7FCA-4E81-8919-6B85739E160B}" type="slidenum">
              <a:rPr lang="ja-JP" altLang="en-US"/>
              <a:pPr>
                <a:defRPr/>
              </a:pPr>
              <a:t>‹#›</a:t>
            </a:fld>
            <a:endParaRPr lang="en-US" altLang="ja-JP"/>
          </a:p>
        </p:txBody>
      </p:sp>
    </p:spTree>
    <p:extLst>
      <p:ext uri="{BB962C8B-B14F-4D97-AF65-F5344CB8AC3E}">
        <p14:creationId xmlns:p14="http://schemas.microsoft.com/office/powerpoint/2010/main" val="3940452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74638" y="2684463"/>
            <a:ext cx="8580437" cy="1171575"/>
          </a:xfrm>
          <a:effectLst/>
        </p:spPr>
        <p:txBody>
          <a:bodyPr/>
          <a:lstStyle>
            <a:lvl1pPr algn="ctr">
              <a:defRPr/>
            </a:lvl1pPr>
          </a:lstStyle>
          <a:p>
            <a:r>
              <a:rPr lang="ja-JP" altLang="en-US"/>
              <a:t>マスタ タイトルの書式設定</a:t>
            </a:r>
          </a:p>
        </p:txBody>
      </p:sp>
      <p:sp>
        <p:nvSpPr>
          <p:cNvPr id="7171" name="Rectangle 3"/>
          <p:cNvSpPr>
            <a:spLocks noGrp="1" noChangeArrowheads="1"/>
          </p:cNvSpPr>
          <p:nvPr>
            <p:ph type="subTitle" idx="1"/>
          </p:nvPr>
        </p:nvSpPr>
        <p:spPr>
          <a:xfrm>
            <a:off x="1387475" y="3856038"/>
            <a:ext cx="6369050" cy="1858962"/>
          </a:xfrm>
        </p:spPr>
        <p:txBody>
          <a:bodyPr/>
          <a:lstStyle>
            <a:lvl1pPr marL="0" indent="0" algn="ctr">
              <a:buFontTx/>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kumimoji="1"/>
            </a:lvl1pPr>
          </a:lstStyle>
          <a:p>
            <a:pPr>
              <a:defRPr/>
            </a:pPr>
            <a:endParaRPr lang="en-US" altLang="ja-JP"/>
          </a:p>
        </p:txBody>
      </p:sp>
      <p:sp>
        <p:nvSpPr>
          <p:cNvPr id="5" name="Rectangle 5"/>
          <p:cNvSpPr>
            <a:spLocks noGrp="1" noChangeArrowheads="1"/>
          </p:cNvSpPr>
          <p:nvPr>
            <p:ph type="ftr" sz="quarter" idx="11"/>
          </p:nvPr>
        </p:nvSpPr>
        <p:spPr/>
        <p:txBody>
          <a:bodyPr/>
          <a:lstStyle>
            <a:lvl1pPr algn="l">
              <a:defRPr kumimoji="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kumimoji="1"/>
            </a:lvl1pPr>
          </a:lstStyle>
          <a:p>
            <a:pPr>
              <a:defRPr/>
            </a:pPr>
            <a:fld id="{EEB20E08-51CE-4822-8C9D-844A66D7A863}" type="slidenum">
              <a:rPr lang="ja-JP" altLang="en-US"/>
              <a:pPr>
                <a:defRPr/>
              </a:pPr>
              <a:t>‹#›</a:t>
            </a:fld>
            <a:endParaRPr lang="en-US" altLang="ja-JP"/>
          </a:p>
        </p:txBody>
      </p:sp>
    </p:spTree>
    <p:extLst>
      <p:ext uri="{BB962C8B-B14F-4D97-AF65-F5344CB8AC3E}">
        <p14:creationId xmlns:p14="http://schemas.microsoft.com/office/powerpoint/2010/main" val="2980888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5" name="Rectangle 1029"/>
          <p:cNvSpPr>
            <a:spLocks noGrp="1" noChangeArrowheads="1"/>
          </p:cNvSpPr>
          <p:nvPr>
            <p:ph type="ftr" sz="quarter" idx="11"/>
          </p:nvPr>
        </p:nvSpPr>
        <p:spPr/>
        <p:txBody>
          <a:bodyPr/>
          <a:lstStyle>
            <a:lvl1pPr algn="l">
              <a:defRPr kumimoji="1"/>
            </a:lvl1pPr>
          </a:lstStyle>
          <a:p>
            <a:pPr>
              <a:defRPr/>
            </a:pPr>
            <a:endParaRPr lang="en-US" altLang="ja-JP"/>
          </a:p>
        </p:txBody>
      </p:sp>
      <p:sp>
        <p:nvSpPr>
          <p:cNvPr id="6" name="Rectangle 1030"/>
          <p:cNvSpPr>
            <a:spLocks noGrp="1" noChangeArrowheads="1"/>
          </p:cNvSpPr>
          <p:nvPr>
            <p:ph type="sldNum" sz="quarter" idx="12"/>
          </p:nvPr>
        </p:nvSpPr>
        <p:spPr/>
        <p:txBody>
          <a:bodyPr/>
          <a:lstStyle>
            <a:lvl1pPr>
              <a:defRPr kumimoji="1"/>
            </a:lvl1pPr>
          </a:lstStyle>
          <a:p>
            <a:pPr>
              <a:defRPr/>
            </a:pPr>
            <a:fld id="{790D0869-35DB-4E6D-A3BD-36EDE8B6D6F0}" type="slidenum">
              <a:rPr lang="ja-JP" altLang="en-US"/>
              <a:pPr>
                <a:defRPr/>
              </a:pPr>
              <a:t>‹#›</a:t>
            </a:fld>
            <a:endParaRPr lang="en-US" altLang="ja-JP"/>
          </a:p>
        </p:txBody>
      </p:sp>
    </p:spTree>
    <p:extLst>
      <p:ext uri="{BB962C8B-B14F-4D97-AF65-F5344CB8AC3E}">
        <p14:creationId xmlns:p14="http://schemas.microsoft.com/office/powerpoint/2010/main" val="707801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5" name="Rectangle 1029"/>
          <p:cNvSpPr>
            <a:spLocks noGrp="1" noChangeArrowheads="1"/>
          </p:cNvSpPr>
          <p:nvPr>
            <p:ph type="ftr" sz="quarter" idx="11"/>
          </p:nvPr>
        </p:nvSpPr>
        <p:spPr/>
        <p:txBody>
          <a:bodyPr/>
          <a:lstStyle>
            <a:lvl1pPr algn="l">
              <a:defRPr kumimoji="1"/>
            </a:lvl1pPr>
          </a:lstStyle>
          <a:p>
            <a:pPr>
              <a:defRPr/>
            </a:pPr>
            <a:endParaRPr lang="en-US" altLang="ja-JP"/>
          </a:p>
        </p:txBody>
      </p:sp>
      <p:sp>
        <p:nvSpPr>
          <p:cNvPr id="6" name="Rectangle 1030"/>
          <p:cNvSpPr>
            <a:spLocks noGrp="1" noChangeArrowheads="1"/>
          </p:cNvSpPr>
          <p:nvPr>
            <p:ph type="sldNum" sz="quarter" idx="12"/>
          </p:nvPr>
        </p:nvSpPr>
        <p:spPr/>
        <p:txBody>
          <a:bodyPr/>
          <a:lstStyle>
            <a:lvl1pPr>
              <a:defRPr kumimoji="1"/>
            </a:lvl1pPr>
          </a:lstStyle>
          <a:p>
            <a:pPr>
              <a:defRPr/>
            </a:pPr>
            <a:fld id="{ADDB1B4E-4A22-471C-B903-B5A0DE594ACD}" type="slidenum">
              <a:rPr lang="ja-JP" altLang="en-US"/>
              <a:pPr>
                <a:defRPr/>
              </a:pPr>
              <a:t>‹#›</a:t>
            </a:fld>
            <a:endParaRPr lang="en-US" altLang="ja-JP"/>
          </a:p>
        </p:txBody>
      </p:sp>
    </p:spTree>
    <p:extLst>
      <p:ext uri="{BB962C8B-B14F-4D97-AF65-F5344CB8AC3E}">
        <p14:creationId xmlns:p14="http://schemas.microsoft.com/office/powerpoint/2010/main" val="3288824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960438" y="1720850"/>
            <a:ext cx="38100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22838" y="1720850"/>
            <a:ext cx="38100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6" name="Rectangle 1029"/>
          <p:cNvSpPr>
            <a:spLocks noGrp="1" noChangeArrowheads="1"/>
          </p:cNvSpPr>
          <p:nvPr>
            <p:ph type="ftr" sz="quarter" idx="11"/>
          </p:nvPr>
        </p:nvSpPr>
        <p:spPr/>
        <p:txBody>
          <a:bodyPr/>
          <a:lstStyle>
            <a:lvl1pPr algn="l">
              <a:defRPr kumimoji="1"/>
            </a:lvl1pPr>
          </a:lstStyle>
          <a:p>
            <a:pPr>
              <a:defRPr/>
            </a:pPr>
            <a:endParaRPr lang="en-US" altLang="ja-JP"/>
          </a:p>
        </p:txBody>
      </p:sp>
      <p:sp>
        <p:nvSpPr>
          <p:cNvPr id="7" name="Rectangle 1030"/>
          <p:cNvSpPr>
            <a:spLocks noGrp="1" noChangeArrowheads="1"/>
          </p:cNvSpPr>
          <p:nvPr>
            <p:ph type="sldNum" sz="quarter" idx="12"/>
          </p:nvPr>
        </p:nvSpPr>
        <p:spPr/>
        <p:txBody>
          <a:bodyPr/>
          <a:lstStyle>
            <a:lvl1pPr>
              <a:defRPr kumimoji="1"/>
            </a:lvl1pPr>
          </a:lstStyle>
          <a:p>
            <a:pPr>
              <a:defRPr/>
            </a:pPr>
            <a:fld id="{D18E3D84-44A2-46C2-B12F-674142E0433F}" type="slidenum">
              <a:rPr lang="ja-JP" altLang="en-US"/>
              <a:pPr>
                <a:defRPr/>
              </a:pPr>
              <a:t>‹#›</a:t>
            </a:fld>
            <a:endParaRPr lang="en-US" altLang="ja-JP"/>
          </a:p>
        </p:txBody>
      </p:sp>
    </p:spTree>
    <p:extLst>
      <p:ext uri="{BB962C8B-B14F-4D97-AF65-F5344CB8AC3E}">
        <p14:creationId xmlns:p14="http://schemas.microsoft.com/office/powerpoint/2010/main" val="3304990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8" name="Rectangle 1029"/>
          <p:cNvSpPr>
            <a:spLocks noGrp="1" noChangeArrowheads="1"/>
          </p:cNvSpPr>
          <p:nvPr>
            <p:ph type="ftr" sz="quarter" idx="11"/>
          </p:nvPr>
        </p:nvSpPr>
        <p:spPr/>
        <p:txBody>
          <a:bodyPr/>
          <a:lstStyle>
            <a:lvl1pPr algn="l">
              <a:defRPr kumimoji="1"/>
            </a:lvl1pPr>
          </a:lstStyle>
          <a:p>
            <a:pPr>
              <a:defRPr/>
            </a:pPr>
            <a:endParaRPr lang="en-US" altLang="ja-JP"/>
          </a:p>
        </p:txBody>
      </p:sp>
      <p:sp>
        <p:nvSpPr>
          <p:cNvPr id="9" name="Rectangle 1030"/>
          <p:cNvSpPr>
            <a:spLocks noGrp="1" noChangeArrowheads="1"/>
          </p:cNvSpPr>
          <p:nvPr>
            <p:ph type="sldNum" sz="quarter" idx="12"/>
          </p:nvPr>
        </p:nvSpPr>
        <p:spPr/>
        <p:txBody>
          <a:bodyPr/>
          <a:lstStyle>
            <a:lvl1pPr>
              <a:defRPr kumimoji="1"/>
            </a:lvl1pPr>
          </a:lstStyle>
          <a:p>
            <a:pPr>
              <a:defRPr/>
            </a:pPr>
            <a:fld id="{71BFE42F-D6FA-439C-95EE-64A83DED7EDF}" type="slidenum">
              <a:rPr lang="ja-JP" altLang="en-US"/>
              <a:pPr>
                <a:defRPr/>
              </a:pPr>
              <a:t>‹#›</a:t>
            </a:fld>
            <a:endParaRPr lang="en-US" altLang="ja-JP"/>
          </a:p>
        </p:txBody>
      </p:sp>
    </p:spTree>
    <p:extLst>
      <p:ext uri="{BB962C8B-B14F-4D97-AF65-F5344CB8AC3E}">
        <p14:creationId xmlns:p14="http://schemas.microsoft.com/office/powerpoint/2010/main" val="903176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4" name="Rectangle 1029"/>
          <p:cNvSpPr>
            <a:spLocks noGrp="1" noChangeArrowheads="1"/>
          </p:cNvSpPr>
          <p:nvPr>
            <p:ph type="ftr" sz="quarter" idx="11"/>
          </p:nvPr>
        </p:nvSpPr>
        <p:spPr/>
        <p:txBody>
          <a:bodyPr/>
          <a:lstStyle>
            <a:lvl1pPr algn="l">
              <a:defRPr kumimoji="1"/>
            </a:lvl1pPr>
          </a:lstStyle>
          <a:p>
            <a:pPr>
              <a:defRPr/>
            </a:pPr>
            <a:endParaRPr lang="en-US" altLang="ja-JP"/>
          </a:p>
        </p:txBody>
      </p:sp>
      <p:sp>
        <p:nvSpPr>
          <p:cNvPr id="5" name="Rectangle 1030"/>
          <p:cNvSpPr>
            <a:spLocks noGrp="1" noChangeArrowheads="1"/>
          </p:cNvSpPr>
          <p:nvPr>
            <p:ph type="sldNum" sz="quarter" idx="12"/>
          </p:nvPr>
        </p:nvSpPr>
        <p:spPr/>
        <p:txBody>
          <a:bodyPr/>
          <a:lstStyle>
            <a:lvl1pPr>
              <a:defRPr kumimoji="1"/>
            </a:lvl1pPr>
          </a:lstStyle>
          <a:p>
            <a:pPr>
              <a:defRPr/>
            </a:pPr>
            <a:fld id="{F1774615-5C5D-430C-8466-76094D174A95}" type="slidenum">
              <a:rPr lang="ja-JP" altLang="en-US"/>
              <a:pPr>
                <a:defRPr/>
              </a:pPr>
              <a:t>‹#›</a:t>
            </a:fld>
            <a:endParaRPr lang="en-US" altLang="ja-JP"/>
          </a:p>
        </p:txBody>
      </p:sp>
    </p:spTree>
    <p:extLst>
      <p:ext uri="{BB962C8B-B14F-4D97-AF65-F5344CB8AC3E}">
        <p14:creationId xmlns:p14="http://schemas.microsoft.com/office/powerpoint/2010/main" val="1133754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3" name="Rectangle 1029"/>
          <p:cNvSpPr>
            <a:spLocks noGrp="1" noChangeArrowheads="1"/>
          </p:cNvSpPr>
          <p:nvPr>
            <p:ph type="ftr" sz="quarter" idx="11"/>
          </p:nvPr>
        </p:nvSpPr>
        <p:spPr/>
        <p:txBody>
          <a:bodyPr/>
          <a:lstStyle>
            <a:lvl1pPr algn="l">
              <a:defRPr kumimoji="1"/>
            </a:lvl1pPr>
          </a:lstStyle>
          <a:p>
            <a:pPr>
              <a:defRPr/>
            </a:pPr>
            <a:endParaRPr lang="en-US" altLang="ja-JP"/>
          </a:p>
        </p:txBody>
      </p:sp>
      <p:sp>
        <p:nvSpPr>
          <p:cNvPr id="4" name="Rectangle 1030"/>
          <p:cNvSpPr>
            <a:spLocks noGrp="1" noChangeArrowheads="1"/>
          </p:cNvSpPr>
          <p:nvPr>
            <p:ph type="sldNum" sz="quarter" idx="12"/>
          </p:nvPr>
        </p:nvSpPr>
        <p:spPr/>
        <p:txBody>
          <a:bodyPr/>
          <a:lstStyle>
            <a:lvl1pPr>
              <a:defRPr kumimoji="1"/>
            </a:lvl1pPr>
          </a:lstStyle>
          <a:p>
            <a:pPr>
              <a:defRPr/>
            </a:pPr>
            <a:fld id="{E570CCE5-3455-4CD3-B357-1C72B287B0C4}" type="slidenum">
              <a:rPr lang="ja-JP" altLang="en-US"/>
              <a:pPr>
                <a:defRPr/>
              </a:pPr>
              <a:t>‹#›</a:t>
            </a:fld>
            <a:endParaRPr lang="en-US" altLang="ja-JP"/>
          </a:p>
        </p:txBody>
      </p:sp>
    </p:spTree>
    <p:extLst>
      <p:ext uri="{BB962C8B-B14F-4D97-AF65-F5344CB8AC3E}">
        <p14:creationId xmlns:p14="http://schemas.microsoft.com/office/powerpoint/2010/main" val="1928097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6" name="Rectangle 1029"/>
          <p:cNvSpPr>
            <a:spLocks noGrp="1" noChangeArrowheads="1"/>
          </p:cNvSpPr>
          <p:nvPr>
            <p:ph type="ftr" sz="quarter" idx="11"/>
          </p:nvPr>
        </p:nvSpPr>
        <p:spPr/>
        <p:txBody>
          <a:bodyPr/>
          <a:lstStyle>
            <a:lvl1pPr algn="l">
              <a:defRPr kumimoji="1"/>
            </a:lvl1pPr>
          </a:lstStyle>
          <a:p>
            <a:pPr>
              <a:defRPr/>
            </a:pPr>
            <a:endParaRPr lang="en-US" altLang="ja-JP"/>
          </a:p>
        </p:txBody>
      </p:sp>
      <p:sp>
        <p:nvSpPr>
          <p:cNvPr id="7" name="Rectangle 1030"/>
          <p:cNvSpPr>
            <a:spLocks noGrp="1" noChangeArrowheads="1"/>
          </p:cNvSpPr>
          <p:nvPr>
            <p:ph type="sldNum" sz="quarter" idx="12"/>
          </p:nvPr>
        </p:nvSpPr>
        <p:spPr/>
        <p:txBody>
          <a:bodyPr/>
          <a:lstStyle>
            <a:lvl1pPr>
              <a:defRPr kumimoji="1"/>
            </a:lvl1pPr>
          </a:lstStyle>
          <a:p>
            <a:pPr>
              <a:defRPr/>
            </a:pPr>
            <a:fld id="{CCF40838-C9CA-4D06-A3F1-01F808E3A2FD}" type="slidenum">
              <a:rPr lang="ja-JP" altLang="en-US"/>
              <a:pPr>
                <a:defRPr/>
              </a:pPr>
              <a:t>‹#›</a:t>
            </a:fld>
            <a:endParaRPr lang="en-US" altLang="ja-JP"/>
          </a:p>
        </p:txBody>
      </p:sp>
    </p:spTree>
    <p:extLst>
      <p:ext uri="{BB962C8B-B14F-4D97-AF65-F5344CB8AC3E}">
        <p14:creationId xmlns:p14="http://schemas.microsoft.com/office/powerpoint/2010/main" val="1019574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0"/>
          <p:cNvSpPr>
            <a:spLocks noGrp="1" noChangeArrowheads="1"/>
          </p:cNvSpPr>
          <p:nvPr>
            <p:ph type="sldNum" sz="quarter" idx="12"/>
          </p:nvPr>
        </p:nvSpPr>
        <p:spPr>
          <a:ln/>
        </p:spPr>
        <p:txBody>
          <a:bodyPr/>
          <a:lstStyle>
            <a:lvl1pPr>
              <a:defRPr/>
            </a:lvl1pPr>
          </a:lstStyle>
          <a:p>
            <a:pPr>
              <a:defRPr/>
            </a:pPr>
            <a:fld id="{44DAB808-BD9C-4FB1-B2E1-AA262A79132A}" type="slidenum">
              <a:rPr lang="ja-JP" altLang="en-US"/>
              <a:pPr>
                <a:defRPr/>
              </a:pPr>
              <a:t>‹#›</a:t>
            </a:fld>
            <a:endParaRPr lang="en-US" altLang="ja-JP"/>
          </a:p>
        </p:txBody>
      </p:sp>
    </p:spTree>
    <p:extLst>
      <p:ext uri="{BB962C8B-B14F-4D97-AF65-F5344CB8AC3E}">
        <p14:creationId xmlns:p14="http://schemas.microsoft.com/office/powerpoint/2010/main" val="1720951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6" name="Rectangle 1029"/>
          <p:cNvSpPr>
            <a:spLocks noGrp="1" noChangeArrowheads="1"/>
          </p:cNvSpPr>
          <p:nvPr>
            <p:ph type="ftr" sz="quarter" idx="11"/>
          </p:nvPr>
        </p:nvSpPr>
        <p:spPr/>
        <p:txBody>
          <a:bodyPr/>
          <a:lstStyle>
            <a:lvl1pPr algn="l">
              <a:defRPr kumimoji="1"/>
            </a:lvl1pPr>
          </a:lstStyle>
          <a:p>
            <a:pPr>
              <a:defRPr/>
            </a:pPr>
            <a:endParaRPr lang="en-US" altLang="ja-JP"/>
          </a:p>
        </p:txBody>
      </p:sp>
      <p:sp>
        <p:nvSpPr>
          <p:cNvPr id="7" name="Rectangle 1030"/>
          <p:cNvSpPr>
            <a:spLocks noGrp="1" noChangeArrowheads="1"/>
          </p:cNvSpPr>
          <p:nvPr>
            <p:ph type="sldNum" sz="quarter" idx="12"/>
          </p:nvPr>
        </p:nvSpPr>
        <p:spPr/>
        <p:txBody>
          <a:bodyPr/>
          <a:lstStyle>
            <a:lvl1pPr>
              <a:defRPr kumimoji="1"/>
            </a:lvl1pPr>
          </a:lstStyle>
          <a:p>
            <a:pPr>
              <a:defRPr/>
            </a:pPr>
            <a:fld id="{45F4CF61-2227-4670-97AB-8F9E71E25A5A}" type="slidenum">
              <a:rPr lang="ja-JP" altLang="en-US"/>
              <a:pPr>
                <a:defRPr/>
              </a:pPr>
              <a:t>‹#›</a:t>
            </a:fld>
            <a:endParaRPr lang="en-US" altLang="ja-JP"/>
          </a:p>
        </p:txBody>
      </p:sp>
    </p:spTree>
    <p:extLst>
      <p:ext uri="{BB962C8B-B14F-4D97-AF65-F5344CB8AC3E}">
        <p14:creationId xmlns:p14="http://schemas.microsoft.com/office/powerpoint/2010/main" val="126248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5" name="Rectangle 1029"/>
          <p:cNvSpPr>
            <a:spLocks noGrp="1" noChangeArrowheads="1"/>
          </p:cNvSpPr>
          <p:nvPr>
            <p:ph type="ftr" sz="quarter" idx="11"/>
          </p:nvPr>
        </p:nvSpPr>
        <p:spPr/>
        <p:txBody>
          <a:bodyPr/>
          <a:lstStyle>
            <a:lvl1pPr algn="l">
              <a:defRPr kumimoji="1"/>
            </a:lvl1pPr>
          </a:lstStyle>
          <a:p>
            <a:pPr>
              <a:defRPr/>
            </a:pPr>
            <a:endParaRPr lang="en-US" altLang="ja-JP"/>
          </a:p>
        </p:txBody>
      </p:sp>
      <p:sp>
        <p:nvSpPr>
          <p:cNvPr id="6" name="Rectangle 1030"/>
          <p:cNvSpPr>
            <a:spLocks noGrp="1" noChangeArrowheads="1"/>
          </p:cNvSpPr>
          <p:nvPr>
            <p:ph type="sldNum" sz="quarter" idx="12"/>
          </p:nvPr>
        </p:nvSpPr>
        <p:spPr/>
        <p:txBody>
          <a:bodyPr/>
          <a:lstStyle>
            <a:lvl1pPr>
              <a:defRPr kumimoji="1"/>
            </a:lvl1pPr>
          </a:lstStyle>
          <a:p>
            <a:pPr>
              <a:defRPr/>
            </a:pPr>
            <a:fld id="{21227CE9-DB5B-4406-9462-288AAAD1DE8D}" type="slidenum">
              <a:rPr lang="ja-JP" altLang="en-US"/>
              <a:pPr>
                <a:defRPr/>
              </a:pPr>
              <a:t>‹#›</a:t>
            </a:fld>
            <a:endParaRPr lang="en-US" altLang="ja-JP"/>
          </a:p>
        </p:txBody>
      </p:sp>
    </p:spTree>
    <p:extLst>
      <p:ext uri="{BB962C8B-B14F-4D97-AF65-F5344CB8AC3E}">
        <p14:creationId xmlns:p14="http://schemas.microsoft.com/office/powerpoint/2010/main" val="2554798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21475" y="34925"/>
            <a:ext cx="2011363" cy="63690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34925"/>
            <a:ext cx="5883275" cy="63690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5" name="Rectangle 1029"/>
          <p:cNvSpPr>
            <a:spLocks noGrp="1" noChangeArrowheads="1"/>
          </p:cNvSpPr>
          <p:nvPr>
            <p:ph type="ftr" sz="quarter" idx="11"/>
          </p:nvPr>
        </p:nvSpPr>
        <p:spPr/>
        <p:txBody>
          <a:bodyPr/>
          <a:lstStyle>
            <a:lvl1pPr algn="l">
              <a:defRPr kumimoji="1"/>
            </a:lvl1pPr>
          </a:lstStyle>
          <a:p>
            <a:pPr>
              <a:defRPr/>
            </a:pPr>
            <a:endParaRPr lang="en-US" altLang="ja-JP"/>
          </a:p>
        </p:txBody>
      </p:sp>
      <p:sp>
        <p:nvSpPr>
          <p:cNvPr id="6" name="Rectangle 1030"/>
          <p:cNvSpPr>
            <a:spLocks noGrp="1" noChangeArrowheads="1"/>
          </p:cNvSpPr>
          <p:nvPr>
            <p:ph type="sldNum" sz="quarter" idx="12"/>
          </p:nvPr>
        </p:nvSpPr>
        <p:spPr/>
        <p:txBody>
          <a:bodyPr/>
          <a:lstStyle>
            <a:lvl1pPr>
              <a:defRPr kumimoji="1"/>
            </a:lvl1pPr>
          </a:lstStyle>
          <a:p>
            <a:pPr>
              <a:defRPr/>
            </a:pPr>
            <a:fld id="{7AABEAF6-7A85-48D6-BEE0-3719023E8606}" type="slidenum">
              <a:rPr lang="ja-JP" altLang="en-US"/>
              <a:pPr>
                <a:defRPr/>
              </a:pPr>
              <a:t>‹#›</a:t>
            </a:fld>
            <a:endParaRPr lang="en-US" altLang="ja-JP"/>
          </a:p>
        </p:txBody>
      </p:sp>
    </p:spTree>
    <p:extLst>
      <p:ext uri="{BB962C8B-B14F-4D97-AF65-F5344CB8AC3E}">
        <p14:creationId xmlns:p14="http://schemas.microsoft.com/office/powerpoint/2010/main" val="1392643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34925"/>
            <a:ext cx="8047038" cy="63690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4" name="Rectangle 1029"/>
          <p:cNvSpPr>
            <a:spLocks noGrp="1" noChangeArrowheads="1"/>
          </p:cNvSpPr>
          <p:nvPr>
            <p:ph type="ftr" sz="quarter" idx="11"/>
          </p:nvPr>
        </p:nvSpPr>
        <p:spPr/>
        <p:txBody>
          <a:bodyPr/>
          <a:lstStyle>
            <a:lvl1pPr algn="l">
              <a:defRPr kumimoji="1"/>
            </a:lvl1pPr>
          </a:lstStyle>
          <a:p>
            <a:pPr>
              <a:defRPr/>
            </a:pPr>
            <a:endParaRPr lang="en-US" altLang="ja-JP"/>
          </a:p>
        </p:txBody>
      </p:sp>
      <p:sp>
        <p:nvSpPr>
          <p:cNvPr id="5" name="Rectangle 1030"/>
          <p:cNvSpPr>
            <a:spLocks noGrp="1" noChangeArrowheads="1"/>
          </p:cNvSpPr>
          <p:nvPr>
            <p:ph type="sldNum" sz="quarter" idx="12"/>
          </p:nvPr>
        </p:nvSpPr>
        <p:spPr/>
        <p:txBody>
          <a:bodyPr/>
          <a:lstStyle>
            <a:lvl1pPr>
              <a:defRPr kumimoji="1"/>
            </a:lvl1pPr>
          </a:lstStyle>
          <a:p>
            <a:pPr>
              <a:defRPr/>
            </a:pPr>
            <a:fld id="{C5EB4C7B-79AE-4FB0-BD46-DE1F7E2241D9}" type="slidenum">
              <a:rPr lang="ja-JP" altLang="en-US"/>
              <a:pPr>
                <a:defRPr/>
              </a:pPr>
              <a:t>‹#›</a:t>
            </a:fld>
            <a:endParaRPr lang="en-US" altLang="ja-JP"/>
          </a:p>
        </p:txBody>
      </p:sp>
    </p:spTree>
    <p:extLst>
      <p:ext uri="{BB962C8B-B14F-4D97-AF65-F5344CB8AC3E}">
        <p14:creationId xmlns:p14="http://schemas.microsoft.com/office/powerpoint/2010/main" val="1474888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74638" y="2684463"/>
            <a:ext cx="8580437" cy="1171575"/>
          </a:xfrm>
          <a:effectLst/>
        </p:spPr>
        <p:txBody>
          <a:bodyPr/>
          <a:lstStyle>
            <a:lvl1pPr algn="ctr">
              <a:defRPr/>
            </a:lvl1pPr>
          </a:lstStyle>
          <a:p>
            <a:r>
              <a:rPr lang="ja-JP" altLang="en-US"/>
              <a:t>マスタ タイトルの書式設定</a:t>
            </a:r>
          </a:p>
        </p:txBody>
      </p:sp>
      <p:sp>
        <p:nvSpPr>
          <p:cNvPr id="7171" name="Rectangle 3"/>
          <p:cNvSpPr>
            <a:spLocks noGrp="1" noChangeArrowheads="1"/>
          </p:cNvSpPr>
          <p:nvPr>
            <p:ph type="subTitle" idx="1"/>
          </p:nvPr>
        </p:nvSpPr>
        <p:spPr>
          <a:xfrm>
            <a:off x="1387475" y="3856038"/>
            <a:ext cx="6369050" cy="1858962"/>
          </a:xfrm>
        </p:spPr>
        <p:txBody>
          <a:bodyPr/>
          <a:lstStyle>
            <a:lvl1pPr marL="0" indent="0" algn="ctr">
              <a:buFontTx/>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kumimoji="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kumimoji="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kumimoji="1"/>
            </a:lvl1pPr>
          </a:lstStyle>
          <a:p>
            <a:pPr>
              <a:defRPr/>
            </a:pPr>
            <a:fld id="{98050897-B454-475D-899A-0D699E0E8D9A}" type="slidenum">
              <a:rPr lang="ja-JP" altLang="en-US"/>
              <a:pPr>
                <a:defRPr/>
              </a:pPr>
              <a:t>‹#›</a:t>
            </a:fld>
            <a:endParaRPr lang="en-US" altLang="ja-JP"/>
          </a:p>
        </p:txBody>
      </p:sp>
    </p:spTree>
    <p:extLst>
      <p:ext uri="{BB962C8B-B14F-4D97-AF65-F5344CB8AC3E}">
        <p14:creationId xmlns:p14="http://schemas.microsoft.com/office/powerpoint/2010/main" val="1311971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5" name="Rectangle 1029"/>
          <p:cNvSpPr>
            <a:spLocks noGrp="1" noChangeArrowheads="1"/>
          </p:cNvSpPr>
          <p:nvPr>
            <p:ph type="ftr" sz="quarter" idx="11"/>
          </p:nvPr>
        </p:nvSpPr>
        <p:spPr/>
        <p:txBody>
          <a:bodyPr/>
          <a:lstStyle>
            <a:lvl1pPr>
              <a:defRPr kumimoji="1"/>
            </a:lvl1pPr>
          </a:lstStyle>
          <a:p>
            <a:pPr>
              <a:defRPr/>
            </a:pPr>
            <a:endParaRPr lang="en-US" altLang="ja-JP"/>
          </a:p>
        </p:txBody>
      </p:sp>
      <p:sp>
        <p:nvSpPr>
          <p:cNvPr id="6" name="Rectangle 1030"/>
          <p:cNvSpPr>
            <a:spLocks noGrp="1" noChangeArrowheads="1"/>
          </p:cNvSpPr>
          <p:nvPr>
            <p:ph type="sldNum" sz="quarter" idx="12"/>
          </p:nvPr>
        </p:nvSpPr>
        <p:spPr/>
        <p:txBody>
          <a:bodyPr/>
          <a:lstStyle>
            <a:lvl1pPr>
              <a:defRPr kumimoji="1"/>
            </a:lvl1pPr>
          </a:lstStyle>
          <a:p>
            <a:pPr>
              <a:defRPr/>
            </a:pPr>
            <a:fld id="{A441DC7F-A723-4C5D-B656-C106ADAE25B4}" type="slidenum">
              <a:rPr lang="ja-JP" altLang="en-US"/>
              <a:pPr>
                <a:defRPr/>
              </a:pPr>
              <a:t>‹#›</a:t>
            </a:fld>
            <a:endParaRPr lang="en-US" altLang="ja-JP"/>
          </a:p>
        </p:txBody>
      </p:sp>
    </p:spTree>
    <p:extLst>
      <p:ext uri="{BB962C8B-B14F-4D97-AF65-F5344CB8AC3E}">
        <p14:creationId xmlns:p14="http://schemas.microsoft.com/office/powerpoint/2010/main" val="1614477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5" name="Rectangle 1029"/>
          <p:cNvSpPr>
            <a:spLocks noGrp="1" noChangeArrowheads="1"/>
          </p:cNvSpPr>
          <p:nvPr>
            <p:ph type="ftr" sz="quarter" idx="11"/>
          </p:nvPr>
        </p:nvSpPr>
        <p:spPr/>
        <p:txBody>
          <a:bodyPr/>
          <a:lstStyle>
            <a:lvl1pPr>
              <a:defRPr kumimoji="1"/>
            </a:lvl1pPr>
          </a:lstStyle>
          <a:p>
            <a:pPr>
              <a:defRPr/>
            </a:pPr>
            <a:endParaRPr lang="en-US" altLang="ja-JP"/>
          </a:p>
        </p:txBody>
      </p:sp>
      <p:sp>
        <p:nvSpPr>
          <p:cNvPr id="6" name="Rectangle 1030"/>
          <p:cNvSpPr>
            <a:spLocks noGrp="1" noChangeArrowheads="1"/>
          </p:cNvSpPr>
          <p:nvPr>
            <p:ph type="sldNum" sz="quarter" idx="12"/>
          </p:nvPr>
        </p:nvSpPr>
        <p:spPr/>
        <p:txBody>
          <a:bodyPr/>
          <a:lstStyle>
            <a:lvl1pPr>
              <a:defRPr kumimoji="1"/>
            </a:lvl1pPr>
          </a:lstStyle>
          <a:p>
            <a:pPr>
              <a:defRPr/>
            </a:pPr>
            <a:fld id="{23A5F334-94FD-4406-A3D8-0BA72983613B}" type="slidenum">
              <a:rPr lang="ja-JP" altLang="en-US"/>
              <a:pPr>
                <a:defRPr/>
              </a:pPr>
              <a:t>‹#›</a:t>
            </a:fld>
            <a:endParaRPr lang="en-US" altLang="ja-JP"/>
          </a:p>
        </p:txBody>
      </p:sp>
    </p:spTree>
    <p:extLst>
      <p:ext uri="{BB962C8B-B14F-4D97-AF65-F5344CB8AC3E}">
        <p14:creationId xmlns:p14="http://schemas.microsoft.com/office/powerpoint/2010/main" val="793353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960438" y="1720850"/>
            <a:ext cx="38100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22838" y="1720850"/>
            <a:ext cx="38100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6" name="Rectangle 1029"/>
          <p:cNvSpPr>
            <a:spLocks noGrp="1" noChangeArrowheads="1"/>
          </p:cNvSpPr>
          <p:nvPr>
            <p:ph type="ftr" sz="quarter" idx="11"/>
          </p:nvPr>
        </p:nvSpPr>
        <p:spPr/>
        <p:txBody>
          <a:bodyPr/>
          <a:lstStyle>
            <a:lvl1pPr>
              <a:defRPr kumimoji="1"/>
            </a:lvl1pPr>
          </a:lstStyle>
          <a:p>
            <a:pPr>
              <a:defRPr/>
            </a:pPr>
            <a:endParaRPr lang="en-US" altLang="ja-JP"/>
          </a:p>
        </p:txBody>
      </p:sp>
      <p:sp>
        <p:nvSpPr>
          <p:cNvPr id="7" name="Rectangle 1030"/>
          <p:cNvSpPr>
            <a:spLocks noGrp="1" noChangeArrowheads="1"/>
          </p:cNvSpPr>
          <p:nvPr>
            <p:ph type="sldNum" sz="quarter" idx="12"/>
          </p:nvPr>
        </p:nvSpPr>
        <p:spPr/>
        <p:txBody>
          <a:bodyPr/>
          <a:lstStyle>
            <a:lvl1pPr>
              <a:defRPr kumimoji="1"/>
            </a:lvl1pPr>
          </a:lstStyle>
          <a:p>
            <a:pPr>
              <a:defRPr/>
            </a:pPr>
            <a:fld id="{E1AA7D8D-64BE-426C-B670-D1B4D4D92579}" type="slidenum">
              <a:rPr lang="ja-JP" altLang="en-US"/>
              <a:pPr>
                <a:defRPr/>
              </a:pPr>
              <a:t>‹#›</a:t>
            </a:fld>
            <a:endParaRPr lang="en-US" altLang="ja-JP"/>
          </a:p>
        </p:txBody>
      </p:sp>
    </p:spTree>
    <p:extLst>
      <p:ext uri="{BB962C8B-B14F-4D97-AF65-F5344CB8AC3E}">
        <p14:creationId xmlns:p14="http://schemas.microsoft.com/office/powerpoint/2010/main" val="4208077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8" name="Rectangle 1029"/>
          <p:cNvSpPr>
            <a:spLocks noGrp="1" noChangeArrowheads="1"/>
          </p:cNvSpPr>
          <p:nvPr>
            <p:ph type="ftr" sz="quarter" idx="11"/>
          </p:nvPr>
        </p:nvSpPr>
        <p:spPr/>
        <p:txBody>
          <a:bodyPr/>
          <a:lstStyle>
            <a:lvl1pPr>
              <a:defRPr kumimoji="1"/>
            </a:lvl1pPr>
          </a:lstStyle>
          <a:p>
            <a:pPr>
              <a:defRPr/>
            </a:pPr>
            <a:endParaRPr lang="en-US" altLang="ja-JP"/>
          </a:p>
        </p:txBody>
      </p:sp>
      <p:sp>
        <p:nvSpPr>
          <p:cNvPr id="9" name="Rectangle 1030"/>
          <p:cNvSpPr>
            <a:spLocks noGrp="1" noChangeArrowheads="1"/>
          </p:cNvSpPr>
          <p:nvPr>
            <p:ph type="sldNum" sz="quarter" idx="12"/>
          </p:nvPr>
        </p:nvSpPr>
        <p:spPr/>
        <p:txBody>
          <a:bodyPr/>
          <a:lstStyle>
            <a:lvl1pPr>
              <a:defRPr kumimoji="1"/>
            </a:lvl1pPr>
          </a:lstStyle>
          <a:p>
            <a:pPr>
              <a:defRPr/>
            </a:pPr>
            <a:fld id="{A5D97F58-6F38-4D04-8157-E85CB28F634F}" type="slidenum">
              <a:rPr lang="ja-JP" altLang="en-US"/>
              <a:pPr>
                <a:defRPr/>
              </a:pPr>
              <a:t>‹#›</a:t>
            </a:fld>
            <a:endParaRPr lang="en-US" altLang="ja-JP"/>
          </a:p>
        </p:txBody>
      </p:sp>
    </p:spTree>
    <p:extLst>
      <p:ext uri="{BB962C8B-B14F-4D97-AF65-F5344CB8AC3E}">
        <p14:creationId xmlns:p14="http://schemas.microsoft.com/office/powerpoint/2010/main" val="4138608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4" name="Rectangle 1029"/>
          <p:cNvSpPr>
            <a:spLocks noGrp="1" noChangeArrowheads="1"/>
          </p:cNvSpPr>
          <p:nvPr>
            <p:ph type="ftr" sz="quarter" idx="11"/>
          </p:nvPr>
        </p:nvSpPr>
        <p:spPr/>
        <p:txBody>
          <a:bodyPr/>
          <a:lstStyle>
            <a:lvl1pPr>
              <a:defRPr kumimoji="1"/>
            </a:lvl1pPr>
          </a:lstStyle>
          <a:p>
            <a:pPr>
              <a:defRPr/>
            </a:pPr>
            <a:endParaRPr lang="en-US" altLang="ja-JP"/>
          </a:p>
        </p:txBody>
      </p:sp>
      <p:sp>
        <p:nvSpPr>
          <p:cNvPr id="5" name="Rectangle 1030"/>
          <p:cNvSpPr>
            <a:spLocks noGrp="1" noChangeArrowheads="1"/>
          </p:cNvSpPr>
          <p:nvPr>
            <p:ph type="sldNum" sz="quarter" idx="12"/>
          </p:nvPr>
        </p:nvSpPr>
        <p:spPr/>
        <p:txBody>
          <a:bodyPr/>
          <a:lstStyle>
            <a:lvl1pPr>
              <a:defRPr kumimoji="1"/>
            </a:lvl1pPr>
          </a:lstStyle>
          <a:p>
            <a:pPr>
              <a:defRPr/>
            </a:pPr>
            <a:fld id="{C202477B-CB4E-405D-A21C-19C74A3C2124}" type="slidenum">
              <a:rPr lang="ja-JP" altLang="en-US"/>
              <a:pPr>
                <a:defRPr/>
              </a:pPr>
              <a:t>‹#›</a:t>
            </a:fld>
            <a:endParaRPr lang="en-US" altLang="ja-JP"/>
          </a:p>
        </p:txBody>
      </p:sp>
    </p:spTree>
    <p:extLst>
      <p:ext uri="{BB962C8B-B14F-4D97-AF65-F5344CB8AC3E}">
        <p14:creationId xmlns:p14="http://schemas.microsoft.com/office/powerpoint/2010/main" val="73863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0"/>
          <p:cNvSpPr>
            <a:spLocks noGrp="1" noChangeArrowheads="1"/>
          </p:cNvSpPr>
          <p:nvPr>
            <p:ph type="sldNum" sz="quarter" idx="12"/>
          </p:nvPr>
        </p:nvSpPr>
        <p:spPr>
          <a:ln/>
        </p:spPr>
        <p:txBody>
          <a:bodyPr/>
          <a:lstStyle>
            <a:lvl1pPr>
              <a:defRPr/>
            </a:lvl1pPr>
          </a:lstStyle>
          <a:p>
            <a:pPr>
              <a:defRPr/>
            </a:pPr>
            <a:fld id="{6CD2BFE2-B2CF-4049-AACB-E281A33EB557}" type="slidenum">
              <a:rPr lang="ja-JP" altLang="en-US"/>
              <a:pPr>
                <a:defRPr/>
              </a:pPr>
              <a:t>‹#›</a:t>
            </a:fld>
            <a:endParaRPr lang="en-US" altLang="ja-JP"/>
          </a:p>
        </p:txBody>
      </p:sp>
    </p:spTree>
    <p:extLst>
      <p:ext uri="{BB962C8B-B14F-4D97-AF65-F5344CB8AC3E}">
        <p14:creationId xmlns:p14="http://schemas.microsoft.com/office/powerpoint/2010/main" val="654077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3" name="Rectangle 1029"/>
          <p:cNvSpPr>
            <a:spLocks noGrp="1" noChangeArrowheads="1"/>
          </p:cNvSpPr>
          <p:nvPr>
            <p:ph type="ftr" sz="quarter" idx="11"/>
          </p:nvPr>
        </p:nvSpPr>
        <p:spPr/>
        <p:txBody>
          <a:bodyPr/>
          <a:lstStyle>
            <a:lvl1pPr>
              <a:defRPr kumimoji="1"/>
            </a:lvl1pPr>
          </a:lstStyle>
          <a:p>
            <a:pPr>
              <a:defRPr/>
            </a:pPr>
            <a:endParaRPr lang="en-US" altLang="ja-JP"/>
          </a:p>
        </p:txBody>
      </p:sp>
      <p:sp>
        <p:nvSpPr>
          <p:cNvPr id="4" name="Rectangle 1030"/>
          <p:cNvSpPr>
            <a:spLocks noGrp="1" noChangeArrowheads="1"/>
          </p:cNvSpPr>
          <p:nvPr>
            <p:ph type="sldNum" sz="quarter" idx="12"/>
          </p:nvPr>
        </p:nvSpPr>
        <p:spPr/>
        <p:txBody>
          <a:bodyPr/>
          <a:lstStyle>
            <a:lvl1pPr>
              <a:defRPr kumimoji="1"/>
            </a:lvl1pPr>
          </a:lstStyle>
          <a:p>
            <a:pPr>
              <a:defRPr/>
            </a:pPr>
            <a:fld id="{9D6A5DE4-66B7-4575-9DD5-BBCD17EEDFF3}" type="slidenum">
              <a:rPr lang="ja-JP" altLang="en-US"/>
              <a:pPr>
                <a:defRPr/>
              </a:pPr>
              <a:t>‹#›</a:t>
            </a:fld>
            <a:endParaRPr lang="en-US" altLang="ja-JP"/>
          </a:p>
        </p:txBody>
      </p:sp>
    </p:spTree>
    <p:extLst>
      <p:ext uri="{BB962C8B-B14F-4D97-AF65-F5344CB8AC3E}">
        <p14:creationId xmlns:p14="http://schemas.microsoft.com/office/powerpoint/2010/main" val="2190266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6" name="Rectangle 1029"/>
          <p:cNvSpPr>
            <a:spLocks noGrp="1" noChangeArrowheads="1"/>
          </p:cNvSpPr>
          <p:nvPr>
            <p:ph type="ftr" sz="quarter" idx="11"/>
          </p:nvPr>
        </p:nvSpPr>
        <p:spPr/>
        <p:txBody>
          <a:bodyPr/>
          <a:lstStyle>
            <a:lvl1pPr>
              <a:defRPr kumimoji="1"/>
            </a:lvl1pPr>
          </a:lstStyle>
          <a:p>
            <a:pPr>
              <a:defRPr/>
            </a:pPr>
            <a:endParaRPr lang="en-US" altLang="ja-JP"/>
          </a:p>
        </p:txBody>
      </p:sp>
      <p:sp>
        <p:nvSpPr>
          <p:cNvPr id="7" name="Rectangle 1030"/>
          <p:cNvSpPr>
            <a:spLocks noGrp="1" noChangeArrowheads="1"/>
          </p:cNvSpPr>
          <p:nvPr>
            <p:ph type="sldNum" sz="quarter" idx="12"/>
          </p:nvPr>
        </p:nvSpPr>
        <p:spPr/>
        <p:txBody>
          <a:bodyPr/>
          <a:lstStyle>
            <a:lvl1pPr>
              <a:defRPr kumimoji="1"/>
            </a:lvl1pPr>
          </a:lstStyle>
          <a:p>
            <a:pPr>
              <a:defRPr/>
            </a:pPr>
            <a:fld id="{A453DD43-5B2F-4B93-BB51-7AEC23D834FD}" type="slidenum">
              <a:rPr lang="ja-JP" altLang="en-US"/>
              <a:pPr>
                <a:defRPr/>
              </a:pPr>
              <a:t>‹#›</a:t>
            </a:fld>
            <a:endParaRPr lang="en-US" altLang="ja-JP"/>
          </a:p>
        </p:txBody>
      </p:sp>
    </p:spTree>
    <p:extLst>
      <p:ext uri="{BB962C8B-B14F-4D97-AF65-F5344CB8AC3E}">
        <p14:creationId xmlns:p14="http://schemas.microsoft.com/office/powerpoint/2010/main" val="210929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6" name="Rectangle 1029"/>
          <p:cNvSpPr>
            <a:spLocks noGrp="1" noChangeArrowheads="1"/>
          </p:cNvSpPr>
          <p:nvPr>
            <p:ph type="ftr" sz="quarter" idx="11"/>
          </p:nvPr>
        </p:nvSpPr>
        <p:spPr/>
        <p:txBody>
          <a:bodyPr/>
          <a:lstStyle>
            <a:lvl1pPr>
              <a:defRPr kumimoji="1"/>
            </a:lvl1pPr>
          </a:lstStyle>
          <a:p>
            <a:pPr>
              <a:defRPr/>
            </a:pPr>
            <a:endParaRPr lang="en-US" altLang="ja-JP"/>
          </a:p>
        </p:txBody>
      </p:sp>
      <p:sp>
        <p:nvSpPr>
          <p:cNvPr id="7" name="Rectangle 1030"/>
          <p:cNvSpPr>
            <a:spLocks noGrp="1" noChangeArrowheads="1"/>
          </p:cNvSpPr>
          <p:nvPr>
            <p:ph type="sldNum" sz="quarter" idx="12"/>
          </p:nvPr>
        </p:nvSpPr>
        <p:spPr/>
        <p:txBody>
          <a:bodyPr/>
          <a:lstStyle>
            <a:lvl1pPr>
              <a:defRPr kumimoji="1"/>
            </a:lvl1pPr>
          </a:lstStyle>
          <a:p>
            <a:pPr>
              <a:defRPr/>
            </a:pPr>
            <a:fld id="{A2B425CC-F051-44DA-BC05-9B0EE13C2C41}" type="slidenum">
              <a:rPr lang="ja-JP" altLang="en-US"/>
              <a:pPr>
                <a:defRPr/>
              </a:pPr>
              <a:t>‹#›</a:t>
            </a:fld>
            <a:endParaRPr lang="en-US" altLang="ja-JP"/>
          </a:p>
        </p:txBody>
      </p:sp>
    </p:spTree>
    <p:extLst>
      <p:ext uri="{BB962C8B-B14F-4D97-AF65-F5344CB8AC3E}">
        <p14:creationId xmlns:p14="http://schemas.microsoft.com/office/powerpoint/2010/main" val="1100384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5" name="Rectangle 1029"/>
          <p:cNvSpPr>
            <a:spLocks noGrp="1" noChangeArrowheads="1"/>
          </p:cNvSpPr>
          <p:nvPr>
            <p:ph type="ftr" sz="quarter" idx="11"/>
          </p:nvPr>
        </p:nvSpPr>
        <p:spPr/>
        <p:txBody>
          <a:bodyPr/>
          <a:lstStyle>
            <a:lvl1pPr>
              <a:defRPr kumimoji="1"/>
            </a:lvl1pPr>
          </a:lstStyle>
          <a:p>
            <a:pPr>
              <a:defRPr/>
            </a:pPr>
            <a:endParaRPr lang="en-US" altLang="ja-JP"/>
          </a:p>
        </p:txBody>
      </p:sp>
      <p:sp>
        <p:nvSpPr>
          <p:cNvPr id="6" name="Rectangle 1030"/>
          <p:cNvSpPr>
            <a:spLocks noGrp="1" noChangeArrowheads="1"/>
          </p:cNvSpPr>
          <p:nvPr>
            <p:ph type="sldNum" sz="quarter" idx="12"/>
          </p:nvPr>
        </p:nvSpPr>
        <p:spPr/>
        <p:txBody>
          <a:bodyPr/>
          <a:lstStyle>
            <a:lvl1pPr>
              <a:defRPr kumimoji="1"/>
            </a:lvl1pPr>
          </a:lstStyle>
          <a:p>
            <a:pPr>
              <a:defRPr/>
            </a:pPr>
            <a:fld id="{AF1FAFBB-16B0-462D-8597-DBBAA78C874E}" type="slidenum">
              <a:rPr lang="ja-JP" altLang="en-US"/>
              <a:pPr>
                <a:defRPr/>
              </a:pPr>
              <a:t>‹#›</a:t>
            </a:fld>
            <a:endParaRPr lang="en-US" altLang="ja-JP"/>
          </a:p>
        </p:txBody>
      </p:sp>
    </p:spTree>
    <p:extLst>
      <p:ext uri="{BB962C8B-B14F-4D97-AF65-F5344CB8AC3E}">
        <p14:creationId xmlns:p14="http://schemas.microsoft.com/office/powerpoint/2010/main" val="539992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21475" y="34925"/>
            <a:ext cx="2011363" cy="63690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34925"/>
            <a:ext cx="5883275" cy="63690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28"/>
          <p:cNvSpPr>
            <a:spLocks noGrp="1" noChangeArrowheads="1"/>
          </p:cNvSpPr>
          <p:nvPr>
            <p:ph type="dt" sz="half" idx="10"/>
          </p:nvPr>
        </p:nvSpPr>
        <p:spPr/>
        <p:txBody>
          <a:bodyPr/>
          <a:lstStyle>
            <a:lvl1pPr>
              <a:defRPr kumimoji="1"/>
            </a:lvl1pPr>
          </a:lstStyle>
          <a:p>
            <a:pPr>
              <a:defRPr/>
            </a:pPr>
            <a:endParaRPr lang="en-US" altLang="ja-JP"/>
          </a:p>
        </p:txBody>
      </p:sp>
      <p:sp>
        <p:nvSpPr>
          <p:cNvPr id="5" name="Rectangle 1029"/>
          <p:cNvSpPr>
            <a:spLocks noGrp="1" noChangeArrowheads="1"/>
          </p:cNvSpPr>
          <p:nvPr>
            <p:ph type="ftr" sz="quarter" idx="11"/>
          </p:nvPr>
        </p:nvSpPr>
        <p:spPr/>
        <p:txBody>
          <a:bodyPr/>
          <a:lstStyle>
            <a:lvl1pPr>
              <a:defRPr kumimoji="1"/>
            </a:lvl1pPr>
          </a:lstStyle>
          <a:p>
            <a:pPr>
              <a:defRPr/>
            </a:pPr>
            <a:endParaRPr lang="en-US" altLang="ja-JP"/>
          </a:p>
        </p:txBody>
      </p:sp>
      <p:sp>
        <p:nvSpPr>
          <p:cNvPr id="6" name="Rectangle 1030"/>
          <p:cNvSpPr>
            <a:spLocks noGrp="1" noChangeArrowheads="1"/>
          </p:cNvSpPr>
          <p:nvPr>
            <p:ph type="sldNum" sz="quarter" idx="12"/>
          </p:nvPr>
        </p:nvSpPr>
        <p:spPr/>
        <p:txBody>
          <a:bodyPr/>
          <a:lstStyle>
            <a:lvl1pPr>
              <a:defRPr kumimoji="1"/>
            </a:lvl1pPr>
          </a:lstStyle>
          <a:p>
            <a:pPr>
              <a:defRPr/>
            </a:pPr>
            <a:fld id="{60CE8DF7-B28B-43BF-8047-D21499E0317B}" type="slidenum">
              <a:rPr lang="ja-JP" altLang="en-US"/>
              <a:pPr>
                <a:defRPr/>
              </a:pPr>
              <a:t>‹#›</a:t>
            </a:fld>
            <a:endParaRPr lang="en-US" altLang="ja-JP"/>
          </a:p>
        </p:txBody>
      </p:sp>
    </p:spTree>
    <p:extLst>
      <p:ext uri="{BB962C8B-B14F-4D97-AF65-F5344CB8AC3E}">
        <p14:creationId xmlns:p14="http://schemas.microsoft.com/office/powerpoint/2010/main" val="2423324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74638" y="2684463"/>
            <a:ext cx="8580437" cy="1171575"/>
          </a:xfrm>
          <a:effectLst/>
        </p:spPr>
        <p:txBody>
          <a:bodyPr/>
          <a:lstStyle>
            <a:lvl1pPr algn="ctr">
              <a:defRPr/>
            </a:lvl1pPr>
          </a:lstStyle>
          <a:p>
            <a:r>
              <a:rPr lang="ja-JP" altLang="en-US"/>
              <a:t>マスタ タイトルの書式設定</a:t>
            </a:r>
          </a:p>
        </p:txBody>
      </p:sp>
      <p:sp>
        <p:nvSpPr>
          <p:cNvPr id="7171" name="Rectangle 3"/>
          <p:cNvSpPr>
            <a:spLocks noGrp="1" noChangeArrowheads="1"/>
          </p:cNvSpPr>
          <p:nvPr>
            <p:ph type="subTitle" idx="1"/>
          </p:nvPr>
        </p:nvSpPr>
        <p:spPr>
          <a:xfrm>
            <a:off x="1387475" y="3856038"/>
            <a:ext cx="6369050" cy="1858962"/>
          </a:xfrm>
        </p:spPr>
        <p:txBody>
          <a:bodyPr/>
          <a:lstStyle>
            <a:lvl1pPr marL="0" indent="0" algn="ctr">
              <a:buFontTx/>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C1946C7E-21BD-447A-9055-1BA700BDDBBF}" type="slidenum">
              <a:rPr lang="ja-JP" altLang="en-US"/>
              <a:pPr>
                <a:defRPr/>
              </a:pPr>
              <a:t>‹#›</a:t>
            </a:fld>
            <a:endParaRPr lang="en-US" altLang="ja-JP"/>
          </a:p>
        </p:txBody>
      </p:sp>
    </p:spTree>
    <p:extLst>
      <p:ext uri="{BB962C8B-B14F-4D97-AF65-F5344CB8AC3E}">
        <p14:creationId xmlns:p14="http://schemas.microsoft.com/office/powerpoint/2010/main" val="3787832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0"/>
          <p:cNvSpPr>
            <a:spLocks noGrp="1" noChangeArrowheads="1"/>
          </p:cNvSpPr>
          <p:nvPr>
            <p:ph type="sldNum" sz="quarter" idx="12"/>
          </p:nvPr>
        </p:nvSpPr>
        <p:spPr>
          <a:ln/>
        </p:spPr>
        <p:txBody>
          <a:bodyPr/>
          <a:lstStyle>
            <a:lvl1pPr>
              <a:defRPr/>
            </a:lvl1pPr>
          </a:lstStyle>
          <a:p>
            <a:pPr>
              <a:defRPr/>
            </a:pPr>
            <a:fld id="{146F507F-1A12-4211-9744-0F3B71139036}" type="slidenum">
              <a:rPr lang="ja-JP" altLang="en-US"/>
              <a:pPr>
                <a:defRPr/>
              </a:pPr>
              <a:t>‹#›</a:t>
            </a:fld>
            <a:endParaRPr lang="en-US" altLang="ja-JP"/>
          </a:p>
        </p:txBody>
      </p:sp>
    </p:spTree>
    <p:extLst>
      <p:ext uri="{BB962C8B-B14F-4D97-AF65-F5344CB8AC3E}">
        <p14:creationId xmlns:p14="http://schemas.microsoft.com/office/powerpoint/2010/main" val="2016996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0"/>
          <p:cNvSpPr>
            <a:spLocks noGrp="1" noChangeArrowheads="1"/>
          </p:cNvSpPr>
          <p:nvPr>
            <p:ph type="sldNum" sz="quarter" idx="12"/>
          </p:nvPr>
        </p:nvSpPr>
        <p:spPr>
          <a:ln/>
        </p:spPr>
        <p:txBody>
          <a:bodyPr/>
          <a:lstStyle>
            <a:lvl1pPr>
              <a:defRPr/>
            </a:lvl1pPr>
          </a:lstStyle>
          <a:p>
            <a:pPr>
              <a:defRPr/>
            </a:pPr>
            <a:fld id="{86727495-0BB0-4D00-AEDB-9119361E314E}" type="slidenum">
              <a:rPr lang="ja-JP" altLang="en-US"/>
              <a:pPr>
                <a:defRPr/>
              </a:pPr>
              <a:t>‹#›</a:t>
            </a:fld>
            <a:endParaRPr lang="en-US" altLang="ja-JP"/>
          </a:p>
        </p:txBody>
      </p:sp>
    </p:spTree>
    <p:extLst>
      <p:ext uri="{BB962C8B-B14F-4D97-AF65-F5344CB8AC3E}">
        <p14:creationId xmlns:p14="http://schemas.microsoft.com/office/powerpoint/2010/main" val="1673776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960438" y="1720850"/>
            <a:ext cx="38100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22838" y="1720850"/>
            <a:ext cx="38100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30"/>
          <p:cNvSpPr>
            <a:spLocks noGrp="1" noChangeArrowheads="1"/>
          </p:cNvSpPr>
          <p:nvPr>
            <p:ph type="sldNum" sz="quarter" idx="12"/>
          </p:nvPr>
        </p:nvSpPr>
        <p:spPr>
          <a:ln/>
        </p:spPr>
        <p:txBody>
          <a:bodyPr/>
          <a:lstStyle>
            <a:lvl1pPr>
              <a:defRPr/>
            </a:lvl1pPr>
          </a:lstStyle>
          <a:p>
            <a:pPr>
              <a:defRPr/>
            </a:pPr>
            <a:fld id="{02DFBFBA-D616-4D3D-96D1-7ACDA654C65E}" type="slidenum">
              <a:rPr lang="ja-JP" altLang="en-US"/>
              <a:pPr>
                <a:defRPr/>
              </a:pPr>
              <a:t>‹#›</a:t>
            </a:fld>
            <a:endParaRPr lang="en-US" altLang="ja-JP"/>
          </a:p>
        </p:txBody>
      </p:sp>
    </p:spTree>
    <p:extLst>
      <p:ext uri="{BB962C8B-B14F-4D97-AF65-F5344CB8AC3E}">
        <p14:creationId xmlns:p14="http://schemas.microsoft.com/office/powerpoint/2010/main" val="21428500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030"/>
          <p:cNvSpPr>
            <a:spLocks noGrp="1" noChangeArrowheads="1"/>
          </p:cNvSpPr>
          <p:nvPr>
            <p:ph type="sldNum" sz="quarter" idx="12"/>
          </p:nvPr>
        </p:nvSpPr>
        <p:spPr>
          <a:ln/>
        </p:spPr>
        <p:txBody>
          <a:bodyPr/>
          <a:lstStyle>
            <a:lvl1pPr>
              <a:defRPr/>
            </a:lvl1pPr>
          </a:lstStyle>
          <a:p>
            <a:pPr>
              <a:defRPr/>
            </a:pPr>
            <a:fld id="{E0A85A93-E5D3-4C82-BB95-BF531628B77A}" type="slidenum">
              <a:rPr lang="ja-JP" altLang="en-US"/>
              <a:pPr>
                <a:defRPr/>
              </a:pPr>
              <a:t>‹#›</a:t>
            </a:fld>
            <a:endParaRPr lang="en-US" altLang="ja-JP"/>
          </a:p>
        </p:txBody>
      </p:sp>
    </p:spTree>
    <p:extLst>
      <p:ext uri="{BB962C8B-B14F-4D97-AF65-F5344CB8AC3E}">
        <p14:creationId xmlns:p14="http://schemas.microsoft.com/office/powerpoint/2010/main" val="199378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960438" y="1720850"/>
            <a:ext cx="38100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22838" y="1720850"/>
            <a:ext cx="38100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30"/>
          <p:cNvSpPr>
            <a:spLocks noGrp="1" noChangeArrowheads="1"/>
          </p:cNvSpPr>
          <p:nvPr>
            <p:ph type="sldNum" sz="quarter" idx="12"/>
          </p:nvPr>
        </p:nvSpPr>
        <p:spPr>
          <a:ln/>
        </p:spPr>
        <p:txBody>
          <a:bodyPr/>
          <a:lstStyle>
            <a:lvl1pPr>
              <a:defRPr/>
            </a:lvl1pPr>
          </a:lstStyle>
          <a:p>
            <a:pPr>
              <a:defRPr/>
            </a:pPr>
            <a:fld id="{FF54BFD6-D768-4E09-94C4-1DCE3C3678D8}" type="slidenum">
              <a:rPr lang="ja-JP" altLang="en-US"/>
              <a:pPr>
                <a:defRPr/>
              </a:pPr>
              <a:t>‹#›</a:t>
            </a:fld>
            <a:endParaRPr lang="en-US" altLang="ja-JP"/>
          </a:p>
        </p:txBody>
      </p:sp>
    </p:spTree>
    <p:extLst>
      <p:ext uri="{BB962C8B-B14F-4D97-AF65-F5344CB8AC3E}">
        <p14:creationId xmlns:p14="http://schemas.microsoft.com/office/powerpoint/2010/main" val="2993965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030"/>
          <p:cNvSpPr>
            <a:spLocks noGrp="1" noChangeArrowheads="1"/>
          </p:cNvSpPr>
          <p:nvPr>
            <p:ph type="sldNum" sz="quarter" idx="12"/>
          </p:nvPr>
        </p:nvSpPr>
        <p:spPr>
          <a:ln/>
        </p:spPr>
        <p:txBody>
          <a:bodyPr/>
          <a:lstStyle>
            <a:lvl1pPr>
              <a:defRPr/>
            </a:lvl1pPr>
          </a:lstStyle>
          <a:p>
            <a:pPr>
              <a:defRPr/>
            </a:pPr>
            <a:fld id="{D0B99F24-E46E-4D2F-97CF-EA3133B40DAC}" type="slidenum">
              <a:rPr lang="ja-JP" altLang="en-US"/>
              <a:pPr>
                <a:defRPr/>
              </a:pPr>
              <a:t>‹#›</a:t>
            </a:fld>
            <a:endParaRPr lang="en-US" altLang="ja-JP"/>
          </a:p>
        </p:txBody>
      </p:sp>
    </p:spTree>
    <p:extLst>
      <p:ext uri="{BB962C8B-B14F-4D97-AF65-F5344CB8AC3E}">
        <p14:creationId xmlns:p14="http://schemas.microsoft.com/office/powerpoint/2010/main" val="1832311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030"/>
          <p:cNvSpPr>
            <a:spLocks noGrp="1" noChangeArrowheads="1"/>
          </p:cNvSpPr>
          <p:nvPr>
            <p:ph type="sldNum" sz="quarter" idx="12"/>
          </p:nvPr>
        </p:nvSpPr>
        <p:spPr>
          <a:ln/>
        </p:spPr>
        <p:txBody>
          <a:bodyPr/>
          <a:lstStyle>
            <a:lvl1pPr>
              <a:defRPr/>
            </a:lvl1pPr>
          </a:lstStyle>
          <a:p>
            <a:pPr>
              <a:defRPr/>
            </a:pPr>
            <a:fld id="{B285FCAB-AD91-4D5E-B7E1-5347A7D231D0}" type="slidenum">
              <a:rPr lang="ja-JP" altLang="en-US"/>
              <a:pPr>
                <a:defRPr/>
              </a:pPr>
              <a:t>‹#›</a:t>
            </a:fld>
            <a:endParaRPr lang="en-US" altLang="ja-JP"/>
          </a:p>
        </p:txBody>
      </p:sp>
    </p:spTree>
    <p:extLst>
      <p:ext uri="{BB962C8B-B14F-4D97-AF65-F5344CB8AC3E}">
        <p14:creationId xmlns:p14="http://schemas.microsoft.com/office/powerpoint/2010/main" val="3173869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30"/>
          <p:cNvSpPr>
            <a:spLocks noGrp="1" noChangeArrowheads="1"/>
          </p:cNvSpPr>
          <p:nvPr>
            <p:ph type="sldNum" sz="quarter" idx="12"/>
          </p:nvPr>
        </p:nvSpPr>
        <p:spPr>
          <a:ln/>
        </p:spPr>
        <p:txBody>
          <a:bodyPr/>
          <a:lstStyle>
            <a:lvl1pPr>
              <a:defRPr/>
            </a:lvl1pPr>
          </a:lstStyle>
          <a:p>
            <a:pPr>
              <a:defRPr/>
            </a:pPr>
            <a:fld id="{52826F45-358C-4254-A1FC-5443F8078256}" type="slidenum">
              <a:rPr lang="ja-JP" altLang="en-US"/>
              <a:pPr>
                <a:defRPr/>
              </a:pPr>
              <a:t>‹#›</a:t>
            </a:fld>
            <a:endParaRPr lang="en-US" altLang="ja-JP"/>
          </a:p>
        </p:txBody>
      </p:sp>
    </p:spTree>
    <p:extLst>
      <p:ext uri="{BB962C8B-B14F-4D97-AF65-F5344CB8AC3E}">
        <p14:creationId xmlns:p14="http://schemas.microsoft.com/office/powerpoint/2010/main" val="38445043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30"/>
          <p:cNvSpPr>
            <a:spLocks noGrp="1" noChangeArrowheads="1"/>
          </p:cNvSpPr>
          <p:nvPr>
            <p:ph type="sldNum" sz="quarter" idx="12"/>
          </p:nvPr>
        </p:nvSpPr>
        <p:spPr>
          <a:ln/>
        </p:spPr>
        <p:txBody>
          <a:bodyPr/>
          <a:lstStyle>
            <a:lvl1pPr>
              <a:defRPr/>
            </a:lvl1pPr>
          </a:lstStyle>
          <a:p>
            <a:pPr>
              <a:defRPr/>
            </a:pPr>
            <a:fld id="{80B2E57E-53BA-479E-9C2A-E8B62FEE91A2}" type="slidenum">
              <a:rPr lang="ja-JP" altLang="en-US"/>
              <a:pPr>
                <a:defRPr/>
              </a:pPr>
              <a:t>‹#›</a:t>
            </a:fld>
            <a:endParaRPr lang="en-US" altLang="ja-JP"/>
          </a:p>
        </p:txBody>
      </p:sp>
    </p:spTree>
    <p:extLst>
      <p:ext uri="{BB962C8B-B14F-4D97-AF65-F5344CB8AC3E}">
        <p14:creationId xmlns:p14="http://schemas.microsoft.com/office/powerpoint/2010/main" val="981104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0"/>
          <p:cNvSpPr>
            <a:spLocks noGrp="1" noChangeArrowheads="1"/>
          </p:cNvSpPr>
          <p:nvPr>
            <p:ph type="sldNum" sz="quarter" idx="12"/>
          </p:nvPr>
        </p:nvSpPr>
        <p:spPr>
          <a:ln/>
        </p:spPr>
        <p:txBody>
          <a:bodyPr/>
          <a:lstStyle>
            <a:lvl1pPr>
              <a:defRPr/>
            </a:lvl1pPr>
          </a:lstStyle>
          <a:p>
            <a:pPr>
              <a:defRPr/>
            </a:pPr>
            <a:fld id="{7B1A79BD-7B50-441D-B25C-7F797992E796}" type="slidenum">
              <a:rPr lang="ja-JP" altLang="en-US"/>
              <a:pPr>
                <a:defRPr/>
              </a:pPr>
              <a:t>‹#›</a:t>
            </a:fld>
            <a:endParaRPr lang="en-US" altLang="ja-JP"/>
          </a:p>
        </p:txBody>
      </p:sp>
    </p:spTree>
    <p:extLst>
      <p:ext uri="{BB962C8B-B14F-4D97-AF65-F5344CB8AC3E}">
        <p14:creationId xmlns:p14="http://schemas.microsoft.com/office/powerpoint/2010/main" val="4284716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21475" y="34925"/>
            <a:ext cx="2011363" cy="63690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34925"/>
            <a:ext cx="5883275" cy="63690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0"/>
          <p:cNvSpPr>
            <a:spLocks noGrp="1" noChangeArrowheads="1"/>
          </p:cNvSpPr>
          <p:nvPr>
            <p:ph type="sldNum" sz="quarter" idx="12"/>
          </p:nvPr>
        </p:nvSpPr>
        <p:spPr>
          <a:ln/>
        </p:spPr>
        <p:txBody>
          <a:bodyPr/>
          <a:lstStyle>
            <a:lvl1pPr>
              <a:defRPr/>
            </a:lvl1pPr>
          </a:lstStyle>
          <a:p>
            <a:pPr>
              <a:defRPr/>
            </a:pPr>
            <a:fld id="{1DAC0B56-37E2-42E0-A0A9-EA1050BF6127}" type="slidenum">
              <a:rPr lang="ja-JP" altLang="en-US"/>
              <a:pPr>
                <a:defRPr/>
              </a:pPr>
              <a:t>‹#›</a:t>
            </a:fld>
            <a:endParaRPr lang="en-US" altLang="ja-JP"/>
          </a:p>
        </p:txBody>
      </p:sp>
    </p:spTree>
    <p:extLst>
      <p:ext uri="{BB962C8B-B14F-4D97-AF65-F5344CB8AC3E}">
        <p14:creationId xmlns:p14="http://schemas.microsoft.com/office/powerpoint/2010/main" val="253640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030"/>
          <p:cNvSpPr>
            <a:spLocks noGrp="1" noChangeArrowheads="1"/>
          </p:cNvSpPr>
          <p:nvPr>
            <p:ph type="sldNum" sz="quarter" idx="12"/>
          </p:nvPr>
        </p:nvSpPr>
        <p:spPr>
          <a:ln/>
        </p:spPr>
        <p:txBody>
          <a:bodyPr/>
          <a:lstStyle>
            <a:lvl1pPr>
              <a:defRPr/>
            </a:lvl1pPr>
          </a:lstStyle>
          <a:p>
            <a:pPr>
              <a:defRPr/>
            </a:pPr>
            <a:fld id="{88543612-A45F-4E52-9A09-3A06EED3E463}" type="slidenum">
              <a:rPr lang="ja-JP" altLang="en-US"/>
              <a:pPr>
                <a:defRPr/>
              </a:pPr>
              <a:t>‹#›</a:t>
            </a:fld>
            <a:endParaRPr lang="en-US" altLang="ja-JP"/>
          </a:p>
        </p:txBody>
      </p:sp>
    </p:spTree>
    <p:extLst>
      <p:ext uri="{BB962C8B-B14F-4D97-AF65-F5344CB8AC3E}">
        <p14:creationId xmlns:p14="http://schemas.microsoft.com/office/powerpoint/2010/main" val="286040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030"/>
          <p:cNvSpPr>
            <a:spLocks noGrp="1" noChangeArrowheads="1"/>
          </p:cNvSpPr>
          <p:nvPr>
            <p:ph type="sldNum" sz="quarter" idx="12"/>
          </p:nvPr>
        </p:nvSpPr>
        <p:spPr>
          <a:ln/>
        </p:spPr>
        <p:txBody>
          <a:bodyPr/>
          <a:lstStyle>
            <a:lvl1pPr>
              <a:defRPr/>
            </a:lvl1pPr>
          </a:lstStyle>
          <a:p>
            <a:pPr>
              <a:defRPr/>
            </a:pPr>
            <a:fld id="{FB9A6A99-4330-477E-9A88-CD085B7390A6}" type="slidenum">
              <a:rPr lang="ja-JP" altLang="en-US"/>
              <a:pPr>
                <a:defRPr/>
              </a:pPr>
              <a:t>‹#›</a:t>
            </a:fld>
            <a:endParaRPr lang="en-US" altLang="ja-JP"/>
          </a:p>
        </p:txBody>
      </p:sp>
    </p:spTree>
    <p:extLst>
      <p:ext uri="{BB962C8B-B14F-4D97-AF65-F5344CB8AC3E}">
        <p14:creationId xmlns:p14="http://schemas.microsoft.com/office/powerpoint/2010/main" val="224350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030"/>
          <p:cNvSpPr>
            <a:spLocks noGrp="1" noChangeArrowheads="1"/>
          </p:cNvSpPr>
          <p:nvPr>
            <p:ph type="sldNum" sz="quarter" idx="12"/>
          </p:nvPr>
        </p:nvSpPr>
        <p:spPr>
          <a:ln/>
        </p:spPr>
        <p:txBody>
          <a:bodyPr/>
          <a:lstStyle>
            <a:lvl1pPr>
              <a:defRPr/>
            </a:lvl1pPr>
          </a:lstStyle>
          <a:p>
            <a:pPr>
              <a:defRPr/>
            </a:pPr>
            <a:fld id="{933017CE-9C57-43C2-838C-81B7541DC9AD}" type="slidenum">
              <a:rPr lang="ja-JP" altLang="en-US"/>
              <a:pPr>
                <a:defRPr/>
              </a:pPr>
              <a:t>‹#›</a:t>
            </a:fld>
            <a:endParaRPr lang="en-US" altLang="ja-JP"/>
          </a:p>
        </p:txBody>
      </p:sp>
    </p:spTree>
    <p:extLst>
      <p:ext uri="{BB962C8B-B14F-4D97-AF65-F5344CB8AC3E}">
        <p14:creationId xmlns:p14="http://schemas.microsoft.com/office/powerpoint/2010/main" val="66123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30"/>
          <p:cNvSpPr>
            <a:spLocks noGrp="1" noChangeArrowheads="1"/>
          </p:cNvSpPr>
          <p:nvPr>
            <p:ph type="sldNum" sz="quarter" idx="12"/>
          </p:nvPr>
        </p:nvSpPr>
        <p:spPr>
          <a:ln/>
        </p:spPr>
        <p:txBody>
          <a:bodyPr/>
          <a:lstStyle>
            <a:lvl1pPr>
              <a:defRPr/>
            </a:lvl1pPr>
          </a:lstStyle>
          <a:p>
            <a:pPr>
              <a:defRPr/>
            </a:pPr>
            <a:fld id="{73F79679-D002-4170-9A40-AE5F4EC484E9}" type="slidenum">
              <a:rPr lang="ja-JP" altLang="en-US"/>
              <a:pPr>
                <a:defRPr/>
              </a:pPr>
              <a:t>‹#›</a:t>
            </a:fld>
            <a:endParaRPr lang="en-US" altLang="ja-JP"/>
          </a:p>
        </p:txBody>
      </p:sp>
    </p:spTree>
    <p:extLst>
      <p:ext uri="{BB962C8B-B14F-4D97-AF65-F5344CB8AC3E}">
        <p14:creationId xmlns:p14="http://schemas.microsoft.com/office/powerpoint/2010/main" val="37072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30"/>
          <p:cNvSpPr>
            <a:spLocks noGrp="1" noChangeArrowheads="1"/>
          </p:cNvSpPr>
          <p:nvPr>
            <p:ph type="sldNum" sz="quarter" idx="12"/>
          </p:nvPr>
        </p:nvSpPr>
        <p:spPr>
          <a:ln/>
        </p:spPr>
        <p:txBody>
          <a:bodyPr/>
          <a:lstStyle>
            <a:lvl1pPr>
              <a:defRPr/>
            </a:lvl1pPr>
          </a:lstStyle>
          <a:p>
            <a:pPr>
              <a:defRPr/>
            </a:pPr>
            <a:fld id="{02F9A985-06A1-473F-B1D2-9448A86632E1}" type="slidenum">
              <a:rPr lang="ja-JP" altLang="en-US"/>
              <a:pPr>
                <a:defRPr/>
              </a:pPr>
              <a:t>‹#›</a:t>
            </a:fld>
            <a:endParaRPr lang="en-US" altLang="ja-JP"/>
          </a:p>
        </p:txBody>
      </p:sp>
    </p:spTree>
    <p:extLst>
      <p:ext uri="{BB962C8B-B14F-4D97-AF65-F5344CB8AC3E}">
        <p14:creationId xmlns:p14="http://schemas.microsoft.com/office/powerpoint/2010/main" val="1486924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685800" y="34925"/>
            <a:ext cx="7772400" cy="1143000"/>
          </a:xfrm>
          <a:prstGeom prst="rect">
            <a:avLst/>
          </a:prstGeom>
          <a:noFill/>
          <a:ln>
            <a:noFill/>
          </a:ln>
          <a:effectLst>
            <a:outerShdw dist="17961" dir="18900000" algn="ctr" rotWithShape="0">
              <a:srgbClr val="99CC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ja-JP" altLang="en-US" smtClean="0"/>
              <a:t>マスタ タイトルの書式設定</a:t>
            </a:r>
          </a:p>
        </p:txBody>
      </p:sp>
      <p:sp>
        <p:nvSpPr>
          <p:cNvPr id="1027" name="Rectangle 1027"/>
          <p:cNvSpPr>
            <a:spLocks noGrp="1" noChangeArrowheads="1"/>
          </p:cNvSpPr>
          <p:nvPr>
            <p:ph type="body" idx="1"/>
          </p:nvPr>
        </p:nvSpPr>
        <p:spPr bwMode="auto">
          <a:xfrm>
            <a:off x="960438" y="1720850"/>
            <a:ext cx="77724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
        <p:nvSpPr>
          <p:cNvPr id="6148" name="Rectangle 1028"/>
          <p:cNvSpPr>
            <a:spLocks noGrp="1" noChangeArrowheads="1"/>
          </p:cNvSpPr>
          <p:nvPr>
            <p:ph type="dt" sz="half" idx="2"/>
          </p:nvPr>
        </p:nvSpPr>
        <p:spPr bwMode="auto">
          <a:xfrm>
            <a:off x="0" y="6610350"/>
            <a:ext cx="1166813"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hangingPunct="1">
              <a:defRPr sz="1400">
                <a:latin typeface="Arial" charset="0"/>
              </a:defRPr>
            </a:lvl1pPr>
          </a:lstStyle>
          <a:p>
            <a:pPr>
              <a:defRPr/>
            </a:pPr>
            <a:endParaRPr lang="en-US" altLang="ja-JP"/>
          </a:p>
        </p:txBody>
      </p:sp>
      <p:sp>
        <p:nvSpPr>
          <p:cNvPr id="6149" name="Rectangle 1029"/>
          <p:cNvSpPr>
            <a:spLocks noGrp="1" noChangeArrowheads="1"/>
          </p:cNvSpPr>
          <p:nvPr>
            <p:ph type="ftr" sz="quarter" idx="3"/>
          </p:nvPr>
        </p:nvSpPr>
        <p:spPr bwMode="auto">
          <a:xfrm>
            <a:off x="1304925" y="6610350"/>
            <a:ext cx="720725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hangingPunct="1">
              <a:defRPr sz="1400">
                <a:latin typeface="Arial" charset="0"/>
              </a:defRPr>
            </a:lvl1pPr>
          </a:lstStyle>
          <a:p>
            <a:pPr>
              <a:defRPr/>
            </a:pPr>
            <a:endParaRPr lang="en-US" altLang="ja-JP"/>
          </a:p>
        </p:txBody>
      </p:sp>
      <p:sp>
        <p:nvSpPr>
          <p:cNvPr id="6150" name="Rectangle 1030"/>
          <p:cNvSpPr>
            <a:spLocks noGrp="1" noChangeArrowheads="1"/>
          </p:cNvSpPr>
          <p:nvPr>
            <p:ph type="sldNum" sz="quarter" idx="4"/>
          </p:nvPr>
        </p:nvSpPr>
        <p:spPr bwMode="auto">
          <a:xfrm>
            <a:off x="8648700" y="6610350"/>
            <a:ext cx="49530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400"/>
            </a:lvl1pPr>
          </a:lstStyle>
          <a:p>
            <a:pPr>
              <a:defRPr/>
            </a:pPr>
            <a:fld id="{E26AC520-0F69-4AB1-B0EE-393E0848DCB4}"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217"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title"/>
          </p:nvPr>
        </p:nvSpPr>
        <p:spPr bwMode="auto">
          <a:xfrm>
            <a:off x="685800" y="34925"/>
            <a:ext cx="7772400" cy="1143000"/>
          </a:xfrm>
          <a:prstGeom prst="rect">
            <a:avLst/>
          </a:prstGeom>
          <a:noFill/>
          <a:ln>
            <a:noFill/>
          </a:ln>
          <a:effectLst>
            <a:outerShdw dist="17961" dir="18900000" algn="ctr" rotWithShape="0">
              <a:srgbClr val="99CC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ja-JP" altLang="en-US" smtClean="0"/>
              <a:t>マスタ タイトルの書式設定</a:t>
            </a:r>
          </a:p>
        </p:txBody>
      </p:sp>
      <p:sp>
        <p:nvSpPr>
          <p:cNvPr id="2051" name="Rectangle 1027"/>
          <p:cNvSpPr>
            <a:spLocks noGrp="1" noChangeArrowheads="1"/>
          </p:cNvSpPr>
          <p:nvPr>
            <p:ph type="body" idx="1"/>
          </p:nvPr>
        </p:nvSpPr>
        <p:spPr bwMode="auto">
          <a:xfrm>
            <a:off x="960438" y="1720850"/>
            <a:ext cx="77724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
        <p:nvSpPr>
          <p:cNvPr id="6148" name="Rectangle 1028"/>
          <p:cNvSpPr>
            <a:spLocks noGrp="1" noChangeArrowheads="1"/>
          </p:cNvSpPr>
          <p:nvPr>
            <p:ph type="dt" sz="half" idx="2"/>
          </p:nvPr>
        </p:nvSpPr>
        <p:spPr bwMode="auto">
          <a:xfrm>
            <a:off x="0" y="6610350"/>
            <a:ext cx="1166813"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l" eaLnBrk="1" hangingPunct="1">
              <a:defRPr kumimoji="0" sz="1400">
                <a:solidFill>
                  <a:srgbClr val="000000"/>
                </a:solidFill>
                <a:latin typeface="Arial" charset="0"/>
                <a:ea typeface="ＭＳ Ｐゴシック" pitchFamily="50" charset="-128"/>
              </a:defRPr>
            </a:lvl1pPr>
          </a:lstStyle>
          <a:p>
            <a:pPr>
              <a:defRPr/>
            </a:pPr>
            <a:endParaRPr lang="en-US" altLang="ja-JP"/>
          </a:p>
        </p:txBody>
      </p:sp>
      <p:sp>
        <p:nvSpPr>
          <p:cNvPr id="6149" name="Rectangle 1029"/>
          <p:cNvSpPr>
            <a:spLocks noGrp="1" noChangeArrowheads="1"/>
          </p:cNvSpPr>
          <p:nvPr>
            <p:ph type="ftr" sz="quarter" idx="3"/>
          </p:nvPr>
        </p:nvSpPr>
        <p:spPr bwMode="auto">
          <a:xfrm>
            <a:off x="1304925" y="6610350"/>
            <a:ext cx="720725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hangingPunct="1">
              <a:defRPr kumimoji="0" sz="1400">
                <a:solidFill>
                  <a:srgbClr val="000000"/>
                </a:solidFill>
                <a:latin typeface="Arial" charset="0"/>
                <a:ea typeface="ＭＳ Ｐゴシック" pitchFamily="50" charset="-128"/>
              </a:defRPr>
            </a:lvl1pPr>
          </a:lstStyle>
          <a:p>
            <a:pPr>
              <a:defRPr/>
            </a:pPr>
            <a:endParaRPr lang="en-US" altLang="ja-JP"/>
          </a:p>
        </p:txBody>
      </p:sp>
      <p:sp>
        <p:nvSpPr>
          <p:cNvPr id="6150" name="Rectangle 1030"/>
          <p:cNvSpPr>
            <a:spLocks noGrp="1" noChangeArrowheads="1"/>
          </p:cNvSpPr>
          <p:nvPr>
            <p:ph type="sldNum" sz="quarter" idx="4"/>
          </p:nvPr>
        </p:nvSpPr>
        <p:spPr bwMode="auto">
          <a:xfrm>
            <a:off x="8648700" y="6610350"/>
            <a:ext cx="49530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400">
                <a:solidFill>
                  <a:srgbClr val="000000"/>
                </a:solidFill>
              </a:defRPr>
            </a:lvl1pPr>
          </a:lstStyle>
          <a:p>
            <a:pPr>
              <a:defRPr/>
            </a:pPr>
            <a:fld id="{7FCC44ED-3DDA-4E55-8A70-9361A6D18A01}"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bwMode="auto">
          <a:xfrm>
            <a:off x="685800" y="34925"/>
            <a:ext cx="7772400" cy="1143000"/>
          </a:xfrm>
          <a:prstGeom prst="rect">
            <a:avLst/>
          </a:prstGeom>
          <a:noFill/>
          <a:ln>
            <a:noFill/>
          </a:ln>
          <a:effectLst>
            <a:outerShdw dist="17961" dir="18900000" algn="ctr" rotWithShape="0">
              <a:srgbClr val="99CC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ja-JP" altLang="en-US" smtClean="0"/>
              <a:t>マスタ タイトルの書式設定</a:t>
            </a:r>
          </a:p>
        </p:txBody>
      </p:sp>
      <p:sp>
        <p:nvSpPr>
          <p:cNvPr id="3075" name="Rectangle 1027"/>
          <p:cNvSpPr>
            <a:spLocks noGrp="1" noChangeArrowheads="1"/>
          </p:cNvSpPr>
          <p:nvPr>
            <p:ph type="body" idx="1"/>
          </p:nvPr>
        </p:nvSpPr>
        <p:spPr bwMode="auto">
          <a:xfrm>
            <a:off x="960438" y="1720850"/>
            <a:ext cx="77724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
        <p:nvSpPr>
          <p:cNvPr id="6148" name="Rectangle 1028"/>
          <p:cNvSpPr>
            <a:spLocks noGrp="1" noChangeArrowheads="1"/>
          </p:cNvSpPr>
          <p:nvPr>
            <p:ph type="dt" sz="half" idx="2"/>
          </p:nvPr>
        </p:nvSpPr>
        <p:spPr bwMode="auto">
          <a:xfrm>
            <a:off x="0" y="6610350"/>
            <a:ext cx="1166813"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hangingPunct="1">
              <a:defRPr kumimoji="0" sz="1400">
                <a:solidFill>
                  <a:srgbClr val="000000"/>
                </a:solidFill>
                <a:latin typeface="Arial" charset="0"/>
                <a:ea typeface="ＭＳ Ｐゴシック" pitchFamily="50" charset="-128"/>
              </a:defRPr>
            </a:lvl1pPr>
          </a:lstStyle>
          <a:p>
            <a:pPr>
              <a:defRPr/>
            </a:pPr>
            <a:endParaRPr lang="en-US" altLang="ja-JP"/>
          </a:p>
        </p:txBody>
      </p:sp>
      <p:sp>
        <p:nvSpPr>
          <p:cNvPr id="6149" name="Rectangle 1029"/>
          <p:cNvSpPr>
            <a:spLocks noGrp="1" noChangeArrowheads="1"/>
          </p:cNvSpPr>
          <p:nvPr>
            <p:ph type="ftr" sz="quarter" idx="3"/>
          </p:nvPr>
        </p:nvSpPr>
        <p:spPr bwMode="auto">
          <a:xfrm>
            <a:off x="1304925" y="6610350"/>
            <a:ext cx="720725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hangingPunct="1">
              <a:defRPr kumimoji="0" sz="1400">
                <a:solidFill>
                  <a:srgbClr val="000000"/>
                </a:solidFill>
                <a:latin typeface="Arial" charset="0"/>
                <a:ea typeface="ＭＳ Ｐゴシック" pitchFamily="50" charset="-128"/>
              </a:defRPr>
            </a:lvl1pPr>
          </a:lstStyle>
          <a:p>
            <a:pPr>
              <a:defRPr/>
            </a:pPr>
            <a:endParaRPr lang="en-US" altLang="ja-JP"/>
          </a:p>
        </p:txBody>
      </p:sp>
      <p:sp>
        <p:nvSpPr>
          <p:cNvPr id="6150" name="Rectangle 1030"/>
          <p:cNvSpPr>
            <a:spLocks noGrp="1" noChangeArrowheads="1"/>
          </p:cNvSpPr>
          <p:nvPr>
            <p:ph type="sldNum" sz="quarter" idx="4"/>
          </p:nvPr>
        </p:nvSpPr>
        <p:spPr bwMode="auto">
          <a:xfrm>
            <a:off x="8648700" y="6610350"/>
            <a:ext cx="49530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400">
                <a:solidFill>
                  <a:srgbClr val="000000"/>
                </a:solidFill>
              </a:defRPr>
            </a:lvl1pPr>
          </a:lstStyle>
          <a:p>
            <a:pPr>
              <a:defRPr/>
            </a:pPr>
            <a:fld id="{BCDEF649-29E1-4A93-ABF7-EC73B5308F10}"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bwMode="auto">
          <a:xfrm>
            <a:off x="685800" y="34925"/>
            <a:ext cx="7772400" cy="1143000"/>
          </a:xfrm>
          <a:prstGeom prst="rect">
            <a:avLst/>
          </a:prstGeom>
          <a:noFill/>
          <a:ln>
            <a:noFill/>
          </a:ln>
          <a:effectLst>
            <a:outerShdw dist="17961" dir="18900000" algn="ctr" rotWithShape="0">
              <a:srgbClr val="99CC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ja-JP" altLang="en-US" smtClean="0"/>
              <a:t>マスタ タイトルの書式設定</a:t>
            </a:r>
          </a:p>
        </p:txBody>
      </p:sp>
      <p:sp>
        <p:nvSpPr>
          <p:cNvPr id="4099" name="Rectangle 1027"/>
          <p:cNvSpPr>
            <a:spLocks noGrp="1" noChangeArrowheads="1"/>
          </p:cNvSpPr>
          <p:nvPr>
            <p:ph type="body" idx="1"/>
          </p:nvPr>
        </p:nvSpPr>
        <p:spPr bwMode="auto">
          <a:xfrm>
            <a:off x="960438" y="1720850"/>
            <a:ext cx="77724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
        <p:nvSpPr>
          <p:cNvPr id="6148" name="Rectangle 1028"/>
          <p:cNvSpPr>
            <a:spLocks noGrp="1" noChangeArrowheads="1"/>
          </p:cNvSpPr>
          <p:nvPr>
            <p:ph type="dt" sz="half" idx="2"/>
          </p:nvPr>
        </p:nvSpPr>
        <p:spPr bwMode="auto">
          <a:xfrm>
            <a:off x="0" y="6610350"/>
            <a:ext cx="1166813"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hangingPunct="1">
              <a:defRPr kumimoji="0" sz="1400">
                <a:solidFill>
                  <a:srgbClr val="000000"/>
                </a:solidFill>
                <a:latin typeface="Arial" charset="0"/>
                <a:ea typeface="ＭＳ Ｐゴシック" pitchFamily="50" charset="-128"/>
              </a:defRPr>
            </a:lvl1pPr>
          </a:lstStyle>
          <a:p>
            <a:pPr>
              <a:defRPr/>
            </a:pPr>
            <a:endParaRPr lang="en-US" altLang="ja-JP"/>
          </a:p>
        </p:txBody>
      </p:sp>
      <p:sp>
        <p:nvSpPr>
          <p:cNvPr id="6149" name="Rectangle 1029"/>
          <p:cNvSpPr>
            <a:spLocks noGrp="1" noChangeArrowheads="1"/>
          </p:cNvSpPr>
          <p:nvPr>
            <p:ph type="ftr" sz="quarter" idx="3"/>
          </p:nvPr>
        </p:nvSpPr>
        <p:spPr bwMode="auto">
          <a:xfrm>
            <a:off x="1304925" y="6610350"/>
            <a:ext cx="720725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hangingPunct="1">
              <a:defRPr kumimoji="0" sz="1400">
                <a:solidFill>
                  <a:srgbClr val="000000"/>
                </a:solidFill>
                <a:latin typeface="Arial" charset="0"/>
                <a:ea typeface="ＭＳ Ｐゴシック" pitchFamily="50" charset="-128"/>
              </a:defRPr>
            </a:lvl1pPr>
          </a:lstStyle>
          <a:p>
            <a:pPr>
              <a:defRPr/>
            </a:pPr>
            <a:endParaRPr lang="en-US" altLang="ja-JP"/>
          </a:p>
        </p:txBody>
      </p:sp>
      <p:sp>
        <p:nvSpPr>
          <p:cNvPr id="6150" name="Rectangle 1030"/>
          <p:cNvSpPr>
            <a:spLocks noGrp="1" noChangeArrowheads="1"/>
          </p:cNvSpPr>
          <p:nvPr>
            <p:ph type="sldNum" sz="quarter" idx="4"/>
          </p:nvPr>
        </p:nvSpPr>
        <p:spPr bwMode="auto">
          <a:xfrm>
            <a:off x="8648700" y="6610350"/>
            <a:ext cx="49530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400">
                <a:solidFill>
                  <a:srgbClr val="000000"/>
                </a:solidFill>
              </a:defRPr>
            </a:lvl1pPr>
          </a:lstStyle>
          <a:p>
            <a:pPr>
              <a:defRPr/>
            </a:pPr>
            <a:fld id="{866B8ED2-35A8-48BE-A9ED-0C308021B7C2}"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241"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3.xml"/><Relationship Id="rId7" Type="http://schemas.openxmlformats.org/officeDocument/2006/relationships/image" Target="../media/image28.png"/><Relationship Id="rId2" Type="http://schemas.openxmlformats.org/officeDocument/2006/relationships/slideLayout" Target="../slideLayouts/slideLayout30.xml"/><Relationship Id="rId1" Type="http://schemas.openxmlformats.org/officeDocument/2006/relationships/tags" Target="../tags/tag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0.xml"/><Relationship Id="rId1" Type="http://schemas.openxmlformats.org/officeDocument/2006/relationships/tags" Target="../tags/tag8.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9.png"/><Relationship Id="rId2" Type="http://schemas.openxmlformats.org/officeDocument/2006/relationships/slideLayout" Target="../slideLayouts/slideLayout30.xml"/><Relationship Id="rId1" Type="http://schemas.openxmlformats.org/officeDocument/2006/relationships/tags" Target="../tags/tag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0.xml"/><Relationship Id="rId1" Type="http://schemas.openxmlformats.org/officeDocument/2006/relationships/tags" Target="../tags/tag10.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9.xml"/><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slideLayout" Target="../slideLayouts/slideLayout30.xml"/><Relationship Id="rId1" Type="http://schemas.openxmlformats.org/officeDocument/2006/relationships/tags" Target="../tags/tag1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0.xml"/><Relationship Id="rId1" Type="http://schemas.openxmlformats.org/officeDocument/2006/relationships/tags" Target="../tags/tag12.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5.jpeg"/><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9.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61.emf"/><Relationship Id="rId4" Type="http://schemas.openxmlformats.org/officeDocument/2006/relationships/image" Target="../media/image60.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6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2.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74.png"/><Relationship Id="rId4" Type="http://schemas.openxmlformats.org/officeDocument/2006/relationships/image" Target="../media/image7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tags" Target="../tags/tag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41.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EACF23A-BC30-4844-BF46-025926BA2A1F}" type="slidenum">
              <a:rPr lang="ja-JP" altLang="en-US" sz="1400" smtClean="0"/>
              <a:pPr>
                <a:spcBef>
                  <a:spcPct val="0"/>
                </a:spcBef>
                <a:buFontTx/>
                <a:buNone/>
              </a:pPr>
              <a:t>1</a:t>
            </a:fld>
            <a:endParaRPr lang="en-US" altLang="ja-JP" sz="1400" smtClean="0"/>
          </a:p>
        </p:txBody>
      </p:sp>
      <p:sp>
        <p:nvSpPr>
          <p:cNvPr id="30723" name="Text Box 6"/>
          <p:cNvSpPr txBox="1">
            <a:spLocks noChangeArrowheads="1"/>
          </p:cNvSpPr>
          <p:nvPr/>
        </p:nvSpPr>
        <p:spPr bwMode="auto">
          <a:xfrm>
            <a:off x="1965325" y="1685925"/>
            <a:ext cx="5314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400"/>
              <a:t>佐藤　達彦（日本原子力研究開発機構）</a:t>
            </a:r>
            <a:endParaRPr lang="en-US" altLang="ja-JP" sz="2400"/>
          </a:p>
        </p:txBody>
      </p:sp>
      <p:sp>
        <p:nvSpPr>
          <p:cNvPr id="30724" name="Text Box 7"/>
          <p:cNvSpPr txBox="1">
            <a:spLocks noChangeArrowheads="1"/>
          </p:cNvSpPr>
          <p:nvPr/>
        </p:nvSpPr>
        <p:spPr bwMode="auto">
          <a:xfrm>
            <a:off x="179388" y="6457950"/>
            <a:ext cx="8886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000"/>
              <a:t>2015/3/19</a:t>
            </a:r>
            <a:r>
              <a:rPr lang="ja-JP" altLang="en-US" sz="2000"/>
              <a:t>　</a:t>
            </a:r>
            <a:r>
              <a:rPr lang="ja-JP" altLang="en-US" sz="2000">
                <a:latin typeface="Arial Unicode MS" pitchFamily="50" charset="-128"/>
              </a:rPr>
              <a:t>宇宙線研究所共同利用研究「モンテカルロシミュレーション研究会」</a:t>
            </a:r>
            <a:endParaRPr lang="en-US" altLang="ja-JP" sz="2000"/>
          </a:p>
        </p:txBody>
      </p:sp>
      <p:sp>
        <p:nvSpPr>
          <p:cNvPr id="10" name="AutoShape 3"/>
          <p:cNvSpPr>
            <a:spLocks noChangeArrowheads="1"/>
          </p:cNvSpPr>
          <p:nvPr/>
        </p:nvSpPr>
        <p:spPr bwMode="auto">
          <a:xfrm>
            <a:off x="655638" y="125413"/>
            <a:ext cx="7934325" cy="1484312"/>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72000" tIns="91440" rIns="72000" bIns="91440">
            <a:spAutoFit/>
          </a:bodyPr>
          <a:lstStyle/>
          <a:p>
            <a:pPr marL="342900" indent="-342900" algn="ctr" eaLnBrk="1" hangingPunct="1">
              <a:defRPr/>
            </a:pPr>
            <a:r>
              <a:rPr kumimoji="1" lang="en-US" altLang="ja-JP" sz="40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PHITS</a:t>
            </a:r>
            <a:r>
              <a:rPr kumimoji="1" lang="ja-JP" altLang="en-US" sz="40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コードと</a:t>
            </a:r>
            <a:endParaRPr kumimoji="1" lang="en-US" altLang="ja-JP" sz="40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endParaRPr>
          </a:p>
          <a:p>
            <a:pPr marL="342900" indent="-342900" algn="ctr" eaLnBrk="1" hangingPunct="1">
              <a:defRPr/>
            </a:pPr>
            <a:r>
              <a:rPr kumimoji="1" lang="ja-JP" altLang="en-US" sz="40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空気シャワーシミュレーション</a:t>
            </a:r>
            <a:endParaRPr kumimoji="1" lang="en-US" altLang="ja-JP" sz="40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endParaRPr>
          </a:p>
        </p:txBody>
      </p:sp>
      <p:sp>
        <p:nvSpPr>
          <p:cNvPr id="30726" name="AutoShape 2"/>
          <p:cNvSpPr>
            <a:spLocks noChangeArrowheads="1"/>
          </p:cNvSpPr>
          <p:nvPr/>
        </p:nvSpPr>
        <p:spPr bwMode="auto">
          <a:xfrm>
            <a:off x="1331913" y="2205038"/>
            <a:ext cx="6553200" cy="4176712"/>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30727" name="Text Box 3"/>
          <p:cNvSpPr txBox="1">
            <a:spLocks noChangeArrowheads="1"/>
          </p:cNvSpPr>
          <p:nvPr/>
        </p:nvSpPr>
        <p:spPr bwMode="auto">
          <a:xfrm>
            <a:off x="2749550" y="2232025"/>
            <a:ext cx="3959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800" b="1">
                <a:solidFill>
                  <a:srgbClr val="0000CC"/>
                </a:solidFill>
                <a:latin typeface="Arial Black" pitchFamily="34" charset="0"/>
                <a:ea typeface="HG創英角ｺﾞｼｯｸUB" pitchFamily="49" charset="-128"/>
              </a:rPr>
              <a:t>Table of Contents</a:t>
            </a:r>
          </a:p>
        </p:txBody>
      </p:sp>
      <p:sp>
        <p:nvSpPr>
          <p:cNvPr id="30728" name="Text Box 4"/>
          <p:cNvSpPr txBox="1">
            <a:spLocks noChangeArrowheads="1"/>
          </p:cNvSpPr>
          <p:nvPr/>
        </p:nvSpPr>
        <p:spPr bwMode="auto">
          <a:xfrm>
            <a:off x="1692275" y="2705100"/>
            <a:ext cx="4424363"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7338" indent="-287338">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ja-JP" sz="2800"/>
              <a:t>PHITS</a:t>
            </a:r>
            <a:r>
              <a:rPr lang="ja-JP" altLang="en-US" sz="2800"/>
              <a:t>の紹介</a:t>
            </a: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ct val="0"/>
              </a:spcBef>
            </a:pPr>
            <a:r>
              <a:rPr lang="ja-JP" altLang="en-US" sz="2800"/>
              <a:t>宇宙線挙動解析への応用</a:t>
            </a: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ts val="600"/>
              </a:spcBef>
            </a:pPr>
            <a:r>
              <a:rPr lang="ja-JP" altLang="en-US" sz="2800"/>
              <a:t>まとめと今後の予定</a:t>
            </a:r>
          </a:p>
        </p:txBody>
      </p:sp>
      <p:sp>
        <p:nvSpPr>
          <p:cNvPr id="30729" name="テキスト ボックス 12"/>
          <p:cNvSpPr txBox="1">
            <a:spLocks noChangeArrowheads="1"/>
          </p:cNvSpPr>
          <p:nvPr/>
        </p:nvSpPr>
        <p:spPr bwMode="auto">
          <a:xfrm>
            <a:off x="2211388" y="3146425"/>
            <a:ext cx="492125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50825" indent="-25082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300"/>
              </a:spcBef>
            </a:pPr>
            <a:r>
              <a:rPr kumimoji="1" lang="en-US" altLang="ja-JP" sz="2400"/>
              <a:t>PHITS</a:t>
            </a:r>
            <a:r>
              <a:rPr kumimoji="1" lang="ja-JP" altLang="en-US" sz="2400"/>
              <a:t>の概要</a:t>
            </a:r>
            <a:endParaRPr kumimoji="1" lang="en-US" altLang="ja-JP" sz="2400"/>
          </a:p>
          <a:p>
            <a:pPr>
              <a:spcBef>
                <a:spcPts val="300"/>
              </a:spcBef>
            </a:pPr>
            <a:r>
              <a:rPr kumimoji="1" lang="en-US" altLang="ja-JP" sz="2400"/>
              <a:t>PHITS</a:t>
            </a:r>
            <a:r>
              <a:rPr kumimoji="1" lang="ja-JP" altLang="en-US" sz="2400"/>
              <a:t>に組み込まれた物理モデル</a:t>
            </a:r>
            <a:endParaRPr kumimoji="1" lang="en-US" altLang="ja-JP" sz="2400"/>
          </a:p>
          <a:p>
            <a:pPr>
              <a:spcBef>
                <a:spcPts val="300"/>
              </a:spcBef>
            </a:pPr>
            <a:r>
              <a:rPr kumimoji="1" lang="en-US" altLang="ja-JP" sz="2400"/>
              <a:t>PHITS</a:t>
            </a:r>
            <a:r>
              <a:rPr kumimoji="1" lang="ja-JP" altLang="en-US" sz="2400"/>
              <a:t>の応用例</a:t>
            </a:r>
          </a:p>
        </p:txBody>
      </p:sp>
      <p:sp>
        <p:nvSpPr>
          <p:cNvPr id="30730" name="テキスト ボックス 13"/>
          <p:cNvSpPr txBox="1">
            <a:spLocks noChangeArrowheads="1"/>
          </p:cNvSpPr>
          <p:nvPr/>
        </p:nvSpPr>
        <p:spPr bwMode="auto">
          <a:xfrm>
            <a:off x="2211388" y="4916488"/>
            <a:ext cx="541655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50825" indent="-25082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300"/>
              </a:spcBef>
            </a:pPr>
            <a:r>
              <a:rPr kumimoji="1" lang="ja-JP" altLang="en-US" sz="2400"/>
              <a:t>空気シャワーシミュレーション</a:t>
            </a:r>
            <a:endParaRPr kumimoji="1" lang="en-US" altLang="ja-JP" sz="2400"/>
          </a:p>
          <a:p>
            <a:pPr>
              <a:spcBef>
                <a:spcPts val="300"/>
              </a:spcBef>
            </a:pPr>
            <a:r>
              <a:rPr kumimoji="1" lang="ja-JP" altLang="en-US" sz="2400"/>
              <a:t>大気圏内宇宙線スペクトル計算モデル</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11"/>
          <p:cNvSpPr>
            <a:spLocks noChangeArrowheads="1"/>
          </p:cNvSpPr>
          <p:nvPr/>
        </p:nvSpPr>
        <p:spPr bwMode="auto">
          <a:xfrm>
            <a:off x="107950" y="2852738"/>
            <a:ext cx="8928100" cy="3600450"/>
          </a:xfrm>
          <a:prstGeom prst="roundRect">
            <a:avLst>
              <a:gd name="adj" fmla="val 6144"/>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solidFill>
                <a:srgbClr val="000000"/>
              </a:solidFill>
            </a:endParaRPr>
          </a:p>
        </p:txBody>
      </p:sp>
      <p:sp>
        <p:nvSpPr>
          <p:cNvPr id="39939" name="AutoShape 11"/>
          <p:cNvSpPr>
            <a:spLocks noChangeArrowheads="1"/>
          </p:cNvSpPr>
          <p:nvPr/>
        </p:nvSpPr>
        <p:spPr bwMode="auto">
          <a:xfrm>
            <a:off x="323850" y="981075"/>
            <a:ext cx="8424863" cy="1774825"/>
          </a:xfrm>
          <a:prstGeom prst="roundRect">
            <a:avLst>
              <a:gd name="adj" fmla="val 13116"/>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solidFill>
                <a:srgbClr val="000000"/>
              </a:solidFill>
            </a:endParaRPr>
          </a:p>
        </p:txBody>
      </p:sp>
      <p:sp>
        <p:nvSpPr>
          <p:cNvPr id="39940" name="スライド番号プレースホルダ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DAC3BA2-C0B3-40CD-8320-F08B1F96ABF2}" type="slidenum">
              <a:rPr lang="ja-JP" altLang="en-US" sz="1400" smtClean="0">
                <a:solidFill>
                  <a:srgbClr val="000000"/>
                </a:solidFill>
              </a:rPr>
              <a:pPr>
                <a:spcBef>
                  <a:spcPct val="0"/>
                </a:spcBef>
                <a:buFontTx/>
                <a:buNone/>
              </a:pPr>
              <a:t>10</a:t>
            </a:fld>
            <a:endParaRPr lang="en-US" altLang="ja-JP" sz="1400" smtClean="0">
              <a:solidFill>
                <a:srgbClr val="000000"/>
              </a:solidFill>
            </a:endParaRPr>
          </a:p>
        </p:txBody>
      </p:sp>
      <p:sp>
        <p:nvSpPr>
          <p:cNvPr id="24" name="AutoShape 2"/>
          <p:cNvSpPr>
            <a:spLocks noChangeArrowheads="1"/>
          </p:cNvSpPr>
          <p:nvPr/>
        </p:nvSpPr>
        <p:spPr bwMode="auto">
          <a:xfrm>
            <a:off x="1260475" y="123825"/>
            <a:ext cx="6408738" cy="709613"/>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0" tIns="91440" rIns="0" bIns="91440">
            <a:spAutoFit/>
          </a:bodyPr>
          <a:lstStyle/>
          <a:p>
            <a:pPr marL="342900" indent="-342900" algn="ctr" eaLnBrk="1" hangingPunct="1">
              <a:defRPr/>
            </a:pPr>
            <a:r>
              <a:rPr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核データライブラリ</a:t>
            </a:r>
            <a:r>
              <a:rPr lang="en-US" altLang="ja-JP"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JENDL4.0</a:t>
            </a:r>
            <a:endParaRPr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endParaRPr>
          </a:p>
        </p:txBody>
      </p:sp>
      <p:sp>
        <p:nvSpPr>
          <p:cNvPr id="84" name="Text Box 3"/>
          <p:cNvSpPr txBox="1">
            <a:spLocks noChangeArrowheads="1"/>
          </p:cNvSpPr>
          <p:nvPr/>
        </p:nvSpPr>
        <p:spPr bwMode="auto">
          <a:xfrm>
            <a:off x="1236663" y="1016000"/>
            <a:ext cx="64595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ts val="0"/>
              </a:spcBef>
              <a:spcAft>
                <a:spcPts val="0"/>
              </a:spcAft>
              <a:defRPr/>
            </a:pPr>
            <a:r>
              <a:rPr lang="ja-JP" altLang="en-US" kern="0" dirty="0">
                <a:solidFill>
                  <a:sysClr val="windowText" lastClr="000000"/>
                </a:solidFill>
              </a:rPr>
              <a:t>低エネルギー中性子は原子核と共鳴して，</a:t>
            </a:r>
            <a:endParaRPr lang="en-US" altLang="ja-JP" kern="0" dirty="0">
              <a:solidFill>
                <a:sysClr val="windowText" lastClr="000000"/>
              </a:solidFill>
            </a:endParaRPr>
          </a:p>
          <a:p>
            <a:pPr algn="ctr" eaLnBrk="1" fontAlgn="auto" hangingPunct="1">
              <a:spcBef>
                <a:spcPts val="0"/>
              </a:spcBef>
              <a:spcAft>
                <a:spcPts val="0"/>
              </a:spcAft>
              <a:defRPr/>
            </a:pPr>
            <a:r>
              <a:rPr lang="ja-JP" altLang="en-US" kern="0" dirty="0">
                <a:solidFill>
                  <a:sysClr val="windowText" lastClr="000000"/>
                </a:solidFill>
              </a:rPr>
              <a:t>特定の核種・エネルギーのみ断面積が極めて大きくなる</a:t>
            </a:r>
            <a:endParaRPr lang="en-US" altLang="ja-JP" kern="0" dirty="0">
              <a:solidFill>
                <a:sysClr val="windowText" lastClr="000000"/>
              </a:solidFill>
            </a:endParaRPr>
          </a:p>
        </p:txBody>
      </p:sp>
      <p:sp>
        <p:nvSpPr>
          <p:cNvPr id="39943" name="Text Box 11"/>
          <p:cNvSpPr txBox="1">
            <a:spLocks noChangeArrowheads="1"/>
          </p:cNvSpPr>
          <p:nvPr/>
        </p:nvSpPr>
        <p:spPr bwMode="auto">
          <a:xfrm>
            <a:off x="1069975" y="6053138"/>
            <a:ext cx="7051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000" b="1">
                <a:solidFill>
                  <a:srgbClr val="0000CC"/>
                </a:solidFill>
              </a:rPr>
              <a:t>JENDL4.0</a:t>
            </a:r>
            <a:r>
              <a:rPr lang="ja-JP" altLang="en-US" sz="2000" b="1">
                <a:solidFill>
                  <a:srgbClr val="0000CC"/>
                </a:solidFill>
              </a:rPr>
              <a:t>に格納されている</a:t>
            </a:r>
            <a:r>
              <a:rPr lang="en-US" altLang="ja-JP" sz="2000" b="1" baseline="30000">
                <a:solidFill>
                  <a:srgbClr val="0000CC"/>
                </a:solidFill>
              </a:rPr>
              <a:t>112</a:t>
            </a:r>
            <a:r>
              <a:rPr lang="en-US" altLang="ja-JP" sz="2000" b="1">
                <a:solidFill>
                  <a:srgbClr val="0000CC"/>
                </a:solidFill>
              </a:rPr>
              <a:t>Cd</a:t>
            </a:r>
            <a:r>
              <a:rPr lang="ja-JP" altLang="en-US" sz="2000" b="1">
                <a:solidFill>
                  <a:srgbClr val="0000CC"/>
                </a:solidFill>
              </a:rPr>
              <a:t>と</a:t>
            </a:r>
            <a:r>
              <a:rPr lang="en-US" altLang="ja-JP" sz="2000" b="1" baseline="30000">
                <a:solidFill>
                  <a:srgbClr val="0000CC"/>
                </a:solidFill>
              </a:rPr>
              <a:t>113</a:t>
            </a:r>
            <a:r>
              <a:rPr lang="en-US" altLang="ja-JP" sz="2000" b="1">
                <a:solidFill>
                  <a:srgbClr val="0000CC"/>
                </a:solidFill>
              </a:rPr>
              <a:t>Cd</a:t>
            </a:r>
            <a:r>
              <a:rPr lang="ja-JP" altLang="en-US" sz="2000" b="1">
                <a:solidFill>
                  <a:srgbClr val="0000CC"/>
                </a:solidFill>
              </a:rPr>
              <a:t>の中性子反応断面積</a:t>
            </a:r>
            <a:endParaRPr lang="en-US" altLang="ja-JP" sz="2000" b="1">
              <a:solidFill>
                <a:srgbClr val="0000CC"/>
              </a:solidFill>
            </a:endParaRPr>
          </a:p>
        </p:txBody>
      </p:sp>
      <p:pic>
        <p:nvPicPr>
          <p:cNvPr id="399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963" y="2928938"/>
            <a:ext cx="4111625" cy="317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63" y="2925763"/>
            <a:ext cx="4102100" cy="318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971550" y="5170488"/>
            <a:ext cx="904875" cy="461962"/>
          </a:xfrm>
          <a:prstGeom prst="rect">
            <a:avLst/>
          </a:prstGeom>
          <a:solidFill>
            <a:srgbClr val="FFFFFF"/>
          </a:solidFill>
          <a:ln w="12700">
            <a:solidFill>
              <a:schemeClr val="tx1"/>
            </a:solidFill>
          </a:ln>
          <a:effectLst>
            <a:outerShdw blurRad="50800" dist="38100" dir="5400000" algn="t" rotWithShape="0">
              <a:prstClr val="black">
                <a:alpha val="40000"/>
              </a:prstClr>
            </a:outerShdw>
          </a:effectLst>
        </p:spPr>
        <p:txBody>
          <a:bodyPr wrap="none">
            <a:spAutoFit/>
          </a:bodyPr>
          <a:lstStyle/>
          <a:p>
            <a:pPr eaLnBrk="1" hangingPunct="1">
              <a:defRPr/>
            </a:pPr>
            <a:r>
              <a:rPr lang="en-US" altLang="ja-JP" sz="2400" baseline="30000" dirty="0">
                <a:solidFill>
                  <a:srgbClr val="000000"/>
                </a:solidFill>
              </a:rPr>
              <a:t>112</a:t>
            </a:r>
            <a:r>
              <a:rPr lang="en-US" altLang="ja-JP" sz="2400" dirty="0">
                <a:solidFill>
                  <a:srgbClr val="000000"/>
                </a:solidFill>
              </a:rPr>
              <a:t>Cd</a:t>
            </a:r>
            <a:endParaRPr lang="ja-JP" altLang="en-US" sz="2400" dirty="0">
              <a:solidFill>
                <a:srgbClr val="000000"/>
              </a:solidFill>
            </a:endParaRPr>
          </a:p>
        </p:txBody>
      </p:sp>
      <p:sp>
        <p:nvSpPr>
          <p:cNvPr id="22" name="テキスト ボックス 21"/>
          <p:cNvSpPr txBox="1"/>
          <p:nvPr/>
        </p:nvSpPr>
        <p:spPr>
          <a:xfrm>
            <a:off x="5292725" y="5170488"/>
            <a:ext cx="904875" cy="461962"/>
          </a:xfrm>
          <a:prstGeom prst="rect">
            <a:avLst/>
          </a:prstGeom>
          <a:solidFill>
            <a:srgbClr val="FFFFFF"/>
          </a:solidFill>
          <a:ln w="12700">
            <a:solidFill>
              <a:schemeClr val="tx1"/>
            </a:solidFill>
          </a:ln>
          <a:effectLst>
            <a:outerShdw blurRad="50800" dist="38100" dir="5400000" algn="t" rotWithShape="0">
              <a:prstClr val="black">
                <a:alpha val="40000"/>
              </a:prstClr>
            </a:outerShdw>
          </a:effectLst>
        </p:spPr>
        <p:txBody>
          <a:bodyPr wrap="none">
            <a:spAutoFit/>
          </a:bodyPr>
          <a:lstStyle/>
          <a:p>
            <a:pPr eaLnBrk="1" hangingPunct="1">
              <a:defRPr/>
            </a:pPr>
            <a:r>
              <a:rPr lang="en-US" altLang="ja-JP" sz="2400" baseline="30000" dirty="0">
                <a:solidFill>
                  <a:srgbClr val="000000"/>
                </a:solidFill>
              </a:rPr>
              <a:t>113</a:t>
            </a:r>
            <a:r>
              <a:rPr lang="en-US" altLang="ja-JP" sz="2400" dirty="0">
                <a:solidFill>
                  <a:srgbClr val="000000"/>
                </a:solidFill>
              </a:rPr>
              <a:t>Cd</a:t>
            </a:r>
            <a:endParaRPr lang="ja-JP" altLang="en-US" sz="2400" dirty="0">
              <a:solidFill>
                <a:srgbClr val="000000"/>
              </a:solidFill>
            </a:endParaRPr>
          </a:p>
        </p:txBody>
      </p:sp>
      <p:sp>
        <p:nvSpPr>
          <p:cNvPr id="14" name="Text Box 3"/>
          <p:cNvSpPr txBox="1">
            <a:spLocks noChangeArrowheads="1"/>
          </p:cNvSpPr>
          <p:nvPr/>
        </p:nvSpPr>
        <p:spPr bwMode="auto">
          <a:xfrm>
            <a:off x="398463" y="2341563"/>
            <a:ext cx="81375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ts val="0"/>
              </a:spcBef>
              <a:spcAft>
                <a:spcPts val="0"/>
              </a:spcAft>
              <a:defRPr/>
            </a:pPr>
            <a:r>
              <a:rPr lang="ja-JP" altLang="en-US" kern="0" dirty="0">
                <a:solidFill>
                  <a:sysClr val="windowText" lastClr="000000"/>
                </a:solidFill>
              </a:rPr>
              <a:t>各核種ごとに断面積を実験値ベースで評価した</a:t>
            </a:r>
            <a:r>
              <a:rPr lang="ja-JP" altLang="en-US" kern="0" dirty="0">
                <a:solidFill>
                  <a:srgbClr val="FF0000"/>
                </a:solidFill>
              </a:rPr>
              <a:t>核データライブラリ</a:t>
            </a:r>
            <a:r>
              <a:rPr lang="ja-JP" altLang="en-US" kern="0" dirty="0">
                <a:solidFill>
                  <a:sysClr val="windowText" lastClr="000000"/>
                </a:solidFill>
              </a:rPr>
              <a:t>が必要</a:t>
            </a:r>
            <a:endParaRPr lang="en-US" altLang="ja-JP" kern="0" dirty="0">
              <a:solidFill>
                <a:sysClr val="windowText" lastClr="000000"/>
              </a:solidFill>
            </a:endParaRPr>
          </a:p>
        </p:txBody>
      </p:sp>
      <p:sp>
        <p:nvSpPr>
          <p:cNvPr id="16" name="Text Box 3"/>
          <p:cNvSpPr txBox="1">
            <a:spLocks noChangeArrowheads="1"/>
          </p:cNvSpPr>
          <p:nvPr/>
        </p:nvSpPr>
        <p:spPr bwMode="auto">
          <a:xfrm>
            <a:off x="1179513" y="1852613"/>
            <a:ext cx="6832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ts val="0"/>
              </a:spcBef>
              <a:spcAft>
                <a:spcPts val="0"/>
              </a:spcAft>
              <a:defRPr/>
            </a:pPr>
            <a:r>
              <a:rPr lang="ja-JP" altLang="en-US" kern="0" dirty="0">
                <a:solidFill>
                  <a:sysClr val="windowText" lastClr="000000"/>
                </a:solidFill>
              </a:rPr>
              <a:t>原子核を核子の集合体として扱う核反応モデルは使えない</a:t>
            </a:r>
            <a:endParaRPr lang="en-US" altLang="ja-JP" kern="0" dirty="0">
              <a:solidFill>
                <a:sysClr val="windowText" lastClr="000000"/>
              </a:solidFill>
            </a:endParaRPr>
          </a:p>
        </p:txBody>
      </p:sp>
      <p:sp>
        <p:nvSpPr>
          <p:cNvPr id="39950" name="二等辺三角形 3"/>
          <p:cNvSpPr>
            <a:spLocks noChangeArrowheads="1"/>
          </p:cNvSpPr>
          <p:nvPr/>
        </p:nvSpPr>
        <p:spPr bwMode="auto">
          <a:xfrm flipV="1">
            <a:off x="4137025" y="1711325"/>
            <a:ext cx="520700" cy="141288"/>
          </a:xfrm>
          <a:prstGeom prst="triangle">
            <a:avLst>
              <a:gd name="adj" fmla="val 50000"/>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39951" name="二等辺三角形 17"/>
          <p:cNvSpPr>
            <a:spLocks noChangeArrowheads="1"/>
          </p:cNvSpPr>
          <p:nvPr/>
        </p:nvSpPr>
        <p:spPr bwMode="auto">
          <a:xfrm flipV="1">
            <a:off x="4127500" y="2235200"/>
            <a:ext cx="519113" cy="141288"/>
          </a:xfrm>
          <a:prstGeom prst="triangle">
            <a:avLst>
              <a:gd name="adj" fmla="val 50000"/>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39952" name="正方形/長方形 4"/>
          <p:cNvSpPr>
            <a:spLocks noChangeArrowheads="1"/>
          </p:cNvSpPr>
          <p:nvPr/>
        </p:nvSpPr>
        <p:spPr bwMode="auto">
          <a:xfrm>
            <a:off x="1838325" y="6486525"/>
            <a:ext cx="5545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1800">
                <a:solidFill>
                  <a:srgbClr val="000000"/>
                </a:solidFill>
              </a:rPr>
              <a:t>http://wwwndc.jaea.go.jp/jendl/j40/J40_J.html</a:t>
            </a:r>
            <a:endParaRPr lang="ja-JP" altLang="en-US" sz="1800">
              <a:solidFill>
                <a:srgbClr val="000000"/>
              </a:solidFill>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9F7B986-8682-463D-9CC0-2ED0F7B2F46A}" type="slidenum">
              <a:rPr lang="ja-JP" altLang="en-US" sz="1400" smtClean="0"/>
              <a:pPr>
                <a:spcBef>
                  <a:spcPct val="0"/>
                </a:spcBef>
                <a:buFontTx/>
                <a:buNone/>
              </a:pPr>
              <a:t>11</a:t>
            </a:fld>
            <a:endParaRPr lang="en-US" altLang="ja-JP" sz="1400" smtClean="0"/>
          </a:p>
        </p:txBody>
      </p:sp>
      <p:sp>
        <p:nvSpPr>
          <p:cNvPr id="40963" name="AutoShape 2"/>
          <p:cNvSpPr>
            <a:spLocks noChangeArrowheads="1"/>
          </p:cNvSpPr>
          <p:nvPr/>
        </p:nvSpPr>
        <p:spPr bwMode="auto">
          <a:xfrm>
            <a:off x="1258888" y="1412875"/>
            <a:ext cx="6553200" cy="4176713"/>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40964" name="Text Box 3"/>
          <p:cNvSpPr txBox="1">
            <a:spLocks noChangeArrowheads="1"/>
          </p:cNvSpPr>
          <p:nvPr/>
        </p:nvSpPr>
        <p:spPr bwMode="auto">
          <a:xfrm>
            <a:off x="2676525" y="1439863"/>
            <a:ext cx="3959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800" b="1">
                <a:solidFill>
                  <a:srgbClr val="0000CC"/>
                </a:solidFill>
                <a:latin typeface="Arial Black" pitchFamily="34" charset="0"/>
                <a:ea typeface="HG創英角ｺﾞｼｯｸUB" pitchFamily="49" charset="-128"/>
              </a:rPr>
              <a:t>Table of Contents</a:t>
            </a:r>
          </a:p>
        </p:txBody>
      </p:sp>
      <p:sp>
        <p:nvSpPr>
          <p:cNvPr id="40965" name="Text Box 4"/>
          <p:cNvSpPr txBox="1">
            <a:spLocks noChangeArrowheads="1"/>
          </p:cNvSpPr>
          <p:nvPr/>
        </p:nvSpPr>
        <p:spPr bwMode="auto">
          <a:xfrm>
            <a:off x="1619250" y="1912938"/>
            <a:ext cx="442595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7338" indent="-287338">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ja-JP" sz="2800"/>
              <a:t>PHITS</a:t>
            </a:r>
            <a:r>
              <a:rPr lang="ja-JP" altLang="en-US" sz="2800"/>
              <a:t>の紹介</a:t>
            </a: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ct val="0"/>
              </a:spcBef>
            </a:pPr>
            <a:r>
              <a:rPr lang="ja-JP" altLang="en-US" sz="2800"/>
              <a:t>宇宙線挙動解析への応用</a:t>
            </a: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ts val="600"/>
              </a:spcBef>
            </a:pPr>
            <a:r>
              <a:rPr lang="ja-JP" altLang="en-US" sz="2800"/>
              <a:t>まとめと今後の予定</a:t>
            </a:r>
          </a:p>
        </p:txBody>
      </p:sp>
      <p:sp>
        <p:nvSpPr>
          <p:cNvPr id="40966" name="テキスト ボックス 8"/>
          <p:cNvSpPr txBox="1">
            <a:spLocks noChangeArrowheads="1"/>
          </p:cNvSpPr>
          <p:nvPr/>
        </p:nvSpPr>
        <p:spPr bwMode="auto">
          <a:xfrm>
            <a:off x="2138363" y="2354263"/>
            <a:ext cx="492125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50825" indent="-25082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300"/>
              </a:spcBef>
            </a:pPr>
            <a:r>
              <a:rPr kumimoji="1" lang="en-US" altLang="ja-JP" sz="2400"/>
              <a:t>PHITS</a:t>
            </a:r>
            <a:r>
              <a:rPr kumimoji="1" lang="ja-JP" altLang="en-US" sz="2400"/>
              <a:t>の概要</a:t>
            </a:r>
            <a:endParaRPr kumimoji="1" lang="en-US" altLang="ja-JP" sz="2400"/>
          </a:p>
          <a:p>
            <a:pPr>
              <a:spcBef>
                <a:spcPts val="300"/>
              </a:spcBef>
            </a:pPr>
            <a:r>
              <a:rPr kumimoji="1" lang="en-US" altLang="ja-JP" sz="2400"/>
              <a:t>PHITS</a:t>
            </a:r>
            <a:r>
              <a:rPr kumimoji="1" lang="ja-JP" altLang="en-US" sz="2400"/>
              <a:t>に組み込まれた物理モデル</a:t>
            </a:r>
            <a:endParaRPr kumimoji="1" lang="en-US" altLang="ja-JP" sz="2400"/>
          </a:p>
          <a:p>
            <a:pPr>
              <a:spcBef>
                <a:spcPts val="300"/>
              </a:spcBef>
            </a:pPr>
            <a:r>
              <a:rPr kumimoji="1" lang="en-US" altLang="ja-JP" sz="2400">
                <a:solidFill>
                  <a:srgbClr val="FF0000"/>
                </a:solidFill>
              </a:rPr>
              <a:t>PHITS</a:t>
            </a:r>
            <a:r>
              <a:rPr kumimoji="1" lang="ja-JP" altLang="en-US" sz="2400">
                <a:solidFill>
                  <a:srgbClr val="FF0000"/>
                </a:solidFill>
              </a:rPr>
              <a:t>の応用例</a:t>
            </a:r>
          </a:p>
        </p:txBody>
      </p:sp>
      <p:sp>
        <p:nvSpPr>
          <p:cNvPr id="40967" name="テキスト ボックス 9"/>
          <p:cNvSpPr txBox="1">
            <a:spLocks noChangeArrowheads="1"/>
          </p:cNvSpPr>
          <p:nvPr/>
        </p:nvSpPr>
        <p:spPr bwMode="auto">
          <a:xfrm>
            <a:off x="2138363" y="4124325"/>
            <a:ext cx="54165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50825" indent="-25082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300"/>
              </a:spcBef>
            </a:pPr>
            <a:r>
              <a:rPr kumimoji="1" lang="ja-JP" altLang="en-US" sz="2400"/>
              <a:t>空気シャワーシミュレーション</a:t>
            </a:r>
            <a:endParaRPr kumimoji="1" lang="en-US" altLang="ja-JP" sz="2400"/>
          </a:p>
          <a:p>
            <a:pPr>
              <a:spcBef>
                <a:spcPts val="300"/>
              </a:spcBef>
            </a:pPr>
            <a:r>
              <a:rPr kumimoji="1" lang="ja-JP" altLang="en-US" sz="2400"/>
              <a:t>大気圏内宇宙線スペクトル計算モデル</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309563" y="1119188"/>
            <a:ext cx="8534400" cy="5262562"/>
          </a:xfrm>
          <a:prstGeom prst="roundRect">
            <a:avLst>
              <a:gd name="adj" fmla="val 5606"/>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kumimoji="1" lang="ja-JP" altLang="en-US" sz="2000">
              <a:solidFill>
                <a:srgbClr val="000000"/>
              </a:solidFill>
            </a:endParaRPr>
          </a:p>
        </p:txBody>
      </p:sp>
      <p:grpSp>
        <p:nvGrpSpPr>
          <p:cNvPr id="9" name="Group 34"/>
          <p:cNvGrpSpPr>
            <a:grpSpLocks/>
          </p:cNvGrpSpPr>
          <p:nvPr/>
        </p:nvGrpSpPr>
        <p:grpSpPr bwMode="auto">
          <a:xfrm>
            <a:off x="438150" y="1598613"/>
            <a:ext cx="4568825" cy="4213225"/>
            <a:chOff x="288" y="1248"/>
            <a:chExt cx="2878" cy="2654"/>
          </a:xfrm>
        </p:grpSpPr>
        <p:pic>
          <p:nvPicPr>
            <p:cNvPr id="42006" name="Picture 35" descr="h_zy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431"/>
              <a:ext cx="2878" cy="24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2007" name="Text Box 36"/>
            <p:cNvSpPr txBox="1">
              <a:spLocks noChangeArrowheads="1"/>
            </p:cNvSpPr>
            <p:nvPr/>
          </p:nvSpPr>
          <p:spPr bwMode="auto">
            <a:xfrm>
              <a:off x="1008" y="1248"/>
              <a:ext cx="1500" cy="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ja-JP" altLang="en-US" sz="1400">
                  <a:solidFill>
                    <a:srgbClr val="000000"/>
                  </a:solidFill>
                  <a:latin typeface="Times New Roman" pitchFamily="18" charset="0"/>
                </a:rPr>
                <a:t>　　　</a:t>
              </a:r>
              <a:r>
                <a:rPr kumimoji="1" lang="en-US" altLang="ja-JP" sz="1600" b="1">
                  <a:solidFill>
                    <a:srgbClr val="000000"/>
                  </a:solidFill>
                  <a:latin typeface="Times New Roman" pitchFamily="18" charset="0"/>
                </a:rPr>
                <a:t>Energy Deposition</a:t>
              </a:r>
              <a:r>
                <a:rPr kumimoji="1" lang="en-US" altLang="ja-JP" sz="1400">
                  <a:solidFill>
                    <a:srgbClr val="000000"/>
                  </a:solidFill>
                  <a:latin typeface="Times New Roman" pitchFamily="18" charset="0"/>
                </a:rPr>
                <a:t>　　</a:t>
              </a:r>
            </a:p>
          </p:txBody>
        </p:sp>
      </p:grpSp>
      <p:grpSp>
        <p:nvGrpSpPr>
          <p:cNvPr id="41988" name="Group 37"/>
          <p:cNvGrpSpPr>
            <a:grpSpLocks/>
          </p:cNvGrpSpPr>
          <p:nvPr/>
        </p:nvGrpSpPr>
        <p:grpSpPr bwMode="auto">
          <a:xfrm>
            <a:off x="4957763" y="1484313"/>
            <a:ext cx="3832225" cy="4572000"/>
            <a:chOff x="3250" y="864"/>
            <a:chExt cx="2414" cy="2880"/>
          </a:xfrm>
        </p:grpSpPr>
        <p:pic>
          <p:nvPicPr>
            <p:cNvPr id="41995" name="Picture 38" descr="dshowv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0" y="864"/>
              <a:ext cx="2414" cy="28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996" name="Line 39"/>
            <p:cNvSpPr>
              <a:spLocks noChangeShapeType="1"/>
            </p:cNvSpPr>
            <p:nvPr/>
          </p:nvSpPr>
          <p:spPr bwMode="auto">
            <a:xfrm flipV="1">
              <a:off x="3600" y="2160"/>
              <a:ext cx="624" cy="1008"/>
            </a:xfrm>
            <a:prstGeom prst="line">
              <a:avLst/>
            </a:prstGeom>
            <a:noFill/>
            <a:ln w="19050">
              <a:solidFill>
                <a:srgbClr val="80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41997" name="Line 40"/>
            <p:cNvSpPr>
              <a:spLocks noChangeShapeType="1"/>
            </p:cNvSpPr>
            <p:nvPr/>
          </p:nvSpPr>
          <p:spPr bwMode="auto">
            <a:xfrm flipV="1">
              <a:off x="3600" y="2112"/>
              <a:ext cx="1008" cy="1056"/>
            </a:xfrm>
            <a:prstGeom prst="line">
              <a:avLst/>
            </a:prstGeom>
            <a:noFill/>
            <a:ln w="19050">
              <a:solidFill>
                <a:srgbClr val="80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41998" name="Line 41"/>
            <p:cNvSpPr>
              <a:spLocks noChangeShapeType="1"/>
            </p:cNvSpPr>
            <p:nvPr/>
          </p:nvSpPr>
          <p:spPr bwMode="auto">
            <a:xfrm flipV="1">
              <a:off x="3600" y="2784"/>
              <a:ext cx="912" cy="384"/>
            </a:xfrm>
            <a:prstGeom prst="line">
              <a:avLst/>
            </a:prstGeom>
            <a:noFill/>
            <a:ln w="19050">
              <a:solidFill>
                <a:srgbClr val="80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41999" name="Text Box 42"/>
            <p:cNvSpPr txBox="1">
              <a:spLocks noChangeArrowheads="1"/>
            </p:cNvSpPr>
            <p:nvPr/>
          </p:nvSpPr>
          <p:spPr bwMode="auto">
            <a:xfrm>
              <a:off x="3486" y="3204"/>
              <a:ext cx="764" cy="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en-US" altLang="ja-JP" sz="1600" b="1">
                  <a:solidFill>
                    <a:srgbClr val="800000"/>
                  </a:solidFill>
                  <a:latin typeface="Times New Roman" pitchFamily="18" charset="0"/>
                </a:rPr>
                <a:t>Moderators</a:t>
              </a:r>
            </a:p>
          </p:txBody>
        </p:sp>
        <p:sp>
          <p:nvSpPr>
            <p:cNvPr id="42000" name="Line 43"/>
            <p:cNvSpPr>
              <a:spLocks noChangeShapeType="1"/>
            </p:cNvSpPr>
            <p:nvPr/>
          </p:nvSpPr>
          <p:spPr bwMode="auto">
            <a:xfrm flipH="1" flipV="1">
              <a:off x="4464" y="2496"/>
              <a:ext cx="336" cy="624"/>
            </a:xfrm>
            <a:prstGeom prst="line">
              <a:avLst/>
            </a:prstGeom>
            <a:noFill/>
            <a:ln w="19050">
              <a:solidFill>
                <a:srgbClr val="80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42001" name="Text Box 44"/>
            <p:cNvSpPr txBox="1">
              <a:spLocks noChangeArrowheads="1"/>
            </p:cNvSpPr>
            <p:nvPr/>
          </p:nvSpPr>
          <p:spPr bwMode="auto">
            <a:xfrm>
              <a:off x="4702" y="3176"/>
              <a:ext cx="640" cy="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en-US" altLang="ja-JP" sz="1600" b="1">
                  <a:solidFill>
                    <a:srgbClr val="800000"/>
                  </a:solidFill>
                  <a:latin typeface="Times New Roman" pitchFamily="18" charset="0"/>
                </a:rPr>
                <a:t>Hg target</a:t>
              </a:r>
            </a:p>
          </p:txBody>
        </p:sp>
        <p:sp>
          <p:nvSpPr>
            <p:cNvPr id="42002" name="Line 45"/>
            <p:cNvSpPr>
              <a:spLocks noChangeShapeType="1"/>
            </p:cNvSpPr>
            <p:nvPr/>
          </p:nvSpPr>
          <p:spPr bwMode="auto">
            <a:xfrm flipH="1">
              <a:off x="3552" y="1104"/>
              <a:ext cx="96" cy="384"/>
            </a:xfrm>
            <a:prstGeom prst="line">
              <a:avLst/>
            </a:prstGeom>
            <a:noFill/>
            <a:ln w="19050">
              <a:solidFill>
                <a:srgbClr val="80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42003" name="Text Box 46"/>
            <p:cNvSpPr txBox="1">
              <a:spLocks noChangeArrowheads="1"/>
            </p:cNvSpPr>
            <p:nvPr/>
          </p:nvSpPr>
          <p:spPr bwMode="auto">
            <a:xfrm>
              <a:off x="3470" y="1016"/>
              <a:ext cx="754" cy="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en-US" altLang="ja-JP" sz="1600" b="1">
                  <a:solidFill>
                    <a:srgbClr val="800000"/>
                  </a:solidFill>
                  <a:latin typeface="Times New Roman" pitchFamily="18" charset="0"/>
                </a:rPr>
                <a:t>Fe reflector</a:t>
              </a:r>
            </a:p>
          </p:txBody>
        </p:sp>
        <p:sp>
          <p:nvSpPr>
            <p:cNvPr id="42004" name="Line 47"/>
            <p:cNvSpPr>
              <a:spLocks noChangeShapeType="1"/>
            </p:cNvSpPr>
            <p:nvPr/>
          </p:nvSpPr>
          <p:spPr bwMode="auto">
            <a:xfrm flipH="1">
              <a:off x="4080" y="1104"/>
              <a:ext cx="144" cy="432"/>
            </a:xfrm>
            <a:prstGeom prst="line">
              <a:avLst/>
            </a:prstGeom>
            <a:noFill/>
            <a:ln w="19050">
              <a:solidFill>
                <a:srgbClr val="80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42005" name="Text Box 48"/>
            <p:cNvSpPr txBox="1">
              <a:spLocks noChangeArrowheads="1"/>
            </p:cNvSpPr>
            <p:nvPr/>
          </p:nvSpPr>
          <p:spPr bwMode="auto">
            <a:xfrm>
              <a:off x="4176" y="892"/>
              <a:ext cx="761" cy="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en-US" altLang="ja-JP" sz="1600" b="1">
                  <a:solidFill>
                    <a:srgbClr val="800000"/>
                  </a:solidFill>
                  <a:latin typeface="Times New Roman" pitchFamily="18" charset="0"/>
                </a:rPr>
                <a:t>Be reflector</a:t>
              </a:r>
            </a:p>
          </p:txBody>
        </p:sp>
      </p:grpSp>
      <p:sp>
        <p:nvSpPr>
          <p:cNvPr id="41989" name="Text Box 49"/>
          <p:cNvSpPr txBox="1">
            <a:spLocks noChangeArrowheads="1"/>
          </p:cNvSpPr>
          <p:nvPr/>
        </p:nvSpPr>
        <p:spPr bwMode="auto">
          <a:xfrm>
            <a:off x="741363" y="5770563"/>
            <a:ext cx="3811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ja-JP" altLang="en-US" sz="2000" b="1">
                <a:solidFill>
                  <a:srgbClr val="0000CC"/>
                </a:solidFill>
              </a:rPr>
              <a:t>水銀ターゲット付近の電離量計算</a:t>
            </a:r>
            <a:endParaRPr kumimoji="1" lang="en-US" altLang="ja-JP" sz="2000" b="1">
              <a:solidFill>
                <a:srgbClr val="0000CC"/>
              </a:solidFill>
            </a:endParaRPr>
          </a:p>
        </p:txBody>
      </p:sp>
      <p:sp>
        <p:nvSpPr>
          <p:cNvPr id="41990" name="Text Box 49"/>
          <p:cNvSpPr txBox="1">
            <a:spLocks noChangeArrowheads="1"/>
          </p:cNvSpPr>
          <p:nvPr/>
        </p:nvSpPr>
        <p:spPr bwMode="auto">
          <a:xfrm>
            <a:off x="5148263" y="5981700"/>
            <a:ext cx="3554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ja-JP" altLang="en-US" sz="2000" b="1">
                <a:solidFill>
                  <a:srgbClr val="0000CC"/>
                </a:solidFill>
              </a:rPr>
              <a:t>水銀ターゲット付近の幾何形状</a:t>
            </a:r>
            <a:endParaRPr kumimoji="1" lang="en-US" altLang="ja-JP" sz="2000" b="1">
              <a:solidFill>
                <a:srgbClr val="0000CC"/>
              </a:solidFill>
            </a:endParaRPr>
          </a:p>
        </p:txBody>
      </p:sp>
      <p:sp>
        <p:nvSpPr>
          <p:cNvPr id="41991" name="スライド番号プレースホルダ 4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844E9EE-0762-4B45-9570-007124633936}" type="slidenum">
              <a:rPr lang="ja-JP" altLang="en-US" sz="1400" smtClean="0">
                <a:solidFill>
                  <a:srgbClr val="000000"/>
                </a:solidFill>
              </a:rPr>
              <a:pPr>
                <a:spcBef>
                  <a:spcPct val="0"/>
                </a:spcBef>
                <a:buFontTx/>
                <a:buNone/>
              </a:pPr>
              <a:t>12</a:t>
            </a:fld>
            <a:endParaRPr lang="en-US" altLang="ja-JP" sz="1400" smtClean="0">
              <a:solidFill>
                <a:srgbClr val="000000"/>
              </a:solidFill>
            </a:endParaRPr>
          </a:p>
        </p:txBody>
      </p:sp>
      <p:sp>
        <p:nvSpPr>
          <p:cNvPr id="50" name="AutoShape 4"/>
          <p:cNvSpPr>
            <a:spLocks noChangeArrowheads="1"/>
          </p:cNvSpPr>
          <p:nvPr/>
        </p:nvSpPr>
        <p:spPr bwMode="auto">
          <a:xfrm>
            <a:off x="2579688" y="141288"/>
            <a:ext cx="3994150" cy="749300"/>
          </a:xfrm>
          <a:prstGeom prst="roundRect">
            <a:avLst>
              <a:gd name="adj" fmla="val 13033"/>
            </a:avLst>
          </a:prstGeom>
          <a:solidFill>
            <a:srgbClr val="FFFFFF"/>
          </a:solidFill>
          <a:ln w="38100">
            <a:solidFill>
              <a:srgbClr val="0066CC"/>
            </a:solidFill>
            <a:round/>
            <a:headEnd/>
            <a:tailEnd/>
          </a:ln>
          <a:effectLst>
            <a:outerShdw dist="53882" dir="2700000" algn="ctr" rotWithShape="0">
              <a:schemeClr val="bg2"/>
            </a:outerShdw>
          </a:effectLst>
        </p:spPr>
        <p:txBody>
          <a:bodyPr lIns="108000" tIns="108000" rIns="108000" bIns="91440">
            <a:spAutoFit/>
          </a:bodyPr>
          <a:lstStyle/>
          <a:p>
            <a:pPr marL="342900" indent="-342900" algn="ctr" eaLnBrk="1" hangingPunct="1">
              <a:defRPr/>
            </a:pPr>
            <a:r>
              <a:rPr kumimoji="1"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加速器施設の設計</a:t>
            </a:r>
          </a:p>
        </p:txBody>
      </p:sp>
      <p:sp>
        <p:nvSpPr>
          <p:cNvPr id="41993" name="正方形/長方形 2"/>
          <p:cNvSpPr>
            <a:spLocks noChangeArrowheads="1"/>
          </p:cNvSpPr>
          <p:nvPr/>
        </p:nvSpPr>
        <p:spPr bwMode="auto">
          <a:xfrm>
            <a:off x="1871663" y="6473825"/>
            <a:ext cx="5453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en-US" altLang="ja-JP" sz="1800">
                <a:solidFill>
                  <a:srgbClr val="000000"/>
                </a:solidFill>
              </a:rPr>
              <a:t>M. Harada et al. </a:t>
            </a:r>
            <a:r>
              <a:rPr kumimoji="1" lang="en-US" altLang="ja-JP" sz="1800" i="1">
                <a:solidFill>
                  <a:srgbClr val="000000"/>
                </a:solidFill>
              </a:rPr>
              <a:t>J. Nucl. Material</a:t>
            </a:r>
            <a:r>
              <a:rPr kumimoji="1" lang="en-US" altLang="ja-JP" sz="1800">
                <a:solidFill>
                  <a:srgbClr val="000000"/>
                </a:solidFill>
              </a:rPr>
              <a:t> </a:t>
            </a:r>
            <a:r>
              <a:rPr kumimoji="1" lang="en-US" altLang="ja-JP" sz="1800" b="1">
                <a:solidFill>
                  <a:srgbClr val="000000"/>
                </a:solidFill>
              </a:rPr>
              <a:t>343</a:t>
            </a:r>
            <a:r>
              <a:rPr kumimoji="1" lang="en-US" altLang="ja-JP" sz="1800">
                <a:solidFill>
                  <a:srgbClr val="000000"/>
                </a:solidFill>
              </a:rPr>
              <a:t>, 197 (2005)</a:t>
            </a:r>
          </a:p>
        </p:txBody>
      </p:sp>
      <p:sp>
        <p:nvSpPr>
          <p:cNvPr id="41994" name="Text Box 49"/>
          <p:cNvSpPr txBox="1">
            <a:spLocks noChangeArrowheads="1"/>
          </p:cNvSpPr>
          <p:nvPr/>
        </p:nvSpPr>
        <p:spPr bwMode="auto">
          <a:xfrm>
            <a:off x="2805113" y="1136650"/>
            <a:ext cx="3495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en-US" altLang="ja-JP" sz="2400" b="1">
                <a:solidFill>
                  <a:srgbClr val="0000CC"/>
                </a:solidFill>
              </a:rPr>
              <a:t>J-PARC</a:t>
            </a:r>
            <a:r>
              <a:rPr kumimoji="1" lang="ja-JP" altLang="en-US" sz="2400" b="1">
                <a:solidFill>
                  <a:srgbClr val="0000CC"/>
                </a:solidFill>
              </a:rPr>
              <a:t>のターゲット設計</a:t>
            </a:r>
            <a:endParaRPr kumimoji="1" lang="en-US" altLang="ja-JP" sz="2400" b="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051"/>
          <p:cNvSpPr>
            <a:spLocks noChangeArrowheads="1"/>
          </p:cNvSpPr>
          <p:nvPr/>
        </p:nvSpPr>
        <p:spPr bwMode="auto">
          <a:xfrm>
            <a:off x="266700" y="1039813"/>
            <a:ext cx="4240213" cy="3143250"/>
          </a:xfrm>
          <a:prstGeom prst="roundRect">
            <a:avLst>
              <a:gd name="adj" fmla="val 556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43011" name="AutoShape 2051"/>
          <p:cNvSpPr>
            <a:spLocks noChangeArrowheads="1"/>
          </p:cNvSpPr>
          <p:nvPr/>
        </p:nvSpPr>
        <p:spPr bwMode="auto">
          <a:xfrm>
            <a:off x="4643438" y="1038225"/>
            <a:ext cx="4105275" cy="3144838"/>
          </a:xfrm>
          <a:prstGeom prst="roundRect">
            <a:avLst>
              <a:gd name="adj" fmla="val 556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43012"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A7CBFB2-7107-43DA-A2F4-2F55943E11B6}" type="slidenum">
              <a:rPr kumimoji="0" lang="ja-JP" altLang="en-US" sz="1400" smtClean="0">
                <a:solidFill>
                  <a:srgbClr val="000000"/>
                </a:solidFill>
              </a:rPr>
              <a:pPr>
                <a:spcBef>
                  <a:spcPct val="0"/>
                </a:spcBef>
                <a:buFontTx/>
                <a:buNone/>
              </a:pPr>
              <a:t>13</a:t>
            </a:fld>
            <a:endParaRPr kumimoji="0" lang="en-US" altLang="ja-JP" sz="1400" smtClean="0">
              <a:solidFill>
                <a:srgbClr val="000000"/>
              </a:solidFill>
            </a:endParaRPr>
          </a:p>
        </p:txBody>
      </p:sp>
      <p:sp>
        <p:nvSpPr>
          <p:cNvPr id="43013" name="AutoShape 2051"/>
          <p:cNvSpPr>
            <a:spLocks noChangeArrowheads="1"/>
          </p:cNvSpPr>
          <p:nvPr/>
        </p:nvSpPr>
        <p:spPr bwMode="auto">
          <a:xfrm>
            <a:off x="266700" y="4357688"/>
            <a:ext cx="8482013" cy="2311400"/>
          </a:xfrm>
          <a:prstGeom prst="roundRect">
            <a:avLst>
              <a:gd name="adj" fmla="val 556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30" name="AutoShape 4"/>
          <p:cNvSpPr>
            <a:spLocks noChangeArrowheads="1"/>
          </p:cNvSpPr>
          <p:nvPr/>
        </p:nvSpPr>
        <p:spPr bwMode="auto">
          <a:xfrm>
            <a:off x="900113" y="115888"/>
            <a:ext cx="7127875" cy="747712"/>
          </a:xfrm>
          <a:prstGeom prst="roundRect">
            <a:avLst>
              <a:gd name="adj" fmla="val 13033"/>
            </a:avLst>
          </a:prstGeom>
          <a:solidFill>
            <a:srgbClr val="FFFFFF"/>
          </a:solidFill>
          <a:ln w="38100">
            <a:solidFill>
              <a:srgbClr val="0066CC"/>
            </a:solidFill>
            <a:round/>
            <a:headEnd/>
            <a:tailEnd/>
          </a:ln>
          <a:effectLst>
            <a:outerShdw dist="53882" dir="2700000" algn="ctr" rotWithShape="0">
              <a:schemeClr val="bg2"/>
            </a:outerShdw>
          </a:effectLst>
        </p:spPr>
        <p:txBody>
          <a:bodyPr lIns="72000" tIns="108000" rIns="72000" bIns="91440">
            <a:spAutoFit/>
          </a:bodyPr>
          <a:lstStyle/>
          <a:p>
            <a:pPr marL="342900" indent="-342900" algn="ctr" eaLnBrk="1" hangingPunct="1">
              <a:defRPr/>
            </a:pPr>
            <a:r>
              <a:rPr kumimoji="1"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その他の施設における遮蔽設計の例</a:t>
            </a:r>
          </a:p>
        </p:txBody>
      </p:sp>
      <p:pic>
        <p:nvPicPr>
          <p:cNvPr id="430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155700"/>
            <a:ext cx="3408363" cy="2624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1060450"/>
            <a:ext cx="3675062" cy="2693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7" name="正方形/長方形 25"/>
          <p:cNvSpPr>
            <a:spLocks noChangeArrowheads="1"/>
          </p:cNvSpPr>
          <p:nvPr/>
        </p:nvSpPr>
        <p:spPr bwMode="auto">
          <a:xfrm>
            <a:off x="550863" y="3775075"/>
            <a:ext cx="3671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000" b="1">
                <a:solidFill>
                  <a:srgbClr val="0000CC"/>
                </a:solidFill>
              </a:rPr>
              <a:t>RIBF at RIKEN by T. Ohnishi</a:t>
            </a:r>
            <a:endParaRPr lang="ja-JP" altLang="en-US" sz="2000" b="1">
              <a:solidFill>
                <a:srgbClr val="0000CC"/>
              </a:solidFill>
            </a:endParaRPr>
          </a:p>
        </p:txBody>
      </p:sp>
      <p:sp>
        <p:nvSpPr>
          <p:cNvPr id="43018" name="正方形/長方形 25"/>
          <p:cNvSpPr>
            <a:spLocks noChangeArrowheads="1"/>
          </p:cNvSpPr>
          <p:nvPr/>
        </p:nvSpPr>
        <p:spPr bwMode="auto">
          <a:xfrm>
            <a:off x="4859338" y="3783013"/>
            <a:ext cx="367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000" b="1">
                <a:solidFill>
                  <a:srgbClr val="0000CC"/>
                </a:solidFill>
              </a:rPr>
              <a:t>FRIB at MSU by I. Baek</a:t>
            </a:r>
            <a:endParaRPr lang="ja-JP" altLang="en-US" sz="2000" b="1">
              <a:solidFill>
                <a:srgbClr val="0000CC"/>
              </a:solidFill>
            </a:endParaRPr>
          </a:p>
        </p:txBody>
      </p:sp>
      <p:pic>
        <p:nvPicPr>
          <p:cNvPr id="43019" name="図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7688" y="4510088"/>
            <a:ext cx="2900362"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正方形/長方形 25"/>
          <p:cNvSpPr>
            <a:spLocks noChangeArrowheads="1"/>
          </p:cNvSpPr>
          <p:nvPr/>
        </p:nvSpPr>
        <p:spPr bwMode="auto">
          <a:xfrm>
            <a:off x="266700" y="6269038"/>
            <a:ext cx="8553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1800" b="1">
                <a:solidFill>
                  <a:srgbClr val="0000CC"/>
                </a:solidFill>
              </a:rPr>
              <a:t>粒子線治療用加速器施設（</a:t>
            </a:r>
            <a:r>
              <a:rPr lang="en-US" altLang="ja-JP" sz="1800" b="1">
                <a:solidFill>
                  <a:srgbClr val="0000CC"/>
                </a:solidFill>
              </a:rPr>
              <a:t>HIMAC</a:t>
            </a:r>
            <a:r>
              <a:rPr lang="ja-JP" altLang="en-US" sz="1800" b="1">
                <a:solidFill>
                  <a:srgbClr val="0000CC"/>
                </a:solidFill>
              </a:rPr>
              <a:t>新棟，福井県立病院陽子線がん治療センターなど）</a:t>
            </a:r>
          </a:p>
        </p:txBody>
      </p:sp>
      <p:pic>
        <p:nvPicPr>
          <p:cNvPr id="43021" name="図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4668838"/>
            <a:ext cx="2890838"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図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89688" y="4414838"/>
            <a:ext cx="22082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051"/>
          <p:cNvSpPr>
            <a:spLocks noChangeArrowheads="1"/>
          </p:cNvSpPr>
          <p:nvPr/>
        </p:nvSpPr>
        <p:spPr bwMode="auto">
          <a:xfrm>
            <a:off x="155575" y="2852738"/>
            <a:ext cx="4248150" cy="3529012"/>
          </a:xfrm>
          <a:prstGeom prst="roundRect">
            <a:avLst>
              <a:gd name="adj" fmla="val 556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44035" name="AutoShape 2051"/>
          <p:cNvSpPr>
            <a:spLocks noChangeArrowheads="1"/>
          </p:cNvSpPr>
          <p:nvPr/>
        </p:nvSpPr>
        <p:spPr bwMode="auto">
          <a:xfrm>
            <a:off x="4592638" y="2852738"/>
            <a:ext cx="4371975" cy="3536950"/>
          </a:xfrm>
          <a:prstGeom prst="roundRect">
            <a:avLst>
              <a:gd name="adj" fmla="val 556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44036" name="AutoShape 2051"/>
          <p:cNvSpPr>
            <a:spLocks noChangeArrowheads="1"/>
          </p:cNvSpPr>
          <p:nvPr/>
        </p:nvSpPr>
        <p:spPr bwMode="auto">
          <a:xfrm>
            <a:off x="539750" y="1012825"/>
            <a:ext cx="7993063" cy="1695450"/>
          </a:xfrm>
          <a:prstGeom prst="roundRect">
            <a:avLst>
              <a:gd name="adj" fmla="val 5560"/>
            </a:avLst>
          </a:prstGeom>
          <a:solidFill>
            <a:srgbClr val="FFFFFF"/>
          </a:solidFill>
          <a:ln w="38100">
            <a:solidFill>
              <a:srgbClr val="0000FF"/>
            </a:solidFill>
            <a:round/>
            <a:headEnd/>
            <a:tailEnd/>
          </a:ln>
          <a:effectLst>
            <a:outerShdw dist="53882" dir="2700000" algn="ctr" rotWithShape="0">
              <a:schemeClr val="bg2"/>
            </a:outerShdw>
          </a:effectLst>
        </p:spPr>
        <p:txBody>
          <a:bodyPr anchor="ct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kumimoji="1" lang="en-US" altLang="ja-JP" sz="2000">
              <a:solidFill>
                <a:srgbClr val="000000"/>
              </a:solidFill>
            </a:endParaRPr>
          </a:p>
          <a:p>
            <a:pPr eaLnBrk="1" hangingPunct="1">
              <a:spcBef>
                <a:spcPct val="0"/>
              </a:spcBef>
            </a:pPr>
            <a:r>
              <a:rPr kumimoji="1" lang="ja-JP" altLang="en-US" sz="2000">
                <a:solidFill>
                  <a:srgbClr val="000000"/>
                </a:solidFill>
              </a:rPr>
              <a:t>原子力機構</a:t>
            </a:r>
            <a:r>
              <a:rPr kumimoji="1" lang="en-US" altLang="ja-JP" sz="2000">
                <a:solidFill>
                  <a:srgbClr val="000000"/>
                </a:solidFill>
              </a:rPr>
              <a:t>JRR-4</a:t>
            </a:r>
            <a:r>
              <a:rPr kumimoji="1" lang="ja-JP" altLang="en-US" sz="2000">
                <a:solidFill>
                  <a:srgbClr val="000000"/>
                </a:solidFill>
              </a:rPr>
              <a:t>で行われていたホウ素捕捉療法（</a:t>
            </a:r>
            <a:r>
              <a:rPr kumimoji="1" lang="en-US" altLang="ja-JP" sz="2000">
                <a:solidFill>
                  <a:srgbClr val="000000"/>
                </a:solidFill>
              </a:rPr>
              <a:t>BNCT</a:t>
            </a:r>
            <a:r>
              <a:rPr kumimoji="1" lang="ja-JP" altLang="en-US" sz="2000">
                <a:solidFill>
                  <a:srgbClr val="000000"/>
                </a:solidFill>
              </a:rPr>
              <a:t>）用の治療計画システム</a:t>
            </a:r>
            <a:endParaRPr kumimoji="1" lang="en-US" altLang="ja-JP" sz="2000">
              <a:solidFill>
                <a:srgbClr val="000000"/>
              </a:solidFill>
            </a:endParaRPr>
          </a:p>
          <a:p>
            <a:pPr eaLnBrk="1" hangingPunct="1">
              <a:spcBef>
                <a:spcPct val="0"/>
              </a:spcBef>
            </a:pPr>
            <a:r>
              <a:rPr kumimoji="1" lang="en-US" altLang="ja-JP" sz="2000">
                <a:solidFill>
                  <a:srgbClr val="000000"/>
                </a:solidFill>
              </a:rPr>
              <a:t>DICOM</a:t>
            </a:r>
            <a:r>
              <a:rPr kumimoji="1" lang="ja-JP" altLang="en-US" sz="2000">
                <a:solidFill>
                  <a:srgbClr val="000000"/>
                </a:solidFill>
              </a:rPr>
              <a:t>フォーマットの</a:t>
            </a:r>
            <a:r>
              <a:rPr kumimoji="1" lang="en-US" altLang="ja-JP" sz="2000">
                <a:solidFill>
                  <a:srgbClr val="000000"/>
                </a:solidFill>
              </a:rPr>
              <a:t>CT</a:t>
            </a:r>
            <a:r>
              <a:rPr kumimoji="1" lang="ja-JP" altLang="en-US" sz="2000">
                <a:solidFill>
                  <a:srgbClr val="000000"/>
                </a:solidFill>
              </a:rPr>
              <a:t>と</a:t>
            </a:r>
            <a:r>
              <a:rPr kumimoji="1" lang="en-US" altLang="ja-JP" sz="2000">
                <a:solidFill>
                  <a:srgbClr val="000000"/>
                </a:solidFill>
              </a:rPr>
              <a:t>MRI</a:t>
            </a:r>
            <a:r>
              <a:rPr kumimoji="1" lang="ja-JP" altLang="en-US" sz="2000">
                <a:solidFill>
                  <a:srgbClr val="000000"/>
                </a:solidFill>
              </a:rPr>
              <a:t>データから</a:t>
            </a:r>
            <a:r>
              <a:rPr kumimoji="1" lang="en-US" altLang="ja-JP" sz="2000">
                <a:solidFill>
                  <a:srgbClr val="000000"/>
                </a:solidFill>
              </a:rPr>
              <a:t>PHITS</a:t>
            </a:r>
            <a:r>
              <a:rPr kumimoji="1" lang="ja-JP" altLang="en-US" sz="2000">
                <a:solidFill>
                  <a:srgbClr val="000000"/>
                </a:solidFill>
              </a:rPr>
              <a:t>入力ファイルを作成</a:t>
            </a:r>
            <a:endParaRPr kumimoji="1" lang="en-US" altLang="ja-JP" sz="2000">
              <a:solidFill>
                <a:srgbClr val="000000"/>
              </a:solidFill>
            </a:endParaRPr>
          </a:p>
          <a:p>
            <a:pPr eaLnBrk="1" hangingPunct="1">
              <a:spcBef>
                <a:spcPct val="0"/>
              </a:spcBef>
            </a:pPr>
            <a:r>
              <a:rPr kumimoji="1" lang="ja-JP" altLang="en-US" sz="2000">
                <a:solidFill>
                  <a:srgbClr val="000000"/>
                </a:solidFill>
              </a:rPr>
              <a:t>腫瘍部分の定義などは，画像を元に各自が判断する必要有</a:t>
            </a:r>
          </a:p>
        </p:txBody>
      </p:sp>
      <p:sp>
        <p:nvSpPr>
          <p:cNvPr id="44037"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923419C-E006-4C34-BFE2-E2DF44340B63}" type="slidenum">
              <a:rPr kumimoji="0" lang="ja-JP" altLang="en-US" sz="1400" smtClean="0">
                <a:solidFill>
                  <a:srgbClr val="000000"/>
                </a:solidFill>
              </a:rPr>
              <a:pPr>
                <a:spcBef>
                  <a:spcPct val="0"/>
                </a:spcBef>
                <a:buFontTx/>
                <a:buNone/>
              </a:pPr>
              <a:t>14</a:t>
            </a:fld>
            <a:endParaRPr kumimoji="0" lang="en-US" altLang="ja-JP" sz="1400" smtClean="0">
              <a:solidFill>
                <a:srgbClr val="000000"/>
              </a:solidFill>
            </a:endParaRPr>
          </a:p>
        </p:txBody>
      </p:sp>
      <p:sp>
        <p:nvSpPr>
          <p:cNvPr id="30" name="AutoShape 4"/>
          <p:cNvSpPr>
            <a:spLocks noChangeArrowheads="1"/>
          </p:cNvSpPr>
          <p:nvPr/>
        </p:nvSpPr>
        <p:spPr bwMode="auto">
          <a:xfrm>
            <a:off x="1951038" y="120650"/>
            <a:ext cx="5026025" cy="747713"/>
          </a:xfrm>
          <a:prstGeom prst="roundRect">
            <a:avLst>
              <a:gd name="adj" fmla="val 13033"/>
            </a:avLst>
          </a:prstGeom>
          <a:solidFill>
            <a:srgbClr val="FFFFFF"/>
          </a:solidFill>
          <a:ln w="38100">
            <a:solidFill>
              <a:srgbClr val="0066CC"/>
            </a:solidFill>
            <a:round/>
            <a:headEnd/>
            <a:tailEnd/>
          </a:ln>
          <a:effectLst>
            <a:outerShdw dist="53882" dir="2700000" algn="ctr" rotWithShape="0">
              <a:schemeClr val="bg2"/>
            </a:outerShdw>
          </a:effectLst>
        </p:spPr>
        <p:txBody>
          <a:bodyPr lIns="72000" tIns="108000" rIns="72000" bIns="91440">
            <a:spAutoFit/>
          </a:bodyPr>
          <a:lstStyle/>
          <a:p>
            <a:pPr marL="342900" indent="-342900" algn="ctr" eaLnBrk="1" hangingPunct="1">
              <a:defRPr/>
            </a:pPr>
            <a:r>
              <a:rPr kumimoji="1"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放射線治療計画への応用</a:t>
            </a:r>
          </a:p>
        </p:txBody>
      </p:sp>
      <p:sp>
        <p:nvSpPr>
          <p:cNvPr id="44039" name="正方形/長方形 25"/>
          <p:cNvSpPr>
            <a:spLocks noChangeArrowheads="1"/>
          </p:cNvSpPr>
          <p:nvPr/>
        </p:nvSpPr>
        <p:spPr bwMode="auto">
          <a:xfrm>
            <a:off x="215900" y="5921375"/>
            <a:ext cx="414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000" b="1">
                <a:solidFill>
                  <a:srgbClr val="0000CC"/>
                </a:solidFill>
              </a:rPr>
              <a:t>PHITS</a:t>
            </a:r>
            <a:r>
              <a:rPr lang="ja-JP" altLang="en-US" sz="2000" b="1">
                <a:solidFill>
                  <a:srgbClr val="0000CC"/>
                </a:solidFill>
              </a:rPr>
              <a:t>で出力した患者の</a:t>
            </a:r>
            <a:r>
              <a:rPr lang="en-US" altLang="ja-JP" sz="2000" b="1">
                <a:solidFill>
                  <a:srgbClr val="0000CC"/>
                </a:solidFill>
              </a:rPr>
              <a:t>3</a:t>
            </a:r>
            <a:r>
              <a:rPr lang="ja-JP" altLang="en-US" sz="2000" b="1">
                <a:solidFill>
                  <a:srgbClr val="0000CC"/>
                </a:solidFill>
              </a:rPr>
              <a:t>次元画像</a:t>
            </a:r>
          </a:p>
        </p:txBody>
      </p:sp>
      <p:pic>
        <p:nvPicPr>
          <p:cNvPr id="44040" name="Picture 48" descr="dshowk11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2997200"/>
            <a:ext cx="3432175"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55" descr="kumxz05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1575" y="2997200"/>
            <a:ext cx="390842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正方形/長方形 2"/>
          <p:cNvSpPr>
            <a:spLocks noChangeArrowheads="1"/>
          </p:cNvSpPr>
          <p:nvPr/>
        </p:nvSpPr>
        <p:spPr bwMode="auto">
          <a:xfrm>
            <a:off x="1501775" y="6488113"/>
            <a:ext cx="6065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en-US" altLang="ja-JP" sz="1800">
                <a:solidFill>
                  <a:srgbClr val="000000"/>
                </a:solidFill>
              </a:rPr>
              <a:t>H. Kumada et al. </a:t>
            </a:r>
            <a:r>
              <a:rPr kumimoji="1" lang="en-US" altLang="ja-JP" sz="1800" i="1">
                <a:solidFill>
                  <a:srgbClr val="000000"/>
                </a:solidFill>
              </a:rPr>
              <a:t>J. Phys.: Conf. Ser. </a:t>
            </a:r>
            <a:r>
              <a:rPr kumimoji="1" lang="en-US" altLang="ja-JP" sz="1800" b="1">
                <a:solidFill>
                  <a:srgbClr val="000000"/>
                </a:solidFill>
              </a:rPr>
              <a:t>74</a:t>
            </a:r>
            <a:r>
              <a:rPr kumimoji="1" lang="en-US" altLang="ja-JP" sz="1800">
                <a:solidFill>
                  <a:srgbClr val="000000"/>
                </a:solidFill>
              </a:rPr>
              <a:t>, 021010 (2007)</a:t>
            </a:r>
          </a:p>
        </p:txBody>
      </p:sp>
      <p:sp>
        <p:nvSpPr>
          <p:cNvPr id="44043" name="正方形/長方形 25"/>
          <p:cNvSpPr>
            <a:spLocks noChangeArrowheads="1"/>
          </p:cNvSpPr>
          <p:nvPr/>
        </p:nvSpPr>
        <p:spPr bwMode="auto">
          <a:xfrm>
            <a:off x="5002213" y="5959475"/>
            <a:ext cx="367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000" b="1">
                <a:solidFill>
                  <a:srgbClr val="0000CC"/>
                </a:solidFill>
              </a:rPr>
              <a:t>PHITS</a:t>
            </a:r>
            <a:r>
              <a:rPr lang="ja-JP" altLang="en-US" sz="2000" b="1">
                <a:solidFill>
                  <a:srgbClr val="0000CC"/>
                </a:solidFill>
              </a:rPr>
              <a:t>で計算した発熱量分布</a:t>
            </a:r>
          </a:p>
        </p:txBody>
      </p:sp>
      <p:sp>
        <p:nvSpPr>
          <p:cNvPr id="44044" name="正方形/長方形 25"/>
          <p:cNvSpPr>
            <a:spLocks noChangeArrowheads="1"/>
          </p:cNvSpPr>
          <p:nvPr/>
        </p:nvSpPr>
        <p:spPr bwMode="auto">
          <a:xfrm>
            <a:off x="1258888" y="1012825"/>
            <a:ext cx="6408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000" b="1">
                <a:solidFill>
                  <a:srgbClr val="0000CC"/>
                </a:solidFill>
              </a:rPr>
              <a:t>JCDS (JAEA</a:t>
            </a:r>
            <a:r>
              <a:rPr lang="ja-JP" altLang="en-US" sz="2000" b="1">
                <a:solidFill>
                  <a:srgbClr val="0000CC"/>
                </a:solidFill>
              </a:rPr>
              <a:t>　</a:t>
            </a:r>
            <a:r>
              <a:rPr lang="en-US" altLang="ja-JP" sz="2000" b="1">
                <a:solidFill>
                  <a:srgbClr val="0000CC"/>
                </a:solidFill>
              </a:rPr>
              <a:t>Computational Dosimetry System)</a:t>
            </a:r>
            <a:endParaRPr lang="ja-JP" altLang="en-US" sz="2000" b="1">
              <a:solidFill>
                <a:srgbClr val="0000CC"/>
              </a:solidFill>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3"/>
          <p:cNvSpPr>
            <a:spLocks noChangeArrowheads="1"/>
          </p:cNvSpPr>
          <p:nvPr/>
        </p:nvSpPr>
        <p:spPr bwMode="auto">
          <a:xfrm>
            <a:off x="3348038" y="3068638"/>
            <a:ext cx="5670550" cy="3436937"/>
          </a:xfrm>
          <a:prstGeom prst="roundRect">
            <a:avLst>
              <a:gd name="adj" fmla="val 4778"/>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400"/>
          </a:p>
        </p:txBody>
      </p:sp>
      <p:sp>
        <p:nvSpPr>
          <p:cNvPr id="45059" name="AutoShape 3"/>
          <p:cNvSpPr>
            <a:spLocks noChangeArrowheads="1"/>
          </p:cNvSpPr>
          <p:nvPr/>
        </p:nvSpPr>
        <p:spPr bwMode="auto">
          <a:xfrm>
            <a:off x="468313" y="981075"/>
            <a:ext cx="8180387" cy="1635125"/>
          </a:xfrm>
          <a:prstGeom prst="roundRect">
            <a:avLst>
              <a:gd name="adj" fmla="val 11449"/>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400"/>
          </a:p>
        </p:txBody>
      </p:sp>
      <p:sp>
        <p:nvSpPr>
          <p:cNvPr id="45060" name="AutoShape 3"/>
          <p:cNvSpPr>
            <a:spLocks noChangeArrowheads="1"/>
          </p:cNvSpPr>
          <p:nvPr/>
        </p:nvSpPr>
        <p:spPr bwMode="auto">
          <a:xfrm>
            <a:off x="161925" y="3068638"/>
            <a:ext cx="3000375" cy="3436937"/>
          </a:xfrm>
          <a:prstGeom prst="roundRect">
            <a:avLst>
              <a:gd name="adj" fmla="val 6394"/>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400"/>
          </a:p>
        </p:txBody>
      </p:sp>
      <p:sp>
        <p:nvSpPr>
          <p:cNvPr id="103426" name="AutoShape 2"/>
          <p:cNvSpPr>
            <a:spLocks noChangeArrowheads="1"/>
          </p:cNvSpPr>
          <p:nvPr/>
        </p:nvSpPr>
        <p:spPr bwMode="auto">
          <a:xfrm>
            <a:off x="1789113" y="125413"/>
            <a:ext cx="5340350" cy="711200"/>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108000" tIns="91440" rIns="108000" bIns="91440">
            <a:spAutoFit/>
          </a:bodyPr>
          <a:lstStyle/>
          <a:p>
            <a:pPr marL="342900" indent="-342900" algn="ctr" eaLnBrk="1" hangingPunct="1">
              <a:defRPr/>
            </a:pPr>
            <a:r>
              <a:rPr lang="ja-JP" altLang="en-US"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放射線防護分野への応用</a:t>
            </a:r>
            <a:endParaRPr lang="en-US" altLang="ja-JP"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endParaRPr>
          </a:p>
        </p:txBody>
      </p:sp>
      <p:sp>
        <p:nvSpPr>
          <p:cNvPr id="45062" name="Text Box 5"/>
          <p:cNvSpPr txBox="1">
            <a:spLocks noChangeArrowheads="1"/>
          </p:cNvSpPr>
          <p:nvPr/>
        </p:nvSpPr>
        <p:spPr bwMode="auto">
          <a:xfrm>
            <a:off x="161925" y="5918200"/>
            <a:ext cx="300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1600" b="1">
                <a:solidFill>
                  <a:srgbClr val="0000CC"/>
                </a:solidFill>
              </a:rPr>
              <a:t>ICRP/ICRU</a:t>
            </a:r>
            <a:r>
              <a:rPr lang="ja-JP" altLang="en-US" sz="1600" b="1">
                <a:solidFill>
                  <a:srgbClr val="0000CC"/>
                </a:solidFill>
              </a:rPr>
              <a:t>の標準成人</a:t>
            </a:r>
            <a:endParaRPr lang="en-US" altLang="ja-JP" sz="1600" b="1">
              <a:solidFill>
                <a:srgbClr val="0000CC"/>
              </a:solidFill>
            </a:endParaRPr>
          </a:p>
          <a:p>
            <a:pPr algn="ctr" eaLnBrk="1" hangingPunct="1">
              <a:spcBef>
                <a:spcPct val="0"/>
              </a:spcBef>
              <a:buFontTx/>
              <a:buNone/>
            </a:pPr>
            <a:r>
              <a:rPr lang="ja-JP" altLang="en-US" sz="1600" b="1">
                <a:solidFill>
                  <a:srgbClr val="0000CC"/>
                </a:solidFill>
              </a:rPr>
              <a:t>男性（左）＆女性（右）ファントム</a:t>
            </a:r>
            <a:endParaRPr lang="en-US" altLang="ja-JP" sz="1600" b="1">
              <a:solidFill>
                <a:srgbClr val="0000CC"/>
              </a:solidFill>
            </a:endParaRPr>
          </a:p>
        </p:txBody>
      </p:sp>
      <p:sp>
        <p:nvSpPr>
          <p:cNvPr id="45063" name="スライド番号プレースホルダ 4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7B777-5C17-4F50-BEE3-579AC4147D7F}" type="slidenum">
              <a:rPr lang="ja-JP" altLang="en-US" sz="1400" smtClean="0"/>
              <a:pPr>
                <a:spcBef>
                  <a:spcPct val="0"/>
                </a:spcBef>
                <a:buFontTx/>
                <a:buNone/>
              </a:pPr>
              <a:t>15</a:t>
            </a:fld>
            <a:endParaRPr lang="en-US" altLang="ja-JP" sz="1400" smtClean="0"/>
          </a:p>
        </p:txBody>
      </p:sp>
      <p:sp>
        <p:nvSpPr>
          <p:cNvPr id="45064" name="Text Box 5"/>
          <p:cNvSpPr txBox="1">
            <a:spLocks noChangeArrowheads="1"/>
          </p:cNvSpPr>
          <p:nvPr/>
        </p:nvSpPr>
        <p:spPr bwMode="auto">
          <a:xfrm>
            <a:off x="1144588" y="981075"/>
            <a:ext cx="6767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000" b="1">
                <a:solidFill>
                  <a:srgbClr val="0000CC"/>
                </a:solidFill>
              </a:rPr>
              <a:t>フルエンスから人体の被ばく線量への換算係数の計算</a:t>
            </a:r>
            <a:endParaRPr lang="en-US" altLang="ja-JP" sz="2000" b="1">
              <a:solidFill>
                <a:srgbClr val="0000CC"/>
              </a:solidFill>
            </a:endParaRPr>
          </a:p>
        </p:txBody>
      </p:sp>
      <p:sp>
        <p:nvSpPr>
          <p:cNvPr id="45065" name="テキスト ボックス 59"/>
          <p:cNvSpPr txBox="1">
            <a:spLocks noChangeArrowheads="1"/>
          </p:cNvSpPr>
          <p:nvPr/>
        </p:nvSpPr>
        <p:spPr bwMode="auto">
          <a:xfrm>
            <a:off x="566738" y="1262063"/>
            <a:ext cx="79152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AutoNum type="arabicPeriod"/>
            </a:pPr>
            <a:r>
              <a:rPr lang="ja-JP" altLang="en-US" sz="2000"/>
              <a:t>様々な放射線が人体ファントムに入射したときの各臓器の吸収線量を</a:t>
            </a:r>
            <a:r>
              <a:rPr lang="en-US" altLang="ja-JP" sz="2000"/>
              <a:t>PHITS</a:t>
            </a:r>
            <a:r>
              <a:rPr lang="ja-JP" altLang="en-US" sz="2000"/>
              <a:t>で計算</a:t>
            </a:r>
            <a:endParaRPr lang="en-US" altLang="ja-JP" sz="2000"/>
          </a:p>
          <a:p>
            <a:pPr eaLnBrk="1" hangingPunct="1">
              <a:spcBef>
                <a:spcPct val="0"/>
              </a:spcBef>
              <a:buFontTx/>
              <a:buAutoNum type="arabicPeriod"/>
            </a:pPr>
            <a:r>
              <a:rPr lang="ja-JP" altLang="en-US" sz="2000"/>
              <a:t>放射線による人体影響の違い（放射線荷重係数）や各臓器の放射線感受性（組織荷重係数）の違いを考慮して全身で積分</a:t>
            </a:r>
          </a:p>
        </p:txBody>
      </p:sp>
      <p:sp>
        <p:nvSpPr>
          <p:cNvPr id="45066" name="Text Box 5"/>
          <p:cNvSpPr txBox="1">
            <a:spLocks noChangeArrowheads="1"/>
          </p:cNvSpPr>
          <p:nvPr/>
        </p:nvSpPr>
        <p:spPr bwMode="auto">
          <a:xfrm>
            <a:off x="3935413" y="6102350"/>
            <a:ext cx="454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000">
                <a:solidFill>
                  <a:srgbClr val="0000CC"/>
                </a:solidFill>
              </a:rPr>
              <a:t>ICRP</a:t>
            </a:r>
            <a:r>
              <a:rPr lang="ja-JP" altLang="en-US" sz="2000">
                <a:solidFill>
                  <a:srgbClr val="0000CC"/>
                </a:solidFill>
              </a:rPr>
              <a:t>による線量換算係数の評価に利用</a:t>
            </a:r>
            <a:endParaRPr lang="en-US" altLang="ja-JP" sz="2000">
              <a:solidFill>
                <a:srgbClr val="0000CC"/>
              </a:solidFill>
            </a:endParaRPr>
          </a:p>
        </p:txBody>
      </p:sp>
      <p:sp>
        <p:nvSpPr>
          <p:cNvPr id="45067" name="正方形/長方形 2"/>
          <p:cNvSpPr>
            <a:spLocks noChangeArrowheads="1"/>
          </p:cNvSpPr>
          <p:nvPr/>
        </p:nvSpPr>
        <p:spPr bwMode="auto">
          <a:xfrm>
            <a:off x="14288" y="6534150"/>
            <a:ext cx="9186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1600"/>
              <a:t>T. Sato et al. </a:t>
            </a:r>
            <a:r>
              <a:rPr lang="en-US" altLang="ja-JP" sz="1600" i="1"/>
              <a:t>Phys. Med. Biol</a:t>
            </a:r>
            <a:r>
              <a:rPr lang="en-US" altLang="ja-JP" sz="1600"/>
              <a:t>. </a:t>
            </a:r>
            <a:r>
              <a:rPr lang="en-US" altLang="ja-JP" sz="1600" b="1"/>
              <a:t>54</a:t>
            </a:r>
            <a:r>
              <a:rPr lang="en-US" altLang="ja-JP" sz="1600"/>
              <a:t>, 1997, (2009), T. Sato et al. </a:t>
            </a:r>
            <a:r>
              <a:rPr lang="en-US" altLang="ja-JP" sz="1600" i="1"/>
              <a:t>Phys. Med. Biol</a:t>
            </a:r>
            <a:r>
              <a:rPr lang="en-US" altLang="ja-JP" sz="1600"/>
              <a:t>. </a:t>
            </a:r>
            <a:r>
              <a:rPr lang="en-US" altLang="ja-JP" sz="1600" b="1"/>
              <a:t>55</a:t>
            </a:r>
            <a:r>
              <a:rPr lang="en-US" altLang="ja-JP" sz="1600"/>
              <a:t>, 2235, (2010)</a:t>
            </a:r>
          </a:p>
        </p:txBody>
      </p:sp>
      <p:pic>
        <p:nvPicPr>
          <p:cNvPr id="4507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5" y="3298825"/>
            <a:ext cx="1787525" cy="250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73" name="Text Box 5"/>
          <p:cNvSpPr txBox="1">
            <a:spLocks noChangeArrowheads="1"/>
          </p:cNvSpPr>
          <p:nvPr/>
        </p:nvSpPr>
        <p:spPr bwMode="auto">
          <a:xfrm>
            <a:off x="4065588" y="5764213"/>
            <a:ext cx="18716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000" b="1">
                <a:solidFill>
                  <a:srgbClr val="0000CC"/>
                </a:solidFill>
              </a:rPr>
              <a:t>ICRP Pub.116</a:t>
            </a:r>
          </a:p>
        </p:txBody>
      </p:sp>
      <p:pic>
        <p:nvPicPr>
          <p:cNvPr id="4507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3" y="3335338"/>
            <a:ext cx="1709737" cy="243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75" name="Text Box 5"/>
          <p:cNvSpPr txBox="1">
            <a:spLocks noChangeArrowheads="1"/>
          </p:cNvSpPr>
          <p:nvPr/>
        </p:nvSpPr>
        <p:spPr bwMode="auto">
          <a:xfrm>
            <a:off x="6456363" y="5765800"/>
            <a:ext cx="184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000" b="1">
                <a:solidFill>
                  <a:srgbClr val="0000CC"/>
                </a:solidFill>
              </a:rPr>
              <a:t>ICRP Pub.123</a:t>
            </a:r>
          </a:p>
        </p:txBody>
      </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3" y="3153568"/>
            <a:ext cx="869950" cy="279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2112" y="3213259"/>
            <a:ext cx="801687" cy="259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78" name="正方形/長方形 1"/>
          <p:cNvSpPr>
            <a:spLocks noChangeArrowheads="1"/>
          </p:cNvSpPr>
          <p:nvPr/>
        </p:nvSpPr>
        <p:spPr bwMode="auto">
          <a:xfrm>
            <a:off x="1327150" y="2636838"/>
            <a:ext cx="626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000">
                <a:solidFill>
                  <a:srgbClr val="FF0000"/>
                </a:solidFill>
              </a:rPr>
              <a:t>放射線場の情報から人体被ばく線量がすぐに推定可能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051"/>
          <p:cNvSpPr>
            <a:spLocks noChangeArrowheads="1"/>
          </p:cNvSpPr>
          <p:nvPr/>
        </p:nvSpPr>
        <p:spPr bwMode="auto">
          <a:xfrm>
            <a:off x="215900" y="2190750"/>
            <a:ext cx="8712200" cy="4325938"/>
          </a:xfrm>
          <a:prstGeom prst="roundRect">
            <a:avLst>
              <a:gd name="adj" fmla="val 556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46083" name="AutoShape 2051"/>
          <p:cNvSpPr>
            <a:spLocks noChangeArrowheads="1"/>
          </p:cNvSpPr>
          <p:nvPr/>
        </p:nvSpPr>
        <p:spPr bwMode="auto">
          <a:xfrm>
            <a:off x="215900" y="1003300"/>
            <a:ext cx="8712200" cy="1030288"/>
          </a:xfrm>
          <a:prstGeom prst="roundRect">
            <a:avLst>
              <a:gd name="adj" fmla="val 14741"/>
            </a:avLst>
          </a:prstGeom>
          <a:solidFill>
            <a:srgbClr val="FFFFFF"/>
          </a:solidFill>
          <a:ln w="38100">
            <a:solidFill>
              <a:srgbClr val="0000FF"/>
            </a:solidFill>
            <a:round/>
            <a:headEnd/>
            <a:tailEnd/>
          </a:ln>
          <a:effectLst>
            <a:outerShdw dist="53882" dir="2700000" algn="ctr" rotWithShape="0">
              <a:schemeClr val="bg2"/>
            </a:outerShdw>
          </a:effectLst>
        </p:spPr>
        <p:txBody>
          <a:bodyPr anchor="ct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ja-JP" sz="2000">
              <a:solidFill>
                <a:srgbClr val="000000"/>
              </a:solidFill>
            </a:endParaRPr>
          </a:p>
          <a:p>
            <a:pPr eaLnBrk="1" hangingPunct="1">
              <a:spcBef>
                <a:spcPct val="0"/>
              </a:spcBef>
            </a:pPr>
            <a:r>
              <a:rPr lang="ja-JP" altLang="en-US" sz="2000">
                <a:solidFill>
                  <a:srgbClr val="000000"/>
                </a:solidFill>
              </a:rPr>
              <a:t>除染作業前後の空間線量率の計算から除染効果を評価するソフトウェア</a:t>
            </a:r>
            <a:endParaRPr lang="en-US" altLang="ja-JP" sz="2000">
              <a:solidFill>
                <a:srgbClr val="000000"/>
              </a:solidFill>
            </a:endParaRPr>
          </a:p>
          <a:p>
            <a:pPr eaLnBrk="1" hangingPunct="1">
              <a:spcBef>
                <a:spcPct val="0"/>
              </a:spcBef>
            </a:pPr>
            <a:r>
              <a:rPr lang="en-US" altLang="ja-JP" sz="2000">
                <a:solidFill>
                  <a:srgbClr val="000000"/>
                </a:solidFill>
              </a:rPr>
              <a:t>PHITS</a:t>
            </a:r>
            <a:r>
              <a:rPr lang="ja-JP" altLang="en-US" sz="2000">
                <a:solidFill>
                  <a:srgbClr val="000000"/>
                </a:solidFill>
              </a:rPr>
              <a:t>を用いて汚染環境中の空間線量率計算に必要なデータベースを作成</a:t>
            </a:r>
            <a:endParaRPr lang="en-US" altLang="ja-JP" sz="2000">
              <a:solidFill>
                <a:srgbClr val="000000"/>
              </a:solidFill>
            </a:endParaRPr>
          </a:p>
        </p:txBody>
      </p:sp>
      <p:sp>
        <p:nvSpPr>
          <p:cNvPr id="46084"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77B321C-D6AE-4F0B-883E-5F6FF6236402}" type="slidenum">
              <a:rPr kumimoji="0" lang="ja-JP" altLang="en-US" sz="1400" smtClean="0">
                <a:solidFill>
                  <a:srgbClr val="000000"/>
                </a:solidFill>
              </a:rPr>
              <a:pPr>
                <a:spcBef>
                  <a:spcPct val="0"/>
                </a:spcBef>
                <a:buFontTx/>
                <a:buNone/>
              </a:pPr>
              <a:t>16</a:t>
            </a:fld>
            <a:endParaRPr kumimoji="0" lang="en-US" altLang="ja-JP" sz="1400" smtClean="0">
              <a:solidFill>
                <a:srgbClr val="000000"/>
              </a:solidFill>
            </a:endParaRPr>
          </a:p>
        </p:txBody>
      </p:sp>
      <p:sp>
        <p:nvSpPr>
          <p:cNvPr id="30" name="AutoShape 4"/>
          <p:cNvSpPr>
            <a:spLocks noChangeArrowheads="1"/>
          </p:cNvSpPr>
          <p:nvPr/>
        </p:nvSpPr>
        <p:spPr bwMode="auto">
          <a:xfrm>
            <a:off x="2478088" y="127000"/>
            <a:ext cx="4022725" cy="747713"/>
          </a:xfrm>
          <a:prstGeom prst="roundRect">
            <a:avLst>
              <a:gd name="adj" fmla="val 13033"/>
            </a:avLst>
          </a:prstGeom>
          <a:solidFill>
            <a:srgbClr val="FFFFFF"/>
          </a:solidFill>
          <a:ln w="38100">
            <a:solidFill>
              <a:srgbClr val="0066CC"/>
            </a:solidFill>
            <a:round/>
            <a:headEnd/>
            <a:tailEnd/>
          </a:ln>
          <a:effectLst>
            <a:outerShdw dist="53882" dir="2700000" algn="ctr" rotWithShape="0">
              <a:schemeClr val="bg2"/>
            </a:outerShdw>
          </a:effectLst>
        </p:spPr>
        <p:txBody>
          <a:bodyPr lIns="72000" tIns="108000" rIns="72000" bIns="91440">
            <a:spAutoFit/>
          </a:bodyPr>
          <a:lstStyle/>
          <a:p>
            <a:pPr marL="342900" indent="-342900" algn="ctr" eaLnBrk="1" hangingPunct="1">
              <a:defRPr/>
            </a:pPr>
            <a:r>
              <a:rPr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福島原発事故対策</a:t>
            </a:r>
          </a:p>
        </p:txBody>
      </p:sp>
      <p:sp>
        <p:nvSpPr>
          <p:cNvPr id="46086" name="正方形/長方形 15"/>
          <p:cNvSpPr>
            <a:spLocks noChangeArrowheads="1"/>
          </p:cNvSpPr>
          <p:nvPr/>
        </p:nvSpPr>
        <p:spPr bwMode="auto">
          <a:xfrm>
            <a:off x="1325563" y="6486525"/>
            <a:ext cx="6492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1800">
                <a:solidFill>
                  <a:srgbClr val="000000"/>
                </a:solidFill>
              </a:rPr>
              <a:t>http://nsed.jaea.go.jp/josen/</a:t>
            </a:r>
            <a:r>
              <a:rPr lang="ja-JP" altLang="en-US" sz="1800">
                <a:solidFill>
                  <a:srgbClr val="000000"/>
                </a:solidFill>
              </a:rPr>
              <a:t>　（←ホームページにて無償提供中）</a:t>
            </a:r>
          </a:p>
        </p:txBody>
      </p:sp>
      <p:pic>
        <p:nvPicPr>
          <p:cNvPr id="46087" name="図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374900"/>
            <a:ext cx="33274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250825" y="5014913"/>
            <a:ext cx="2724150" cy="646112"/>
          </a:xfrm>
          <a:prstGeom prst="rect">
            <a:avLst/>
          </a:prstGeom>
          <a:noFill/>
        </p:spPr>
        <p:txBody>
          <a:bodyPr wrap="none">
            <a:spAutoFit/>
          </a:bodyPr>
          <a:lstStyle/>
          <a:p>
            <a:pPr eaLnBrk="1" fontAlgn="auto" hangingPunct="1">
              <a:spcBef>
                <a:spcPts val="0"/>
              </a:spcBef>
              <a:spcAft>
                <a:spcPts val="0"/>
              </a:spcAft>
              <a:defRPr/>
            </a:pPr>
            <a:r>
              <a:rPr lang="ja-JP" altLang="en-US" sz="1800" dirty="0">
                <a:solidFill>
                  <a:srgbClr val="000000"/>
                </a:solidFill>
                <a:latin typeface="Arial"/>
                <a:ea typeface="+mn-ea"/>
              </a:rPr>
              <a:t>使いやすい表計算ソフト</a:t>
            </a:r>
            <a:endParaRPr lang="en-US" altLang="ja-JP" sz="1800" dirty="0">
              <a:solidFill>
                <a:srgbClr val="000000"/>
              </a:solidFill>
              <a:latin typeface="Arial"/>
              <a:ea typeface="+mn-ea"/>
            </a:endParaRPr>
          </a:p>
          <a:p>
            <a:pPr eaLnBrk="1" fontAlgn="auto" hangingPunct="1">
              <a:spcBef>
                <a:spcPts val="0"/>
              </a:spcBef>
              <a:spcAft>
                <a:spcPts val="0"/>
              </a:spcAft>
              <a:defRPr/>
            </a:pPr>
            <a:r>
              <a:rPr lang="ja-JP" altLang="en-US" sz="1800" dirty="0">
                <a:solidFill>
                  <a:srgbClr val="000000"/>
                </a:solidFill>
                <a:latin typeface="Arial"/>
                <a:ea typeface="+mn-ea"/>
              </a:rPr>
              <a:t>ベースで提供</a:t>
            </a:r>
          </a:p>
        </p:txBody>
      </p:sp>
      <p:pic>
        <p:nvPicPr>
          <p:cNvPr id="46089" name="図 30"/>
          <p:cNvPicPr>
            <a:picLocks noChangeAspect="1"/>
          </p:cNvPicPr>
          <p:nvPr/>
        </p:nvPicPr>
        <p:blipFill>
          <a:blip r:embed="rId5">
            <a:extLst>
              <a:ext uri="{28A0092B-C50C-407E-A947-70E740481C1C}">
                <a14:useLocalDpi xmlns:a14="http://schemas.microsoft.com/office/drawing/2010/main" val="0"/>
              </a:ext>
            </a:extLst>
          </a:blip>
          <a:srcRect r="10690"/>
          <a:stretch>
            <a:fillRect/>
          </a:stretch>
        </p:blipFill>
        <p:spPr bwMode="auto">
          <a:xfrm>
            <a:off x="2916238" y="3370263"/>
            <a:ext cx="3306762"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図 3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32538" y="4359275"/>
            <a:ext cx="2452687"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図 3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32538" y="2239963"/>
            <a:ext cx="2452687"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92" name="グループ化 5"/>
          <p:cNvGrpSpPr>
            <a:grpSpLocks/>
          </p:cNvGrpSpPr>
          <p:nvPr/>
        </p:nvGrpSpPr>
        <p:grpSpPr bwMode="auto">
          <a:xfrm>
            <a:off x="6500813" y="4586288"/>
            <a:ext cx="876300" cy="369887"/>
            <a:chOff x="-1260648" y="1196752"/>
            <a:chExt cx="877163" cy="369332"/>
          </a:xfrm>
        </p:grpSpPr>
        <p:sp>
          <p:nvSpPr>
            <p:cNvPr id="46104" name="正方形/長方形 3"/>
            <p:cNvSpPr>
              <a:spLocks noChangeArrowheads="1"/>
            </p:cNvSpPr>
            <p:nvPr/>
          </p:nvSpPr>
          <p:spPr bwMode="auto">
            <a:xfrm>
              <a:off x="-1218111" y="1215250"/>
              <a:ext cx="792088" cy="332336"/>
            </a:xfrm>
            <a:prstGeom prst="rect">
              <a:avLst/>
            </a:prstGeom>
            <a:solidFill>
              <a:srgbClr val="FFFFFF"/>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3" name="テキスト ボックス 2"/>
            <p:cNvSpPr txBox="1"/>
            <p:nvPr/>
          </p:nvSpPr>
          <p:spPr>
            <a:xfrm>
              <a:off x="-1260648" y="1196752"/>
              <a:ext cx="877163" cy="369332"/>
            </a:xfrm>
            <a:prstGeom prst="rect">
              <a:avLst/>
            </a:prstGeom>
            <a:noFill/>
          </p:spPr>
          <p:txBody>
            <a:bodyPr wrap="none">
              <a:spAutoFit/>
            </a:bodyPr>
            <a:lstStyle/>
            <a:p>
              <a:pPr eaLnBrk="1" fontAlgn="auto" hangingPunct="1">
                <a:spcBef>
                  <a:spcPts val="0"/>
                </a:spcBef>
                <a:spcAft>
                  <a:spcPts val="0"/>
                </a:spcAft>
                <a:defRPr/>
              </a:pPr>
              <a:r>
                <a:rPr lang="ja-JP" altLang="en-US" sz="1800" dirty="0">
                  <a:solidFill>
                    <a:srgbClr val="000000"/>
                  </a:solidFill>
                  <a:latin typeface="Arial"/>
                  <a:ea typeface="+mn-ea"/>
                </a:rPr>
                <a:t>除染後</a:t>
              </a:r>
            </a:p>
          </p:txBody>
        </p:sp>
      </p:grpSp>
      <p:grpSp>
        <p:nvGrpSpPr>
          <p:cNvPr id="46093" name="グループ化 4"/>
          <p:cNvGrpSpPr>
            <a:grpSpLocks/>
          </p:cNvGrpSpPr>
          <p:nvPr/>
        </p:nvGrpSpPr>
        <p:grpSpPr bwMode="auto">
          <a:xfrm>
            <a:off x="6500813" y="2411413"/>
            <a:ext cx="876300" cy="369887"/>
            <a:chOff x="-1108248" y="1349152"/>
            <a:chExt cx="877163" cy="369332"/>
          </a:xfrm>
        </p:grpSpPr>
        <p:sp>
          <p:nvSpPr>
            <p:cNvPr id="46102" name="正方形/長方形 39"/>
            <p:cNvSpPr>
              <a:spLocks noChangeArrowheads="1"/>
            </p:cNvSpPr>
            <p:nvPr/>
          </p:nvSpPr>
          <p:spPr bwMode="auto">
            <a:xfrm>
              <a:off x="-1065711" y="1367650"/>
              <a:ext cx="792088" cy="332336"/>
            </a:xfrm>
            <a:prstGeom prst="rect">
              <a:avLst/>
            </a:prstGeom>
            <a:solidFill>
              <a:srgbClr val="FFFFFF"/>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41" name="テキスト ボックス 40"/>
            <p:cNvSpPr txBox="1"/>
            <p:nvPr/>
          </p:nvSpPr>
          <p:spPr>
            <a:xfrm>
              <a:off x="-1108248" y="1349152"/>
              <a:ext cx="877163" cy="369332"/>
            </a:xfrm>
            <a:prstGeom prst="rect">
              <a:avLst/>
            </a:prstGeom>
            <a:noFill/>
          </p:spPr>
          <p:txBody>
            <a:bodyPr wrap="none">
              <a:spAutoFit/>
            </a:bodyPr>
            <a:lstStyle/>
            <a:p>
              <a:pPr eaLnBrk="1" fontAlgn="auto" hangingPunct="1">
                <a:spcBef>
                  <a:spcPts val="0"/>
                </a:spcBef>
                <a:spcAft>
                  <a:spcPts val="0"/>
                </a:spcAft>
                <a:defRPr/>
              </a:pPr>
              <a:r>
                <a:rPr lang="ja-JP" altLang="en-US" sz="1800" dirty="0">
                  <a:solidFill>
                    <a:srgbClr val="000000"/>
                  </a:solidFill>
                  <a:latin typeface="Arial"/>
                  <a:ea typeface="+mn-ea"/>
                </a:rPr>
                <a:t>除染前</a:t>
              </a:r>
            </a:p>
          </p:txBody>
        </p:sp>
      </p:grpSp>
      <p:sp>
        <p:nvSpPr>
          <p:cNvPr id="7" name="テキスト ボックス 6"/>
          <p:cNvSpPr txBox="1"/>
          <p:nvPr/>
        </p:nvSpPr>
        <p:spPr>
          <a:xfrm>
            <a:off x="7045325" y="5683250"/>
            <a:ext cx="1004888" cy="338138"/>
          </a:xfrm>
          <a:prstGeom prst="rect">
            <a:avLst/>
          </a:prstGeom>
          <a:noFill/>
        </p:spPr>
        <p:txBody>
          <a:bodyPr wrap="none">
            <a:spAutoFit/>
          </a:bodyPr>
          <a:lstStyle/>
          <a:p>
            <a:pPr eaLnBrk="1" fontAlgn="auto" hangingPunct="1">
              <a:spcBef>
                <a:spcPts val="0"/>
              </a:spcBef>
              <a:spcAft>
                <a:spcPts val="0"/>
              </a:spcAft>
              <a:defRPr/>
            </a:pPr>
            <a:r>
              <a:rPr lang="ja-JP" altLang="en-US" sz="1600" dirty="0">
                <a:solidFill>
                  <a:srgbClr val="FF0000"/>
                </a:solidFill>
                <a:latin typeface="Arial"/>
                <a:ea typeface="+mn-ea"/>
              </a:rPr>
              <a:t>除染区域</a:t>
            </a:r>
          </a:p>
        </p:txBody>
      </p:sp>
      <p:sp>
        <p:nvSpPr>
          <p:cNvPr id="46095" name="正方形/長方形 7"/>
          <p:cNvSpPr>
            <a:spLocks noChangeArrowheads="1"/>
          </p:cNvSpPr>
          <p:nvPr/>
        </p:nvSpPr>
        <p:spPr bwMode="auto">
          <a:xfrm>
            <a:off x="7200900" y="3094038"/>
            <a:ext cx="711200" cy="452437"/>
          </a:xfrm>
          <a:prstGeom prst="rect">
            <a:avLst/>
          </a:prstGeom>
          <a:noFill/>
          <a:ln w="15875"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46096" name="正方形/長方形 45"/>
          <p:cNvSpPr>
            <a:spLocks noChangeArrowheads="1"/>
          </p:cNvSpPr>
          <p:nvPr/>
        </p:nvSpPr>
        <p:spPr bwMode="auto">
          <a:xfrm>
            <a:off x="7192963" y="5213350"/>
            <a:ext cx="709612" cy="452438"/>
          </a:xfrm>
          <a:prstGeom prst="rect">
            <a:avLst/>
          </a:prstGeom>
          <a:noFill/>
          <a:ln w="15875"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48" name="テキスト ボックス 47"/>
          <p:cNvSpPr txBox="1"/>
          <p:nvPr/>
        </p:nvSpPr>
        <p:spPr>
          <a:xfrm>
            <a:off x="3092450" y="5878513"/>
            <a:ext cx="2954338" cy="646112"/>
          </a:xfrm>
          <a:prstGeom prst="rect">
            <a:avLst/>
          </a:prstGeom>
          <a:noFill/>
        </p:spPr>
        <p:txBody>
          <a:bodyPr wrap="none">
            <a:spAutoFit/>
          </a:bodyPr>
          <a:lstStyle/>
          <a:p>
            <a:pPr eaLnBrk="1" fontAlgn="auto" hangingPunct="1">
              <a:spcBef>
                <a:spcPts val="0"/>
              </a:spcBef>
              <a:spcAft>
                <a:spcPts val="0"/>
              </a:spcAft>
              <a:defRPr/>
            </a:pPr>
            <a:r>
              <a:rPr lang="ja-JP" altLang="en-US" sz="1800" dirty="0">
                <a:solidFill>
                  <a:srgbClr val="000000"/>
                </a:solidFill>
                <a:latin typeface="Arial"/>
                <a:ea typeface="+mn-ea"/>
              </a:rPr>
              <a:t>除染地域の地図の上に汚染</a:t>
            </a:r>
            <a:endParaRPr lang="en-US" altLang="ja-JP" sz="1800" dirty="0">
              <a:solidFill>
                <a:srgbClr val="000000"/>
              </a:solidFill>
              <a:latin typeface="Arial"/>
              <a:ea typeface="+mn-ea"/>
            </a:endParaRPr>
          </a:p>
          <a:p>
            <a:pPr eaLnBrk="1" fontAlgn="auto" hangingPunct="1">
              <a:spcBef>
                <a:spcPts val="0"/>
              </a:spcBef>
              <a:spcAft>
                <a:spcPts val="0"/>
              </a:spcAft>
              <a:defRPr/>
            </a:pPr>
            <a:r>
              <a:rPr lang="ja-JP" altLang="en-US" sz="1800" dirty="0">
                <a:solidFill>
                  <a:srgbClr val="000000"/>
                </a:solidFill>
                <a:latin typeface="Arial"/>
                <a:ea typeface="+mn-ea"/>
              </a:rPr>
              <a:t>分布のデータを入力</a:t>
            </a:r>
          </a:p>
        </p:txBody>
      </p:sp>
      <p:sp>
        <p:nvSpPr>
          <p:cNvPr id="50" name="テキスト ボックス 49"/>
          <p:cNvSpPr txBox="1"/>
          <p:nvPr/>
        </p:nvSpPr>
        <p:spPr>
          <a:xfrm>
            <a:off x="4110038" y="2636838"/>
            <a:ext cx="2262187" cy="646112"/>
          </a:xfrm>
          <a:prstGeom prst="rect">
            <a:avLst/>
          </a:prstGeom>
          <a:noFill/>
        </p:spPr>
        <p:txBody>
          <a:bodyPr wrap="none">
            <a:spAutoFit/>
          </a:bodyPr>
          <a:lstStyle/>
          <a:p>
            <a:pPr eaLnBrk="1" fontAlgn="auto" hangingPunct="1">
              <a:spcBef>
                <a:spcPts val="0"/>
              </a:spcBef>
              <a:spcAft>
                <a:spcPts val="0"/>
              </a:spcAft>
              <a:defRPr/>
            </a:pPr>
            <a:r>
              <a:rPr lang="ja-JP" altLang="en-US" sz="1800" dirty="0">
                <a:solidFill>
                  <a:srgbClr val="000000"/>
                </a:solidFill>
                <a:latin typeface="Arial"/>
                <a:ea typeface="+mn-ea"/>
              </a:rPr>
              <a:t>空間線量率の計算と</a:t>
            </a:r>
            <a:endParaRPr lang="en-US" altLang="ja-JP" sz="1800" dirty="0">
              <a:solidFill>
                <a:srgbClr val="000000"/>
              </a:solidFill>
              <a:latin typeface="Arial"/>
              <a:ea typeface="+mn-ea"/>
            </a:endParaRPr>
          </a:p>
          <a:p>
            <a:pPr eaLnBrk="1" fontAlgn="auto" hangingPunct="1">
              <a:spcBef>
                <a:spcPts val="0"/>
              </a:spcBef>
              <a:spcAft>
                <a:spcPts val="0"/>
              </a:spcAft>
              <a:defRPr/>
            </a:pPr>
            <a:r>
              <a:rPr lang="ja-JP" altLang="en-US" sz="1800" dirty="0">
                <a:solidFill>
                  <a:srgbClr val="000000"/>
                </a:solidFill>
                <a:latin typeface="Arial"/>
                <a:ea typeface="+mn-ea"/>
              </a:rPr>
              <a:t>結果の可視化</a:t>
            </a:r>
          </a:p>
        </p:txBody>
      </p:sp>
      <p:sp>
        <p:nvSpPr>
          <p:cNvPr id="46099" name="下矢印 3"/>
          <p:cNvSpPr>
            <a:spLocks noChangeArrowheads="1"/>
          </p:cNvSpPr>
          <p:nvPr/>
        </p:nvSpPr>
        <p:spPr bwMode="auto">
          <a:xfrm rot="-3397145">
            <a:off x="2790826" y="3683000"/>
            <a:ext cx="514350" cy="765175"/>
          </a:xfrm>
          <a:prstGeom prst="downArrow">
            <a:avLst>
              <a:gd name="adj1" fmla="val 50000"/>
              <a:gd name="adj2" fmla="val 50002"/>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46100" name="下矢印 25"/>
          <p:cNvSpPr>
            <a:spLocks noChangeArrowheads="1"/>
          </p:cNvSpPr>
          <p:nvPr/>
        </p:nvSpPr>
        <p:spPr bwMode="auto">
          <a:xfrm rot="-7779408">
            <a:off x="6075363" y="2987675"/>
            <a:ext cx="514350" cy="765175"/>
          </a:xfrm>
          <a:prstGeom prst="downArrow">
            <a:avLst>
              <a:gd name="adj1" fmla="val 50000"/>
              <a:gd name="adj2" fmla="val 50002"/>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46101" name="Text Box 10"/>
          <p:cNvSpPr txBox="1">
            <a:spLocks noChangeArrowheads="1"/>
          </p:cNvSpPr>
          <p:nvPr/>
        </p:nvSpPr>
        <p:spPr bwMode="auto">
          <a:xfrm>
            <a:off x="2616200" y="1001713"/>
            <a:ext cx="3944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ja-JP" altLang="en-US" sz="2000" b="1">
                <a:solidFill>
                  <a:srgbClr val="0000CC"/>
                </a:solidFill>
                <a:latin typeface="Arial Black" pitchFamily="34" charset="0"/>
              </a:rPr>
              <a:t>除染効果評価システム</a:t>
            </a:r>
            <a:r>
              <a:rPr kumimoji="1" lang="en-US" altLang="ja-JP" sz="2000" b="1">
                <a:solidFill>
                  <a:srgbClr val="0000CC"/>
                </a:solidFill>
                <a:latin typeface="Arial Black" pitchFamily="34" charset="0"/>
              </a:rPr>
              <a:t>CDE</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5DF2227-2827-49EC-9799-86B59F3E2E5E}" type="slidenum">
              <a:rPr lang="ja-JP" altLang="en-US" sz="1400" smtClean="0">
                <a:solidFill>
                  <a:srgbClr val="000000"/>
                </a:solidFill>
              </a:rPr>
              <a:pPr>
                <a:spcBef>
                  <a:spcPct val="0"/>
                </a:spcBef>
                <a:buFontTx/>
                <a:buNone/>
              </a:pPr>
              <a:t>17</a:t>
            </a:fld>
            <a:endParaRPr lang="en-US" altLang="ja-JP" sz="1400" smtClean="0">
              <a:solidFill>
                <a:srgbClr val="000000"/>
              </a:solidFill>
            </a:endParaRPr>
          </a:p>
        </p:txBody>
      </p:sp>
      <p:sp>
        <p:nvSpPr>
          <p:cNvPr id="47107" name="AutoShape 6"/>
          <p:cNvSpPr>
            <a:spLocks noChangeArrowheads="1"/>
          </p:cNvSpPr>
          <p:nvPr/>
        </p:nvSpPr>
        <p:spPr bwMode="auto">
          <a:xfrm>
            <a:off x="182563" y="966788"/>
            <a:ext cx="8751887" cy="1873250"/>
          </a:xfrm>
          <a:prstGeom prst="roundRect">
            <a:avLst>
              <a:gd name="adj" fmla="val 931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FF0000"/>
              </a:solidFill>
            </a:endParaRPr>
          </a:p>
        </p:txBody>
      </p:sp>
      <p:sp>
        <p:nvSpPr>
          <p:cNvPr id="73735" name="AutoShape 7"/>
          <p:cNvSpPr>
            <a:spLocks noChangeArrowheads="1"/>
          </p:cNvSpPr>
          <p:nvPr/>
        </p:nvSpPr>
        <p:spPr bwMode="auto">
          <a:xfrm>
            <a:off x="1258888" y="115888"/>
            <a:ext cx="6481762" cy="711200"/>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274320" tIns="91440" rIns="274320" bIns="91440">
            <a:spAutoFit/>
          </a:bodyPr>
          <a:lstStyle/>
          <a:p>
            <a:pPr marL="342900" indent="-342900" algn="ctr" eaLnBrk="1" hangingPunct="1">
              <a:defRPr/>
            </a:pPr>
            <a:r>
              <a:rPr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半導体ソフトエラー発生率評価</a:t>
            </a:r>
          </a:p>
        </p:txBody>
      </p:sp>
      <p:sp>
        <p:nvSpPr>
          <p:cNvPr id="47109" name="Text Box 29"/>
          <p:cNvSpPr txBox="1">
            <a:spLocks noChangeArrowheads="1"/>
          </p:cNvSpPr>
          <p:nvPr/>
        </p:nvSpPr>
        <p:spPr bwMode="auto">
          <a:xfrm>
            <a:off x="431800" y="1366838"/>
            <a:ext cx="8461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0825" indent="-25082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ja-JP" altLang="en-US" sz="2000"/>
              <a:t>放射線照射により有感領域にあるしきい値以上のエネルギー付与があるとその半導体のビットが反転し，プログラムのエラーが起きる</a:t>
            </a:r>
            <a:endParaRPr lang="en-US" altLang="ja-JP" sz="2000"/>
          </a:p>
          <a:p>
            <a:pPr eaLnBrk="1" hangingPunct="1">
              <a:spcBef>
                <a:spcPct val="0"/>
              </a:spcBef>
            </a:pPr>
            <a:r>
              <a:rPr lang="ja-JP" altLang="en-US" sz="2000"/>
              <a:t>地表面では，宇宙線中性子が有感領域で核反応を起こして発生する</a:t>
            </a:r>
            <a:endParaRPr lang="en-US" altLang="ja-JP" sz="2000"/>
          </a:p>
        </p:txBody>
      </p:sp>
      <p:sp>
        <p:nvSpPr>
          <p:cNvPr id="47110" name="AutoShape 6"/>
          <p:cNvSpPr>
            <a:spLocks noChangeArrowheads="1"/>
          </p:cNvSpPr>
          <p:nvPr/>
        </p:nvSpPr>
        <p:spPr bwMode="auto">
          <a:xfrm>
            <a:off x="182563" y="2968625"/>
            <a:ext cx="8751887" cy="3511550"/>
          </a:xfrm>
          <a:prstGeom prst="roundRect">
            <a:avLst>
              <a:gd name="adj" fmla="val 5708"/>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FF0000"/>
              </a:solidFill>
            </a:endParaRPr>
          </a:p>
        </p:txBody>
      </p:sp>
      <p:sp>
        <p:nvSpPr>
          <p:cNvPr id="47111" name="Text Box 29"/>
          <p:cNvSpPr txBox="1">
            <a:spLocks noChangeArrowheads="1"/>
          </p:cNvSpPr>
          <p:nvPr/>
        </p:nvSpPr>
        <p:spPr bwMode="auto">
          <a:xfrm>
            <a:off x="2754313" y="979488"/>
            <a:ext cx="3492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400" b="1">
                <a:solidFill>
                  <a:srgbClr val="0000CC"/>
                </a:solidFill>
              </a:rPr>
              <a:t>半導体ソフトエラーとは？</a:t>
            </a:r>
            <a:endParaRPr lang="en-US" altLang="ja-JP" sz="2400" b="1">
              <a:solidFill>
                <a:srgbClr val="0000CC"/>
              </a:solidFill>
            </a:endParaRPr>
          </a:p>
        </p:txBody>
      </p:sp>
      <p:sp>
        <p:nvSpPr>
          <p:cNvPr id="47112" name="Text Box 16"/>
          <p:cNvSpPr txBox="1">
            <a:spLocks noChangeArrowheads="1"/>
          </p:cNvSpPr>
          <p:nvPr/>
        </p:nvSpPr>
        <p:spPr bwMode="auto">
          <a:xfrm>
            <a:off x="1763713" y="6497638"/>
            <a:ext cx="5329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1800">
                <a:solidFill>
                  <a:srgbClr val="000000"/>
                </a:solidFill>
              </a:rPr>
              <a:t>Kobayashi et al. SONY Corporation, IRPS 2009</a:t>
            </a:r>
          </a:p>
        </p:txBody>
      </p:sp>
      <p:sp>
        <p:nvSpPr>
          <p:cNvPr id="47113" name="正方形/長方形 1"/>
          <p:cNvSpPr>
            <a:spLocks noChangeArrowheads="1"/>
          </p:cNvSpPr>
          <p:nvPr/>
        </p:nvSpPr>
        <p:spPr bwMode="auto">
          <a:xfrm>
            <a:off x="182563" y="2381250"/>
            <a:ext cx="87518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1900" b="1">
                <a:solidFill>
                  <a:srgbClr val="FF0000"/>
                </a:solidFill>
              </a:rPr>
              <a:t>中性子核反応で生成する２次粒子を評価可能なイベントジェネレータモードが不可欠</a:t>
            </a:r>
            <a:endParaRPr lang="ja-JP" altLang="en-US" sz="1900" b="1">
              <a:solidFill>
                <a:srgbClr val="000000"/>
              </a:solidFill>
            </a:endParaRPr>
          </a:p>
        </p:txBody>
      </p:sp>
      <p:pic>
        <p:nvPicPr>
          <p:cNvPr id="471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425" y="3048000"/>
            <a:ext cx="6834188"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5" name="Text Box 29"/>
          <p:cNvSpPr txBox="1">
            <a:spLocks noChangeArrowheads="1"/>
          </p:cNvSpPr>
          <p:nvPr/>
        </p:nvSpPr>
        <p:spPr bwMode="auto">
          <a:xfrm>
            <a:off x="323850" y="6019800"/>
            <a:ext cx="8351838"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000" b="1">
                <a:solidFill>
                  <a:srgbClr val="0000CC"/>
                </a:solidFill>
              </a:rPr>
              <a:t>中性子の核反応モデルに</a:t>
            </a:r>
            <a:r>
              <a:rPr lang="en-US" altLang="ja-JP" sz="2000" b="1">
                <a:solidFill>
                  <a:srgbClr val="0000CC"/>
                </a:solidFill>
              </a:rPr>
              <a:t>PHITS</a:t>
            </a:r>
            <a:r>
              <a:rPr lang="ja-JP" altLang="en-US" sz="2000" b="1">
                <a:solidFill>
                  <a:srgbClr val="0000CC"/>
                </a:solidFill>
              </a:rPr>
              <a:t>を使った半導体ソフトエラー発生率計算</a:t>
            </a:r>
            <a:endParaRPr lang="en-US" altLang="ja-JP" sz="2000" b="1">
              <a:solidFill>
                <a:srgbClr val="0000CC"/>
              </a:solidFil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B7E40BA-544A-4814-84F3-03477819B714}" type="slidenum">
              <a:rPr lang="ja-JP" altLang="en-US" sz="1400" smtClean="0"/>
              <a:pPr>
                <a:spcBef>
                  <a:spcPct val="0"/>
                </a:spcBef>
                <a:buFontTx/>
                <a:buNone/>
              </a:pPr>
              <a:t>18</a:t>
            </a:fld>
            <a:endParaRPr lang="en-US" altLang="ja-JP" sz="1400" smtClean="0"/>
          </a:p>
        </p:txBody>
      </p:sp>
      <p:sp>
        <p:nvSpPr>
          <p:cNvPr id="48131" name="AutoShape 2"/>
          <p:cNvSpPr>
            <a:spLocks noChangeArrowheads="1"/>
          </p:cNvSpPr>
          <p:nvPr/>
        </p:nvSpPr>
        <p:spPr bwMode="auto">
          <a:xfrm>
            <a:off x="1258888" y="1412875"/>
            <a:ext cx="6553200" cy="4176713"/>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48132" name="Text Box 3"/>
          <p:cNvSpPr txBox="1">
            <a:spLocks noChangeArrowheads="1"/>
          </p:cNvSpPr>
          <p:nvPr/>
        </p:nvSpPr>
        <p:spPr bwMode="auto">
          <a:xfrm>
            <a:off x="2676525" y="1439863"/>
            <a:ext cx="3959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800" b="1">
                <a:solidFill>
                  <a:srgbClr val="0000CC"/>
                </a:solidFill>
                <a:latin typeface="Arial Black" pitchFamily="34" charset="0"/>
                <a:ea typeface="HG創英角ｺﾞｼｯｸUB" pitchFamily="49" charset="-128"/>
              </a:rPr>
              <a:t>Table of Contents</a:t>
            </a:r>
          </a:p>
        </p:txBody>
      </p:sp>
      <p:sp>
        <p:nvSpPr>
          <p:cNvPr id="48133" name="Text Box 4"/>
          <p:cNvSpPr txBox="1">
            <a:spLocks noChangeArrowheads="1"/>
          </p:cNvSpPr>
          <p:nvPr/>
        </p:nvSpPr>
        <p:spPr bwMode="auto">
          <a:xfrm>
            <a:off x="1619250" y="1912938"/>
            <a:ext cx="442595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7338" indent="-287338">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ja-JP" sz="2800"/>
              <a:t>PHITS</a:t>
            </a:r>
            <a:r>
              <a:rPr lang="ja-JP" altLang="en-US" sz="2800"/>
              <a:t>の紹介</a:t>
            </a: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ct val="0"/>
              </a:spcBef>
            </a:pPr>
            <a:r>
              <a:rPr lang="ja-JP" altLang="en-US" sz="2800"/>
              <a:t>宇宙線挙動解析への応用</a:t>
            </a: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ts val="600"/>
              </a:spcBef>
            </a:pPr>
            <a:r>
              <a:rPr lang="ja-JP" altLang="en-US" sz="2800"/>
              <a:t>まとめと今後の予定</a:t>
            </a:r>
          </a:p>
        </p:txBody>
      </p:sp>
      <p:sp>
        <p:nvSpPr>
          <p:cNvPr id="48134" name="テキスト ボックス 8"/>
          <p:cNvSpPr txBox="1">
            <a:spLocks noChangeArrowheads="1"/>
          </p:cNvSpPr>
          <p:nvPr/>
        </p:nvSpPr>
        <p:spPr bwMode="auto">
          <a:xfrm>
            <a:off x="2138363" y="2354263"/>
            <a:ext cx="492125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50825" indent="-25082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300"/>
              </a:spcBef>
            </a:pPr>
            <a:r>
              <a:rPr kumimoji="1" lang="en-US" altLang="ja-JP" sz="2400"/>
              <a:t>PHITS</a:t>
            </a:r>
            <a:r>
              <a:rPr kumimoji="1" lang="ja-JP" altLang="en-US" sz="2400"/>
              <a:t>の概要</a:t>
            </a:r>
            <a:endParaRPr kumimoji="1" lang="en-US" altLang="ja-JP" sz="2400"/>
          </a:p>
          <a:p>
            <a:pPr>
              <a:spcBef>
                <a:spcPts val="300"/>
              </a:spcBef>
            </a:pPr>
            <a:r>
              <a:rPr kumimoji="1" lang="en-US" altLang="ja-JP" sz="2400"/>
              <a:t>PHITS</a:t>
            </a:r>
            <a:r>
              <a:rPr kumimoji="1" lang="ja-JP" altLang="en-US" sz="2400"/>
              <a:t>に組み込まれた物理モデル</a:t>
            </a:r>
            <a:endParaRPr kumimoji="1" lang="en-US" altLang="ja-JP" sz="2400"/>
          </a:p>
          <a:p>
            <a:pPr>
              <a:spcBef>
                <a:spcPts val="300"/>
              </a:spcBef>
            </a:pPr>
            <a:r>
              <a:rPr kumimoji="1" lang="en-US" altLang="ja-JP" sz="2400"/>
              <a:t>PHITS</a:t>
            </a:r>
            <a:r>
              <a:rPr kumimoji="1" lang="ja-JP" altLang="en-US" sz="2400"/>
              <a:t>の応用例</a:t>
            </a:r>
          </a:p>
        </p:txBody>
      </p:sp>
      <p:sp>
        <p:nvSpPr>
          <p:cNvPr id="48135" name="テキスト ボックス 9"/>
          <p:cNvSpPr txBox="1">
            <a:spLocks noChangeArrowheads="1"/>
          </p:cNvSpPr>
          <p:nvPr/>
        </p:nvSpPr>
        <p:spPr bwMode="auto">
          <a:xfrm>
            <a:off x="2138363" y="4124325"/>
            <a:ext cx="54165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50825" indent="-25082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300"/>
              </a:spcBef>
            </a:pPr>
            <a:r>
              <a:rPr kumimoji="1" lang="ja-JP" altLang="en-US" sz="2400">
                <a:solidFill>
                  <a:srgbClr val="FF0000"/>
                </a:solidFill>
              </a:rPr>
              <a:t>空気シャワーシミュレーション</a:t>
            </a:r>
            <a:endParaRPr kumimoji="1" lang="en-US" altLang="ja-JP" sz="2400">
              <a:solidFill>
                <a:srgbClr val="FF0000"/>
              </a:solidFill>
            </a:endParaRPr>
          </a:p>
          <a:p>
            <a:pPr>
              <a:spcBef>
                <a:spcPts val="300"/>
              </a:spcBef>
            </a:pPr>
            <a:r>
              <a:rPr kumimoji="1" lang="ja-JP" altLang="en-US" sz="2400"/>
              <a:t>大気圏内宇宙線スペクトル計算モデル</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C326188-C7F1-4DD1-B219-26790FED08EB}" type="slidenum">
              <a:rPr lang="ja-JP" altLang="en-US" sz="1400" smtClean="0"/>
              <a:pPr>
                <a:spcBef>
                  <a:spcPct val="0"/>
                </a:spcBef>
                <a:buFontTx/>
                <a:buNone/>
              </a:pPr>
              <a:t>19</a:t>
            </a:fld>
            <a:endParaRPr lang="en-US" altLang="ja-JP" sz="1400" smtClean="0"/>
          </a:p>
        </p:txBody>
      </p:sp>
      <p:sp>
        <p:nvSpPr>
          <p:cNvPr id="49155" name="AutoShape 6"/>
          <p:cNvSpPr>
            <a:spLocks noChangeArrowheads="1"/>
          </p:cNvSpPr>
          <p:nvPr/>
        </p:nvSpPr>
        <p:spPr bwMode="auto">
          <a:xfrm>
            <a:off x="2817813" y="950913"/>
            <a:ext cx="6146800" cy="3078162"/>
          </a:xfrm>
          <a:prstGeom prst="roundRect">
            <a:avLst>
              <a:gd name="adj" fmla="val 4634"/>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49156" name="Text Box 7"/>
          <p:cNvSpPr txBox="1">
            <a:spLocks noChangeArrowheads="1"/>
          </p:cNvSpPr>
          <p:nvPr/>
        </p:nvSpPr>
        <p:spPr bwMode="auto">
          <a:xfrm>
            <a:off x="3357563" y="973138"/>
            <a:ext cx="5221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2000" b="1">
                <a:solidFill>
                  <a:srgbClr val="0000CC"/>
                </a:solidFill>
              </a:rPr>
              <a:t>大気中の宇宙線が引き起こす「工学的」問題</a:t>
            </a:r>
            <a:endParaRPr lang="en-US" altLang="ja-JP" sz="2000" b="1">
              <a:solidFill>
                <a:srgbClr val="0000CC"/>
              </a:solidFill>
            </a:endParaRPr>
          </a:p>
        </p:txBody>
      </p:sp>
      <p:sp>
        <p:nvSpPr>
          <p:cNvPr id="49157" name="Text Box 72"/>
          <p:cNvSpPr txBox="1">
            <a:spLocks noChangeArrowheads="1"/>
          </p:cNvSpPr>
          <p:nvPr/>
        </p:nvSpPr>
        <p:spPr bwMode="auto">
          <a:xfrm>
            <a:off x="-101600" y="6096000"/>
            <a:ext cx="300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1800" b="1">
                <a:solidFill>
                  <a:schemeClr val="accent2"/>
                </a:solidFill>
              </a:rPr>
              <a:t>大気中における宇宙線挙動</a:t>
            </a:r>
            <a:endParaRPr lang="en-US" altLang="ja-JP" sz="1800" b="1">
              <a:solidFill>
                <a:schemeClr val="accent2"/>
              </a:solidFill>
            </a:endParaRPr>
          </a:p>
        </p:txBody>
      </p:sp>
      <p:sp>
        <p:nvSpPr>
          <p:cNvPr id="49158" name="AutoShape 73"/>
          <p:cNvSpPr>
            <a:spLocks noChangeArrowheads="1"/>
          </p:cNvSpPr>
          <p:nvPr/>
        </p:nvSpPr>
        <p:spPr bwMode="auto">
          <a:xfrm>
            <a:off x="2955925" y="1473200"/>
            <a:ext cx="5864225" cy="1057275"/>
          </a:xfrm>
          <a:prstGeom prst="roundRect">
            <a:avLst>
              <a:gd name="adj" fmla="val 4319"/>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49159" name="Text Box 74"/>
          <p:cNvSpPr txBox="1">
            <a:spLocks noChangeArrowheads="1"/>
          </p:cNvSpPr>
          <p:nvPr/>
        </p:nvSpPr>
        <p:spPr bwMode="auto">
          <a:xfrm>
            <a:off x="4103688" y="1454150"/>
            <a:ext cx="3665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2000" b="1">
                <a:solidFill>
                  <a:srgbClr val="FF0000"/>
                </a:solidFill>
              </a:rPr>
              <a:t>航空機乗務員の宇宙線被ばく</a:t>
            </a:r>
            <a:endParaRPr lang="en-US" altLang="ja-JP" sz="2000" b="1">
              <a:solidFill>
                <a:srgbClr val="FF0000"/>
              </a:solidFill>
            </a:endParaRPr>
          </a:p>
        </p:txBody>
      </p:sp>
      <p:sp>
        <p:nvSpPr>
          <p:cNvPr id="49160" name="Text Box 75"/>
          <p:cNvSpPr txBox="1">
            <a:spLocks noChangeArrowheads="1"/>
          </p:cNvSpPr>
          <p:nvPr/>
        </p:nvSpPr>
        <p:spPr bwMode="auto">
          <a:xfrm>
            <a:off x="2955925" y="1782763"/>
            <a:ext cx="586422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10000"/>
              </a:spcBef>
            </a:pPr>
            <a:r>
              <a:rPr lang="en-US" altLang="ja-JP" sz="1800"/>
              <a:t>ICRP</a:t>
            </a:r>
            <a:r>
              <a:rPr lang="ja-JP" altLang="en-US" sz="1800"/>
              <a:t>が</a:t>
            </a:r>
            <a:r>
              <a:rPr lang="en-US" altLang="ja-JP" sz="1800"/>
              <a:t>90</a:t>
            </a:r>
            <a:r>
              <a:rPr lang="ja-JP" altLang="en-US" sz="1800"/>
              <a:t>年勧告で職業被ばくに認定</a:t>
            </a:r>
          </a:p>
          <a:p>
            <a:pPr eaLnBrk="1" hangingPunct="1">
              <a:spcBef>
                <a:spcPct val="10000"/>
              </a:spcBef>
            </a:pPr>
            <a:r>
              <a:rPr lang="ja-JP" altLang="en-US" sz="1800"/>
              <a:t>文科省</a:t>
            </a:r>
            <a:r>
              <a:rPr lang="en-US" altLang="ja-JP" sz="1800"/>
              <a:t>WG</a:t>
            </a:r>
            <a:r>
              <a:rPr lang="ja-JP" altLang="en-US" sz="1800"/>
              <a:t>が各航空会社に</a:t>
            </a:r>
            <a:r>
              <a:rPr lang="en-US" altLang="ja-JP" sz="1800"/>
              <a:t>5mSv/year</a:t>
            </a:r>
            <a:r>
              <a:rPr lang="ja-JP" altLang="en-US" sz="1800"/>
              <a:t>の自主管理を要求</a:t>
            </a:r>
          </a:p>
        </p:txBody>
      </p:sp>
      <p:sp>
        <p:nvSpPr>
          <p:cNvPr id="111692" name="AutoShape 76"/>
          <p:cNvSpPr>
            <a:spLocks noChangeArrowheads="1"/>
          </p:cNvSpPr>
          <p:nvPr/>
        </p:nvSpPr>
        <p:spPr bwMode="auto">
          <a:xfrm>
            <a:off x="2951163" y="120650"/>
            <a:ext cx="2808287" cy="668338"/>
          </a:xfrm>
          <a:prstGeom prst="roundRect">
            <a:avLst>
              <a:gd name="adj" fmla="val 8106"/>
            </a:avLst>
          </a:prstGeom>
          <a:solidFill>
            <a:srgbClr val="FFFFFF"/>
          </a:solidFill>
          <a:ln w="44450">
            <a:solidFill>
              <a:srgbClr val="0066CC"/>
            </a:solidFill>
            <a:round/>
            <a:headEnd/>
            <a:tailEnd/>
          </a:ln>
          <a:effectLst>
            <a:outerShdw dist="53882" dir="2700000" algn="ctr" rotWithShape="0">
              <a:schemeClr val="bg2"/>
            </a:outerShdw>
          </a:effectLst>
        </p:spPr>
        <p:txBody>
          <a:bodyPr lIns="144000" tIns="72000" rIns="144000" bIns="72000">
            <a:spAutoFit/>
          </a:bodyPr>
          <a:lstStyle/>
          <a:p>
            <a:pPr marL="342900" indent="-342900" algn="ctr" eaLnBrk="1" hangingPunct="1">
              <a:defRPr/>
            </a:pPr>
            <a:r>
              <a:rPr kumimoji="1"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研究の背景</a:t>
            </a:r>
          </a:p>
        </p:txBody>
      </p:sp>
      <p:sp>
        <p:nvSpPr>
          <p:cNvPr id="49162" name="AutoShape 77"/>
          <p:cNvSpPr>
            <a:spLocks noChangeArrowheads="1"/>
          </p:cNvSpPr>
          <p:nvPr/>
        </p:nvSpPr>
        <p:spPr bwMode="auto">
          <a:xfrm>
            <a:off x="3516313" y="2784475"/>
            <a:ext cx="4714875" cy="1025525"/>
          </a:xfrm>
          <a:prstGeom prst="roundRect">
            <a:avLst>
              <a:gd name="adj" fmla="val 8421"/>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49163" name="Text Box 78"/>
          <p:cNvSpPr txBox="1">
            <a:spLocks noChangeArrowheads="1"/>
          </p:cNvSpPr>
          <p:nvPr/>
        </p:nvSpPr>
        <p:spPr bwMode="auto">
          <a:xfrm>
            <a:off x="4591050" y="2781300"/>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000" b="1">
                <a:solidFill>
                  <a:srgbClr val="FF0000"/>
                </a:solidFill>
              </a:rPr>
              <a:t>半導体ソフトエラー</a:t>
            </a:r>
            <a:endParaRPr lang="en-US" altLang="ja-JP" sz="2000" b="1">
              <a:solidFill>
                <a:srgbClr val="FF0000"/>
              </a:solidFill>
            </a:endParaRPr>
          </a:p>
        </p:txBody>
      </p:sp>
      <p:sp>
        <p:nvSpPr>
          <p:cNvPr id="49164" name="Text Box 79"/>
          <p:cNvSpPr txBox="1">
            <a:spLocks noChangeArrowheads="1"/>
          </p:cNvSpPr>
          <p:nvPr/>
        </p:nvSpPr>
        <p:spPr bwMode="auto">
          <a:xfrm>
            <a:off x="3654425" y="3097213"/>
            <a:ext cx="4752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5900" indent="-215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ja-JP" altLang="en-US" sz="1800"/>
              <a:t>従来：放射線強度の強い環境でのみ問題</a:t>
            </a:r>
            <a:endParaRPr lang="en-US" altLang="ja-JP" sz="1800"/>
          </a:p>
          <a:p>
            <a:pPr eaLnBrk="1" hangingPunct="1">
              <a:spcBef>
                <a:spcPct val="0"/>
              </a:spcBef>
            </a:pPr>
            <a:r>
              <a:rPr lang="ja-JP" altLang="en-US" sz="1800"/>
              <a:t>近年：地表面においても大きな問題</a:t>
            </a:r>
          </a:p>
        </p:txBody>
      </p:sp>
      <p:sp>
        <p:nvSpPr>
          <p:cNvPr id="211" name="AutoShape 6"/>
          <p:cNvSpPr>
            <a:spLocks noChangeArrowheads="1"/>
          </p:cNvSpPr>
          <p:nvPr/>
        </p:nvSpPr>
        <p:spPr bwMode="auto">
          <a:xfrm>
            <a:off x="285750" y="1039813"/>
            <a:ext cx="2312988" cy="5005387"/>
          </a:xfrm>
          <a:prstGeom prst="roundRect">
            <a:avLst>
              <a:gd name="adj" fmla="val 0"/>
            </a:avLst>
          </a:prstGeom>
          <a:solidFill>
            <a:srgbClr val="FFFFFF"/>
          </a:solidFill>
          <a:ln w="50800">
            <a:solidFill>
              <a:srgbClr val="0000FF"/>
            </a:solidFill>
            <a:round/>
            <a:headEnd/>
            <a:tailEnd/>
          </a:ln>
          <a:effectLst>
            <a:outerShdw dist="53882" dir="2700000" algn="ctr" rotWithShape="0">
              <a:srgbClr val="808080"/>
            </a:outerShdw>
          </a:effectLst>
        </p:spPr>
        <p:txBody>
          <a:bodyPr wrap="none" anchor="ctr"/>
          <a:lstStyle/>
          <a:p>
            <a:pPr eaLnBrk="1" fontAlgn="auto" hangingPunct="1">
              <a:spcBef>
                <a:spcPts val="0"/>
              </a:spcBef>
              <a:spcAft>
                <a:spcPts val="0"/>
              </a:spcAft>
              <a:defRPr/>
            </a:pPr>
            <a:endParaRPr lang="ja-JP" altLang="en-US" sz="1600" kern="0" dirty="0">
              <a:solidFill>
                <a:sysClr val="windowText" lastClr="000000"/>
              </a:solidFill>
            </a:endParaRPr>
          </a:p>
        </p:txBody>
      </p:sp>
      <p:pic>
        <p:nvPicPr>
          <p:cNvPr id="49166" name="Picture 9" descr="太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 y="1052513"/>
            <a:ext cx="109061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7" name="Picture 10" descr="銀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4775" y="1063625"/>
            <a:ext cx="12017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 name="Rectangle 7"/>
          <p:cNvSpPr>
            <a:spLocks noChangeArrowheads="1"/>
          </p:cNvSpPr>
          <p:nvPr/>
        </p:nvSpPr>
        <p:spPr bwMode="auto">
          <a:xfrm>
            <a:off x="285750" y="1725613"/>
            <a:ext cx="2300288" cy="3959225"/>
          </a:xfrm>
          <a:prstGeom prst="rect">
            <a:avLst/>
          </a:prstGeom>
          <a:gradFill rotWithShape="1">
            <a:gsLst>
              <a:gs pos="0">
                <a:srgbClr val="000000"/>
              </a:gs>
              <a:gs pos="100000">
                <a:srgbClr val="66CCFF"/>
              </a:gs>
            </a:gsLst>
            <a:lin ang="5400000" scaled="1"/>
          </a:gradFill>
          <a:ln w="9525">
            <a:noFill/>
            <a:miter lim="800000"/>
            <a:headEnd/>
            <a:tailEnd/>
          </a:ln>
        </p:spPr>
        <p:txBody>
          <a:bodyPr wrap="none" anchor="ct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16" name="Rectangle 8"/>
          <p:cNvSpPr>
            <a:spLocks noChangeArrowheads="1"/>
          </p:cNvSpPr>
          <p:nvPr/>
        </p:nvSpPr>
        <p:spPr bwMode="auto">
          <a:xfrm>
            <a:off x="285750" y="5684838"/>
            <a:ext cx="2300288" cy="360362"/>
          </a:xfrm>
          <a:prstGeom prst="rect">
            <a:avLst/>
          </a:prstGeom>
          <a:solidFill>
            <a:srgbClr val="993300"/>
          </a:solidFill>
          <a:ln w="9525">
            <a:noFill/>
            <a:miter lim="800000"/>
            <a:headEnd/>
            <a:tailEnd/>
          </a:ln>
        </p:spPr>
        <p:txBody>
          <a:bodyPr wrap="none" anchor="ct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17" name="Text Box 90"/>
          <p:cNvSpPr txBox="1">
            <a:spLocks noChangeArrowheads="1"/>
          </p:cNvSpPr>
          <p:nvPr/>
        </p:nvSpPr>
        <p:spPr bwMode="auto">
          <a:xfrm>
            <a:off x="1054100" y="5715000"/>
            <a:ext cx="800100" cy="338138"/>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ja-JP" altLang="en-US" sz="1600" b="1" kern="0" dirty="0">
                <a:solidFill>
                  <a:sysClr val="windowText" lastClr="000000"/>
                </a:solidFill>
              </a:rPr>
              <a:t>地表面</a:t>
            </a:r>
          </a:p>
        </p:txBody>
      </p:sp>
      <p:pic>
        <p:nvPicPr>
          <p:cNvPr id="49171" name="Picture 104" descr="超音速旅客機コンコルド"/>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9175" y="3297238"/>
            <a:ext cx="990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2" name="Picture 108" descr="Antonov An-1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588" y="3678238"/>
            <a:ext cx="103346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3" name="Picture 110" descr="郵便局"/>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350" y="5424488"/>
            <a:ext cx="45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4" name="Picture 112" descr="マツダ M13P ルーチェロータリークーペ スーパーデラックス(196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7750" y="5602288"/>
            <a:ext cx="3048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5" name="Picture 114" descr="三菱 E-A172A ランサーEX1400SL(198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28750" y="5584825"/>
            <a:ext cx="338138"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6" name="Picture 116" descr="洋風角店(煉瓦)"/>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85950" y="5408613"/>
            <a:ext cx="3810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 name="Text Box 191"/>
          <p:cNvSpPr txBox="1">
            <a:spLocks noChangeArrowheads="1"/>
          </p:cNvSpPr>
          <p:nvPr/>
        </p:nvSpPr>
        <p:spPr bwMode="auto">
          <a:xfrm>
            <a:off x="749300" y="1897063"/>
            <a:ext cx="1203325" cy="338137"/>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ja-JP" altLang="en-US" sz="1600" b="1" kern="0" dirty="0">
                <a:solidFill>
                  <a:srgbClr val="FFFFFF"/>
                </a:solidFill>
              </a:rPr>
              <a:t>地磁気</a:t>
            </a:r>
          </a:p>
        </p:txBody>
      </p:sp>
      <p:pic>
        <p:nvPicPr>
          <p:cNvPr id="49178" name="Picture 192" descr="Buran/БУРАН"/>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44650" y="1970088"/>
            <a:ext cx="600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79" name="グループ化 279"/>
          <p:cNvGrpSpPr>
            <a:grpSpLocks/>
          </p:cNvGrpSpPr>
          <p:nvPr/>
        </p:nvGrpSpPr>
        <p:grpSpPr bwMode="auto">
          <a:xfrm>
            <a:off x="239713" y="1141413"/>
            <a:ext cx="2300287" cy="2311400"/>
            <a:chOff x="348062" y="1272580"/>
            <a:chExt cx="2298592" cy="2311984"/>
          </a:xfrm>
        </p:grpSpPr>
        <p:sp>
          <p:nvSpPr>
            <p:cNvPr id="218" name="Text Box 17"/>
            <p:cNvSpPr txBox="1">
              <a:spLocks noChangeArrowheads="1"/>
            </p:cNvSpPr>
            <p:nvPr/>
          </p:nvSpPr>
          <p:spPr bwMode="auto">
            <a:xfrm>
              <a:off x="348062" y="1272580"/>
              <a:ext cx="1213542" cy="585935"/>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ja-JP" altLang="en-US" sz="1600" b="1" kern="0" dirty="0">
                  <a:solidFill>
                    <a:srgbClr val="FFCC66"/>
                  </a:solidFill>
                  <a:latin typeface="ＭＳ ゴシック" pitchFamily="49" charset="-128"/>
                  <a:ea typeface="ＭＳ ゴシック" pitchFamily="49" charset="-128"/>
                </a:rPr>
                <a:t>太陽起源</a:t>
              </a:r>
              <a:endParaRPr lang="en-US" altLang="ja-JP" sz="1600" b="1" kern="0" dirty="0">
                <a:solidFill>
                  <a:srgbClr val="FFCC66"/>
                </a:solidFill>
                <a:latin typeface="ＭＳ ゴシック" pitchFamily="49" charset="-128"/>
                <a:ea typeface="ＭＳ ゴシック" pitchFamily="49" charset="-128"/>
              </a:endParaRPr>
            </a:p>
            <a:p>
              <a:pPr algn="ctr" eaLnBrk="1" fontAlgn="auto" hangingPunct="1">
                <a:spcBef>
                  <a:spcPts val="0"/>
                </a:spcBef>
                <a:spcAft>
                  <a:spcPts val="0"/>
                </a:spcAft>
                <a:defRPr/>
              </a:pPr>
              <a:r>
                <a:rPr lang="ja-JP" altLang="en-US" sz="1600" b="1" kern="0" dirty="0">
                  <a:solidFill>
                    <a:srgbClr val="FFCC66"/>
                  </a:solidFill>
                  <a:latin typeface="ＭＳ ゴシック" pitchFamily="49" charset="-128"/>
                  <a:ea typeface="ＭＳ ゴシック" pitchFamily="49" charset="-128"/>
                </a:rPr>
                <a:t>粒子（</a:t>
              </a:r>
              <a:r>
                <a:rPr lang="en-US" altLang="ja-JP" sz="1600" b="1" kern="0" dirty="0">
                  <a:solidFill>
                    <a:srgbClr val="FFCC66"/>
                  </a:solidFill>
                  <a:latin typeface="ＭＳ ゴシック" pitchFamily="49" charset="-128"/>
                  <a:ea typeface="ＭＳ ゴシック" pitchFamily="49" charset="-128"/>
                </a:rPr>
                <a:t>SEP)</a:t>
              </a:r>
              <a:endParaRPr lang="ja-JP" altLang="en-US" sz="1600" b="1" kern="0" dirty="0">
                <a:solidFill>
                  <a:srgbClr val="FFCC66"/>
                </a:solidFill>
                <a:latin typeface="ＭＳ ゴシック" pitchFamily="49" charset="-128"/>
                <a:ea typeface="ＭＳ ゴシック" pitchFamily="49" charset="-128"/>
              </a:endParaRPr>
            </a:p>
          </p:txBody>
        </p:sp>
        <p:sp>
          <p:nvSpPr>
            <p:cNvPr id="219" name="Freeform 18"/>
            <p:cNvSpPr>
              <a:spLocks/>
            </p:cNvSpPr>
            <p:nvPr/>
          </p:nvSpPr>
          <p:spPr bwMode="auto">
            <a:xfrm>
              <a:off x="544767" y="1850576"/>
              <a:ext cx="334715" cy="360453"/>
            </a:xfrm>
            <a:custGeom>
              <a:avLst/>
              <a:gdLst>
                <a:gd name="T0" fmla="*/ 287338 w 211"/>
                <a:gd name="T1" fmla="*/ 0 h 363"/>
                <a:gd name="T2" fmla="*/ 287338 w 211"/>
                <a:gd name="T3" fmla="*/ 225351 h 363"/>
                <a:gd name="T4" fmla="*/ 0 w 211"/>
                <a:gd name="T5" fmla="*/ 360363 h 363"/>
                <a:gd name="T6" fmla="*/ 0 60000 65536"/>
                <a:gd name="T7" fmla="*/ 0 60000 65536"/>
                <a:gd name="T8" fmla="*/ 0 60000 65536"/>
                <a:gd name="T9" fmla="*/ 0 w 211"/>
                <a:gd name="T10" fmla="*/ 0 h 363"/>
                <a:gd name="T11" fmla="*/ 211 w 211"/>
                <a:gd name="T12" fmla="*/ 363 h 363"/>
              </a:gdLst>
              <a:ahLst/>
              <a:cxnLst>
                <a:cxn ang="T6">
                  <a:pos x="T0" y="T1"/>
                </a:cxn>
                <a:cxn ang="T7">
                  <a:pos x="T2" y="T3"/>
                </a:cxn>
                <a:cxn ang="T8">
                  <a:pos x="T4" y="T5"/>
                </a:cxn>
              </a:cxnLst>
              <a:rect l="T9" t="T10" r="T11" b="T12"/>
              <a:pathLst>
                <a:path w="211" h="363">
                  <a:moveTo>
                    <a:pt x="181" y="0"/>
                  </a:moveTo>
                  <a:cubicBezTo>
                    <a:pt x="196" y="83"/>
                    <a:pt x="211" y="167"/>
                    <a:pt x="181" y="227"/>
                  </a:cubicBezTo>
                  <a:cubicBezTo>
                    <a:pt x="151" y="287"/>
                    <a:pt x="30" y="340"/>
                    <a:pt x="0" y="363"/>
                  </a:cubicBezTo>
                </a:path>
              </a:pathLst>
            </a:custGeom>
            <a:noFill/>
            <a:ln w="25400">
              <a:solidFill>
                <a:srgbClr val="FFCC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20" name="Freeform 19"/>
            <p:cNvSpPr>
              <a:spLocks/>
            </p:cNvSpPr>
            <p:nvPr/>
          </p:nvSpPr>
          <p:spPr bwMode="auto">
            <a:xfrm>
              <a:off x="565389" y="1837873"/>
              <a:ext cx="479072" cy="576408"/>
            </a:xfrm>
            <a:custGeom>
              <a:avLst/>
              <a:gdLst>
                <a:gd name="T0" fmla="*/ 411260 w 211"/>
                <a:gd name="T1" fmla="*/ 0 h 363"/>
                <a:gd name="T2" fmla="*/ 411260 w 211"/>
                <a:gd name="T3" fmla="*/ 360363 h 363"/>
                <a:gd name="T4" fmla="*/ 0 w 211"/>
                <a:gd name="T5" fmla="*/ 576263 h 363"/>
                <a:gd name="T6" fmla="*/ 0 60000 65536"/>
                <a:gd name="T7" fmla="*/ 0 60000 65536"/>
                <a:gd name="T8" fmla="*/ 0 60000 65536"/>
                <a:gd name="T9" fmla="*/ 0 w 211"/>
                <a:gd name="T10" fmla="*/ 0 h 363"/>
                <a:gd name="T11" fmla="*/ 211 w 211"/>
                <a:gd name="T12" fmla="*/ 363 h 363"/>
              </a:gdLst>
              <a:ahLst/>
              <a:cxnLst>
                <a:cxn ang="T6">
                  <a:pos x="T0" y="T1"/>
                </a:cxn>
                <a:cxn ang="T7">
                  <a:pos x="T2" y="T3"/>
                </a:cxn>
                <a:cxn ang="T8">
                  <a:pos x="T4" y="T5"/>
                </a:cxn>
              </a:cxnLst>
              <a:rect l="T9" t="T10" r="T11" b="T12"/>
              <a:pathLst>
                <a:path w="211" h="363">
                  <a:moveTo>
                    <a:pt x="181" y="0"/>
                  </a:moveTo>
                  <a:cubicBezTo>
                    <a:pt x="196" y="83"/>
                    <a:pt x="211" y="167"/>
                    <a:pt x="181" y="227"/>
                  </a:cubicBezTo>
                  <a:cubicBezTo>
                    <a:pt x="151" y="287"/>
                    <a:pt x="30" y="340"/>
                    <a:pt x="0" y="363"/>
                  </a:cubicBezTo>
                </a:path>
              </a:pathLst>
            </a:custGeom>
            <a:noFill/>
            <a:ln w="25400">
              <a:solidFill>
                <a:srgbClr val="FFCC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21" name="Text Box 23"/>
            <p:cNvSpPr txBox="1">
              <a:spLocks noChangeArrowheads="1"/>
            </p:cNvSpPr>
            <p:nvPr/>
          </p:nvSpPr>
          <p:spPr bwMode="auto">
            <a:xfrm>
              <a:off x="1428352" y="1272580"/>
              <a:ext cx="1218302" cy="584348"/>
            </a:xfrm>
            <a:prstGeom prst="rect">
              <a:avLst/>
            </a:prstGeom>
            <a:noFill/>
            <a:ln w="9525">
              <a:noFill/>
              <a:miter lim="800000"/>
              <a:headEnd/>
              <a:tailEnd/>
            </a:ln>
          </p:spPr>
          <p:txBody>
            <a:bodyPr wrap="none">
              <a:spAutoFit/>
            </a:bodyPr>
            <a:lstStyle/>
            <a:p>
              <a:pPr algn="ctr" eaLnBrk="1" fontAlgn="auto" hangingPunct="1">
                <a:spcBef>
                  <a:spcPts val="0"/>
                </a:spcBef>
                <a:spcAft>
                  <a:spcPts val="0"/>
                </a:spcAft>
                <a:defRPr/>
              </a:pPr>
              <a:r>
                <a:rPr lang="ja-JP" altLang="en-US" sz="1600" b="1" kern="0" dirty="0">
                  <a:solidFill>
                    <a:srgbClr val="FFFF66"/>
                  </a:solidFill>
                </a:rPr>
                <a:t>銀河宇宙線</a:t>
              </a:r>
              <a:endParaRPr lang="en-US" altLang="ja-JP" sz="1600" b="1" kern="0" dirty="0">
                <a:solidFill>
                  <a:srgbClr val="FFFF66"/>
                </a:solidFill>
              </a:endParaRPr>
            </a:p>
            <a:p>
              <a:pPr algn="ctr" eaLnBrk="1" fontAlgn="auto" hangingPunct="1">
                <a:spcBef>
                  <a:spcPts val="0"/>
                </a:spcBef>
                <a:spcAft>
                  <a:spcPts val="0"/>
                </a:spcAft>
                <a:defRPr/>
              </a:pPr>
              <a:r>
                <a:rPr lang="ja-JP" altLang="en-US" sz="1600" b="1" kern="0" dirty="0">
                  <a:solidFill>
                    <a:srgbClr val="FFFF66"/>
                  </a:solidFill>
                </a:rPr>
                <a:t>（ＧＣＲ）</a:t>
              </a:r>
            </a:p>
          </p:txBody>
        </p:sp>
        <p:sp>
          <p:nvSpPr>
            <p:cNvPr id="222" name="Freeform 24"/>
            <p:cNvSpPr>
              <a:spLocks/>
            </p:cNvSpPr>
            <p:nvPr/>
          </p:nvSpPr>
          <p:spPr bwMode="auto">
            <a:xfrm>
              <a:off x="733540" y="1845812"/>
              <a:ext cx="479072" cy="647864"/>
            </a:xfrm>
            <a:custGeom>
              <a:avLst/>
              <a:gdLst>
                <a:gd name="T0" fmla="*/ 411260 w 211"/>
                <a:gd name="T1" fmla="*/ 0 h 363"/>
                <a:gd name="T2" fmla="*/ 411260 w 211"/>
                <a:gd name="T3" fmla="*/ 405036 h 363"/>
                <a:gd name="T4" fmla="*/ 0 w 211"/>
                <a:gd name="T5" fmla="*/ 647700 h 363"/>
                <a:gd name="T6" fmla="*/ 0 60000 65536"/>
                <a:gd name="T7" fmla="*/ 0 60000 65536"/>
                <a:gd name="T8" fmla="*/ 0 60000 65536"/>
                <a:gd name="T9" fmla="*/ 0 w 211"/>
                <a:gd name="T10" fmla="*/ 0 h 363"/>
                <a:gd name="T11" fmla="*/ 211 w 211"/>
                <a:gd name="T12" fmla="*/ 363 h 363"/>
              </a:gdLst>
              <a:ahLst/>
              <a:cxnLst>
                <a:cxn ang="T6">
                  <a:pos x="T0" y="T1"/>
                </a:cxn>
                <a:cxn ang="T7">
                  <a:pos x="T2" y="T3"/>
                </a:cxn>
                <a:cxn ang="T8">
                  <a:pos x="T4" y="T5"/>
                </a:cxn>
              </a:cxnLst>
              <a:rect l="T9" t="T10" r="T11" b="T12"/>
              <a:pathLst>
                <a:path w="211" h="363">
                  <a:moveTo>
                    <a:pt x="181" y="0"/>
                  </a:moveTo>
                  <a:cubicBezTo>
                    <a:pt x="196" y="83"/>
                    <a:pt x="211" y="167"/>
                    <a:pt x="181" y="227"/>
                  </a:cubicBezTo>
                  <a:cubicBezTo>
                    <a:pt x="151" y="287"/>
                    <a:pt x="30" y="340"/>
                    <a:pt x="0" y="363"/>
                  </a:cubicBezTo>
                </a:path>
              </a:pathLst>
            </a:custGeom>
            <a:noFill/>
            <a:ln w="25400">
              <a:solidFill>
                <a:srgbClr val="FFCC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23" name="Freeform 25"/>
            <p:cNvSpPr>
              <a:spLocks/>
            </p:cNvSpPr>
            <p:nvPr/>
          </p:nvSpPr>
          <p:spPr bwMode="auto">
            <a:xfrm flipH="1">
              <a:off x="1474356" y="1856928"/>
              <a:ext cx="71384" cy="1440226"/>
            </a:xfrm>
            <a:custGeom>
              <a:avLst/>
              <a:gdLst>
                <a:gd name="T0" fmla="*/ 61281 w 211"/>
                <a:gd name="T1" fmla="*/ 0 h 363"/>
                <a:gd name="T2" fmla="*/ 61281 w 211"/>
                <a:gd name="T3" fmla="*/ 900410 h 363"/>
                <a:gd name="T4" fmla="*/ 0 w 211"/>
                <a:gd name="T5" fmla="*/ 1439863 h 363"/>
                <a:gd name="T6" fmla="*/ 0 60000 65536"/>
                <a:gd name="T7" fmla="*/ 0 60000 65536"/>
                <a:gd name="T8" fmla="*/ 0 60000 65536"/>
                <a:gd name="T9" fmla="*/ 0 w 211"/>
                <a:gd name="T10" fmla="*/ 0 h 363"/>
                <a:gd name="T11" fmla="*/ 211 w 211"/>
                <a:gd name="T12" fmla="*/ 363 h 363"/>
              </a:gdLst>
              <a:ahLst/>
              <a:cxnLst>
                <a:cxn ang="T6">
                  <a:pos x="T0" y="T1"/>
                </a:cxn>
                <a:cxn ang="T7">
                  <a:pos x="T2" y="T3"/>
                </a:cxn>
                <a:cxn ang="T8">
                  <a:pos x="T4" y="T5"/>
                </a:cxn>
              </a:cxnLst>
              <a:rect l="T9" t="T10" r="T11" b="T12"/>
              <a:pathLst>
                <a:path w="211" h="363">
                  <a:moveTo>
                    <a:pt x="181" y="0"/>
                  </a:moveTo>
                  <a:cubicBezTo>
                    <a:pt x="196" y="83"/>
                    <a:pt x="211" y="167"/>
                    <a:pt x="181" y="227"/>
                  </a:cubicBezTo>
                  <a:cubicBezTo>
                    <a:pt x="151" y="287"/>
                    <a:pt x="30" y="340"/>
                    <a:pt x="0" y="363"/>
                  </a:cubicBezTo>
                </a:path>
              </a:pathLst>
            </a:custGeom>
            <a:noFill/>
            <a:ln w="25400">
              <a:solidFill>
                <a:srgbClr val="FFFF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53" name="Freeform 22"/>
            <p:cNvSpPr>
              <a:spLocks/>
            </p:cNvSpPr>
            <p:nvPr/>
          </p:nvSpPr>
          <p:spPr bwMode="auto">
            <a:xfrm flipH="1">
              <a:off x="1585400" y="1858515"/>
              <a:ext cx="228432" cy="1726049"/>
            </a:xfrm>
            <a:custGeom>
              <a:avLst/>
              <a:gdLst>
                <a:gd name="T0" fmla="*/ 196098 w 211"/>
                <a:gd name="T1" fmla="*/ 0 h 363"/>
                <a:gd name="T2" fmla="*/ 196098 w 211"/>
                <a:gd name="T3" fmla="*/ 1079102 h 363"/>
                <a:gd name="T4" fmla="*/ 0 w 211"/>
                <a:gd name="T5" fmla="*/ 1725612 h 363"/>
                <a:gd name="T6" fmla="*/ 0 60000 65536"/>
                <a:gd name="T7" fmla="*/ 0 60000 65536"/>
                <a:gd name="T8" fmla="*/ 0 60000 65536"/>
                <a:gd name="T9" fmla="*/ 0 w 211"/>
                <a:gd name="T10" fmla="*/ 0 h 363"/>
                <a:gd name="T11" fmla="*/ 211 w 211"/>
                <a:gd name="T12" fmla="*/ 363 h 363"/>
              </a:gdLst>
              <a:ahLst/>
              <a:cxnLst>
                <a:cxn ang="T6">
                  <a:pos x="T0" y="T1"/>
                </a:cxn>
                <a:cxn ang="T7">
                  <a:pos x="T2" y="T3"/>
                </a:cxn>
                <a:cxn ang="T8">
                  <a:pos x="T4" y="T5"/>
                </a:cxn>
              </a:cxnLst>
              <a:rect l="T9" t="T10" r="T11" b="T12"/>
              <a:pathLst>
                <a:path w="211" h="363">
                  <a:moveTo>
                    <a:pt x="181" y="0"/>
                  </a:moveTo>
                  <a:cubicBezTo>
                    <a:pt x="196" y="83"/>
                    <a:pt x="211" y="167"/>
                    <a:pt x="181" y="227"/>
                  </a:cubicBezTo>
                  <a:cubicBezTo>
                    <a:pt x="151" y="287"/>
                    <a:pt x="30" y="340"/>
                    <a:pt x="0" y="363"/>
                  </a:cubicBezTo>
                </a:path>
              </a:pathLst>
            </a:custGeom>
            <a:noFill/>
            <a:ln w="25400">
              <a:solidFill>
                <a:srgbClr val="FFFF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54" name="Freeform 188"/>
            <p:cNvSpPr>
              <a:spLocks/>
            </p:cNvSpPr>
            <p:nvPr/>
          </p:nvSpPr>
          <p:spPr bwMode="auto">
            <a:xfrm>
              <a:off x="476554" y="1847400"/>
              <a:ext cx="212568" cy="308053"/>
            </a:xfrm>
            <a:custGeom>
              <a:avLst/>
              <a:gdLst>
                <a:gd name="T0" fmla="*/ 182480 w 211"/>
                <a:gd name="T1" fmla="*/ 0 h 363"/>
                <a:gd name="T2" fmla="*/ 182480 w 211"/>
                <a:gd name="T3" fmla="*/ 192590 h 363"/>
                <a:gd name="T4" fmla="*/ 0 w 211"/>
                <a:gd name="T5" fmla="*/ 307975 h 363"/>
                <a:gd name="T6" fmla="*/ 0 60000 65536"/>
                <a:gd name="T7" fmla="*/ 0 60000 65536"/>
                <a:gd name="T8" fmla="*/ 0 60000 65536"/>
                <a:gd name="T9" fmla="*/ 0 w 211"/>
                <a:gd name="T10" fmla="*/ 0 h 363"/>
                <a:gd name="T11" fmla="*/ 211 w 211"/>
                <a:gd name="T12" fmla="*/ 363 h 363"/>
              </a:gdLst>
              <a:ahLst/>
              <a:cxnLst>
                <a:cxn ang="T6">
                  <a:pos x="T0" y="T1"/>
                </a:cxn>
                <a:cxn ang="T7">
                  <a:pos x="T2" y="T3"/>
                </a:cxn>
                <a:cxn ang="T8">
                  <a:pos x="T4" y="T5"/>
                </a:cxn>
              </a:cxnLst>
              <a:rect l="T9" t="T10" r="T11" b="T12"/>
              <a:pathLst>
                <a:path w="211" h="363">
                  <a:moveTo>
                    <a:pt x="181" y="0"/>
                  </a:moveTo>
                  <a:cubicBezTo>
                    <a:pt x="196" y="83"/>
                    <a:pt x="211" y="167"/>
                    <a:pt x="181" y="227"/>
                  </a:cubicBezTo>
                  <a:cubicBezTo>
                    <a:pt x="151" y="287"/>
                    <a:pt x="30" y="340"/>
                    <a:pt x="0" y="363"/>
                  </a:cubicBezTo>
                </a:path>
              </a:pathLst>
            </a:custGeom>
            <a:noFill/>
            <a:ln w="25400">
              <a:solidFill>
                <a:srgbClr val="FFCC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55" name="Freeform 189"/>
            <p:cNvSpPr>
              <a:spLocks/>
            </p:cNvSpPr>
            <p:nvPr/>
          </p:nvSpPr>
          <p:spPr bwMode="auto">
            <a:xfrm>
              <a:off x="906450" y="1845812"/>
              <a:ext cx="479072" cy="717731"/>
            </a:xfrm>
            <a:custGeom>
              <a:avLst/>
              <a:gdLst>
                <a:gd name="T0" fmla="*/ 411260 w 211"/>
                <a:gd name="T1" fmla="*/ 0 h 363"/>
                <a:gd name="T2" fmla="*/ 411260 w 211"/>
                <a:gd name="T3" fmla="*/ 448716 h 363"/>
                <a:gd name="T4" fmla="*/ 0 w 211"/>
                <a:gd name="T5" fmla="*/ 717550 h 363"/>
                <a:gd name="T6" fmla="*/ 0 60000 65536"/>
                <a:gd name="T7" fmla="*/ 0 60000 65536"/>
                <a:gd name="T8" fmla="*/ 0 60000 65536"/>
                <a:gd name="T9" fmla="*/ 0 w 211"/>
                <a:gd name="T10" fmla="*/ 0 h 363"/>
                <a:gd name="T11" fmla="*/ 211 w 211"/>
                <a:gd name="T12" fmla="*/ 363 h 363"/>
              </a:gdLst>
              <a:ahLst/>
              <a:cxnLst>
                <a:cxn ang="T6">
                  <a:pos x="T0" y="T1"/>
                </a:cxn>
                <a:cxn ang="T7">
                  <a:pos x="T2" y="T3"/>
                </a:cxn>
                <a:cxn ang="T8">
                  <a:pos x="T4" y="T5"/>
                </a:cxn>
              </a:cxnLst>
              <a:rect l="T9" t="T10" r="T11" b="T12"/>
              <a:pathLst>
                <a:path w="211" h="363">
                  <a:moveTo>
                    <a:pt x="181" y="0"/>
                  </a:moveTo>
                  <a:cubicBezTo>
                    <a:pt x="196" y="83"/>
                    <a:pt x="211" y="167"/>
                    <a:pt x="181" y="227"/>
                  </a:cubicBezTo>
                  <a:cubicBezTo>
                    <a:pt x="151" y="287"/>
                    <a:pt x="30" y="340"/>
                    <a:pt x="0" y="363"/>
                  </a:cubicBezTo>
                </a:path>
              </a:pathLst>
            </a:custGeom>
            <a:noFill/>
            <a:ln w="25400">
              <a:solidFill>
                <a:srgbClr val="FFCC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60" name="Freeform 20"/>
            <p:cNvSpPr>
              <a:spLocks/>
            </p:cNvSpPr>
            <p:nvPr/>
          </p:nvSpPr>
          <p:spPr bwMode="auto">
            <a:xfrm flipH="1">
              <a:off x="2234208" y="1877570"/>
              <a:ext cx="228432" cy="360454"/>
            </a:xfrm>
            <a:custGeom>
              <a:avLst/>
              <a:gdLst>
                <a:gd name="T0" fmla="*/ 196098 w 211"/>
                <a:gd name="T1" fmla="*/ 0 h 363"/>
                <a:gd name="T2" fmla="*/ 196098 w 211"/>
                <a:gd name="T3" fmla="*/ 225350 h 363"/>
                <a:gd name="T4" fmla="*/ 0 w 211"/>
                <a:gd name="T5" fmla="*/ 360362 h 363"/>
                <a:gd name="T6" fmla="*/ 0 60000 65536"/>
                <a:gd name="T7" fmla="*/ 0 60000 65536"/>
                <a:gd name="T8" fmla="*/ 0 60000 65536"/>
                <a:gd name="T9" fmla="*/ 0 w 211"/>
                <a:gd name="T10" fmla="*/ 0 h 363"/>
                <a:gd name="T11" fmla="*/ 211 w 211"/>
                <a:gd name="T12" fmla="*/ 363 h 363"/>
              </a:gdLst>
              <a:ahLst/>
              <a:cxnLst>
                <a:cxn ang="T6">
                  <a:pos x="T0" y="T1"/>
                </a:cxn>
                <a:cxn ang="T7">
                  <a:pos x="T2" y="T3"/>
                </a:cxn>
                <a:cxn ang="T8">
                  <a:pos x="T4" y="T5"/>
                </a:cxn>
              </a:cxnLst>
              <a:rect l="T9" t="T10" r="T11" b="T12"/>
              <a:pathLst>
                <a:path w="211" h="363">
                  <a:moveTo>
                    <a:pt x="181" y="0"/>
                  </a:moveTo>
                  <a:cubicBezTo>
                    <a:pt x="196" y="83"/>
                    <a:pt x="211" y="167"/>
                    <a:pt x="181" y="227"/>
                  </a:cubicBezTo>
                  <a:cubicBezTo>
                    <a:pt x="151" y="287"/>
                    <a:pt x="30" y="340"/>
                    <a:pt x="0" y="363"/>
                  </a:cubicBezTo>
                </a:path>
              </a:pathLst>
            </a:custGeom>
            <a:noFill/>
            <a:ln w="25400">
              <a:solidFill>
                <a:srgbClr val="FFFF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61" name="Freeform 21"/>
            <p:cNvSpPr>
              <a:spLocks/>
            </p:cNvSpPr>
            <p:nvPr/>
          </p:nvSpPr>
          <p:spPr bwMode="auto">
            <a:xfrm flipH="1">
              <a:off x="1913769" y="1858515"/>
              <a:ext cx="383892" cy="851115"/>
            </a:xfrm>
            <a:custGeom>
              <a:avLst/>
              <a:gdLst>
                <a:gd name="T0" fmla="*/ 329553 w 211"/>
                <a:gd name="T1" fmla="*/ 0 h 363"/>
                <a:gd name="T2" fmla="*/ 329553 w 211"/>
                <a:gd name="T3" fmla="*/ 532105 h 363"/>
                <a:gd name="T4" fmla="*/ 0 w 211"/>
                <a:gd name="T5" fmla="*/ 850900 h 363"/>
                <a:gd name="T6" fmla="*/ 0 60000 65536"/>
                <a:gd name="T7" fmla="*/ 0 60000 65536"/>
                <a:gd name="T8" fmla="*/ 0 60000 65536"/>
                <a:gd name="T9" fmla="*/ 0 w 211"/>
                <a:gd name="T10" fmla="*/ 0 h 363"/>
                <a:gd name="T11" fmla="*/ 211 w 211"/>
                <a:gd name="T12" fmla="*/ 363 h 363"/>
              </a:gdLst>
              <a:ahLst/>
              <a:cxnLst>
                <a:cxn ang="T6">
                  <a:pos x="T0" y="T1"/>
                </a:cxn>
                <a:cxn ang="T7">
                  <a:pos x="T2" y="T3"/>
                </a:cxn>
                <a:cxn ang="T8">
                  <a:pos x="T4" y="T5"/>
                </a:cxn>
              </a:cxnLst>
              <a:rect l="T9" t="T10" r="T11" b="T12"/>
              <a:pathLst>
                <a:path w="211" h="363">
                  <a:moveTo>
                    <a:pt x="181" y="0"/>
                  </a:moveTo>
                  <a:cubicBezTo>
                    <a:pt x="196" y="83"/>
                    <a:pt x="211" y="167"/>
                    <a:pt x="181" y="227"/>
                  </a:cubicBezTo>
                  <a:cubicBezTo>
                    <a:pt x="151" y="287"/>
                    <a:pt x="30" y="340"/>
                    <a:pt x="0" y="363"/>
                  </a:cubicBezTo>
                </a:path>
              </a:pathLst>
            </a:custGeom>
            <a:noFill/>
            <a:ln w="25400">
              <a:solidFill>
                <a:srgbClr val="FFFF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62" name="Freeform 190"/>
            <p:cNvSpPr>
              <a:spLocks/>
            </p:cNvSpPr>
            <p:nvPr/>
          </p:nvSpPr>
          <p:spPr bwMode="auto">
            <a:xfrm flipH="1">
              <a:off x="2051781" y="1856928"/>
              <a:ext cx="383892" cy="511304"/>
            </a:xfrm>
            <a:custGeom>
              <a:avLst/>
              <a:gdLst>
                <a:gd name="T0" fmla="*/ 329553 w 211"/>
                <a:gd name="T1" fmla="*/ 0 h 363"/>
                <a:gd name="T2" fmla="*/ 329553 w 211"/>
                <a:gd name="T3" fmla="*/ 319660 h 363"/>
                <a:gd name="T4" fmla="*/ 0 w 211"/>
                <a:gd name="T5" fmla="*/ 511175 h 363"/>
                <a:gd name="T6" fmla="*/ 0 60000 65536"/>
                <a:gd name="T7" fmla="*/ 0 60000 65536"/>
                <a:gd name="T8" fmla="*/ 0 60000 65536"/>
                <a:gd name="T9" fmla="*/ 0 w 211"/>
                <a:gd name="T10" fmla="*/ 0 h 363"/>
                <a:gd name="T11" fmla="*/ 211 w 211"/>
                <a:gd name="T12" fmla="*/ 363 h 363"/>
              </a:gdLst>
              <a:ahLst/>
              <a:cxnLst>
                <a:cxn ang="T6">
                  <a:pos x="T0" y="T1"/>
                </a:cxn>
                <a:cxn ang="T7">
                  <a:pos x="T2" y="T3"/>
                </a:cxn>
                <a:cxn ang="T8">
                  <a:pos x="T4" y="T5"/>
                </a:cxn>
              </a:cxnLst>
              <a:rect l="T9" t="T10" r="T11" b="T12"/>
              <a:pathLst>
                <a:path w="211" h="363">
                  <a:moveTo>
                    <a:pt x="181" y="0"/>
                  </a:moveTo>
                  <a:cubicBezTo>
                    <a:pt x="196" y="83"/>
                    <a:pt x="211" y="167"/>
                    <a:pt x="181" y="227"/>
                  </a:cubicBezTo>
                  <a:cubicBezTo>
                    <a:pt x="151" y="287"/>
                    <a:pt x="30" y="340"/>
                    <a:pt x="0" y="363"/>
                  </a:cubicBezTo>
                </a:path>
              </a:pathLst>
            </a:custGeom>
            <a:noFill/>
            <a:ln w="25400">
              <a:solidFill>
                <a:srgbClr val="FFFF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63" name="Freeform 193"/>
            <p:cNvSpPr>
              <a:spLocks/>
            </p:cNvSpPr>
            <p:nvPr/>
          </p:nvSpPr>
          <p:spPr bwMode="auto">
            <a:xfrm flipH="1">
              <a:off x="1663129" y="1856928"/>
              <a:ext cx="558388" cy="1552967"/>
            </a:xfrm>
            <a:custGeom>
              <a:avLst/>
              <a:gdLst>
                <a:gd name="T0" fmla="*/ 479350 w 211"/>
                <a:gd name="T1" fmla="*/ 0 h 363"/>
                <a:gd name="T2" fmla="*/ 479350 w 211"/>
                <a:gd name="T3" fmla="*/ 970894 h 363"/>
                <a:gd name="T4" fmla="*/ 0 w 211"/>
                <a:gd name="T5" fmla="*/ 1552575 h 363"/>
                <a:gd name="T6" fmla="*/ 0 60000 65536"/>
                <a:gd name="T7" fmla="*/ 0 60000 65536"/>
                <a:gd name="T8" fmla="*/ 0 60000 65536"/>
                <a:gd name="T9" fmla="*/ 0 w 211"/>
                <a:gd name="T10" fmla="*/ 0 h 363"/>
                <a:gd name="T11" fmla="*/ 211 w 211"/>
                <a:gd name="T12" fmla="*/ 363 h 363"/>
              </a:gdLst>
              <a:ahLst/>
              <a:cxnLst>
                <a:cxn ang="T6">
                  <a:pos x="T0" y="T1"/>
                </a:cxn>
                <a:cxn ang="T7">
                  <a:pos x="T2" y="T3"/>
                </a:cxn>
                <a:cxn ang="T8">
                  <a:pos x="T4" y="T5"/>
                </a:cxn>
              </a:cxnLst>
              <a:rect l="T9" t="T10" r="T11" b="T12"/>
              <a:pathLst>
                <a:path w="211" h="363">
                  <a:moveTo>
                    <a:pt x="181" y="0"/>
                  </a:moveTo>
                  <a:cubicBezTo>
                    <a:pt x="196" y="83"/>
                    <a:pt x="211" y="167"/>
                    <a:pt x="181" y="227"/>
                  </a:cubicBezTo>
                  <a:cubicBezTo>
                    <a:pt x="151" y="287"/>
                    <a:pt x="30" y="340"/>
                    <a:pt x="0" y="363"/>
                  </a:cubicBezTo>
                </a:path>
              </a:pathLst>
            </a:custGeom>
            <a:noFill/>
            <a:ln w="25400">
              <a:solidFill>
                <a:srgbClr val="FFFF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64" name="Freeform 16"/>
            <p:cNvSpPr>
              <a:spLocks/>
            </p:cNvSpPr>
            <p:nvPr/>
          </p:nvSpPr>
          <p:spPr bwMode="auto">
            <a:xfrm flipH="1">
              <a:off x="1767827" y="1848988"/>
              <a:ext cx="515558" cy="1187750"/>
            </a:xfrm>
            <a:custGeom>
              <a:avLst/>
              <a:gdLst>
                <a:gd name="T0" fmla="*/ 442581 w 211"/>
                <a:gd name="T1" fmla="*/ 0 h 363"/>
                <a:gd name="T2" fmla="*/ 442581 w 211"/>
                <a:gd name="T3" fmla="*/ 742565 h 363"/>
                <a:gd name="T4" fmla="*/ 0 w 211"/>
                <a:gd name="T5" fmla="*/ 1187450 h 363"/>
                <a:gd name="T6" fmla="*/ 0 60000 65536"/>
                <a:gd name="T7" fmla="*/ 0 60000 65536"/>
                <a:gd name="T8" fmla="*/ 0 60000 65536"/>
                <a:gd name="T9" fmla="*/ 0 w 211"/>
                <a:gd name="T10" fmla="*/ 0 h 363"/>
                <a:gd name="T11" fmla="*/ 211 w 211"/>
                <a:gd name="T12" fmla="*/ 363 h 363"/>
              </a:gdLst>
              <a:ahLst/>
              <a:cxnLst>
                <a:cxn ang="T6">
                  <a:pos x="T0" y="T1"/>
                </a:cxn>
                <a:cxn ang="T7">
                  <a:pos x="T2" y="T3"/>
                </a:cxn>
                <a:cxn ang="T8">
                  <a:pos x="T4" y="T5"/>
                </a:cxn>
              </a:cxnLst>
              <a:rect l="T9" t="T10" r="T11" b="T12"/>
              <a:pathLst>
                <a:path w="211" h="363">
                  <a:moveTo>
                    <a:pt x="181" y="0"/>
                  </a:moveTo>
                  <a:cubicBezTo>
                    <a:pt x="196" y="83"/>
                    <a:pt x="211" y="167"/>
                    <a:pt x="181" y="227"/>
                  </a:cubicBezTo>
                  <a:cubicBezTo>
                    <a:pt x="151" y="287"/>
                    <a:pt x="30" y="340"/>
                    <a:pt x="0" y="363"/>
                  </a:cubicBezTo>
                </a:path>
              </a:pathLst>
            </a:custGeom>
            <a:noFill/>
            <a:ln w="25400">
              <a:solidFill>
                <a:srgbClr val="FFFF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grpSp>
      <p:grpSp>
        <p:nvGrpSpPr>
          <p:cNvPr id="49180" name="グループ化 282"/>
          <p:cNvGrpSpPr>
            <a:grpSpLocks/>
          </p:cNvGrpSpPr>
          <p:nvPr/>
        </p:nvGrpSpPr>
        <p:grpSpPr bwMode="auto">
          <a:xfrm>
            <a:off x="177800" y="2611438"/>
            <a:ext cx="2146300" cy="3230562"/>
            <a:chOff x="285720" y="2743200"/>
            <a:chExt cx="2146023" cy="3230552"/>
          </a:xfrm>
        </p:grpSpPr>
        <p:sp>
          <p:nvSpPr>
            <p:cNvPr id="257" name="Line 49"/>
            <p:cNvSpPr>
              <a:spLocks noChangeShapeType="1"/>
            </p:cNvSpPr>
            <p:nvPr/>
          </p:nvSpPr>
          <p:spPr bwMode="auto">
            <a:xfrm flipH="1">
              <a:off x="1258732" y="3297235"/>
              <a:ext cx="287300" cy="720723"/>
            </a:xfrm>
            <a:prstGeom prst="line">
              <a:avLst/>
            </a:prstGeom>
            <a:noFill/>
            <a:ln w="25400">
              <a:solidFill>
                <a:srgbClr val="0000FF"/>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grpSp>
          <p:nvGrpSpPr>
            <p:cNvPr id="49191" name="グループ化 280"/>
            <p:cNvGrpSpPr>
              <a:grpSpLocks/>
            </p:cNvGrpSpPr>
            <p:nvPr/>
          </p:nvGrpSpPr>
          <p:grpSpPr bwMode="auto">
            <a:xfrm>
              <a:off x="285720" y="2743200"/>
              <a:ext cx="2146023" cy="3230552"/>
              <a:chOff x="285720" y="2743200"/>
              <a:chExt cx="2146023" cy="3230552"/>
            </a:xfrm>
          </p:grpSpPr>
          <p:sp>
            <p:nvSpPr>
              <p:cNvPr id="224" name="Text Box 51"/>
              <p:cNvSpPr txBox="1">
                <a:spLocks noChangeArrowheads="1"/>
              </p:cNvSpPr>
              <p:nvPr/>
            </p:nvSpPr>
            <p:spPr bwMode="auto">
              <a:xfrm>
                <a:off x="1857142" y="5100630"/>
                <a:ext cx="390475" cy="338137"/>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en-US" altLang="ja-JP" sz="1600" b="1" kern="0" dirty="0">
                    <a:solidFill>
                      <a:srgbClr val="FF33CC"/>
                    </a:solidFill>
                    <a:latin typeface="ＭＳ ゴシック" pitchFamily="49" charset="-128"/>
                    <a:ea typeface="ＭＳ ゴシック" pitchFamily="49" charset="-128"/>
                  </a:rPr>
                  <a:t>μ</a:t>
                </a:r>
                <a:endParaRPr lang="ja-JP" altLang="en-US" sz="1600" b="1" kern="0" dirty="0">
                  <a:solidFill>
                    <a:srgbClr val="FF33CC"/>
                  </a:solidFill>
                </a:endParaRPr>
              </a:p>
            </p:txBody>
          </p:sp>
          <p:sp>
            <p:nvSpPr>
              <p:cNvPr id="226" name="Line 29"/>
              <p:cNvSpPr>
                <a:spLocks noChangeShapeType="1"/>
              </p:cNvSpPr>
              <p:nvPr/>
            </p:nvSpPr>
            <p:spPr bwMode="auto">
              <a:xfrm>
                <a:off x="1833333" y="3584572"/>
                <a:ext cx="144443" cy="433386"/>
              </a:xfrm>
              <a:prstGeom prst="line">
                <a:avLst/>
              </a:prstGeom>
              <a:noFill/>
              <a:ln w="25400">
                <a:solidFill>
                  <a:srgbClr val="FF00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27" name="Line 38"/>
              <p:cNvSpPr>
                <a:spLocks noChangeShapeType="1"/>
              </p:cNvSpPr>
              <p:nvPr/>
            </p:nvSpPr>
            <p:spPr bwMode="auto">
              <a:xfrm>
                <a:off x="2288886" y="3021011"/>
                <a:ext cx="71429" cy="287337"/>
              </a:xfrm>
              <a:prstGeom prst="line">
                <a:avLst/>
              </a:prstGeom>
              <a:noFill/>
              <a:ln w="25400">
                <a:solidFill>
                  <a:srgbClr val="CC99FF"/>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28" name="Line 41"/>
              <p:cNvSpPr>
                <a:spLocks noChangeShapeType="1"/>
              </p:cNvSpPr>
              <p:nvPr/>
            </p:nvSpPr>
            <p:spPr bwMode="auto">
              <a:xfrm flipH="1">
                <a:off x="1296827" y="3289298"/>
                <a:ext cx="215872" cy="144462"/>
              </a:xfrm>
              <a:prstGeom prst="line">
                <a:avLst/>
              </a:prstGeom>
              <a:noFill/>
              <a:ln w="25400">
                <a:solidFill>
                  <a:srgbClr val="00FF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29" name="Line 42"/>
              <p:cNvSpPr>
                <a:spLocks noChangeShapeType="1"/>
              </p:cNvSpPr>
              <p:nvPr/>
            </p:nvSpPr>
            <p:spPr bwMode="auto">
              <a:xfrm flipH="1" flipV="1">
                <a:off x="1080955" y="3360735"/>
                <a:ext cx="215872" cy="73025"/>
              </a:xfrm>
              <a:prstGeom prst="line">
                <a:avLst/>
              </a:prstGeom>
              <a:noFill/>
              <a:ln w="25400">
                <a:solidFill>
                  <a:srgbClr val="FFFF99"/>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30" name="Line 43"/>
              <p:cNvSpPr>
                <a:spLocks noChangeShapeType="1"/>
              </p:cNvSpPr>
              <p:nvPr/>
            </p:nvSpPr>
            <p:spPr bwMode="auto">
              <a:xfrm flipH="1">
                <a:off x="1225399" y="3433760"/>
                <a:ext cx="71429" cy="142875"/>
              </a:xfrm>
              <a:prstGeom prst="line">
                <a:avLst/>
              </a:prstGeom>
              <a:noFill/>
              <a:ln w="25400">
                <a:solidFill>
                  <a:srgbClr val="00FF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31" name="Line 44"/>
              <p:cNvSpPr>
                <a:spLocks noChangeShapeType="1"/>
              </p:cNvSpPr>
              <p:nvPr/>
            </p:nvSpPr>
            <p:spPr bwMode="auto">
              <a:xfrm flipH="1">
                <a:off x="1080955" y="3576634"/>
                <a:ext cx="142857" cy="73025"/>
              </a:xfrm>
              <a:prstGeom prst="line">
                <a:avLst/>
              </a:prstGeom>
              <a:noFill/>
              <a:ln w="25400">
                <a:solidFill>
                  <a:srgbClr val="00FF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32" name="Line 45"/>
              <p:cNvSpPr>
                <a:spLocks noChangeShapeType="1"/>
              </p:cNvSpPr>
              <p:nvPr/>
            </p:nvSpPr>
            <p:spPr bwMode="auto">
              <a:xfrm>
                <a:off x="1223812" y="3576634"/>
                <a:ext cx="73016" cy="144463"/>
              </a:xfrm>
              <a:prstGeom prst="line">
                <a:avLst/>
              </a:prstGeom>
              <a:noFill/>
              <a:ln w="25400">
                <a:solidFill>
                  <a:srgbClr val="FFFF99"/>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33" name="Line 46"/>
              <p:cNvSpPr>
                <a:spLocks noChangeShapeType="1"/>
              </p:cNvSpPr>
              <p:nvPr/>
            </p:nvSpPr>
            <p:spPr bwMode="auto">
              <a:xfrm>
                <a:off x="1546032" y="3297235"/>
                <a:ext cx="144444" cy="287337"/>
              </a:xfrm>
              <a:prstGeom prst="line">
                <a:avLst/>
              </a:prstGeom>
              <a:noFill/>
              <a:ln w="25400">
                <a:solidFill>
                  <a:srgbClr val="FF00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34" name="Line 47"/>
              <p:cNvSpPr>
                <a:spLocks noChangeShapeType="1"/>
              </p:cNvSpPr>
              <p:nvPr/>
            </p:nvSpPr>
            <p:spPr bwMode="auto">
              <a:xfrm flipH="1">
                <a:off x="1007940" y="3649659"/>
                <a:ext cx="71428" cy="142875"/>
              </a:xfrm>
              <a:prstGeom prst="line">
                <a:avLst/>
              </a:prstGeom>
              <a:noFill/>
              <a:ln w="25400">
                <a:solidFill>
                  <a:srgbClr val="00FF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35" name="Line 48"/>
              <p:cNvSpPr>
                <a:spLocks noChangeShapeType="1"/>
              </p:cNvSpPr>
              <p:nvPr/>
            </p:nvSpPr>
            <p:spPr bwMode="auto">
              <a:xfrm flipH="1">
                <a:off x="936511" y="3649659"/>
                <a:ext cx="144444" cy="0"/>
              </a:xfrm>
              <a:prstGeom prst="line">
                <a:avLst/>
              </a:prstGeom>
              <a:noFill/>
              <a:ln w="25400">
                <a:solidFill>
                  <a:srgbClr val="FFFF99"/>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36" name="Text Box 52"/>
              <p:cNvSpPr txBox="1">
                <a:spLocks noChangeArrowheads="1"/>
              </p:cNvSpPr>
              <p:nvPr/>
            </p:nvSpPr>
            <p:spPr bwMode="auto">
              <a:xfrm>
                <a:off x="285720" y="2743200"/>
                <a:ext cx="1312694" cy="584198"/>
              </a:xfrm>
              <a:prstGeom prst="rect">
                <a:avLst/>
              </a:prstGeom>
              <a:noFill/>
              <a:ln w="9525">
                <a:noFill/>
                <a:miter lim="800000"/>
                <a:headEnd/>
                <a:tailEnd/>
              </a:ln>
            </p:spPr>
            <p:txBody>
              <a:bodyPr wrap="none">
                <a:spAutoFit/>
              </a:bodyPr>
              <a:lstStyle/>
              <a:p>
                <a:pPr algn="ctr" eaLnBrk="1" fontAlgn="auto" hangingPunct="1">
                  <a:spcBef>
                    <a:spcPts val="0"/>
                  </a:spcBef>
                  <a:spcAft>
                    <a:spcPts val="0"/>
                  </a:spcAft>
                  <a:defRPr/>
                </a:pPr>
                <a:r>
                  <a:rPr lang="ja-JP" altLang="en-US" sz="1600" b="1" kern="0" dirty="0">
                    <a:solidFill>
                      <a:srgbClr val="00FF00"/>
                    </a:solidFill>
                  </a:rPr>
                  <a:t>電磁成分</a:t>
                </a:r>
              </a:p>
              <a:p>
                <a:pPr algn="ctr" eaLnBrk="1" fontAlgn="auto" hangingPunct="1">
                  <a:spcBef>
                    <a:spcPts val="0"/>
                  </a:spcBef>
                  <a:spcAft>
                    <a:spcPts val="0"/>
                  </a:spcAft>
                  <a:defRPr/>
                </a:pPr>
                <a:r>
                  <a:rPr lang="ja-JP" altLang="en-US" sz="1600" b="1" kern="0" dirty="0">
                    <a:solidFill>
                      <a:srgbClr val="00FF00"/>
                    </a:solidFill>
                  </a:rPr>
                  <a:t>（光子・電子）</a:t>
                </a:r>
              </a:p>
            </p:txBody>
          </p:sp>
          <p:sp>
            <p:nvSpPr>
              <p:cNvPr id="237" name="Text Box 53"/>
              <p:cNvSpPr txBox="1">
                <a:spLocks noChangeArrowheads="1"/>
              </p:cNvSpPr>
              <p:nvPr/>
            </p:nvSpPr>
            <p:spPr bwMode="auto">
              <a:xfrm>
                <a:off x="1836508" y="3638547"/>
                <a:ext cx="595235" cy="338136"/>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ja-JP" altLang="en-US" sz="1600" b="1" kern="0">
                    <a:solidFill>
                      <a:srgbClr val="FF0000"/>
                    </a:solidFill>
                  </a:rPr>
                  <a:t>陽子</a:t>
                </a:r>
              </a:p>
            </p:txBody>
          </p:sp>
          <p:sp>
            <p:nvSpPr>
              <p:cNvPr id="239" name="Text Box 50"/>
              <p:cNvSpPr txBox="1">
                <a:spLocks noChangeArrowheads="1"/>
              </p:cNvSpPr>
              <p:nvPr/>
            </p:nvSpPr>
            <p:spPr bwMode="auto">
              <a:xfrm>
                <a:off x="714290" y="4957755"/>
                <a:ext cx="799997" cy="338137"/>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ja-JP" altLang="en-US" sz="1600" b="1" kern="0" dirty="0">
                    <a:solidFill>
                      <a:srgbClr val="0000FF"/>
                    </a:solidFill>
                  </a:rPr>
                  <a:t>中性子</a:t>
                </a:r>
              </a:p>
            </p:txBody>
          </p:sp>
          <p:sp>
            <p:nvSpPr>
              <p:cNvPr id="240" name="Line 31"/>
              <p:cNvSpPr>
                <a:spLocks noChangeShapeType="1"/>
              </p:cNvSpPr>
              <p:nvPr/>
            </p:nvSpPr>
            <p:spPr bwMode="auto">
              <a:xfrm flipH="1">
                <a:off x="1314287" y="4305295"/>
                <a:ext cx="231745" cy="80962"/>
              </a:xfrm>
              <a:prstGeom prst="line">
                <a:avLst/>
              </a:prstGeom>
              <a:noFill/>
              <a:ln w="25400">
                <a:solidFill>
                  <a:srgbClr val="0000FF"/>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41" name="Line 34"/>
              <p:cNvSpPr>
                <a:spLocks noChangeShapeType="1"/>
              </p:cNvSpPr>
              <p:nvPr/>
            </p:nvSpPr>
            <p:spPr bwMode="auto">
              <a:xfrm flipH="1">
                <a:off x="1906349" y="4017958"/>
                <a:ext cx="71428" cy="503236"/>
              </a:xfrm>
              <a:prstGeom prst="line">
                <a:avLst/>
              </a:prstGeom>
              <a:noFill/>
              <a:ln w="25400">
                <a:solidFill>
                  <a:srgbClr val="0000FF"/>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42" name="Line 35"/>
              <p:cNvSpPr>
                <a:spLocks noChangeShapeType="1"/>
              </p:cNvSpPr>
              <p:nvPr/>
            </p:nvSpPr>
            <p:spPr bwMode="auto">
              <a:xfrm>
                <a:off x="1977777" y="4017958"/>
                <a:ext cx="215872" cy="215899"/>
              </a:xfrm>
              <a:prstGeom prst="line">
                <a:avLst/>
              </a:prstGeom>
              <a:noFill/>
              <a:ln w="25400">
                <a:solidFill>
                  <a:srgbClr val="0000FF"/>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43" name="Line 56"/>
              <p:cNvSpPr>
                <a:spLocks noChangeShapeType="1"/>
              </p:cNvSpPr>
              <p:nvPr/>
            </p:nvSpPr>
            <p:spPr bwMode="auto">
              <a:xfrm flipH="1">
                <a:off x="1258732" y="4017958"/>
                <a:ext cx="0" cy="215899"/>
              </a:xfrm>
              <a:prstGeom prst="line">
                <a:avLst/>
              </a:prstGeom>
              <a:noFill/>
              <a:ln w="25400">
                <a:solidFill>
                  <a:srgbClr val="0000FF"/>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44" name="Line 57"/>
              <p:cNvSpPr>
                <a:spLocks noChangeShapeType="1"/>
              </p:cNvSpPr>
              <p:nvPr/>
            </p:nvSpPr>
            <p:spPr bwMode="auto">
              <a:xfrm flipH="1">
                <a:off x="969845" y="4017958"/>
                <a:ext cx="288888" cy="0"/>
              </a:xfrm>
              <a:prstGeom prst="line">
                <a:avLst/>
              </a:prstGeom>
              <a:noFill/>
              <a:ln w="25400">
                <a:solidFill>
                  <a:srgbClr val="0000FF"/>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45" name="Line 58"/>
              <p:cNvSpPr>
                <a:spLocks noChangeShapeType="1"/>
              </p:cNvSpPr>
              <p:nvPr/>
            </p:nvSpPr>
            <p:spPr bwMode="auto">
              <a:xfrm flipH="1">
                <a:off x="753973" y="4017958"/>
                <a:ext cx="215872" cy="142875"/>
              </a:xfrm>
              <a:prstGeom prst="line">
                <a:avLst/>
              </a:prstGeom>
              <a:noFill/>
              <a:ln w="25400">
                <a:solidFill>
                  <a:srgbClr val="0000FF"/>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46" name="Line 59"/>
              <p:cNvSpPr>
                <a:spLocks noChangeShapeType="1"/>
              </p:cNvSpPr>
              <p:nvPr/>
            </p:nvSpPr>
            <p:spPr bwMode="auto">
              <a:xfrm flipH="1" flipV="1">
                <a:off x="825400" y="3944933"/>
                <a:ext cx="144444" cy="73025"/>
              </a:xfrm>
              <a:prstGeom prst="line">
                <a:avLst/>
              </a:prstGeom>
              <a:noFill/>
              <a:ln w="25400">
                <a:solidFill>
                  <a:srgbClr val="FF0000"/>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47" name="Line 28"/>
              <p:cNvSpPr>
                <a:spLocks noChangeShapeType="1"/>
              </p:cNvSpPr>
              <p:nvPr/>
            </p:nvSpPr>
            <p:spPr bwMode="auto">
              <a:xfrm flipH="1">
                <a:off x="1546032" y="3584572"/>
                <a:ext cx="287301" cy="720723"/>
              </a:xfrm>
              <a:prstGeom prst="line">
                <a:avLst/>
              </a:prstGeom>
              <a:noFill/>
              <a:ln w="25400">
                <a:solidFill>
                  <a:srgbClr val="0000FF"/>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51" name="Line 30"/>
              <p:cNvSpPr>
                <a:spLocks noChangeShapeType="1"/>
              </p:cNvSpPr>
              <p:nvPr/>
            </p:nvSpPr>
            <p:spPr bwMode="auto">
              <a:xfrm flipH="1">
                <a:off x="1411113" y="4305295"/>
                <a:ext cx="134920" cy="1573207"/>
              </a:xfrm>
              <a:prstGeom prst="line">
                <a:avLst/>
              </a:prstGeom>
              <a:noFill/>
              <a:ln w="25400">
                <a:solidFill>
                  <a:srgbClr val="0000FF"/>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56" name="Line 40"/>
              <p:cNvSpPr>
                <a:spLocks noChangeShapeType="1"/>
              </p:cNvSpPr>
              <p:nvPr/>
            </p:nvSpPr>
            <p:spPr bwMode="auto">
              <a:xfrm flipH="1">
                <a:off x="2144443" y="3308348"/>
                <a:ext cx="215872" cy="2665404"/>
              </a:xfrm>
              <a:prstGeom prst="line">
                <a:avLst/>
              </a:prstGeom>
              <a:noFill/>
              <a:ln w="25400">
                <a:solidFill>
                  <a:srgbClr val="FF00FF"/>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sp>
            <p:nvSpPr>
              <p:cNvPr id="265" name="Text Box 54"/>
              <p:cNvSpPr txBox="1">
                <a:spLocks noChangeArrowheads="1"/>
              </p:cNvSpPr>
              <p:nvPr/>
            </p:nvSpPr>
            <p:spPr bwMode="auto">
              <a:xfrm>
                <a:off x="1999999" y="3028949"/>
                <a:ext cx="390475" cy="338136"/>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en-US" altLang="ja-JP" sz="1600" b="1" kern="0" dirty="0">
                    <a:solidFill>
                      <a:srgbClr val="FF99FF"/>
                    </a:solidFill>
                    <a:latin typeface="ＭＳ ゴシック" pitchFamily="49" charset="-128"/>
                    <a:ea typeface="ＭＳ ゴシック" pitchFamily="49" charset="-128"/>
                  </a:rPr>
                  <a:t>π</a:t>
                </a:r>
                <a:endParaRPr lang="ja-JP" altLang="en-US" sz="1600" b="1" kern="0" dirty="0">
                  <a:solidFill>
                    <a:srgbClr val="FF99FF"/>
                  </a:solidFill>
                </a:endParaRPr>
              </a:p>
            </p:txBody>
          </p:sp>
        </p:grpSp>
        <p:sp>
          <p:nvSpPr>
            <p:cNvPr id="271" name="Line 211"/>
            <p:cNvSpPr>
              <a:spLocks noChangeShapeType="1"/>
            </p:cNvSpPr>
            <p:nvPr/>
          </p:nvSpPr>
          <p:spPr bwMode="auto">
            <a:xfrm flipV="1">
              <a:off x="2269839" y="2949574"/>
              <a:ext cx="150794" cy="66675"/>
            </a:xfrm>
            <a:prstGeom prst="line">
              <a:avLst/>
            </a:prstGeom>
            <a:noFill/>
            <a:ln w="25400">
              <a:solidFill>
                <a:srgbClr val="0000FF"/>
              </a:solidFill>
              <a:round/>
              <a:headEnd/>
              <a:tailEnd type="triangle" w="med" len="med"/>
            </a:ln>
          </p:spPr>
          <p:txBody>
            <a:bodyPr/>
            <a:lstStyle/>
            <a:p>
              <a:pPr eaLnBrk="1" fontAlgn="auto" hangingPunct="1">
                <a:spcBef>
                  <a:spcPts val="0"/>
                </a:spcBef>
                <a:spcAft>
                  <a:spcPts val="0"/>
                </a:spcAft>
                <a:defRPr/>
              </a:pPr>
              <a:endParaRPr lang="ja-JP" altLang="en-US" sz="1600" kern="0">
                <a:solidFill>
                  <a:sysClr val="windowText" lastClr="000000"/>
                </a:solidFill>
              </a:endParaRPr>
            </a:p>
          </p:txBody>
        </p:sp>
      </p:grpSp>
      <p:grpSp>
        <p:nvGrpSpPr>
          <p:cNvPr id="49181" name="グループ化 281"/>
          <p:cNvGrpSpPr>
            <a:grpSpLocks/>
          </p:cNvGrpSpPr>
          <p:nvPr/>
        </p:nvGrpSpPr>
        <p:grpSpPr bwMode="auto">
          <a:xfrm>
            <a:off x="2232025" y="1654175"/>
            <a:ext cx="447675" cy="4025900"/>
            <a:chOff x="2339271" y="1785924"/>
            <a:chExt cx="449038" cy="4026526"/>
          </a:xfrm>
        </p:grpSpPr>
        <p:sp>
          <p:nvSpPr>
            <p:cNvPr id="266" name="Text Box 195"/>
            <p:cNvSpPr txBox="1">
              <a:spLocks noChangeArrowheads="1"/>
            </p:cNvSpPr>
            <p:nvPr/>
          </p:nvSpPr>
          <p:spPr bwMode="auto">
            <a:xfrm>
              <a:off x="2356787" y="3165677"/>
              <a:ext cx="431522" cy="1101896"/>
            </a:xfrm>
            <a:prstGeom prst="rect">
              <a:avLst/>
            </a:prstGeom>
            <a:noFill/>
            <a:ln w="9525">
              <a:noFill/>
              <a:miter lim="800000"/>
              <a:headEnd/>
              <a:tailEnd/>
            </a:ln>
          </p:spPr>
          <p:txBody>
            <a:bodyPr vert="eaVert" wrap="none">
              <a:spAutoFit/>
            </a:bodyPr>
            <a:lstStyle/>
            <a:p>
              <a:pPr eaLnBrk="1" fontAlgn="auto" hangingPunct="1">
                <a:spcBef>
                  <a:spcPts val="0"/>
                </a:spcBef>
                <a:spcAft>
                  <a:spcPts val="0"/>
                </a:spcAft>
                <a:defRPr/>
              </a:pPr>
              <a:r>
                <a:rPr lang="ja-JP" altLang="en-US" sz="1600" b="1" kern="0" dirty="0">
                  <a:solidFill>
                    <a:srgbClr val="FFFFFF"/>
                  </a:solidFill>
                </a:rPr>
                <a:t>宇宙線強度</a:t>
              </a:r>
            </a:p>
          </p:txBody>
        </p:sp>
        <p:sp>
          <p:nvSpPr>
            <p:cNvPr id="268" name="Text Box 200"/>
            <p:cNvSpPr txBox="1">
              <a:spLocks noChangeArrowheads="1"/>
            </p:cNvSpPr>
            <p:nvPr/>
          </p:nvSpPr>
          <p:spPr bwMode="auto">
            <a:xfrm>
              <a:off x="2356787" y="1785924"/>
              <a:ext cx="431522" cy="293734"/>
            </a:xfrm>
            <a:prstGeom prst="rect">
              <a:avLst/>
            </a:prstGeom>
            <a:noFill/>
            <a:ln w="9525">
              <a:noFill/>
              <a:miter lim="800000"/>
              <a:headEnd/>
              <a:tailEnd/>
            </a:ln>
          </p:spPr>
          <p:txBody>
            <a:bodyPr vert="eaVert" wrap="none">
              <a:spAutoFit/>
            </a:bodyPr>
            <a:lstStyle/>
            <a:p>
              <a:pPr eaLnBrk="1" fontAlgn="auto" hangingPunct="1">
                <a:spcBef>
                  <a:spcPts val="0"/>
                </a:spcBef>
                <a:spcAft>
                  <a:spcPts val="0"/>
                </a:spcAft>
                <a:defRPr/>
              </a:pPr>
              <a:r>
                <a:rPr lang="ja-JP" altLang="en-US" sz="1600" b="1" kern="0" dirty="0">
                  <a:solidFill>
                    <a:srgbClr val="FFFFFF"/>
                  </a:solidFill>
                </a:rPr>
                <a:t>高</a:t>
              </a:r>
            </a:p>
          </p:txBody>
        </p:sp>
        <p:sp>
          <p:nvSpPr>
            <p:cNvPr id="270" name="Text Box 202"/>
            <p:cNvSpPr txBox="1">
              <a:spLocks noChangeArrowheads="1"/>
            </p:cNvSpPr>
            <p:nvPr/>
          </p:nvSpPr>
          <p:spPr bwMode="auto">
            <a:xfrm>
              <a:off x="2339271" y="5518717"/>
              <a:ext cx="431523" cy="293733"/>
            </a:xfrm>
            <a:prstGeom prst="rect">
              <a:avLst/>
            </a:prstGeom>
            <a:noFill/>
            <a:ln w="9525">
              <a:noFill/>
              <a:miter lim="800000"/>
              <a:headEnd/>
              <a:tailEnd/>
            </a:ln>
          </p:spPr>
          <p:txBody>
            <a:bodyPr vert="eaVert" wrap="none">
              <a:spAutoFit/>
            </a:bodyPr>
            <a:lstStyle/>
            <a:p>
              <a:pPr eaLnBrk="1" fontAlgn="auto" hangingPunct="1">
                <a:spcBef>
                  <a:spcPts val="0"/>
                </a:spcBef>
                <a:spcAft>
                  <a:spcPts val="0"/>
                </a:spcAft>
                <a:defRPr/>
              </a:pPr>
              <a:r>
                <a:rPr lang="ja-JP" altLang="en-US" sz="1600" b="1" kern="0">
                  <a:solidFill>
                    <a:srgbClr val="FFFFFF"/>
                  </a:solidFill>
                </a:rPr>
                <a:t>低</a:t>
              </a:r>
            </a:p>
          </p:txBody>
        </p:sp>
        <p:cxnSp>
          <p:nvCxnSpPr>
            <p:cNvPr id="49188" name="直線矢印コネクタ 272"/>
            <p:cNvCxnSpPr>
              <a:cxnSpLocks noChangeShapeType="1"/>
              <a:stCxn id="266" idx="0"/>
              <a:endCxn id="268" idx="2"/>
            </p:cNvCxnSpPr>
            <p:nvPr/>
          </p:nvCxnSpPr>
          <p:spPr bwMode="auto">
            <a:xfrm rot="5400000" flipH="1" flipV="1">
              <a:off x="2029508" y="2622359"/>
              <a:ext cx="1085741" cy="338"/>
            </a:xfrm>
            <a:prstGeom prst="straightConnector1">
              <a:avLst/>
            </a:prstGeom>
            <a:noFill/>
            <a:ln w="28575" algn="ctr">
              <a:solidFill>
                <a:srgbClr val="FFFFFF"/>
              </a:solidFill>
              <a:round/>
              <a:headEnd/>
              <a:tailEnd type="arrow" w="med" len="med"/>
            </a:ln>
            <a:extLst>
              <a:ext uri="{909E8E84-426E-40DD-AFC4-6F175D3DCCD1}">
                <a14:hiddenFill xmlns:a14="http://schemas.microsoft.com/office/drawing/2010/main">
                  <a:noFill/>
                </a14:hiddenFill>
              </a:ext>
            </a:extLst>
          </p:spPr>
        </p:cxnSp>
        <p:cxnSp>
          <p:nvCxnSpPr>
            <p:cNvPr id="49189" name="直線矢印コネクタ 273"/>
            <p:cNvCxnSpPr>
              <a:cxnSpLocks noChangeShapeType="1"/>
              <a:stCxn id="266" idx="2"/>
            </p:cNvCxnSpPr>
            <p:nvPr/>
          </p:nvCxnSpPr>
          <p:spPr bwMode="auto">
            <a:xfrm rot="5400000">
              <a:off x="1952583" y="4869928"/>
              <a:ext cx="1221763" cy="17493"/>
            </a:xfrm>
            <a:prstGeom prst="straightConnector1">
              <a:avLst/>
            </a:prstGeom>
            <a:noFill/>
            <a:ln w="28575" algn="ctr">
              <a:solidFill>
                <a:srgbClr val="FFFFFF"/>
              </a:solidFill>
              <a:round/>
              <a:headEnd/>
              <a:tailEnd type="arrow" w="med" len="med"/>
            </a:ln>
            <a:extLst>
              <a:ext uri="{909E8E84-426E-40DD-AFC4-6F175D3DCCD1}">
                <a14:hiddenFill xmlns:a14="http://schemas.microsoft.com/office/drawing/2010/main">
                  <a:noFill/>
                </a14:hiddenFill>
              </a:ext>
            </a:extLst>
          </p:spPr>
        </p:cxnSp>
      </p:grpSp>
      <p:sp>
        <p:nvSpPr>
          <p:cNvPr id="49182" name="AutoShape 6"/>
          <p:cNvSpPr>
            <a:spLocks noChangeArrowheads="1"/>
          </p:cNvSpPr>
          <p:nvPr/>
        </p:nvSpPr>
        <p:spPr bwMode="auto">
          <a:xfrm>
            <a:off x="2835275" y="4238625"/>
            <a:ext cx="6129338" cy="2305050"/>
          </a:xfrm>
          <a:prstGeom prst="roundRect">
            <a:avLst>
              <a:gd name="adj" fmla="val 4634"/>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49183" name="Text Box 7"/>
          <p:cNvSpPr txBox="1">
            <a:spLocks noChangeArrowheads="1"/>
          </p:cNvSpPr>
          <p:nvPr/>
        </p:nvSpPr>
        <p:spPr bwMode="auto">
          <a:xfrm>
            <a:off x="3368675" y="4275138"/>
            <a:ext cx="520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2000" b="1">
                <a:solidFill>
                  <a:srgbClr val="0000CC"/>
                </a:solidFill>
              </a:rPr>
              <a:t>「工学的」空気シャワーシミュレーションの特徴</a:t>
            </a:r>
            <a:endParaRPr lang="en-US" altLang="ja-JP" sz="2000" b="1">
              <a:solidFill>
                <a:srgbClr val="0000CC"/>
              </a:solidFill>
            </a:endParaRPr>
          </a:p>
        </p:txBody>
      </p:sp>
      <p:sp>
        <p:nvSpPr>
          <p:cNvPr id="49184" name="Text Box 79"/>
          <p:cNvSpPr txBox="1">
            <a:spLocks noChangeArrowheads="1"/>
          </p:cNvSpPr>
          <p:nvPr/>
        </p:nvSpPr>
        <p:spPr bwMode="auto">
          <a:xfrm>
            <a:off x="2886075" y="4716463"/>
            <a:ext cx="607853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5900" indent="-215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pPr>
            <a:r>
              <a:rPr lang="ja-JP" altLang="en-US" sz="1800"/>
              <a:t>全放射線の種類・エネルギーごとのフラックスが必要</a:t>
            </a:r>
            <a:endParaRPr lang="en-US" altLang="ja-JP" sz="1800"/>
          </a:p>
          <a:p>
            <a:pPr eaLnBrk="1" hangingPunct="1">
              <a:spcBef>
                <a:spcPts val="600"/>
              </a:spcBef>
            </a:pPr>
            <a:r>
              <a:rPr lang="ja-JP" altLang="en-US" sz="1800"/>
              <a:t>全地球上（緯度・経度・高度）のデータが必要</a:t>
            </a:r>
            <a:endParaRPr lang="en-US" altLang="ja-JP" sz="1800"/>
          </a:p>
          <a:p>
            <a:pPr eaLnBrk="1" hangingPunct="1">
              <a:spcBef>
                <a:spcPts val="600"/>
              </a:spcBef>
            </a:pPr>
            <a:r>
              <a:rPr lang="ja-JP" altLang="en-US" sz="1800"/>
              <a:t>長期間に渡る時間変動のデータが必要</a:t>
            </a:r>
            <a:endParaRPr lang="en-US" altLang="ja-JP" sz="1800"/>
          </a:p>
          <a:p>
            <a:pPr eaLnBrk="1" hangingPunct="1">
              <a:spcBef>
                <a:spcPts val="600"/>
              </a:spcBef>
            </a:pPr>
            <a:r>
              <a:rPr lang="ja-JP" altLang="en-US" sz="1800"/>
              <a:t>平均値に影響を与えない高エネルギー宇宙線（数</a:t>
            </a:r>
            <a:r>
              <a:rPr lang="en-US" altLang="ja-JP" sz="1800"/>
              <a:t>100GeV</a:t>
            </a:r>
            <a:r>
              <a:rPr lang="ja-JP" altLang="en-US" sz="1800"/>
              <a:t>以上）は無視してよい</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17"/>
          <p:cNvSpPr>
            <a:spLocks noChangeArrowheads="1"/>
          </p:cNvSpPr>
          <p:nvPr/>
        </p:nvSpPr>
        <p:spPr bwMode="auto">
          <a:xfrm>
            <a:off x="280988" y="2659063"/>
            <a:ext cx="8539162" cy="2209800"/>
          </a:xfrm>
          <a:prstGeom prst="roundRect">
            <a:avLst>
              <a:gd name="adj" fmla="val 11093"/>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solidFill>
                <a:srgbClr val="000000"/>
              </a:solidFill>
            </a:endParaRPr>
          </a:p>
        </p:txBody>
      </p:sp>
      <p:sp>
        <p:nvSpPr>
          <p:cNvPr id="74755" name="AutoShape 3"/>
          <p:cNvSpPr>
            <a:spLocks noChangeArrowheads="1"/>
          </p:cNvSpPr>
          <p:nvPr/>
        </p:nvSpPr>
        <p:spPr bwMode="auto">
          <a:xfrm>
            <a:off x="2811463" y="103188"/>
            <a:ext cx="3200400" cy="709612"/>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274320" tIns="91440" rIns="274320" bIns="91440">
            <a:spAutoFit/>
          </a:bodyPr>
          <a:lstStyle/>
          <a:p>
            <a:pPr marL="342900" indent="-342900" algn="ctr" eaLnBrk="1" hangingPunct="1">
              <a:defRPr/>
            </a:pPr>
            <a:r>
              <a:rPr kumimoji="1" lang="en-US" altLang="ja-JP"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PHITS</a:t>
            </a:r>
            <a:r>
              <a:rPr kumimoji="1" lang="ja-JP" altLang="en-US"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の概要</a:t>
            </a:r>
          </a:p>
        </p:txBody>
      </p:sp>
      <p:sp>
        <p:nvSpPr>
          <p:cNvPr id="10245" name="Rectangle 7"/>
          <p:cNvSpPr>
            <a:spLocks noChangeArrowheads="1"/>
          </p:cNvSpPr>
          <p:nvPr/>
        </p:nvSpPr>
        <p:spPr bwMode="auto">
          <a:xfrm>
            <a:off x="1547813" y="836613"/>
            <a:ext cx="6061075" cy="369887"/>
          </a:xfrm>
          <a:prstGeom prst="rect">
            <a:avLst/>
          </a:prstGeom>
          <a:noFill/>
          <a:ln w="9525">
            <a:noFill/>
            <a:miter lim="800000"/>
            <a:headEnd/>
            <a:tailEnd/>
          </a:ln>
        </p:spPr>
        <p:txBody>
          <a:bodyPr wrap="none">
            <a:spAutoFit/>
          </a:bodyPr>
          <a:lstStyle/>
          <a:p>
            <a:pPr eaLnBrk="1" hangingPunct="1">
              <a:defRPr/>
            </a:pPr>
            <a:r>
              <a:rPr kumimoji="1" lang="en-US" altLang="ja-JP" sz="18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P</a:t>
            </a:r>
            <a:r>
              <a:rPr kumimoji="1" lang="en-US" altLang="ja-JP" sz="1800" dirty="0">
                <a:solidFill>
                  <a:srgbClr val="FFFF00"/>
                </a:solidFill>
                <a:effectLst>
                  <a:outerShdw blurRad="38100" dist="38100" dir="2700000" algn="tl">
                    <a:srgbClr val="000000">
                      <a:alpha val="43137"/>
                    </a:srgbClr>
                  </a:outerShdw>
                </a:effectLst>
                <a:latin typeface="Arial Black" pitchFamily="34" charset="0"/>
                <a:ea typeface="HG創英角ｺﾞｼｯｸUB" pitchFamily="49" charset="-128"/>
              </a:rPr>
              <a:t>article and </a:t>
            </a:r>
            <a:r>
              <a:rPr kumimoji="1" lang="en-US" altLang="ja-JP" sz="18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H</a:t>
            </a:r>
            <a:r>
              <a:rPr kumimoji="1" lang="en-US" altLang="ja-JP" sz="1800" dirty="0">
                <a:solidFill>
                  <a:srgbClr val="FFFF00"/>
                </a:solidFill>
                <a:effectLst>
                  <a:outerShdw blurRad="38100" dist="38100" dir="2700000" algn="tl">
                    <a:srgbClr val="000000">
                      <a:alpha val="43137"/>
                    </a:srgbClr>
                  </a:outerShdw>
                </a:effectLst>
                <a:latin typeface="Arial Black" pitchFamily="34" charset="0"/>
                <a:ea typeface="HG創英角ｺﾞｼｯｸUB" pitchFamily="49" charset="-128"/>
              </a:rPr>
              <a:t>eavy </a:t>
            </a:r>
            <a:r>
              <a:rPr kumimoji="1" lang="en-US" altLang="ja-JP" sz="18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I</a:t>
            </a:r>
            <a:r>
              <a:rPr kumimoji="1" lang="en-US" altLang="ja-JP" sz="1800" dirty="0">
                <a:solidFill>
                  <a:srgbClr val="FFFF00"/>
                </a:solidFill>
                <a:effectLst>
                  <a:outerShdw blurRad="38100" dist="38100" dir="2700000" algn="tl">
                    <a:srgbClr val="000000">
                      <a:alpha val="43137"/>
                    </a:srgbClr>
                  </a:outerShdw>
                </a:effectLst>
                <a:latin typeface="Arial Black" pitchFamily="34" charset="0"/>
                <a:ea typeface="HG創英角ｺﾞｼｯｸUB" pitchFamily="49" charset="-128"/>
              </a:rPr>
              <a:t>on </a:t>
            </a:r>
            <a:r>
              <a:rPr kumimoji="1" lang="en-US" altLang="ja-JP" sz="18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T</a:t>
            </a:r>
            <a:r>
              <a:rPr kumimoji="1" lang="en-US" altLang="ja-JP" sz="1800" dirty="0">
                <a:solidFill>
                  <a:srgbClr val="FFFF00"/>
                </a:solidFill>
                <a:effectLst>
                  <a:outerShdw blurRad="38100" dist="38100" dir="2700000" algn="tl">
                    <a:srgbClr val="000000">
                      <a:alpha val="43137"/>
                    </a:srgbClr>
                  </a:outerShdw>
                </a:effectLst>
                <a:latin typeface="Arial Black" pitchFamily="34" charset="0"/>
                <a:ea typeface="HG創英角ｺﾞｼｯｸUB" pitchFamily="49" charset="-128"/>
              </a:rPr>
              <a:t>ransport code </a:t>
            </a:r>
            <a:r>
              <a:rPr kumimoji="1" lang="en-US" altLang="ja-JP" sz="18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S</a:t>
            </a:r>
            <a:r>
              <a:rPr kumimoji="1" lang="en-US" altLang="ja-JP" sz="1800" dirty="0">
                <a:solidFill>
                  <a:srgbClr val="FFFF00"/>
                </a:solidFill>
                <a:effectLst>
                  <a:outerShdw blurRad="38100" dist="38100" dir="2700000" algn="tl">
                    <a:srgbClr val="000000">
                      <a:alpha val="43137"/>
                    </a:srgbClr>
                  </a:outerShdw>
                </a:effectLst>
                <a:latin typeface="Arial Black" pitchFamily="34" charset="0"/>
                <a:ea typeface="HG創英角ｺﾞｼｯｸUB" pitchFamily="49" charset="-128"/>
              </a:rPr>
              <a:t>ystem</a:t>
            </a:r>
            <a:endParaRPr kumimoji="1" lang="ja-JP" altLang="en-US" sz="1800" dirty="0">
              <a:solidFill>
                <a:srgbClr val="FFFF00"/>
              </a:solidFill>
              <a:effectLst>
                <a:outerShdw blurRad="38100" dist="38100" dir="2700000" algn="tl">
                  <a:srgbClr val="000000">
                    <a:alpha val="43137"/>
                  </a:srgbClr>
                </a:outerShdw>
              </a:effectLst>
              <a:latin typeface="Arial Black" pitchFamily="34" charset="0"/>
              <a:ea typeface="HG創英角ｺﾞｼｯｸUB" pitchFamily="49" charset="-128"/>
            </a:endParaRPr>
          </a:p>
        </p:txBody>
      </p:sp>
      <p:sp>
        <p:nvSpPr>
          <p:cNvPr id="31749" name="AutoShape 11"/>
          <p:cNvSpPr>
            <a:spLocks noChangeArrowheads="1"/>
          </p:cNvSpPr>
          <p:nvPr/>
        </p:nvSpPr>
        <p:spPr bwMode="auto">
          <a:xfrm>
            <a:off x="295275" y="1255713"/>
            <a:ext cx="8524875" cy="1236662"/>
          </a:xfrm>
          <a:prstGeom prst="roundRect">
            <a:avLst>
              <a:gd name="adj" fmla="val 11093"/>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solidFill>
                <a:srgbClr val="000000"/>
              </a:solidFill>
            </a:endParaRPr>
          </a:p>
        </p:txBody>
      </p:sp>
      <p:sp>
        <p:nvSpPr>
          <p:cNvPr id="31750" name="Text Box 12"/>
          <p:cNvSpPr txBox="1">
            <a:spLocks noChangeArrowheads="1"/>
          </p:cNvSpPr>
          <p:nvPr/>
        </p:nvSpPr>
        <p:spPr bwMode="auto">
          <a:xfrm>
            <a:off x="2916238" y="1233488"/>
            <a:ext cx="30940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709" tIns="49355" rIns="98709" bIns="49355">
            <a:spAutoFit/>
          </a:bodyPr>
          <a:lstStyle>
            <a:lvl1pPr defTabSz="987425">
              <a:spcBef>
                <a:spcPct val="20000"/>
              </a:spcBef>
              <a:buChar char="•"/>
              <a:defRPr sz="3200">
                <a:solidFill>
                  <a:schemeClr val="tx1"/>
                </a:solidFill>
                <a:latin typeface="Arial" charset="0"/>
              </a:defRPr>
            </a:lvl1pPr>
            <a:lvl2pPr marL="742950" indent="-285750" defTabSz="987425">
              <a:spcBef>
                <a:spcPct val="20000"/>
              </a:spcBef>
              <a:buChar char="–"/>
              <a:defRPr sz="2800">
                <a:solidFill>
                  <a:schemeClr val="tx1"/>
                </a:solidFill>
                <a:latin typeface="Arial" charset="0"/>
              </a:defRPr>
            </a:lvl2pPr>
            <a:lvl3pPr marL="1143000" indent="-228600" defTabSz="987425">
              <a:spcBef>
                <a:spcPct val="20000"/>
              </a:spcBef>
              <a:buChar char="•"/>
              <a:defRPr sz="2400">
                <a:solidFill>
                  <a:schemeClr val="tx1"/>
                </a:solidFill>
                <a:latin typeface="Arial" charset="0"/>
              </a:defRPr>
            </a:lvl3pPr>
            <a:lvl4pPr marL="1600200" indent="-228600" defTabSz="987425">
              <a:spcBef>
                <a:spcPct val="20000"/>
              </a:spcBef>
              <a:buChar char="–"/>
              <a:defRPr sz="2000">
                <a:solidFill>
                  <a:schemeClr val="tx1"/>
                </a:solidFill>
                <a:latin typeface="Arial" charset="0"/>
              </a:defRPr>
            </a:lvl4pPr>
            <a:lvl5pPr marL="2057400" indent="-228600" defTabSz="987425">
              <a:spcBef>
                <a:spcPct val="20000"/>
              </a:spcBef>
              <a:buChar char="»"/>
              <a:defRPr sz="2000">
                <a:solidFill>
                  <a:schemeClr val="tx1"/>
                </a:solidFill>
                <a:latin typeface="Arial" charset="0"/>
              </a:defRPr>
            </a:lvl5pPr>
            <a:lvl6pPr marL="2514600" indent="-228600" defTabSz="987425" eaLnBrk="0" fontAlgn="base" hangingPunct="0">
              <a:spcBef>
                <a:spcPct val="20000"/>
              </a:spcBef>
              <a:spcAft>
                <a:spcPct val="0"/>
              </a:spcAft>
              <a:buChar char="»"/>
              <a:defRPr sz="2000">
                <a:solidFill>
                  <a:schemeClr val="tx1"/>
                </a:solidFill>
                <a:latin typeface="Arial" charset="0"/>
              </a:defRPr>
            </a:lvl6pPr>
            <a:lvl7pPr marL="2971800" indent="-228600" defTabSz="987425" eaLnBrk="0" fontAlgn="base" hangingPunct="0">
              <a:spcBef>
                <a:spcPct val="20000"/>
              </a:spcBef>
              <a:spcAft>
                <a:spcPct val="0"/>
              </a:spcAft>
              <a:buChar char="»"/>
              <a:defRPr sz="2000">
                <a:solidFill>
                  <a:schemeClr val="tx1"/>
                </a:solidFill>
                <a:latin typeface="Arial" charset="0"/>
              </a:defRPr>
            </a:lvl7pPr>
            <a:lvl8pPr marL="3429000" indent="-228600" defTabSz="987425" eaLnBrk="0" fontAlgn="base" hangingPunct="0">
              <a:spcBef>
                <a:spcPct val="20000"/>
              </a:spcBef>
              <a:spcAft>
                <a:spcPct val="0"/>
              </a:spcAft>
              <a:buChar char="»"/>
              <a:defRPr sz="2000">
                <a:solidFill>
                  <a:schemeClr val="tx1"/>
                </a:solidFill>
                <a:latin typeface="Arial" charset="0"/>
              </a:defRPr>
            </a:lvl8pPr>
            <a:lvl9pPr marL="3886200" indent="-228600" defTabSz="9874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en-US" altLang="ja-JP" sz="2400">
                <a:solidFill>
                  <a:srgbClr val="0000CC"/>
                </a:solidFill>
                <a:latin typeface="Arial Black" pitchFamily="34" charset="0"/>
                <a:ea typeface="HG創英角ｺﾞｼｯｸUB" pitchFamily="49" charset="-128"/>
              </a:rPr>
              <a:t>PHITS</a:t>
            </a:r>
            <a:r>
              <a:rPr kumimoji="1" lang="ja-JP" altLang="en-US" sz="2400">
                <a:solidFill>
                  <a:srgbClr val="0000CC"/>
                </a:solidFill>
                <a:latin typeface="Arial Black" pitchFamily="34" charset="0"/>
                <a:ea typeface="HG創英角ｺﾞｼｯｸUB" pitchFamily="49" charset="-128"/>
              </a:rPr>
              <a:t>とは？</a:t>
            </a:r>
          </a:p>
        </p:txBody>
      </p:sp>
      <p:sp>
        <p:nvSpPr>
          <p:cNvPr id="31751" name="Text Box 13"/>
          <p:cNvSpPr txBox="1">
            <a:spLocks noChangeArrowheads="1"/>
          </p:cNvSpPr>
          <p:nvPr/>
        </p:nvSpPr>
        <p:spPr bwMode="auto">
          <a:xfrm>
            <a:off x="468313" y="1617663"/>
            <a:ext cx="8213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kumimoji="1" lang="ja-JP" altLang="en-US" sz="2400">
                <a:solidFill>
                  <a:srgbClr val="FF0000"/>
                </a:solidFill>
              </a:rPr>
              <a:t>任意の体系中</a:t>
            </a:r>
            <a:r>
              <a:rPr kumimoji="1" lang="ja-JP" altLang="en-US" sz="2400">
                <a:solidFill>
                  <a:srgbClr val="000000"/>
                </a:solidFill>
              </a:rPr>
              <a:t>における様々な放射線の挙動を、</a:t>
            </a:r>
            <a:r>
              <a:rPr kumimoji="1" lang="ja-JP" altLang="en-US" sz="2400">
                <a:solidFill>
                  <a:srgbClr val="FF0000"/>
                </a:solidFill>
              </a:rPr>
              <a:t>核反応モデル</a:t>
            </a:r>
            <a:r>
              <a:rPr kumimoji="1" lang="ja-JP" altLang="en-US" sz="2400">
                <a:solidFill>
                  <a:srgbClr val="000000"/>
                </a:solidFill>
              </a:rPr>
              <a:t>や</a:t>
            </a:r>
            <a:r>
              <a:rPr kumimoji="1" lang="ja-JP" altLang="en-US" sz="2400">
                <a:solidFill>
                  <a:srgbClr val="FF0000"/>
                </a:solidFill>
              </a:rPr>
              <a:t>核データ</a:t>
            </a:r>
            <a:r>
              <a:rPr kumimoji="1" lang="ja-JP" altLang="en-US" sz="2400">
                <a:solidFill>
                  <a:srgbClr val="000000"/>
                </a:solidFill>
              </a:rPr>
              <a:t>を用いて模擬するモンテカルロ計算コード</a:t>
            </a:r>
            <a:endParaRPr lang="en-US" altLang="ja-JP" sz="2400" u="sng">
              <a:solidFill>
                <a:srgbClr val="FF0000"/>
              </a:solidFill>
            </a:endParaRPr>
          </a:p>
        </p:txBody>
      </p:sp>
      <p:sp>
        <p:nvSpPr>
          <p:cNvPr id="31752" name="Text Box 18"/>
          <p:cNvSpPr txBox="1">
            <a:spLocks noChangeArrowheads="1"/>
          </p:cNvSpPr>
          <p:nvPr/>
        </p:nvSpPr>
        <p:spPr bwMode="auto">
          <a:xfrm>
            <a:off x="2795588" y="2636838"/>
            <a:ext cx="3200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709" tIns="49355" rIns="98709" bIns="49355">
            <a:spAutoFit/>
          </a:bodyPr>
          <a:lstStyle>
            <a:lvl1pPr defTabSz="987425">
              <a:spcBef>
                <a:spcPct val="20000"/>
              </a:spcBef>
              <a:buChar char="•"/>
              <a:defRPr sz="3200">
                <a:solidFill>
                  <a:schemeClr val="tx1"/>
                </a:solidFill>
                <a:latin typeface="Arial" charset="0"/>
              </a:defRPr>
            </a:lvl1pPr>
            <a:lvl2pPr marL="742950" indent="-285750" defTabSz="987425">
              <a:spcBef>
                <a:spcPct val="20000"/>
              </a:spcBef>
              <a:buChar char="–"/>
              <a:defRPr sz="2800">
                <a:solidFill>
                  <a:schemeClr val="tx1"/>
                </a:solidFill>
                <a:latin typeface="Arial" charset="0"/>
              </a:defRPr>
            </a:lvl2pPr>
            <a:lvl3pPr marL="1143000" indent="-228600" defTabSz="987425">
              <a:spcBef>
                <a:spcPct val="20000"/>
              </a:spcBef>
              <a:buChar char="•"/>
              <a:defRPr sz="2400">
                <a:solidFill>
                  <a:schemeClr val="tx1"/>
                </a:solidFill>
                <a:latin typeface="Arial" charset="0"/>
              </a:defRPr>
            </a:lvl3pPr>
            <a:lvl4pPr marL="1600200" indent="-228600" defTabSz="987425">
              <a:spcBef>
                <a:spcPct val="20000"/>
              </a:spcBef>
              <a:buChar char="–"/>
              <a:defRPr sz="2000">
                <a:solidFill>
                  <a:schemeClr val="tx1"/>
                </a:solidFill>
                <a:latin typeface="Arial" charset="0"/>
              </a:defRPr>
            </a:lvl4pPr>
            <a:lvl5pPr marL="2057400" indent="-228600" defTabSz="987425">
              <a:spcBef>
                <a:spcPct val="20000"/>
              </a:spcBef>
              <a:buChar char="»"/>
              <a:defRPr sz="2000">
                <a:solidFill>
                  <a:schemeClr val="tx1"/>
                </a:solidFill>
                <a:latin typeface="Arial" charset="0"/>
              </a:defRPr>
            </a:lvl5pPr>
            <a:lvl6pPr marL="2514600" indent="-228600" defTabSz="987425" eaLnBrk="0" fontAlgn="base" hangingPunct="0">
              <a:spcBef>
                <a:spcPct val="20000"/>
              </a:spcBef>
              <a:spcAft>
                <a:spcPct val="0"/>
              </a:spcAft>
              <a:buChar char="»"/>
              <a:defRPr sz="2000">
                <a:solidFill>
                  <a:schemeClr val="tx1"/>
                </a:solidFill>
                <a:latin typeface="Arial" charset="0"/>
              </a:defRPr>
            </a:lvl6pPr>
            <a:lvl7pPr marL="2971800" indent="-228600" defTabSz="987425" eaLnBrk="0" fontAlgn="base" hangingPunct="0">
              <a:spcBef>
                <a:spcPct val="20000"/>
              </a:spcBef>
              <a:spcAft>
                <a:spcPct val="0"/>
              </a:spcAft>
              <a:buChar char="»"/>
              <a:defRPr sz="2000">
                <a:solidFill>
                  <a:schemeClr val="tx1"/>
                </a:solidFill>
                <a:latin typeface="Arial" charset="0"/>
              </a:defRPr>
            </a:lvl7pPr>
            <a:lvl8pPr marL="3429000" indent="-228600" defTabSz="987425" eaLnBrk="0" fontAlgn="base" hangingPunct="0">
              <a:spcBef>
                <a:spcPct val="20000"/>
              </a:spcBef>
              <a:spcAft>
                <a:spcPct val="0"/>
              </a:spcAft>
              <a:buChar char="»"/>
              <a:defRPr sz="2000">
                <a:solidFill>
                  <a:schemeClr val="tx1"/>
                </a:solidFill>
                <a:latin typeface="Arial" charset="0"/>
              </a:defRPr>
            </a:lvl8pPr>
            <a:lvl9pPr marL="3886200" indent="-228600" defTabSz="9874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ja-JP" altLang="en-US" sz="2400">
                <a:solidFill>
                  <a:srgbClr val="0000CC"/>
                </a:solidFill>
                <a:latin typeface="Arial Black" pitchFamily="34" charset="0"/>
                <a:ea typeface="HG創英角ｺﾞｼｯｸUB" pitchFamily="49" charset="-128"/>
              </a:rPr>
              <a:t>適用例</a:t>
            </a:r>
          </a:p>
        </p:txBody>
      </p:sp>
      <p:sp>
        <p:nvSpPr>
          <p:cNvPr id="31753" name="Text Box 22"/>
          <p:cNvSpPr txBox="1">
            <a:spLocks noChangeArrowheads="1"/>
          </p:cNvSpPr>
          <p:nvPr/>
        </p:nvSpPr>
        <p:spPr bwMode="auto">
          <a:xfrm>
            <a:off x="679450" y="4465638"/>
            <a:ext cx="200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1800">
                <a:solidFill>
                  <a:srgbClr val="000000"/>
                </a:solidFill>
              </a:rPr>
              <a:t>加速器遮へい設計</a:t>
            </a:r>
          </a:p>
        </p:txBody>
      </p:sp>
      <p:sp>
        <p:nvSpPr>
          <p:cNvPr id="31754" name="Text Box 23"/>
          <p:cNvSpPr txBox="1">
            <a:spLocks noChangeArrowheads="1"/>
          </p:cNvSpPr>
          <p:nvPr/>
        </p:nvSpPr>
        <p:spPr bwMode="auto">
          <a:xfrm>
            <a:off x="3216275" y="4449763"/>
            <a:ext cx="2492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1800">
                <a:solidFill>
                  <a:srgbClr val="000000"/>
                </a:solidFill>
              </a:rPr>
              <a:t>放射線治療＆防護研究</a:t>
            </a:r>
          </a:p>
        </p:txBody>
      </p:sp>
      <p:sp>
        <p:nvSpPr>
          <p:cNvPr id="31755" name="Text Box 24"/>
          <p:cNvSpPr txBox="1">
            <a:spLocks noChangeArrowheads="1"/>
          </p:cNvSpPr>
          <p:nvPr/>
        </p:nvSpPr>
        <p:spPr bwMode="auto">
          <a:xfrm>
            <a:off x="6313488" y="4445000"/>
            <a:ext cx="214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1800">
                <a:solidFill>
                  <a:srgbClr val="000000"/>
                </a:solidFill>
              </a:rPr>
              <a:t>宇宙・地球惑星科学</a:t>
            </a:r>
          </a:p>
        </p:txBody>
      </p:sp>
      <p:sp>
        <p:nvSpPr>
          <p:cNvPr id="31756" name="スライド番号プレースホルダ 2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1A7C3A6-C834-4203-A370-D246DBEB2EAF}" type="slidenum">
              <a:rPr lang="ja-JP" altLang="en-US" sz="1400" smtClean="0">
                <a:solidFill>
                  <a:srgbClr val="000000"/>
                </a:solidFill>
              </a:rPr>
              <a:pPr>
                <a:spcBef>
                  <a:spcPct val="0"/>
                </a:spcBef>
                <a:buFontTx/>
                <a:buNone/>
              </a:pPr>
              <a:t>2</a:t>
            </a:fld>
            <a:endParaRPr lang="en-US" altLang="ja-JP" sz="1400" smtClean="0">
              <a:solidFill>
                <a:srgbClr val="000000"/>
              </a:solidFill>
            </a:endParaRPr>
          </a:p>
        </p:txBody>
      </p:sp>
      <p:sp>
        <p:nvSpPr>
          <p:cNvPr id="31757" name="テキスト ボックス 34"/>
          <p:cNvSpPr txBox="1">
            <a:spLocks noChangeArrowheads="1"/>
          </p:cNvSpPr>
          <p:nvPr/>
        </p:nvSpPr>
        <p:spPr bwMode="auto">
          <a:xfrm>
            <a:off x="3297238" y="6496050"/>
            <a:ext cx="237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en-US" altLang="ja-JP" sz="1800">
                <a:solidFill>
                  <a:srgbClr val="000000"/>
                </a:solidFill>
              </a:rPr>
              <a:t>http://phits.jaea.go.jp/</a:t>
            </a:r>
            <a:endParaRPr kumimoji="1" lang="ja-JP" altLang="en-US" sz="1800">
              <a:solidFill>
                <a:srgbClr val="000000"/>
              </a:solidFill>
            </a:endParaRPr>
          </a:p>
        </p:txBody>
      </p:sp>
      <p:sp>
        <p:nvSpPr>
          <p:cNvPr id="31758" name="AutoShape 11"/>
          <p:cNvSpPr>
            <a:spLocks noChangeArrowheads="1"/>
          </p:cNvSpPr>
          <p:nvPr/>
        </p:nvSpPr>
        <p:spPr bwMode="auto">
          <a:xfrm>
            <a:off x="280988" y="5013325"/>
            <a:ext cx="8539162" cy="1482725"/>
          </a:xfrm>
          <a:prstGeom prst="roundRect">
            <a:avLst>
              <a:gd name="adj" fmla="val 11093"/>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solidFill>
                <a:srgbClr val="000000"/>
              </a:solidFill>
            </a:endParaRPr>
          </a:p>
        </p:txBody>
      </p:sp>
      <p:sp>
        <p:nvSpPr>
          <p:cNvPr id="31759" name="Text Box 12"/>
          <p:cNvSpPr txBox="1">
            <a:spLocks noChangeArrowheads="1"/>
          </p:cNvSpPr>
          <p:nvPr/>
        </p:nvSpPr>
        <p:spPr bwMode="auto">
          <a:xfrm>
            <a:off x="2814638" y="5013325"/>
            <a:ext cx="32004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709" tIns="49355" rIns="98709" bIns="49355">
            <a:spAutoFit/>
          </a:bodyPr>
          <a:lstStyle>
            <a:lvl1pPr defTabSz="987425">
              <a:spcBef>
                <a:spcPct val="20000"/>
              </a:spcBef>
              <a:buChar char="•"/>
              <a:defRPr sz="3200">
                <a:solidFill>
                  <a:schemeClr val="tx1"/>
                </a:solidFill>
                <a:latin typeface="Arial" charset="0"/>
              </a:defRPr>
            </a:lvl1pPr>
            <a:lvl2pPr marL="742950" indent="-285750" defTabSz="987425">
              <a:spcBef>
                <a:spcPct val="20000"/>
              </a:spcBef>
              <a:buChar char="–"/>
              <a:defRPr sz="2800">
                <a:solidFill>
                  <a:schemeClr val="tx1"/>
                </a:solidFill>
                <a:latin typeface="Arial" charset="0"/>
              </a:defRPr>
            </a:lvl2pPr>
            <a:lvl3pPr marL="1143000" indent="-228600" defTabSz="987425">
              <a:spcBef>
                <a:spcPct val="20000"/>
              </a:spcBef>
              <a:buChar char="•"/>
              <a:defRPr sz="2400">
                <a:solidFill>
                  <a:schemeClr val="tx1"/>
                </a:solidFill>
                <a:latin typeface="Arial" charset="0"/>
              </a:defRPr>
            </a:lvl3pPr>
            <a:lvl4pPr marL="1600200" indent="-228600" defTabSz="987425">
              <a:spcBef>
                <a:spcPct val="20000"/>
              </a:spcBef>
              <a:buChar char="–"/>
              <a:defRPr sz="2000">
                <a:solidFill>
                  <a:schemeClr val="tx1"/>
                </a:solidFill>
                <a:latin typeface="Arial" charset="0"/>
              </a:defRPr>
            </a:lvl4pPr>
            <a:lvl5pPr marL="2057400" indent="-228600" defTabSz="987425">
              <a:spcBef>
                <a:spcPct val="20000"/>
              </a:spcBef>
              <a:buChar char="»"/>
              <a:defRPr sz="2000">
                <a:solidFill>
                  <a:schemeClr val="tx1"/>
                </a:solidFill>
                <a:latin typeface="Arial" charset="0"/>
              </a:defRPr>
            </a:lvl5pPr>
            <a:lvl6pPr marL="2514600" indent="-228600" defTabSz="987425" eaLnBrk="0" fontAlgn="base" hangingPunct="0">
              <a:spcBef>
                <a:spcPct val="20000"/>
              </a:spcBef>
              <a:spcAft>
                <a:spcPct val="0"/>
              </a:spcAft>
              <a:buChar char="»"/>
              <a:defRPr sz="2000">
                <a:solidFill>
                  <a:schemeClr val="tx1"/>
                </a:solidFill>
                <a:latin typeface="Arial" charset="0"/>
              </a:defRPr>
            </a:lvl6pPr>
            <a:lvl7pPr marL="2971800" indent="-228600" defTabSz="987425" eaLnBrk="0" fontAlgn="base" hangingPunct="0">
              <a:spcBef>
                <a:spcPct val="20000"/>
              </a:spcBef>
              <a:spcAft>
                <a:spcPct val="0"/>
              </a:spcAft>
              <a:buChar char="»"/>
              <a:defRPr sz="2000">
                <a:solidFill>
                  <a:schemeClr val="tx1"/>
                </a:solidFill>
                <a:latin typeface="Arial" charset="0"/>
              </a:defRPr>
            </a:lvl7pPr>
            <a:lvl8pPr marL="3429000" indent="-228600" defTabSz="987425" eaLnBrk="0" fontAlgn="base" hangingPunct="0">
              <a:spcBef>
                <a:spcPct val="20000"/>
              </a:spcBef>
              <a:spcAft>
                <a:spcPct val="0"/>
              </a:spcAft>
              <a:buChar char="»"/>
              <a:defRPr sz="2000">
                <a:solidFill>
                  <a:schemeClr val="tx1"/>
                </a:solidFill>
                <a:latin typeface="Arial" charset="0"/>
              </a:defRPr>
            </a:lvl8pPr>
            <a:lvl9pPr marL="3886200" indent="-228600" defTabSz="9874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ja-JP" altLang="en-US" sz="2400">
                <a:solidFill>
                  <a:srgbClr val="0000CC"/>
                </a:solidFill>
                <a:latin typeface="Arial Black" pitchFamily="34" charset="0"/>
                <a:ea typeface="HG創英角ｺﾞｼｯｸUB" pitchFamily="49" charset="-128"/>
              </a:rPr>
              <a:t>入手方法</a:t>
            </a:r>
          </a:p>
        </p:txBody>
      </p:sp>
      <p:sp>
        <p:nvSpPr>
          <p:cNvPr id="31760" name="Text Box 13"/>
          <p:cNvSpPr txBox="1">
            <a:spLocks noChangeArrowheads="1"/>
          </p:cNvSpPr>
          <p:nvPr/>
        </p:nvSpPr>
        <p:spPr bwMode="auto">
          <a:xfrm>
            <a:off x="319088" y="5391150"/>
            <a:ext cx="8501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5900" indent="-215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ja-JP" sz="2000">
                <a:solidFill>
                  <a:srgbClr val="000000"/>
                </a:solidFill>
              </a:rPr>
              <a:t>PHITS</a:t>
            </a:r>
            <a:r>
              <a:rPr lang="ja-JP" altLang="en-US" sz="2000">
                <a:solidFill>
                  <a:srgbClr val="000000"/>
                </a:solidFill>
              </a:rPr>
              <a:t>講習会に参加する</a:t>
            </a:r>
            <a:endParaRPr lang="en-US" altLang="ja-JP" sz="2000">
              <a:solidFill>
                <a:srgbClr val="000000"/>
              </a:solidFill>
            </a:endParaRPr>
          </a:p>
          <a:p>
            <a:pPr>
              <a:spcBef>
                <a:spcPct val="0"/>
              </a:spcBef>
            </a:pPr>
            <a:r>
              <a:rPr lang="en-US" altLang="ja-JP" sz="2000">
                <a:solidFill>
                  <a:srgbClr val="000000"/>
                </a:solidFill>
              </a:rPr>
              <a:t>RIST</a:t>
            </a:r>
            <a:r>
              <a:rPr lang="ja-JP" altLang="en-US" sz="2000">
                <a:solidFill>
                  <a:srgbClr val="000000"/>
                </a:solidFill>
              </a:rPr>
              <a:t>の原子力コードセンターに依頼する（国内ユーザー，手数料</a:t>
            </a:r>
            <a:r>
              <a:rPr lang="en-US" altLang="ja-JP" sz="2000">
                <a:solidFill>
                  <a:srgbClr val="000000"/>
                </a:solidFill>
              </a:rPr>
              <a:t>13,176</a:t>
            </a:r>
            <a:r>
              <a:rPr lang="ja-JP" altLang="en-US" sz="2000">
                <a:solidFill>
                  <a:srgbClr val="000000"/>
                </a:solidFill>
              </a:rPr>
              <a:t>円）</a:t>
            </a:r>
            <a:endParaRPr lang="en-US" altLang="ja-JP" sz="2000">
              <a:solidFill>
                <a:srgbClr val="000000"/>
              </a:solidFill>
            </a:endParaRPr>
          </a:p>
          <a:p>
            <a:pPr>
              <a:spcBef>
                <a:spcPct val="0"/>
              </a:spcBef>
            </a:pPr>
            <a:r>
              <a:rPr lang="en-US" altLang="ja-JP" sz="2000">
                <a:solidFill>
                  <a:srgbClr val="000000"/>
                </a:solidFill>
              </a:rPr>
              <a:t>OECD/NEA Databank</a:t>
            </a:r>
            <a:r>
              <a:rPr lang="ja-JP" altLang="en-US" sz="2000">
                <a:solidFill>
                  <a:srgbClr val="000000"/>
                </a:solidFill>
              </a:rPr>
              <a:t>もしくは</a:t>
            </a:r>
            <a:r>
              <a:rPr lang="en-US" altLang="ja-JP" sz="2000">
                <a:solidFill>
                  <a:srgbClr val="000000"/>
                </a:solidFill>
              </a:rPr>
              <a:t>RSICC</a:t>
            </a:r>
            <a:r>
              <a:rPr lang="ja-JP" altLang="en-US" sz="2000">
                <a:solidFill>
                  <a:srgbClr val="000000"/>
                </a:solidFill>
              </a:rPr>
              <a:t>に依頼する（国外ユーザー）</a:t>
            </a:r>
            <a:endParaRPr lang="en-US" altLang="ja-JP" sz="2000">
              <a:solidFill>
                <a:srgbClr val="000000"/>
              </a:solidFill>
            </a:endParaRPr>
          </a:p>
        </p:txBody>
      </p:sp>
      <p:grpSp>
        <p:nvGrpSpPr>
          <p:cNvPr id="31761" name="グループ化 1"/>
          <p:cNvGrpSpPr>
            <a:grpSpLocks/>
          </p:cNvGrpSpPr>
          <p:nvPr/>
        </p:nvGrpSpPr>
        <p:grpSpPr bwMode="auto">
          <a:xfrm>
            <a:off x="6092825" y="3067050"/>
            <a:ext cx="2589213" cy="1319213"/>
            <a:chOff x="6092825" y="3067050"/>
            <a:chExt cx="2589213" cy="1319213"/>
          </a:xfrm>
        </p:grpSpPr>
        <p:pic>
          <p:nvPicPr>
            <p:cNvPr id="3176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2825" y="3076575"/>
              <a:ext cx="2589213" cy="130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66"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013" y="3067050"/>
              <a:ext cx="1030287" cy="879475"/>
            </a:xfrm>
            <a:prstGeom prst="rect">
              <a:avLst/>
            </a:prstGeom>
            <a:noFill/>
            <a:ln w="9525">
              <a:solidFill>
                <a:srgbClr val="0000CC"/>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3176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4763" y="3705225"/>
              <a:ext cx="385762"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176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750" y="2997200"/>
            <a:ext cx="2503488" cy="154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63" name="Picture 55" descr="kumxz05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5313" y="3082925"/>
            <a:ext cx="17970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363" y="3038475"/>
            <a:ext cx="80645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73"/>
          <p:cNvSpPr>
            <a:spLocks noChangeArrowheads="1"/>
          </p:cNvSpPr>
          <p:nvPr/>
        </p:nvSpPr>
        <p:spPr bwMode="auto">
          <a:xfrm>
            <a:off x="142875" y="4832350"/>
            <a:ext cx="8786813" cy="1687513"/>
          </a:xfrm>
          <a:prstGeom prst="roundRect">
            <a:avLst>
              <a:gd name="adj" fmla="val 14153"/>
            </a:avLst>
          </a:prstGeom>
          <a:solidFill>
            <a:srgbClr val="FFFFFF"/>
          </a:solidFill>
          <a:ln w="38100">
            <a:solidFill>
              <a:srgbClr val="0000FF"/>
            </a:solidFill>
            <a:round/>
            <a:headEnd/>
            <a:tailEnd/>
          </a:ln>
          <a:effectLst>
            <a:outerShdw dist="53882" dir="2700000" algn="ctr" rotWithShape="0">
              <a:schemeClr val="bg2"/>
            </a:outerShdw>
          </a:effectLst>
        </p:spPr>
        <p:txBody>
          <a:bodyPr lIns="72000" tIns="36000" rIns="72000" bIns="36000"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ja-JP" sz="2000">
              <a:solidFill>
                <a:srgbClr val="FF0000"/>
              </a:solidFill>
            </a:endParaRPr>
          </a:p>
        </p:txBody>
      </p:sp>
      <p:sp>
        <p:nvSpPr>
          <p:cNvPr id="53" name="角丸四角形 52"/>
          <p:cNvSpPr/>
          <p:nvPr/>
        </p:nvSpPr>
        <p:spPr bwMode="auto">
          <a:xfrm>
            <a:off x="2190750" y="5445125"/>
            <a:ext cx="3100388" cy="857250"/>
          </a:xfrm>
          <a:prstGeom prst="roundRect">
            <a:avLst/>
          </a:prstGeom>
          <a:solidFill>
            <a:srgbClr val="CCFFFF"/>
          </a:solidFill>
          <a:ln w="28575" cap="flat" cmpd="sng" algn="ctr">
            <a:solidFill>
              <a:srgbClr val="0000CC"/>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defRPr/>
            </a:pPr>
            <a:endParaRPr lang="ja-JP" altLang="en-US"/>
          </a:p>
        </p:txBody>
      </p:sp>
      <p:sp>
        <p:nvSpPr>
          <p:cNvPr id="49" name="角丸四角形 48"/>
          <p:cNvSpPr/>
          <p:nvPr/>
        </p:nvSpPr>
        <p:spPr bwMode="auto">
          <a:xfrm>
            <a:off x="263525" y="5410200"/>
            <a:ext cx="1735138" cy="892175"/>
          </a:xfrm>
          <a:prstGeom prst="roundRect">
            <a:avLst/>
          </a:prstGeom>
          <a:solidFill>
            <a:srgbClr val="CCFFFF"/>
          </a:solidFill>
          <a:ln w="28575" cap="flat" cmpd="sng" algn="ctr">
            <a:solidFill>
              <a:srgbClr val="0000CC"/>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defRPr/>
            </a:pPr>
            <a:endParaRPr lang="ja-JP" altLang="en-US"/>
          </a:p>
        </p:txBody>
      </p:sp>
      <p:sp>
        <p:nvSpPr>
          <p:cNvPr id="5018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D144DD0-B3CD-4D63-9C8B-9D0C1B4793A3}" type="slidenum">
              <a:rPr lang="ja-JP" altLang="en-US" sz="1400" smtClean="0"/>
              <a:pPr>
                <a:spcBef>
                  <a:spcPct val="0"/>
                </a:spcBef>
                <a:buFontTx/>
                <a:buNone/>
              </a:pPr>
              <a:t>20</a:t>
            </a:fld>
            <a:endParaRPr lang="en-US" altLang="ja-JP" sz="1400" smtClean="0"/>
          </a:p>
        </p:txBody>
      </p:sp>
      <p:sp>
        <p:nvSpPr>
          <p:cNvPr id="111692" name="AutoShape 76"/>
          <p:cNvSpPr>
            <a:spLocks noChangeArrowheads="1"/>
          </p:cNvSpPr>
          <p:nvPr/>
        </p:nvSpPr>
        <p:spPr bwMode="auto">
          <a:xfrm>
            <a:off x="611188" y="142875"/>
            <a:ext cx="7921625" cy="668338"/>
          </a:xfrm>
          <a:prstGeom prst="roundRect">
            <a:avLst>
              <a:gd name="adj" fmla="val 8106"/>
            </a:avLst>
          </a:prstGeom>
          <a:solidFill>
            <a:srgbClr val="FFFFFF"/>
          </a:solidFill>
          <a:ln w="44450">
            <a:solidFill>
              <a:srgbClr val="0066CC"/>
            </a:solidFill>
            <a:round/>
            <a:headEnd/>
            <a:tailEnd/>
          </a:ln>
          <a:effectLst>
            <a:outerShdw dist="53882" dir="2700000" algn="ctr" rotWithShape="0">
              <a:schemeClr val="bg2"/>
            </a:outerShdw>
          </a:effectLst>
        </p:spPr>
        <p:txBody>
          <a:bodyPr lIns="165600" tIns="72000" rIns="165600" bIns="72000">
            <a:spAutoFit/>
          </a:bodyPr>
          <a:lstStyle/>
          <a:p>
            <a:pPr marL="342900" indent="-342900" algn="ctr" eaLnBrk="1" hangingPunct="1">
              <a:defRPr/>
            </a:pPr>
            <a:r>
              <a:rPr kumimoji="1"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大気入射宇宙線スペクトルモデルの構築</a:t>
            </a:r>
          </a:p>
        </p:txBody>
      </p:sp>
      <p:sp>
        <p:nvSpPr>
          <p:cNvPr id="50183" name="AutoShape 73"/>
          <p:cNvSpPr>
            <a:spLocks noChangeArrowheads="1"/>
          </p:cNvSpPr>
          <p:nvPr/>
        </p:nvSpPr>
        <p:spPr bwMode="auto">
          <a:xfrm>
            <a:off x="285750" y="928688"/>
            <a:ext cx="8572500" cy="3786187"/>
          </a:xfrm>
          <a:prstGeom prst="roundRect">
            <a:avLst>
              <a:gd name="adj" fmla="val 6667"/>
            </a:avLst>
          </a:prstGeom>
          <a:solidFill>
            <a:srgbClr val="FFFFFF"/>
          </a:solidFill>
          <a:ln w="38100">
            <a:solidFill>
              <a:srgbClr val="0000FF"/>
            </a:solidFill>
            <a:round/>
            <a:headEnd/>
            <a:tailEnd/>
          </a:ln>
          <a:effectLst>
            <a:outerShdw dist="53882" dir="2700000" algn="ctr" rotWithShape="0">
              <a:schemeClr val="bg2"/>
            </a:outerShdw>
          </a:effectLst>
        </p:spPr>
        <p:txBody>
          <a:bodyPr lIns="72000" tIns="36000" rIns="72000" bIns="36000"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ja-JP" sz="2000">
              <a:solidFill>
                <a:srgbClr val="FF0000"/>
              </a:solidFill>
            </a:endParaRPr>
          </a:p>
        </p:txBody>
      </p:sp>
      <p:sp>
        <p:nvSpPr>
          <p:cNvPr id="50184" name="正方形/長方形 22"/>
          <p:cNvSpPr>
            <a:spLocks noChangeArrowheads="1"/>
          </p:cNvSpPr>
          <p:nvPr/>
        </p:nvSpPr>
        <p:spPr bwMode="auto">
          <a:xfrm>
            <a:off x="357188" y="4264025"/>
            <a:ext cx="85010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200" b="1">
                <a:solidFill>
                  <a:srgbClr val="0000CC"/>
                </a:solidFill>
                <a:latin typeface="Arial Black" pitchFamily="34" charset="0"/>
              </a:rPr>
              <a:t>気球実験</a:t>
            </a:r>
            <a:r>
              <a:rPr lang="en-US" altLang="ja-JP" sz="2200" b="1">
                <a:solidFill>
                  <a:srgbClr val="0000CC"/>
                </a:solidFill>
                <a:latin typeface="Arial Black" pitchFamily="34" charset="0"/>
              </a:rPr>
              <a:t>BESS*</a:t>
            </a:r>
            <a:r>
              <a:rPr lang="ja-JP" altLang="en-US" sz="2200" b="1">
                <a:solidFill>
                  <a:srgbClr val="0000CC"/>
                </a:solidFill>
                <a:latin typeface="Arial Black" pitchFamily="34" charset="0"/>
              </a:rPr>
              <a:t>で測定した大気</a:t>
            </a:r>
            <a:r>
              <a:rPr lang="en-US" altLang="ja-JP" sz="2200" b="1">
                <a:solidFill>
                  <a:srgbClr val="0000CC"/>
                </a:solidFill>
                <a:latin typeface="Arial Black" pitchFamily="34" charset="0"/>
              </a:rPr>
              <a:t>TOP</a:t>
            </a:r>
            <a:r>
              <a:rPr lang="ja-JP" altLang="en-US" sz="2200" b="1">
                <a:solidFill>
                  <a:srgbClr val="0000CC"/>
                </a:solidFill>
                <a:latin typeface="Arial Black" pitchFamily="34" charset="0"/>
              </a:rPr>
              <a:t>における銀河宇宙線スペクトル</a:t>
            </a:r>
          </a:p>
        </p:txBody>
      </p:sp>
      <p:sp>
        <p:nvSpPr>
          <p:cNvPr id="50185" name="正方形/長方形 49"/>
          <p:cNvSpPr>
            <a:spLocks noChangeArrowheads="1"/>
          </p:cNvSpPr>
          <p:nvPr/>
        </p:nvSpPr>
        <p:spPr bwMode="auto">
          <a:xfrm>
            <a:off x="109538" y="4883150"/>
            <a:ext cx="8786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000"/>
              <a:t>大気入射スペクトル </a:t>
            </a:r>
            <a:r>
              <a:rPr lang="en-US" altLang="ja-JP" sz="2000"/>
              <a:t>= </a:t>
            </a:r>
            <a:r>
              <a:rPr lang="en-US" altLang="ja-JP" sz="2000" u="sng"/>
              <a:t>LIS</a:t>
            </a:r>
            <a:r>
              <a:rPr lang="ja-JP" altLang="en-US" sz="2000" u="sng"/>
              <a:t>スペクトル</a:t>
            </a:r>
            <a:r>
              <a:rPr lang="en-US" altLang="ja-JP" sz="2000"/>
              <a:t>   x   </a:t>
            </a:r>
            <a:r>
              <a:rPr lang="en-US" altLang="ja-JP" sz="2000" u="sng"/>
              <a:t>Solar modulation</a:t>
            </a:r>
            <a:r>
              <a:rPr lang="ja-JP" altLang="en-US" sz="2000" u="sng"/>
              <a:t>効果</a:t>
            </a:r>
            <a:r>
              <a:rPr lang="en-US" altLang="ja-JP" sz="2000"/>
              <a:t> </a:t>
            </a:r>
            <a:r>
              <a:rPr lang="ja-JP" altLang="en-US" sz="2000"/>
              <a:t> </a:t>
            </a:r>
            <a:r>
              <a:rPr lang="en-US" altLang="ja-JP" sz="2000"/>
              <a:t>x   </a:t>
            </a:r>
            <a:r>
              <a:rPr lang="ja-JP" altLang="en-US" sz="2000" u="sng"/>
              <a:t>地磁気効果</a:t>
            </a:r>
            <a:endParaRPr lang="en-US" altLang="ja-JP" sz="2000" u="sng"/>
          </a:p>
        </p:txBody>
      </p:sp>
      <p:pic>
        <p:nvPicPr>
          <p:cNvPr id="50186" name="Picture 3" descr="D:\Tatsu\gakkai\2010\SPE-kyoto\graph\Fig1-ProtonHe@TOA-BESS.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785813"/>
            <a:ext cx="5519737"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5" descr="D:\Tatsu\gakkai\2010\SPE-kyoto\graph\Fig1-ProtonHe@TOA-BESS-LIS.e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063" y="785813"/>
            <a:ext cx="5519737"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8" name="Picture 4" descr="D:\Tatsu\gakkai\2010\SPE-kyoto\graph\Fig1-ProtonHe@TOA-BESS-fit.e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063" y="785813"/>
            <a:ext cx="5519737"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正方形/長方形 44"/>
          <p:cNvSpPr>
            <a:spLocks noChangeArrowheads="1"/>
          </p:cNvSpPr>
          <p:nvPr/>
        </p:nvSpPr>
        <p:spPr bwMode="auto">
          <a:xfrm>
            <a:off x="0" y="651986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1600"/>
              <a:t>*Shikaze et al, Astropart. Phys. 28, 154 (2007)</a:t>
            </a:r>
          </a:p>
        </p:txBody>
      </p:sp>
      <p:sp>
        <p:nvSpPr>
          <p:cNvPr id="5019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50191" name="正方形/長方形 47"/>
          <p:cNvSpPr>
            <a:spLocks noChangeArrowheads="1"/>
          </p:cNvSpPr>
          <p:nvPr/>
        </p:nvSpPr>
        <p:spPr bwMode="auto">
          <a:xfrm>
            <a:off x="2225675" y="5680075"/>
            <a:ext cx="3116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1600"/>
              <a:t>太陽活動度（</a:t>
            </a:r>
            <a:r>
              <a:rPr lang="en-US" altLang="ja-JP" sz="1600"/>
              <a:t>FFP</a:t>
            </a:r>
            <a:r>
              <a:rPr lang="ja-JP" altLang="en-US" sz="1600"/>
              <a:t>）は地上中性子モニタの計数率より決定</a:t>
            </a:r>
            <a:endParaRPr lang="en-US" altLang="ja-JP" sz="1600"/>
          </a:p>
        </p:txBody>
      </p:sp>
      <p:sp>
        <p:nvSpPr>
          <p:cNvPr id="50192" name="正方形/長方形 56"/>
          <p:cNvSpPr>
            <a:spLocks noChangeArrowheads="1"/>
          </p:cNvSpPr>
          <p:nvPr/>
        </p:nvSpPr>
        <p:spPr bwMode="auto">
          <a:xfrm>
            <a:off x="336550" y="5429250"/>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1800">
                <a:solidFill>
                  <a:srgbClr val="0000CC"/>
                </a:solidFill>
                <a:latin typeface="Arial Black" pitchFamily="34" charset="0"/>
              </a:rPr>
              <a:t>BESS</a:t>
            </a:r>
            <a:r>
              <a:rPr lang="ja-JP" altLang="en-US" sz="1800">
                <a:solidFill>
                  <a:srgbClr val="0000CC"/>
                </a:solidFill>
                <a:latin typeface="Arial Black" pitchFamily="34" charset="0"/>
              </a:rPr>
              <a:t>実験</a:t>
            </a:r>
            <a:endParaRPr lang="en-US" altLang="ja-JP" sz="1800">
              <a:solidFill>
                <a:srgbClr val="0000CC"/>
              </a:solidFill>
              <a:latin typeface="Arial Black" pitchFamily="34" charset="0"/>
            </a:endParaRPr>
          </a:p>
        </p:txBody>
      </p:sp>
      <p:sp>
        <p:nvSpPr>
          <p:cNvPr id="50193" name="正方形/長方形 57"/>
          <p:cNvSpPr>
            <a:spLocks noChangeArrowheads="1"/>
          </p:cNvSpPr>
          <p:nvPr/>
        </p:nvSpPr>
        <p:spPr bwMode="auto">
          <a:xfrm>
            <a:off x="2147888" y="5424488"/>
            <a:ext cx="314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1800">
                <a:solidFill>
                  <a:srgbClr val="0000CC"/>
                </a:solidFill>
                <a:latin typeface="Arial Black" pitchFamily="34" charset="0"/>
              </a:rPr>
              <a:t>Force Field Formalism</a:t>
            </a:r>
          </a:p>
        </p:txBody>
      </p:sp>
      <p:sp>
        <p:nvSpPr>
          <p:cNvPr id="50194" name="正方形/長方形 25"/>
          <p:cNvSpPr>
            <a:spLocks noChangeArrowheads="1"/>
          </p:cNvSpPr>
          <p:nvPr/>
        </p:nvSpPr>
        <p:spPr bwMode="auto">
          <a:xfrm>
            <a:off x="355600" y="5688013"/>
            <a:ext cx="1552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1600"/>
              <a:t>Rigidity</a:t>
            </a:r>
            <a:r>
              <a:rPr lang="ja-JP" altLang="en-US" sz="1600"/>
              <a:t>の指数関数で</a:t>
            </a:r>
            <a:r>
              <a:rPr lang="en-US" altLang="ja-JP" sz="1600"/>
              <a:t>fitting</a:t>
            </a:r>
          </a:p>
        </p:txBody>
      </p:sp>
      <p:sp>
        <p:nvSpPr>
          <p:cNvPr id="27" name="角丸四角形 26"/>
          <p:cNvSpPr/>
          <p:nvPr/>
        </p:nvSpPr>
        <p:spPr bwMode="auto">
          <a:xfrm>
            <a:off x="5475288" y="5464175"/>
            <a:ext cx="3273425" cy="857250"/>
          </a:xfrm>
          <a:prstGeom prst="roundRect">
            <a:avLst/>
          </a:prstGeom>
          <a:solidFill>
            <a:srgbClr val="CCFFFF"/>
          </a:solidFill>
          <a:ln w="28575" cap="flat" cmpd="sng" algn="ctr">
            <a:solidFill>
              <a:srgbClr val="0000CC"/>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defRPr/>
            </a:pPr>
            <a:endParaRPr lang="ja-JP" altLang="en-US"/>
          </a:p>
        </p:txBody>
      </p:sp>
      <p:sp>
        <p:nvSpPr>
          <p:cNvPr id="50196" name="正方形/長方形 27"/>
          <p:cNvSpPr>
            <a:spLocks noChangeArrowheads="1"/>
          </p:cNvSpPr>
          <p:nvPr/>
        </p:nvSpPr>
        <p:spPr bwMode="auto">
          <a:xfrm>
            <a:off x="5508625" y="5699125"/>
            <a:ext cx="311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1600"/>
              <a:t>各緯度・経度の値は</a:t>
            </a:r>
            <a:r>
              <a:rPr lang="en-US" altLang="ja-JP" sz="1600"/>
              <a:t>Magneto-Cosmics</a:t>
            </a:r>
            <a:r>
              <a:rPr lang="ja-JP" altLang="en-US" sz="1600"/>
              <a:t>で計算</a:t>
            </a:r>
            <a:endParaRPr lang="en-US" altLang="ja-JP" sz="1600"/>
          </a:p>
        </p:txBody>
      </p:sp>
      <p:sp>
        <p:nvSpPr>
          <p:cNvPr id="50197" name="正方形/長方形 28"/>
          <p:cNvSpPr>
            <a:spLocks noChangeArrowheads="1"/>
          </p:cNvSpPr>
          <p:nvPr/>
        </p:nvSpPr>
        <p:spPr bwMode="auto">
          <a:xfrm>
            <a:off x="5540375" y="5445125"/>
            <a:ext cx="314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1800">
                <a:solidFill>
                  <a:srgbClr val="0000CC"/>
                </a:solidFill>
                <a:latin typeface="Arial Black" pitchFamily="34" charset="0"/>
              </a:rPr>
              <a:t>Vertical Cut-off Rigidity</a:t>
            </a:r>
          </a:p>
        </p:txBody>
      </p:sp>
      <p:cxnSp>
        <p:nvCxnSpPr>
          <p:cNvPr id="50198" name="直線矢印コネクタ 2"/>
          <p:cNvCxnSpPr>
            <a:cxnSpLocks noChangeShapeType="1"/>
          </p:cNvCxnSpPr>
          <p:nvPr/>
        </p:nvCxnSpPr>
        <p:spPr bwMode="auto">
          <a:xfrm flipV="1">
            <a:off x="1998663" y="5229225"/>
            <a:ext cx="701675" cy="234950"/>
          </a:xfrm>
          <a:prstGeom prst="straightConnector1">
            <a:avLst/>
          </a:prstGeom>
          <a:noFill/>
          <a:ln w="19050" algn="ctr">
            <a:solidFill>
              <a:srgbClr val="0000CC"/>
            </a:solidFill>
            <a:round/>
            <a:headEnd/>
            <a:tailEnd type="triangle" w="med" len="med"/>
          </a:ln>
          <a:extLst>
            <a:ext uri="{909E8E84-426E-40DD-AFC4-6F175D3DCCD1}">
              <a14:hiddenFill xmlns:a14="http://schemas.microsoft.com/office/drawing/2010/main">
                <a:noFill/>
              </a14:hiddenFill>
            </a:ext>
          </a:extLst>
        </p:spPr>
      </p:cxnSp>
      <p:cxnSp>
        <p:nvCxnSpPr>
          <p:cNvPr id="50199" name="直線矢印コネクタ 34"/>
          <p:cNvCxnSpPr>
            <a:cxnSpLocks noChangeShapeType="1"/>
          </p:cNvCxnSpPr>
          <p:nvPr/>
        </p:nvCxnSpPr>
        <p:spPr bwMode="auto">
          <a:xfrm flipV="1">
            <a:off x="4319588" y="5210175"/>
            <a:ext cx="701675" cy="233363"/>
          </a:xfrm>
          <a:prstGeom prst="straightConnector1">
            <a:avLst/>
          </a:prstGeom>
          <a:noFill/>
          <a:ln w="19050" algn="ctr">
            <a:solidFill>
              <a:srgbClr val="0000CC"/>
            </a:solidFill>
            <a:round/>
            <a:headEnd/>
            <a:tailEnd type="triangle" w="med" len="med"/>
          </a:ln>
          <a:extLst>
            <a:ext uri="{909E8E84-426E-40DD-AFC4-6F175D3DCCD1}">
              <a14:hiddenFill xmlns:a14="http://schemas.microsoft.com/office/drawing/2010/main">
                <a:noFill/>
              </a14:hiddenFill>
            </a:ext>
          </a:extLst>
        </p:spPr>
      </p:cxnSp>
      <p:cxnSp>
        <p:nvCxnSpPr>
          <p:cNvPr id="50200" name="直線矢印コネクタ 35"/>
          <p:cNvCxnSpPr>
            <a:cxnSpLocks noChangeShapeType="1"/>
          </p:cNvCxnSpPr>
          <p:nvPr/>
        </p:nvCxnSpPr>
        <p:spPr bwMode="auto">
          <a:xfrm flipV="1">
            <a:off x="7308850" y="5216525"/>
            <a:ext cx="701675" cy="234950"/>
          </a:xfrm>
          <a:prstGeom prst="straightConnector1">
            <a:avLst/>
          </a:prstGeom>
          <a:noFill/>
          <a:ln w="19050" algn="ctr">
            <a:solidFill>
              <a:srgbClr val="0000CC"/>
            </a:solidFill>
            <a:round/>
            <a:headEnd/>
            <a:tailEnd type="triangle" w="med" len="med"/>
          </a:ln>
          <a:extLst>
            <a:ext uri="{909E8E84-426E-40DD-AFC4-6F175D3DCCD1}">
              <a14:hiddenFill xmlns:a14="http://schemas.microsoft.com/office/drawing/2010/main">
                <a:noFill/>
              </a14:hiddenFill>
            </a:ext>
          </a:extLst>
        </p:spPr>
      </p:cxn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4"/>
          <p:cNvGrpSpPr>
            <a:grpSpLocks/>
          </p:cNvGrpSpPr>
          <p:nvPr/>
        </p:nvGrpSpPr>
        <p:grpSpPr bwMode="auto">
          <a:xfrm>
            <a:off x="3175000" y="5541963"/>
            <a:ext cx="2571750" cy="785812"/>
            <a:chOff x="5443538" y="4610100"/>
            <a:chExt cx="2740025" cy="966788"/>
          </a:xfrm>
        </p:grpSpPr>
        <p:pic>
          <p:nvPicPr>
            <p:cNvPr id="51227" name="Picture 43" descr="middletowerpc1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975" y="4813300"/>
              <a:ext cx="7635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8" name="Picture 44" descr="middletowerpc1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775" y="4764088"/>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9" name="Picture 45" descr="middletowerpc1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700" y="47117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0" name="Picture 46" descr="middletowerpc1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350" y="4660900"/>
              <a:ext cx="9032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1" name="Picture 47" descr="middletowerpc1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538" y="4610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AutoShape 27"/>
          <p:cNvSpPr>
            <a:spLocks noChangeArrowheads="1"/>
          </p:cNvSpPr>
          <p:nvPr/>
        </p:nvSpPr>
        <p:spPr bwMode="auto">
          <a:xfrm>
            <a:off x="0" y="928688"/>
            <a:ext cx="9144000" cy="4572000"/>
          </a:xfrm>
          <a:prstGeom prst="roundRect">
            <a:avLst>
              <a:gd name="adj" fmla="val 3903"/>
            </a:avLst>
          </a:prstGeom>
          <a:solidFill>
            <a:srgbClr val="0000CC"/>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p>
        </p:txBody>
      </p:sp>
      <p:sp>
        <p:nvSpPr>
          <p:cNvPr id="51204"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682C06D-9380-401A-84AA-C9674726EAE1}" type="slidenum">
              <a:rPr lang="ja-JP" altLang="en-US" sz="1400" smtClean="0"/>
              <a:pPr>
                <a:spcBef>
                  <a:spcPct val="0"/>
                </a:spcBef>
                <a:buFontTx/>
                <a:buNone/>
              </a:pPr>
              <a:t>21</a:t>
            </a:fld>
            <a:endParaRPr lang="en-US" altLang="ja-JP" sz="1400" smtClean="0"/>
          </a:p>
        </p:txBody>
      </p:sp>
      <p:sp>
        <p:nvSpPr>
          <p:cNvPr id="51205" name="AutoShape 27"/>
          <p:cNvSpPr>
            <a:spLocks noChangeArrowheads="1"/>
          </p:cNvSpPr>
          <p:nvPr/>
        </p:nvSpPr>
        <p:spPr bwMode="auto">
          <a:xfrm>
            <a:off x="122238" y="909638"/>
            <a:ext cx="3235325" cy="4176712"/>
          </a:xfrm>
          <a:prstGeom prst="roundRect">
            <a:avLst>
              <a:gd name="adj" fmla="val 7398"/>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p>
        </p:txBody>
      </p:sp>
      <p:sp>
        <p:nvSpPr>
          <p:cNvPr id="51206" name="AutoShape 20"/>
          <p:cNvSpPr>
            <a:spLocks noChangeArrowheads="1"/>
          </p:cNvSpPr>
          <p:nvPr/>
        </p:nvSpPr>
        <p:spPr bwMode="auto">
          <a:xfrm>
            <a:off x="3451225" y="909638"/>
            <a:ext cx="2786063" cy="4179887"/>
          </a:xfrm>
          <a:prstGeom prst="roundRect">
            <a:avLst>
              <a:gd name="adj" fmla="val 7398"/>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p>
        </p:txBody>
      </p:sp>
      <p:sp>
        <p:nvSpPr>
          <p:cNvPr id="51207" name="Text Box 21"/>
          <p:cNvSpPr txBox="1">
            <a:spLocks noChangeArrowheads="1"/>
          </p:cNvSpPr>
          <p:nvPr/>
        </p:nvSpPr>
        <p:spPr bwMode="auto">
          <a:xfrm>
            <a:off x="3665538" y="3552825"/>
            <a:ext cx="2305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2000" b="1">
                <a:solidFill>
                  <a:schemeClr val="accent2"/>
                </a:solidFill>
              </a:rPr>
              <a:t>地球＋大気モデル</a:t>
            </a:r>
          </a:p>
        </p:txBody>
      </p:sp>
      <p:sp>
        <p:nvSpPr>
          <p:cNvPr id="51208" name="Rectangle 23"/>
          <p:cNvSpPr>
            <a:spLocks noChangeArrowheads="1"/>
          </p:cNvSpPr>
          <p:nvPr/>
        </p:nvSpPr>
        <p:spPr bwMode="auto">
          <a:xfrm>
            <a:off x="539750" y="1065213"/>
            <a:ext cx="2427288" cy="2459037"/>
          </a:xfrm>
          <a:prstGeom prst="rect">
            <a:avLst/>
          </a:prstGeom>
          <a:noFill/>
          <a:ln w="31750">
            <a:solidFill>
              <a:srgbClr val="0000FF"/>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pic>
        <p:nvPicPr>
          <p:cNvPr id="51209" name="Picture 24" descr="earth01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714500"/>
            <a:ext cx="23923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25" descr="太陽"/>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25" y="1082675"/>
            <a:ext cx="10620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26" descr="銀河"/>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7663" y="1084263"/>
            <a:ext cx="13366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Text Box 28"/>
          <p:cNvSpPr txBox="1">
            <a:spLocks noChangeArrowheads="1"/>
          </p:cNvSpPr>
          <p:nvPr/>
        </p:nvSpPr>
        <p:spPr bwMode="auto">
          <a:xfrm>
            <a:off x="357188" y="3571875"/>
            <a:ext cx="2928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2000" b="1">
                <a:solidFill>
                  <a:schemeClr val="accent2"/>
                </a:solidFill>
              </a:rPr>
              <a:t>大気入射宇宙線モデル</a:t>
            </a:r>
          </a:p>
        </p:txBody>
      </p:sp>
      <p:pic>
        <p:nvPicPr>
          <p:cNvPr id="51213" name="Picture 32" descr="EarthModel"/>
          <p:cNvPicPr>
            <a:picLocks noChangeAspect="1" noChangeArrowheads="1"/>
          </p:cNvPicPr>
          <p:nvPr/>
        </p:nvPicPr>
        <p:blipFill>
          <a:blip r:embed="rId7" cstate="print">
            <a:extLst>
              <a:ext uri="{28A0092B-C50C-407E-A947-70E740481C1C}">
                <a14:useLocalDpi xmlns:a14="http://schemas.microsoft.com/office/drawing/2010/main" val="0"/>
              </a:ext>
            </a:extLst>
          </a:blip>
          <a:srcRect r="8820"/>
          <a:stretch>
            <a:fillRect/>
          </a:stretch>
        </p:blipFill>
        <p:spPr bwMode="auto">
          <a:xfrm>
            <a:off x="3571875" y="928688"/>
            <a:ext cx="2625725"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4" name="Text Box 35"/>
          <p:cNvSpPr txBox="1">
            <a:spLocks noChangeArrowheads="1"/>
          </p:cNvSpPr>
          <p:nvPr/>
        </p:nvSpPr>
        <p:spPr bwMode="auto">
          <a:xfrm>
            <a:off x="3409950" y="4338638"/>
            <a:ext cx="2827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pPr>
            <a:r>
              <a:rPr lang="ja-JP" altLang="en-US" sz="1800"/>
              <a:t> 大気：高度</a:t>
            </a:r>
            <a:r>
              <a:rPr lang="en-US" altLang="ja-JP" sz="1800"/>
              <a:t>86km</a:t>
            </a:r>
            <a:r>
              <a:rPr lang="ja-JP" altLang="en-US" sz="1800"/>
              <a:t>まで考慮</a:t>
            </a:r>
            <a:endParaRPr lang="en-US" altLang="ja-JP" sz="1800"/>
          </a:p>
          <a:p>
            <a:pPr algn="ctr" eaLnBrk="1" hangingPunct="1">
              <a:spcBef>
                <a:spcPct val="0"/>
              </a:spcBef>
            </a:pPr>
            <a:r>
              <a:rPr lang="ja-JP" altLang="en-US" sz="1800"/>
              <a:t> 地球：地下</a:t>
            </a:r>
            <a:r>
              <a:rPr lang="en-US" altLang="ja-JP" sz="1800"/>
              <a:t>10m</a:t>
            </a:r>
            <a:r>
              <a:rPr lang="ja-JP" altLang="en-US" sz="1800"/>
              <a:t>まで考慮</a:t>
            </a:r>
            <a:endParaRPr lang="en-US" altLang="ja-JP" sz="1800"/>
          </a:p>
        </p:txBody>
      </p:sp>
      <p:sp>
        <p:nvSpPr>
          <p:cNvPr id="118823" name="Text Box 39"/>
          <p:cNvSpPr txBox="1">
            <a:spLocks noChangeArrowheads="1"/>
          </p:cNvSpPr>
          <p:nvPr/>
        </p:nvSpPr>
        <p:spPr bwMode="auto">
          <a:xfrm>
            <a:off x="857250" y="6357938"/>
            <a:ext cx="7143750" cy="381000"/>
          </a:xfrm>
          <a:prstGeom prst="rect">
            <a:avLst/>
          </a:prstGeom>
          <a:solidFill>
            <a:schemeClr val="accent2"/>
          </a:solidFill>
          <a:ln w="25400">
            <a:solidFill>
              <a:srgbClr val="000080"/>
            </a:solidFill>
            <a:miter lim="800000"/>
            <a:headEnd/>
            <a:tailEnd/>
          </a:ln>
          <a:effectLst>
            <a:outerShdw dist="35921" dir="2700000" algn="ctr" rotWithShape="0">
              <a:schemeClr val="bg2"/>
            </a:outerShdw>
          </a:effectLst>
        </p:spPr>
        <p:txBody>
          <a:bodyPr tIns="36000" bIns="3600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000" b="1">
                <a:solidFill>
                  <a:srgbClr val="FFFF00"/>
                </a:solidFill>
                <a:latin typeface="ＭＳ Ｐゴシック" pitchFamily="50" charset="-128"/>
              </a:rPr>
              <a:t>大気中の中性子・陽子・</a:t>
            </a:r>
            <a:r>
              <a:rPr lang="en-US" altLang="ja-JP" sz="2000" b="1">
                <a:solidFill>
                  <a:srgbClr val="FFFF00"/>
                </a:solidFill>
                <a:latin typeface="ＭＳ Ｐゴシック" pitchFamily="50" charset="-128"/>
              </a:rPr>
              <a:t>α</a:t>
            </a:r>
            <a:r>
              <a:rPr lang="ja-JP" altLang="en-US" sz="2000" b="1">
                <a:solidFill>
                  <a:srgbClr val="FFFF00"/>
                </a:solidFill>
                <a:latin typeface="ＭＳ Ｐゴシック" pitchFamily="50" charset="-128"/>
              </a:rPr>
              <a:t>・</a:t>
            </a:r>
            <a:r>
              <a:rPr lang="en-US" altLang="ja-JP" sz="2000" b="1">
                <a:solidFill>
                  <a:srgbClr val="FFFF00"/>
                </a:solidFill>
                <a:latin typeface="ＭＳ Ｐゴシック" pitchFamily="50" charset="-128"/>
              </a:rPr>
              <a:t>μ</a:t>
            </a:r>
            <a:r>
              <a:rPr lang="en-US" altLang="ja-JP" sz="2000" b="1" baseline="30000">
                <a:solidFill>
                  <a:srgbClr val="FFFF00"/>
                </a:solidFill>
                <a:latin typeface="ＭＳ Ｐゴシック" pitchFamily="50" charset="-128"/>
              </a:rPr>
              <a:t>± </a:t>
            </a:r>
            <a:r>
              <a:rPr lang="ja-JP" altLang="en-US" sz="2000" b="1">
                <a:solidFill>
                  <a:srgbClr val="FFFF00"/>
                </a:solidFill>
                <a:latin typeface="ＭＳ Ｐゴシック" pitchFamily="50" charset="-128"/>
              </a:rPr>
              <a:t>・</a:t>
            </a:r>
            <a:r>
              <a:rPr lang="en-US" altLang="ja-JP" sz="2000" b="1">
                <a:solidFill>
                  <a:srgbClr val="FFFF00"/>
                </a:solidFill>
                <a:latin typeface="ＭＳ Ｐゴシック" pitchFamily="50" charset="-128"/>
              </a:rPr>
              <a:t>γ</a:t>
            </a:r>
            <a:r>
              <a:rPr lang="ja-JP" altLang="en-US" sz="2000" b="1">
                <a:solidFill>
                  <a:srgbClr val="FFFF00"/>
                </a:solidFill>
                <a:latin typeface="ＭＳ Ｐゴシック" pitchFamily="50" charset="-128"/>
              </a:rPr>
              <a:t>・</a:t>
            </a:r>
            <a:r>
              <a:rPr lang="en-US" altLang="ja-JP" sz="2000" b="1">
                <a:solidFill>
                  <a:srgbClr val="FFFF00"/>
                </a:solidFill>
                <a:latin typeface="ＭＳ Ｐゴシック" pitchFamily="50" charset="-128"/>
              </a:rPr>
              <a:t>e</a:t>
            </a:r>
            <a:r>
              <a:rPr lang="en-US" altLang="ja-JP" sz="2000" b="1" baseline="30000">
                <a:solidFill>
                  <a:srgbClr val="FFFF00"/>
                </a:solidFill>
                <a:latin typeface="ＭＳ Ｐゴシック" pitchFamily="50" charset="-128"/>
              </a:rPr>
              <a:t>±</a:t>
            </a:r>
            <a:r>
              <a:rPr lang="ja-JP" altLang="en-US" sz="2000" b="1">
                <a:solidFill>
                  <a:srgbClr val="FFFF00"/>
                </a:solidFill>
                <a:latin typeface="ＭＳ Ｐゴシック" pitchFamily="50" charset="-128"/>
              </a:rPr>
              <a:t>スペクトルを計算</a:t>
            </a:r>
          </a:p>
        </p:txBody>
      </p:sp>
      <p:sp>
        <p:nvSpPr>
          <p:cNvPr id="51216" name="Rectangle 42"/>
          <p:cNvSpPr>
            <a:spLocks noChangeArrowheads="1"/>
          </p:cNvSpPr>
          <p:nvPr/>
        </p:nvSpPr>
        <p:spPr bwMode="auto">
          <a:xfrm>
            <a:off x="3594100" y="3981450"/>
            <a:ext cx="256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en-US" altLang="ja-JP" sz="2000">
                <a:latin typeface="ＭＳ Ｐゴシック" pitchFamily="50" charset="-128"/>
              </a:rPr>
              <a:t>US-Standard Air 1976</a:t>
            </a:r>
          </a:p>
        </p:txBody>
      </p:sp>
      <p:sp>
        <p:nvSpPr>
          <p:cNvPr id="25" name="AutoShape 76"/>
          <p:cNvSpPr>
            <a:spLocks noChangeArrowheads="1"/>
          </p:cNvSpPr>
          <p:nvPr/>
        </p:nvSpPr>
        <p:spPr bwMode="auto">
          <a:xfrm>
            <a:off x="942975" y="104775"/>
            <a:ext cx="6972300" cy="668338"/>
          </a:xfrm>
          <a:prstGeom prst="roundRect">
            <a:avLst>
              <a:gd name="adj" fmla="val 8106"/>
            </a:avLst>
          </a:prstGeom>
          <a:solidFill>
            <a:srgbClr val="FFFFFF"/>
          </a:solidFill>
          <a:ln w="44450">
            <a:solidFill>
              <a:srgbClr val="0066CC"/>
            </a:solidFill>
            <a:round/>
            <a:headEnd/>
            <a:tailEnd/>
          </a:ln>
          <a:effectLst>
            <a:outerShdw dist="53882" dir="2700000" algn="ctr" rotWithShape="0">
              <a:schemeClr val="bg2"/>
            </a:outerShdw>
          </a:effectLst>
        </p:spPr>
        <p:txBody>
          <a:bodyPr lIns="144000" tIns="72000" rIns="144000" bIns="72000">
            <a:spAutoFit/>
          </a:bodyPr>
          <a:lstStyle/>
          <a:p>
            <a:pPr marL="342900" indent="-342900" algn="ctr" eaLnBrk="1" hangingPunct="1">
              <a:defRPr/>
            </a:pPr>
            <a:r>
              <a:rPr kumimoji="1"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空気シャワーシミュレーション方法</a:t>
            </a:r>
          </a:p>
        </p:txBody>
      </p:sp>
      <p:sp>
        <p:nvSpPr>
          <p:cNvPr id="51218" name="AutoShape 20"/>
          <p:cNvSpPr>
            <a:spLocks noChangeArrowheads="1"/>
          </p:cNvSpPr>
          <p:nvPr/>
        </p:nvSpPr>
        <p:spPr bwMode="auto">
          <a:xfrm>
            <a:off x="6357938" y="909638"/>
            <a:ext cx="2622550" cy="4179887"/>
          </a:xfrm>
          <a:prstGeom prst="roundRect">
            <a:avLst>
              <a:gd name="adj" fmla="val 7398"/>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p>
        </p:txBody>
      </p:sp>
      <p:sp>
        <p:nvSpPr>
          <p:cNvPr id="51219" name="Text Box 21"/>
          <p:cNvSpPr txBox="1">
            <a:spLocks noChangeArrowheads="1"/>
          </p:cNvSpPr>
          <p:nvPr/>
        </p:nvSpPr>
        <p:spPr bwMode="auto">
          <a:xfrm>
            <a:off x="6765925" y="3409950"/>
            <a:ext cx="171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2000" b="1">
                <a:solidFill>
                  <a:schemeClr val="accent2"/>
                </a:solidFill>
              </a:rPr>
              <a:t>核反応モデル</a:t>
            </a:r>
          </a:p>
        </p:txBody>
      </p:sp>
      <p:sp>
        <p:nvSpPr>
          <p:cNvPr id="51220" name="Rectangle 36"/>
          <p:cNvSpPr>
            <a:spLocks noChangeArrowheads="1"/>
          </p:cNvSpPr>
          <p:nvPr/>
        </p:nvSpPr>
        <p:spPr bwMode="auto">
          <a:xfrm>
            <a:off x="6337300" y="3767138"/>
            <a:ext cx="2606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en-US" altLang="ja-JP" sz="2000" b="1">
                <a:latin typeface="Arial Black" pitchFamily="34" charset="0"/>
              </a:rPr>
              <a:t>JENDL</a:t>
            </a:r>
            <a:r>
              <a:rPr kumimoji="1" lang="ja-JP" altLang="en-US" sz="2000" b="1">
                <a:latin typeface="Arial Black" pitchFamily="34" charset="0"/>
              </a:rPr>
              <a:t>高エネルギー</a:t>
            </a:r>
            <a:endParaRPr kumimoji="1" lang="en-US" altLang="ja-JP" sz="2000" b="1">
              <a:latin typeface="Arial Black" pitchFamily="34" charset="0"/>
            </a:endParaRPr>
          </a:p>
          <a:p>
            <a:pPr algn="ctr" eaLnBrk="1" hangingPunct="1">
              <a:spcBef>
                <a:spcPct val="0"/>
              </a:spcBef>
              <a:buFontTx/>
              <a:buNone/>
            </a:pPr>
            <a:r>
              <a:rPr kumimoji="1" lang="ja-JP" altLang="en-US" sz="2000" b="1">
                <a:latin typeface="Arial Black" pitchFamily="34" charset="0"/>
              </a:rPr>
              <a:t>核データファイル</a:t>
            </a:r>
          </a:p>
        </p:txBody>
      </p:sp>
      <p:sp>
        <p:nvSpPr>
          <p:cNvPr id="51221" name="Text Box 35"/>
          <p:cNvSpPr txBox="1">
            <a:spLocks noChangeArrowheads="1"/>
          </p:cNvSpPr>
          <p:nvPr/>
        </p:nvSpPr>
        <p:spPr bwMode="auto">
          <a:xfrm>
            <a:off x="6480175" y="4410075"/>
            <a:ext cx="2317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1800"/>
              <a:t>3GeV</a:t>
            </a:r>
            <a:r>
              <a:rPr lang="ja-JP" altLang="en-US" sz="1800"/>
              <a:t>以下の</a:t>
            </a:r>
            <a:endParaRPr lang="en-US" altLang="ja-JP" sz="1800"/>
          </a:p>
          <a:p>
            <a:pPr algn="ctr" eaLnBrk="1" hangingPunct="1">
              <a:spcBef>
                <a:spcPct val="0"/>
              </a:spcBef>
              <a:buFontTx/>
              <a:buNone/>
            </a:pPr>
            <a:r>
              <a:rPr lang="ja-JP" altLang="en-US" sz="1800"/>
              <a:t>中性子・陽子核反応</a:t>
            </a:r>
          </a:p>
        </p:txBody>
      </p:sp>
      <p:sp>
        <p:nvSpPr>
          <p:cNvPr id="51222" name="Rectangle 23"/>
          <p:cNvSpPr>
            <a:spLocks noChangeArrowheads="1"/>
          </p:cNvSpPr>
          <p:nvPr/>
        </p:nvSpPr>
        <p:spPr bwMode="auto">
          <a:xfrm>
            <a:off x="6534150" y="1098550"/>
            <a:ext cx="2286000" cy="2286000"/>
          </a:xfrm>
          <a:prstGeom prst="rect">
            <a:avLst/>
          </a:prstGeom>
          <a:noFill/>
          <a:ln w="31750">
            <a:solidFill>
              <a:srgbClr val="0000FF"/>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pic>
        <p:nvPicPr>
          <p:cNvPr id="51223"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2250" y="1143000"/>
            <a:ext cx="2228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4" name="Rectangle 42"/>
          <p:cNvSpPr>
            <a:spLocks noChangeArrowheads="1"/>
          </p:cNvSpPr>
          <p:nvPr/>
        </p:nvSpPr>
        <p:spPr bwMode="auto">
          <a:xfrm>
            <a:off x="225425" y="3883025"/>
            <a:ext cx="3084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42875" indent="-14287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kumimoji="1" lang="ja-JP" altLang="en-US" sz="1800">
                <a:latin typeface="ＭＳ Ｐゴシック" pitchFamily="50" charset="-128"/>
              </a:rPr>
              <a:t>入射粒子：陽子，</a:t>
            </a:r>
            <a:r>
              <a:rPr kumimoji="1" lang="en-US" altLang="ja-JP" sz="1800">
                <a:latin typeface="ＭＳ Ｐゴシック" pitchFamily="50" charset="-128"/>
              </a:rPr>
              <a:t>He</a:t>
            </a:r>
            <a:r>
              <a:rPr kumimoji="1" lang="ja-JP" altLang="en-US" sz="1800">
                <a:latin typeface="ＭＳ Ｐゴシック" pitchFamily="50" charset="-128"/>
              </a:rPr>
              <a:t>イオン</a:t>
            </a:r>
            <a:endParaRPr kumimoji="1" lang="en-US" altLang="ja-JP" sz="1800">
              <a:latin typeface="ＭＳ Ｐゴシック" pitchFamily="50" charset="-128"/>
            </a:endParaRPr>
          </a:p>
          <a:p>
            <a:pPr eaLnBrk="1" hangingPunct="1">
              <a:spcBef>
                <a:spcPct val="0"/>
              </a:spcBef>
            </a:pPr>
            <a:r>
              <a:rPr kumimoji="1" lang="ja-JP" altLang="en-US" sz="1800">
                <a:latin typeface="ＭＳ Ｐゴシック" pitchFamily="50" charset="-128"/>
              </a:rPr>
              <a:t>エネルギー：</a:t>
            </a:r>
            <a:r>
              <a:rPr kumimoji="1" lang="en-US" altLang="ja-JP" sz="1800">
                <a:latin typeface="ＭＳ Ｐゴシック" pitchFamily="50" charset="-128"/>
              </a:rPr>
              <a:t>1MeV</a:t>
            </a:r>
            <a:r>
              <a:rPr kumimoji="1" lang="ja-JP" altLang="en-US" sz="1800">
                <a:latin typeface="ＭＳ Ｐゴシック" pitchFamily="50" charset="-128"/>
              </a:rPr>
              <a:t>～</a:t>
            </a:r>
            <a:r>
              <a:rPr kumimoji="1" lang="en-US" altLang="ja-JP" sz="1800">
                <a:latin typeface="ＭＳ Ｐゴシック" pitchFamily="50" charset="-128"/>
              </a:rPr>
              <a:t>200GeV</a:t>
            </a:r>
          </a:p>
          <a:p>
            <a:pPr eaLnBrk="1" hangingPunct="1">
              <a:spcBef>
                <a:spcPct val="0"/>
              </a:spcBef>
            </a:pPr>
            <a:r>
              <a:rPr kumimoji="1" lang="en-US" altLang="ja-JP" sz="1800">
                <a:latin typeface="ＭＳ Ｐゴシック" pitchFamily="50" charset="-128"/>
              </a:rPr>
              <a:t>FFP</a:t>
            </a:r>
            <a:r>
              <a:rPr kumimoji="1" lang="ja-JP" altLang="en-US" sz="1800">
                <a:latin typeface="ＭＳ Ｐゴシック" pitchFamily="50" charset="-128"/>
              </a:rPr>
              <a:t>：</a:t>
            </a:r>
            <a:r>
              <a:rPr kumimoji="1" lang="en-US" altLang="ja-JP" sz="1800">
                <a:latin typeface="ＭＳ Ｐゴシック" pitchFamily="50" charset="-128"/>
              </a:rPr>
              <a:t>400MV</a:t>
            </a:r>
            <a:r>
              <a:rPr kumimoji="1" lang="ja-JP" altLang="en-US" sz="1800">
                <a:latin typeface="ＭＳ Ｐゴシック" pitchFamily="50" charset="-128"/>
              </a:rPr>
              <a:t>～</a:t>
            </a:r>
            <a:r>
              <a:rPr kumimoji="1" lang="en-US" altLang="ja-JP" sz="1800">
                <a:latin typeface="ＭＳ Ｐゴシック" pitchFamily="50" charset="-128"/>
              </a:rPr>
              <a:t>1800MV</a:t>
            </a:r>
          </a:p>
          <a:p>
            <a:pPr eaLnBrk="1" hangingPunct="1">
              <a:spcBef>
                <a:spcPct val="0"/>
              </a:spcBef>
            </a:pPr>
            <a:r>
              <a:rPr kumimoji="1" lang="en-US" altLang="ja-JP" sz="1800">
                <a:latin typeface="ＭＳ Ｐゴシック" pitchFamily="50" charset="-128"/>
              </a:rPr>
              <a:t>Rc</a:t>
            </a:r>
            <a:r>
              <a:rPr kumimoji="1" lang="ja-JP" altLang="en-US" sz="1800">
                <a:latin typeface="ＭＳ Ｐゴシック" pitchFamily="50" charset="-128"/>
              </a:rPr>
              <a:t>：</a:t>
            </a:r>
            <a:r>
              <a:rPr kumimoji="1" lang="en-US" altLang="ja-JP" sz="1800">
                <a:latin typeface="ＭＳ Ｐゴシック" pitchFamily="50" charset="-128"/>
              </a:rPr>
              <a:t>0.1GV</a:t>
            </a:r>
            <a:r>
              <a:rPr kumimoji="1" lang="ja-JP" altLang="en-US" sz="1800">
                <a:latin typeface="ＭＳ Ｐゴシック" pitchFamily="50" charset="-128"/>
              </a:rPr>
              <a:t>～</a:t>
            </a:r>
            <a:r>
              <a:rPr kumimoji="1" lang="en-US" altLang="ja-JP" sz="1800">
                <a:latin typeface="ＭＳ Ｐゴシック" pitchFamily="50" charset="-128"/>
              </a:rPr>
              <a:t>17GV</a:t>
            </a:r>
          </a:p>
        </p:txBody>
      </p:sp>
      <p:sp>
        <p:nvSpPr>
          <p:cNvPr id="37" name="正方形/長方形 36"/>
          <p:cNvSpPr>
            <a:spLocks noChangeArrowheads="1"/>
          </p:cNvSpPr>
          <p:nvPr/>
        </p:nvSpPr>
        <p:spPr bwMode="auto">
          <a:xfrm>
            <a:off x="500063" y="5143500"/>
            <a:ext cx="8286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1800" b="1">
                <a:solidFill>
                  <a:srgbClr val="FFFF00"/>
                </a:solidFill>
              </a:rPr>
              <a:t>インプットファイルとして</a:t>
            </a:r>
            <a:r>
              <a:rPr lang="en-US" altLang="ja-JP" sz="1800" b="1">
                <a:solidFill>
                  <a:srgbClr val="FFFF00"/>
                </a:solidFill>
              </a:rPr>
              <a:t>PHITS</a:t>
            </a:r>
            <a:r>
              <a:rPr lang="ja-JP" altLang="en-US" sz="1800" b="1">
                <a:solidFill>
                  <a:srgbClr val="FFFF00"/>
                </a:solidFill>
              </a:rPr>
              <a:t>に組み込む</a:t>
            </a:r>
          </a:p>
        </p:txBody>
      </p:sp>
      <p:sp>
        <p:nvSpPr>
          <p:cNvPr id="38" name="テキスト ボックス 37"/>
          <p:cNvSpPr txBox="1">
            <a:spLocks noChangeArrowheads="1"/>
          </p:cNvSpPr>
          <p:nvPr/>
        </p:nvSpPr>
        <p:spPr bwMode="auto">
          <a:xfrm>
            <a:off x="1714500" y="5786438"/>
            <a:ext cx="5643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ja-JP" altLang="en-US" sz="2000" b="1">
                <a:solidFill>
                  <a:srgbClr val="FF0000"/>
                </a:solidFill>
              </a:rPr>
              <a:t>大気圏内の宇宙線挙動を解析（</a:t>
            </a:r>
            <a:r>
              <a:rPr kumimoji="1" lang="en-US" altLang="ja-JP" sz="2000" b="1">
                <a:solidFill>
                  <a:srgbClr val="FF0000"/>
                </a:solidFill>
              </a:rPr>
              <a:t>40CPU×2</a:t>
            </a:r>
            <a:r>
              <a:rPr kumimoji="1" lang="ja-JP" altLang="en-US" sz="2000" b="1">
                <a:solidFill>
                  <a:srgbClr val="FF0000"/>
                </a:solidFill>
              </a:rPr>
              <a:t>ヶ月）</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linds(horizontal)">
                                      <p:cBhvr>
                                        <p:cTn id="10" dur="500"/>
                                        <p:tgtEl>
                                          <p:spTgt spid="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linds(horizontal)">
                                      <p:cBhvr>
                                        <p:cTn id="15" dur="500"/>
                                        <p:tgtEl>
                                          <p:spTgt spid="38"/>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8823"/>
                                        </p:tgtEl>
                                        <p:attrNameLst>
                                          <p:attrName>style.visibility</p:attrName>
                                        </p:attrNameLst>
                                      </p:cBhvr>
                                      <p:to>
                                        <p:strVal val="visible"/>
                                      </p:to>
                                    </p:set>
                                    <p:animEffect transition="in" filter="blinds(horizontal)">
                                      <p:cBhvr>
                                        <p:cTn id="21" dur="500"/>
                                        <p:tgtEl>
                                          <p:spTgt spid="118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18823" grpId="0" animBg="1"/>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C8BD3A7-F3D1-4874-B778-9F9057FF3244}" type="slidenum">
              <a:rPr lang="ja-JP" altLang="en-US" sz="1400" smtClean="0"/>
              <a:pPr>
                <a:spcBef>
                  <a:spcPct val="0"/>
                </a:spcBef>
                <a:buFontTx/>
                <a:buNone/>
              </a:pPr>
              <a:t>22</a:t>
            </a:fld>
            <a:endParaRPr lang="en-US" altLang="ja-JP" sz="1400" smtClean="0"/>
          </a:p>
        </p:txBody>
      </p:sp>
      <p:sp>
        <p:nvSpPr>
          <p:cNvPr id="52227" name="AutoShape 4"/>
          <p:cNvSpPr>
            <a:spLocks noChangeArrowheads="1"/>
          </p:cNvSpPr>
          <p:nvPr/>
        </p:nvSpPr>
        <p:spPr bwMode="auto">
          <a:xfrm>
            <a:off x="285750" y="928688"/>
            <a:ext cx="8642350" cy="5286375"/>
          </a:xfrm>
          <a:prstGeom prst="roundRect">
            <a:avLst>
              <a:gd name="adj" fmla="val 7755"/>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9" name="AutoShape 76"/>
          <p:cNvSpPr>
            <a:spLocks noChangeArrowheads="1"/>
          </p:cNvSpPr>
          <p:nvPr/>
        </p:nvSpPr>
        <p:spPr bwMode="auto">
          <a:xfrm>
            <a:off x="993775" y="114300"/>
            <a:ext cx="7056438" cy="668338"/>
          </a:xfrm>
          <a:prstGeom prst="roundRect">
            <a:avLst>
              <a:gd name="adj" fmla="val 8106"/>
            </a:avLst>
          </a:prstGeom>
          <a:solidFill>
            <a:srgbClr val="FFFFFF"/>
          </a:solidFill>
          <a:ln w="44450">
            <a:solidFill>
              <a:srgbClr val="0066CC"/>
            </a:solidFill>
            <a:round/>
            <a:headEnd/>
            <a:tailEnd/>
          </a:ln>
          <a:effectLst>
            <a:outerShdw dist="53882" dir="2700000" algn="ctr" rotWithShape="0">
              <a:schemeClr val="bg2"/>
            </a:outerShdw>
          </a:effectLst>
        </p:spPr>
        <p:txBody>
          <a:bodyPr lIns="144000" tIns="72000" rIns="144000" bIns="72000">
            <a:spAutoFit/>
          </a:bodyPr>
          <a:lstStyle/>
          <a:p>
            <a:pPr marL="342900" indent="-342900" algn="ctr" eaLnBrk="1" hangingPunct="1">
              <a:defRPr/>
            </a:pPr>
            <a:r>
              <a:rPr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計算結果と測定値の比較（中性子）</a:t>
            </a:r>
          </a:p>
        </p:txBody>
      </p:sp>
      <p:sp>
        <p:nvSpPr>
          <p:cNvPr id="10" name="正方形/長方形 9"/>
          <p:cNvSpPr/>
          <p:nvPr/>
        </p:nvSpPr>
        <p:spPr>
          <a:xfrm>
            <a:off x="1214438" y="6273800"/>
            <a:ext cx="6858000" cy="584200"/>
          </a:xfrm>
          <a:prstGeom prst="rect">
            <a:avLst/>
          </a:prstGeom>
        </p:spPr>
        <p:txBody>
          <a:bodyPr>
            <a:spAutoFit/>
          </a:bodyPr>
          <a:lstStyle/>
          <a:p>
            <a:pPr algn="ctr" eaLnBrk="1" hangingPunct="1">
              <a:defRPr/>
            </a:pPr>
            <a:r>
              <a:rPr lang="en-US" altLang="ja-JP" sz="1600" dirty="0">
                <a:solidFill>
                  <a:srgbClr val="000000"/>
                </a:solidFill>
                <a:latin typeface="+mn-lt"/>
              </a:rPr>
              <a:t>[1] P. </a:t>
            </a:r>
            <a:r>
              <a:rPr lang="en-US" altLang="ja-JP" sz="1600" dirty="0" err="1">
                <a:solidFill>
                  <a:srgbClr val="000000"/>
                </a:solidFill>
                <a:latin typeface="+mn-lt"/>
              </a:rPr>
              <a:t>Goldhagen</a:t>
            </a:r>
            <a:r>
              <a:rPr lang="en-US" altLang="ja-JP" sz="1600" dirty="0">
                <a:solidFill>
                  <a:srgbClr val="000000"/>
                </a:solidFill>
                <a:latin typeface="+mn-lt"/>
              </a:rPr>
              <a:t>, et al.,  </a:t>
            </a:r>
            <a:r>
              <a:rPr lang="en-US" altLang="ja-JP" sz="1600" dirty="0" err="1">
                <a:solidFill>
                  <a:srgbClr val="000000"/>
                </a:solidFill>
                <a:latin typeface="+mn-lt"/>
              </a:rPr>
              <a:t>Radiat</a:t>
            </a:r>
            <a:r>
              <a:rPr lang="en-US" altLang="ja-JP" sz="1600" dirty="0">
                <a:solidFill>
                  <a:srgbClr val="000000"/>
                </a:solidFill>
                <a:latin typeface="+mn-lt"/>
              </a:rPr>
              <a:t>. Prot. </a:t>
            </a:r>
            <a:r>
              <a:rPr lang="en-US" altLang="ja-JP" sz="1600" dirty="0" err="1">
                <a:solidFill>
                  <a:srgbClr val="000000"/>
                </a:solidFill>
                <a:latin typeface="+mn-lt"/>
              </a:rPr>
              <a:t>Dosim</a:t>
            </a:r>
            <a:r>
              <a:rPr lang="en-US" altLang="ja-JP" sz="1600" dirty="0">
                <a:solidFill>
                  <a:srgbClr val="000000"/>
                </a:solidFill>
                <a:latin typeface="+mn-lt"/>
              </a:rPr>
              <a:t>., 110, 387-392 (2004).</a:t>
            </a:r>
          </a:p>
          <a:p>
            <a:pPr algn="ctr" eaLnBrk="1" hangingPunct="1">
              <a:defRPr/>
            </a:pPr>
            <a:r>
              <a:rPr lang="en-US" altLang="ja-JP" sz="1600" dirty="0">
                <a:solidFill>
                  <a:srgbClr val="000000"/>
                </a:solidFill>
                <a:latin typeface="+mn-lt"/>
              </a:rPr>
              <a:t>[2] T. Nakamura, et al., J. </a:t>
            </a:r>
            <a:r>
              <a:rPr lang="en-US" altLang="ja-JP" sz="1600" dirty="0" err="1">
                <a:solidFill>
                  <a:srgbClr val="000000"/>
                </a:solidFill>
                <a:latin typeface="+mn-lt"/>
              </a:rPr>
              <a:t>Nucl</a:t>
            </a:r>
            <a:r>
              <a:rPr lang="en-US" altLang="ja-JP" sz="1600" dirty="0">
                <a:solidFill>
                  <a:srgbClr val="000000"/>
                </a:solidFill>
                <a:latin typeface="+mn-lt"/>
              </a:rPr>
              <a:t>. Sci. Technol., 42, 843-853 (2005).</a:t>
            </a:r>
            <a:endParaRPr lang="ja-JP" altLang="en-US" sz="1600" dirty="0">
              <a:latin typeface="+mn-lt"/>
            </a:endParaRPr>
          </a:p>
        </p:txBody>
      </p:sp>
      <p:sp>
        <p:nvSpPr>
          <p:cNvPr id="52230" name="テキスト ボックス 12"/>
          <p:cNvSpPr txBox="1">
            <a:spLocks noChangeArrowheads="1"/>
          </p:cNvSpPr>
          <p:nvPr/>
        </p:nvSpPr>
        <p:spPr bwMode="auto">
          <a:xfrm>
            <a:off x="463550" y="5786438"/>
            <a:ext cx="3786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000">
                <a:solidFill>
                  <a:srgbClr val="0000FF"/>
                </a:solidFill>
              </a:rPr>
              <a:t>アメリカにおける測定値との比較</a:t>
            </a:r>
          </a:p>
        </p:txBody>
      </p:sp>
      <p:sp>
        <p:nvSpPr>
          <p:cNvPr id="52231" name="テキスト ボックス 12"/>
          <p:cNvSpPr txBox="1">
            <a:spLocks noChangeArrowheads="1"/>
          </p:cNvSpPr>
          <p:nvPr/>
        </p:nvSpPr>
        <p:spPr bwMode="auto">
          <a:xfrm>
            <a:off x="4964113" y="5786438"/>
            <a:ext cx="3500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000">
                <a:solidFill>
                  <a:srgbClr val="0000FF"/>
                </a:solidFill>
              </a:rPr>
              <a:t>日本における測定値との比較</a:t>
            </a:r>
          </a:p>
        </p:txBody>
      </p:sp>
      <p:pic>
        <p:nvPicPr>
          <p:cNvPr id="52232" name="Picture 2" descr="D:\Tatsu\gakkai\2007\nre8\presen\NeutronSpec-woPARMA\Nakamura-ground.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928688"/>
            <a:ext cx="3787775"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3" descr="D:\Tatsu\gakkai\2007\nre8\presen\NeutronSpec-woPARMA\Goldhagen-ground.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928688"/>
            <a:ext cx="3786188"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6FDED98-C8B5-46D8-A7AC-DAAFAE7BB80E}" type="slidenum">
              <a:rPr lang="ja-JP" altLang="en-US" sz="1400" smtClean="0"/>
              <a:pPr>
                <a:spcBef>
                  <a:spcPct val="0"/>
                </a:spcBef>
                <a:buFontTx/>
                <a:buNone/>
              </a:pPr>
              <a:t>23</a:t>
            </a:fld>
            <a:endParaRPr lang="en-US" altLang="ja-JP" sz="1400" smtClean="0"/>
          </a:p>
        </p:txBody>
      </p:sp>
      <p:sp>
        <p:nvSpPr>
          <p:cNvPr id="53251" name="AutoShape 4"/>
          <p:cNvSpPr>
            <a:spLocks noChangeArrowheads="1"/>
          </p:cNvSpPr>
          <p:nvPr/>
        </p:nvSpPr>
        <p:spPr bwMode="auto">
          <a:xfrm>
            <a:off x="214313" y="1000125"/>
            <a:ext cx="8642350" cy="4429125"/>
          </a:xfrm>
          <a:prstGeom prst="roundRect">
            <a:avLst>
              <a:gd name="adj" fmla="val 7755"/>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53252" name="Text Box 5"/>
          <p:cNvSpPr txBox="1">
            <a:spLocks noChangeArrowheads="1"/>
          </p:cNvSpPr>
          <p:nvPr/>
        </p:nvSpPr>
        <p:spPr bwMode="auto">
          <a:xfrm>
            <a:off x="785813" y="5000625"/>
            <a:ext cx="7715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000" b="1">
                <a:solidFill>
                  <a:srgbClr val="0000CC"/>
                </a:solidFill>
              </a:rPr>
              <a:t>Proton (left) and Muon (right) Spectra in the Atmosphere</a:t>
            </a:r>
          </a:p>
        </p:txBody>
      </p:sp>
      <p:pic>
        <p:nvPicPr>
          <p:cNvPr id="53253" name="Picture 2" descr="D:\Tatsu\gakkai\2007\nre8\presen\muon-english.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28688"/>
            <a:ext cx="4208463"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3" descr="D:\Tatsu\gakkai\2007\nre8\presen\Proton-English.e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928688"/>
            <a:ext cx="4219575"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正方形/長方形 10"/>
          <p:cNvSpPr>
            <a:spLocks noChangeArrowheads="1"/>
          </p:cNvSpPr>
          <p:nvPr/>
        </p:nvSpPr>
        <p:spPr bwMode="auto">
          <a:xfrm>
            <a:off x="1285875" y="5534025"/>
            <a:ext cx="6858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1600">
                <a:solidFill>
                  <a:srgbClr val="000000"/>
                </a:solidFill>
              </a:rPr>
              <a:t>[1] T. Sanuki et al., </a:t>
            </a:r>
            <a:r>
              <a:rPr lang="en-US" altLang="ja-JP" sz="1600" i="1">
                <a:solidFill>
                  <a:srgbClr val="000000"/>
                </a:solidFill>
              </a:rPr>
              <a:t>Phys. Lett</a:t>
            </a:r>
            <a:r>
              <a:rPr lang="en-US" altLang="ja-JP" sz="1600">
                <a:solidFill>
                  <a:srgbClr val="000000"/>
                </a:solidFill>
              </a:rPr>
              <a:t>. </a:t>
            </a:r>
            <a:r>
              <a:rPr lang="en-US" altLang="ja-JP" sz="1600" b="1">
                <a:solidFill>
                  <a:srgbClr val="000000"/>
                </a:solidFill>
              </a:rPr>
              <a:t>B 577</a:t>
            </a:r>
            <a:r>
              <a:rPr lang="en-US" altLang="ja-JP" sz="1600">
                <a:solidFill>
                  <a:srgbClr val="000000"/>
                </a:solidFill>
              </a:rPr>
              <a:t>, 10-17 (2003)</a:t>
            </a:r>
          </a:p>
          <a:p>
            <a:pPr eaLnBrk="1" hangingPunct="1">
              <a:spcBef>
                <a:spcPct val="0"/>
              </a:spcBef>
              <a:buFontTx/>
              <a:buNone/>
            </a:pPr>
            <a:r>
              <a:rPr lang="en-US" altLang="ja-JP" sz="1600">
                <a:solidFill>
                  <a:srgbClr val="000000"/>
                </a:solidFill>
              </a:rPr>
              <a:t>[2] N. M. Kocharian et al., </a:t>
            </a:r>
            <a:r>
              <a:rPr lang="en-US" altLang="ja-JP" sz="1600" i="1">
                <a:solidFill>
                  <a:srgbClr val="000000"/>
                </a:solidFill>
              </a:rPr>
              <a:t>Sov. Phys. JETP</a:t>
            </a:r>
            <a:r>
              <a:rPr lang="en-US" altLang="ja-JP" sz="1600">
                <a:solidFill>
                  <a:srgbClr val="000000"/>
                </a:solidFill>
              </a:rPr>
              <a:t> </a:t>
            </a:r>
            <a:r>
              <a:rPr lang="en-US" altLang="ja-JP" sz="1600" b="1">
                <a:solidFill>
                  <a:srgbClr val="000000"/>
                </a:solidFill>
              </a:rPr>
              <a:t>35</a:t>
            </a:r>
            <a:r>
              <a:rPr lang="en-US" altLang="ja-JP" sz="1600">
                <a:solidFill>
                  <a:srgbClr val="000000"/>
                </a:solidFill>
              </a:rPr>
              <a:t>, 933-942 (1959).</a:t>
            </a:r>
          </a:p>
          <a:p>
            <a:pPr eaLnBrk="1" hangingPunct="1">
              <a:spcBef>
                <a:spcPct val="0"/>
              </a:spcBef>
              <a:buFontTx/>
              <a:buNone/>
            </a:pPr>
            <a:r>
              <a:rPr lang="en-US" altLang="ja-JP" sz="1600">
                <a:solidFill>
                  <a:srgbClr val="000000"/>
                </a:solidFill>
              </a:rPr>
              <a:t>[3] I. S. Diggory et al.,</a:t>
            </a:r>
            <a:r>
              <a:rPr lang="en-US" altLang="ja-JP" sz="1600" i="1">
                <a:solidFill>
                  <a:srgbClr val="000000"/>
                </a:solidFill>
              </a:rPr>
              <a:t>J. Phys. A: Math., Nucl. Gen</a:t>
            </a:r>
            <a:r>
              <a:rPr lang="en-US" altLang="ja-JP" sz="1600">
                <a:solidFill>
                  <a:srgbClr val="000000"/>
                </a:solidFill>
              </a:rPr>
              <a:t>. </a:t>
            </a:r>
            <a:r>
              <a:rPr lang="en-US" altLang="ja-JP" sz="1600" b="1">
                <a:solidFill>
                  <a:srgbClr val="000000"/>
                </a:solidFill>
              </a:rPr>
              <a:t>7</a:t>
            </a:r>
            <a:r>
              <a:rPr lang="en-US" altLang="ja-JP" sz="1600">
                <a:solidFill>
                  <a:srgbClr val="000000"/>
                </a:solidFill>
              </a:rPr>
              <a:t>, 741-764 (1974)</a:t>
            </a:r>
          </a:p>
          <a:p>
            <a:pPr eaLnBrk="1" hangingPunct="1">
              <a:spcBef>
                <a:spcPct val="0"/>
              </a:spcBef>
              <a:buFontTx/>
              <a:buNone/>
            </a:pPr>
            <a:r>
              <a:rPr lang="en-US" altLang="ja-JP" sz="1600">
                <a:solidFill>
                  <a:srgbClr val="000000"/>
                </a:solidFill>
              </a:rPr>
              <a:t>[4] T. Sanuki et al., </a:t>
            </a:r>
            <a:r>
              <a:rPr lang="en-US" altLang="ja-JP" sz="1600" i="1">
                <a:solidFill>
                  <a:srgbClr val="000000"/>
                </a:solidFill>
              </a:rPr>
              <a:t>Phys. Lett</a:t>
            </a:r>
            <a:r>
              <a:rPr lang="en-US" altLang="ja-JP" sz="1600">
                <a:solidFill>
                  <a:srgbClr val="000000"/>
                </a:solidFill>
              </a:rPr>
              <a:t>. </a:t>
            </a:r>
            <a:r>
              <a:rPr lang="en-US" altLang="ja-JP" sz="1600" b="1">
                <a:solidFill>
                  <a:srgbClr val="000000"/>
                </a:solidFill>
              </a:rPr>
              <a:t>B 541</a:t>
            </a:r>
            <a:r>
              <a:rPr lang="en-US" altLang="ja-JP" sz="1600">
                <a:solidFill>
                  <a:srgbClr val="000000"/>
                </a:solidFill>
              </a:rPr>
              <a:t>, 234-242 (2002)</a:t>
            </a:r>
          </a:p>
          <a:p>
            <a:pPr eaLnBrk="1" hangingPunct="1">
              <a:spcBef>
                <a:spcPct val="0"/>
              </a:spcBef>
              <a:buFontTx/>
              <a:buNone/>
            </a:pPr>
            <a:r>
              <a:rPr lang="en-US" altLang="ja-JP" sz="1600">
                <a:solidFill>
                  <a:srgbClr val="000000"/>
                </a:solidFill>
              </a:rPr>
              <a:t>[5] J. Kremer et al., </a:t>
            </a:r>
            <a:r>
              <a:rPr lang="en-US" altLang="ja-JP" sz="1600" i="1">
                <a:solidFill>
                  <a:srgbClr val="000000"/>
                </a:solidFill>
              </a:rPr>
              <a:t>Phys. Rev. Lett</a:t>
            </a:r>
            <a:r>
              <a:rPr lang="en-US" altLang="ja-JP" sz="1600">
                <a:solidFill>
                  <a:srgbClr val="000000"/>
                </a:solidFill>
              </a:rPr>
              <a:t>. </a:t>
            </a:r>
            <a:r>
              <a:rPr lang="en-US" altLang="ja-JP" sz="1600" b="1">
                <a:solidFill>
                  <a:srgbClr val="000000"/>
                </a:solidFill>
              </a:rPr>
              <a:t>83</a:t>
            </a:r>
            <a:r>
              <a:rPr lang="en-US" altLang="ja-JP" sz="1600">
                <a:solidFill>
                  <a:srgbClr val="000000"/>
                </a:solidFill>
              </a:rPr>
              <a:t>, 4241-4244 (1999)</a:t>
            </a:r>
            <a:endParaRPr lang="en-US" altLang="ja-JP" sz="1600" i="1">
              <a:solidFill>
                <a:srgbClr val="000000"/>
              </a:solidFill>
            </a:endParaRPr>
          </a:p>
        </p:txBody>
      </p:sp>
      <p:sp>
        <p:nvSpPr>
          <p:cNvPr id="9" name="AutoShape 76"/>
          <p:cNvSpPr>
            <a:spLocks noChangeArrowheads="1"/>
          </p:cNvSpPr>
          <p:nvPr/>
        </p:nvSpPr>
        <p:spPr bwMode="auto">
          <a:xfrm>
            <a:off x="107950" y="114300"/>
            <a:ext cx="8928100" cy="668338"/>
          </a:xfrm>
          <a:prstGeom prst="roundRect">
            <a:avLst>
              <a:gd name="adj" fmla="val 8106"/>
            </a:avLst>
          </a:prstGeom>
          <a:solidFill>
            <a:srgbClr val="FFFFFF"/>
          </a:solidFill>
          <a:ln w="44450">
            <a:solidFill>
              <a:srgbClr val="0066CC"/>
            </a:solidFill>
            <a:round/>
            <a:headEnd/>
            <a:tailEnd/>
          </a:ln>
          <a:effectLst>
            <a:outerShdw dist="53882" dir="2700000" algn="ctr" rotWithShape="0">
              <a:schemeClr val="bg2"/>
            </a:outerShdw>
          </a:effectLst>
        </p:spPr>
        <p:txBody>
          <a:bodyPr lIns="144000" tIns="72000" rIns="144000" bIns="72000">
            <a:spAutoFit/>
          </a:bodyPr>
          <a:lstStyle/>
          <a:p>
            <a:pPr marL="342900" indent="-342900" algn="ctr" eaLnBrk="1" hangingPunct="1">
              <a:defRPr/>
            </a:pPr>
            <a:r>
              <a:rPr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計算結果と測定値の比較（陽子・ミューオン）</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8E02C18-75A7-477A-A553-59A6B0D4B6AE}" type="slidenum">
              <a:rPr lang="ja-JP" altLang="en-US" sz="1400" smtClean="0"/>
              <a:pPr>
                <a:spcBef>
                  <a:spcPct val="0"/>
                </a:spcBef>
                <a:buFontTx/>
                <a:buNone/>
              </a:pPr>
              <a:t>24</a:t>
            </a:fld>
            <a:endParaRPr lang="en-US" altLang="ja-JP" sz="1400" smtClean="0"/>
          </a:p>
        </p:txBody>
      </p:sp>
      <p:sp>
        <p:nvSpPr>
          <p:cNvPr id="54275" name="AutoShape 2"/>
          <p:cNvSpPr>
            <a:spLocks noChangeArrowheads="1"/>
          </p:cNvSpPr>
          <p:nvPr/>
        </p:nvSpPr>
        <p:spPr bwMode="auto">
          <a:xfrm>
            <a:off x="1258888" y="1412875"/>
            <a:ext cx="6553200" cy="4176713"/>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54276" name="Text Box 3"/>
          <p:cNvSpPr txBox="1">
            <a:spLocks noChangeArrowheads="1"/>
          </p:cNvSpPr>
          <p:nvPr/>
        </p:nvSpPr>
        <p:spPr bwMode="auto">
          <a:xfrm>
            <a:off x="2676525" y="1439863"/>
            <a:ext cx="3959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800" b="1">
                <a:solidFill>
                  <a:srgbClr val="0000CC"/>
                </a:solidFill>
                <a:latin typeface="Arial Black" pitchFamily="34" charset="0"/>
                <a:ea typeface="HG創英角ｺﾞｼｯｸUB" pitchFamily="49" charset="-128"/>
              </a:rPr>
              <a:t>Table of Contents</a:t>
            </a:r>
          </a:p>
        </p:txBody>
      </p:sp>
      <p:sp>
        <p:nvSpPr>
          <p:cNvPr id="54277" name="Text Box 4"/>
          <p:cNvSpPr txBox="1">
            <a:spLocks noChangeArrowheads="1"/>
          </p:cNvSpPr>
          <p:nvPr/>
        </p:nvSpPr>
        <p:spPr bwMode="auto">
          <a:xfrm>
            <a:off x="1619250" y="1912938"/>
            <a:ext cx="442595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7338" indent="-287338">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ja-JP" sz="2800"/>
              <a:t>PHITS</a:t>
            </a:r>
            <a:r>
              <a:rPr lang="ja-JP" altLang="en-US" sz="2800"/>
              <a:t>の紹介</a:t>
            </a: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ct val="0"/>
              </a:spcBef>
            </a:pPr>
            <a:r>
              <a:rPr lang="ja-JP" altLang="en-US" sz="2800"/>
              <a:t>宇宙線挙動解析への応用</a:t>
            </a: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ts val="600"/>
              </a:spcBef>
            </a:pPr>
            <a:r>
              <a:rPr lang="ja-JP" altLang="en-US" sz="2800"/>
              <a:t>まとめと今後の予定</a:t>
            </a:r>
          </a:p>
        </p:txBody>
      </p:sp>
      <p:sp>
        <p:nvSpPr>
          <p:cNvPr id="54278" name="テキスト ボックス 8"/>
          <p:cNvSpPr txBox="1">
            <a:spLocks noChangeArrowheads="1"/>
          </p:cNvSpPr>
          <p:nvPr/>
        </p:nvSpPr>
        <p:spPr bwMode="auto">
          <a:xfrm>
            <a:off x="2138363" y="2354263"/>
            <a:ext cx="492125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50825" indent="-25082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300"/>
              </a:spcBef>
            </a:pPr>
            <a:r>
              <a:rPr kumimoji="1" lang="en-US" altLang="ja-JP" sz="2400"/>
              <a:t>PHITS</a:t>
            </a:r>
            <a:r>
              <a:rPr kumimoji="1" lang="ja-JP" altLang="en-US" sz="2400"/>
              <a:t>の概要</a:t>
            </a:r>
            <a:endParaRPr kumimoji="1" lang="en-US" altLang="ja-JP" sz="2400"/>
          </a:p>
          <a:p>
            <a:pPr>
              <a:spcBef>
                <a:spcPts val="300"/>
              </a:spcBef>
            </a:pPr>
            <a:r>
              <a:rPr kumimoji="1" lang="en-US" altLang="ja-JP" sz="2400"/>
              <a:t>PHITS</a:t>
            </a:r>
            <a:r>
              <a:rPr kumimoji="1" lang="ja-JP" altLang="en-US" sz="2400"/>
              <a:t>に組み込まれた物理モデル</a:t>
            </a:r>
            <a:endParaRPr kumimoji="1" lang="en-US" altLang="ja-JP" sz="2400"/>
          </a:p>
          <a:p>
            <a:pPr>
              <a:spcBef>
                <a:spcPts val="300"/>
              </a:spcBef>
            </a:pPr>
            <a:r>
              <a:rPr kumimoji="1" lang="en-US" altLang="ja-JP" sz="2400"/>
              <a:t>PHITS</a:t>
            </a:r>
            <a:r>
              <a:rPr kumimoji="1" lang="ja-JP" altLang="en-US" sz="2400"/>
              <a:t>の応用例</a:t>
            </a:r>
          </a:p>
        </p:txBody>
      </p:sp>
      <p:sp>
        <p:nvSpPr>
          <p:cNvPr id="54279" name="テキスト ボックス 9"/>
          <p:cNvSpPr txBox="1">
            <a:spLocks noChangeArrowheads="1"/>
          </p:cNvSpPr>
          <p:nvPr/>
        </p:nvSpPr>
        <p:spPr bwMode="auto">
          <a:xfrm>
            <a:off x="2138363" y="4124325"/>
            <a:ext cx="54165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50825" indent="-25082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300"/>
              </a:spcBef>
            </a:pPr>
            <a:r>
              <a:rPr kumimoji="1" lang="ja-JP" altLang="en-US" sz="2400"/>
              <a:t>空気シャワーシミュレーション</a:t>
            </a:r>
            <a:endParaRPr kumimoji="1" lang="en-US" altLang="ja-JP" sz="2400"/>
          </a:p>
          <a:p>
            <a:pPr>
              <a:spcBef>
                <a:spcPts val="300"/>
              </a:spcBef>
            </a:pPr>
            <a:r>
              <a:rPr kumimoji="1" lang="ja-JP" altLang="en-US" sz="2400">
                <a:solidFill>
                  <a:srgbClr val="FF0000"/>
                </a:solidFill>
              </a:rPr>
              <a:t>大気圏内宇宙線スペクトル計算モデル</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3"/>
          <p:cNvSpPr>
            <a:spLocks noChangeArrowheads="1"/>
          </p:cNvSpPr>
          <p:nvPr/>
        </p:nvSpPr>
        <p:spPr bwMode="auto">
          <a:xfrm>
            <a:off x="142875" y="1143000"/>
            <a:ext cx="8715375" cy="4286250"/>
          </a:xfrm>
          <a:prstGeom prst="roundRect">
            <a:avLst>
              <a:gd name="adj" fmla="val 9227"/>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55299" name="AutoShape 3"/>
          <p:cNvSpPr>
            <a:spLocks noChangeArrowheads="1"/>
          </p:cNvSpPr>
          <p:nvPr/>
        </p:nvSpPr>
        <p:spPr bwMode="auto">
          <a:xfrm>
            <a:off x="428625" y="3214688"/>
            <a:ext cx="8286750" cy="1571625"/>
          </a:xfrm>
          <a:prstGeom prst="roundRect">
            <a:avLst>
              <a:gd name="adj" fmla="val 9227"/>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CCFFFF"/>
              </a:solidFill>
            </a:endParaRPr>
          </a:p>
        </p:txBody>
      </p:sp>
      <p:sp>
        <p:nvSpPr>
          <p:cNvPr id="55300"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1640966-D805-4E9F-8CBF-1047BAC03453}" type="slidenum">
              <a:rPr lang="ja-JP" altLang="en-US" sz="1400" smtClean="0"/>
              <a:pPr>
                <a:spcBef>
                  <a:spcPct val="0"/>
                </a:spcBef>
                <a:buFontTx/>
                <a:buNone/>
              </a:pPr>
              <a:t>25</a:t>
            </a:fld>
            <a:endParaRPr lang="en-US" altLang="ja-JP" sz="1400" smtClean="0"/>
          </a:p>
        </p:txBody>
      </p:sp>
      <p:sp>
        <p:nvSpPr>
          <p:cNvPr id="55301" name="Text Box 5"/>
          <p:cNvSpPr txBox="1">
            <a:spLocks noChangeArrowheads="1"/>
          </p:cNvSpPr>
          <p:nvPr/>
        </p:nvSpPr>
        <p:spPr bwMode="auto">
          <a:xfrm>
            <a:off x="2071688" y="1143000"/>
            <a:ext cx="5072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400">
                <a:solidFill>
                  <a:srgbClr val="0000CC"/>
                </a:solidFill>
                <a:ea typeface="HG創英角ｺﾞｼｯｸUB" pitchFamily="49" charset="-128"/>
              </a:rPr>
              <a:t>導出方法</a:t>
            </a:r>
          </a:p>
        </p:txBody>
      </p:sp>
      <p:sp>
        <p:nvSpPr>
          <p:cNvPr id="55302" name="Text Box 7"/>
          <p:cNvSpPr txBox="1">
            <a:spLocks noChangeArrowheads="1"/>
          </p:cNvSpPr>
          <p:nvPr/>
        </p:nvSpPr>
        <p:spPr bwMode="auto">
          <a:xfrm>
            <a:off x="1071563" y="1549400"/>
            <a:ext cx="712628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8709" tIns="49355" rIns="98709" bIns="49355">
            <a:spAutoFit/>
          </a:bodyPr>
          <a:lstStyle>
            <a:lvl1pPr defTabSz="987425">
              <a:spcBef>
                <a:spcPct val="20000"/>
              </a:spcBef>
              <a:buChar char="•"/>
              <a:defRPr sz="3200">
                <a:solidFill>
                  <a:schemeClr val="tx1"/>
                </a:solidFill>
                <a:latin typeface="Arial" charset="0"/>
              </a:defRPr>
            </a:lvl1pPr>
            <a:lvl2pPr marL="742950" indent="-285750" defTabSz="987425">
              <a:spcBef>
                <a:spcPct val="20000"/>
              </a:spcBef>
              <a:buChar char="–"/>
              <a:defRPr sz="2800">
                <a:solidFill>
                  <a:schemeClr val="tx1"/>
                </a:solidFill>
                <a:latin typeface="Arial" charset="0"/>
              </a:defRPr>
            </a:lvl2pPr>
            <a:lvl3pPr marL="1143000" indent="-228600" defTabSz="987425">
              <a:spcBef>
                <a:spcPct val="20000"/>
              </a:spcBef>
              <a:buChar char="•"/>
              <a:defRPr sz="2400">
                <a:solidFill>
                  <a:schemeClr val="tx1"/>
                </a:solidFill>
                <a:latin typeface="Arial" charset="0"/>
              </a:defRPr>
            </a:lvl3pPr>
            <a:lvl4pPr marL="1600200" indent="-228600" defTabSz="987425">
              <a:spcBef>
                <a:spcPct val="20000"/>
              </a:spcBef>
              <a:buChar char="–"/>
              <a:defRPr sz="2000">
                <a:solidFill>
                  <a:schemeClr val="tx1"/>
                </a:solidFill>
                <a:latin typeface="Arial" charset="0"/>
              </a:defRPr>
            </a:lvl4pPr>
            <a:lvl5pPr marL="2057400" indent="-228600" defTabSz="987425">
              <a:spcBef>
                <a:spcPct val="20000"/>
              </a:spcBef>
              <a:buChar char="»"/>
              <a:defRPr sz="2000">
                <a:solidFill>
                  <a:schemeClr val="tx1"/>
                </a:solidFill>
                <a:latin typeface="Arial" charset="0"/>
              </a:defRPr>
            </a:lvl5pPr>
            <a:lvl6pPr marL="2514600" indent="-228600" defTabSz="987425" eaLnBrk="0" fontAlgn="base" hangingPunct="0">
              <a:spcBef>
                <a:spcPct val="20000"/>
              </a:spcBef>
              <a:spcAft>
                <a:spcPct val="0"/>
              </a:spcAft>
              <a:buChar char="»"/>
              <a:defRPr sz="2000">
                <a:solidFill>
                  <a:schemeClr val="tx1"/>
                </a:solidFill>
                <a:latin typeface="Arial" charset="0"/>
              </a:defRPr>
            </a:lvl6pPr>
            <a:lvl7pPr marL="2971800" indent="-228600" defTabSz="987425" eaLnBrk="0" fontAlgn="base" hangingPunct="0">
              <a:spcBef>
                <a:spcPct val="20000"/>
              </a:spcBef>
              <a:spcAft>
                <a:spcPct val="0"/>
              </a:spcAft>
              <a:buChar char="»"/>
              <a:defRPr sz="2000">
                <a:solidFill>
                  <a:schemeClr val="tx1"/>
                </a:solidFill>
                <a:latin typeface="Arial" charset="0"/>
              </a:defRPr>
            </a:lvl7pPr>
            <a:lvl8pPr marL="3429000" indent="-228600" defTabSz="987425" eaLnBrk="0" fontAlgn="base" hangingPunct="0">
              <a:spcBef>
                <a:spcPct val="20000"/>
              </a:spcBef>
              <a:spcAft>
                <a:spcPct val="0"/>
              </a:spcAft>
              <a:buChar char="»"/>
              <a:defRPr sz="2000">
                <a:solidFill>
                  <a:schemeClr val="tx1"/>
                </a:solidFill>
                <a:latin typeface="Arial" charset="0"/>
              </a:defRPr>
            </a:lvl8pPr>
            <a:lvl9pPr marL="3886200" indent="-228600" defTabSz="9874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pPr>
            <a:r>
              <a:rPr lang="ja-JP" altLang="en-US" sz="2000"/>
              <a:t>高度：　</a:t>
            </a:r>
            <a:r>
              <a:rPr lang="en-US" altLang="ja-JP" sz="2000"/>
              <a:t>0</a:t>
            </a:r>
            <a:r>
              <a:rPr lang="ja-JP" altLang="en-US" sz="2000"/>
              <a:t>～</a:t>
            </a:r>
            <a:r>
              <a:rPr lang="en-US" altLang="ja-JP" sz="2000"/>
              <a:t>20km</a:t>
            </a:r>
            <a:r>
              <a:rPr lang="ja-JP" altLang="en-US" sz="2000"/>
              <a:t>まで</a:t>
            </a:r>
            <a:r>
              <a:rPr lang="en-US" altLang="ja-JP" sz="2000"/>
              <a:t>18</a:t>
            </a:r>
            <a:r>
              <a:rPr lang="ja-JP" altLang="en-US" sz="2000"/>
              <a:t>条件</a:t>
            </a:r>
            <a:endParaRPr lang="en-US" altLang="ja-JP" sz="2000"/>
          </a:p>
          <a:p>
            <a:pPr algn="ctr" eaLnBrk="1" hangingPunct="1">
              <a:spcBef>
                <a:spcPct val="0"/>
              </a:spcBef>
            </a:pPr>
            <a:r>
              <a:rPr lang="ja-JP" altLang="en-US" sz="2000"/>
              <a:t>地磁気強度：　</a:t>
            </a:r>
            <a:r>
              <a:rPr lang="en-US" altLang="ja-JP" sz="2000"/>
              <a:t>Vertical Cut-off Rigidity 0.1</a:t>
            </a:r>
            <a:r>
              <a:rPr lang="ja-JP" altLang="en-US" sz="2000"/>
              <a:t>～</a:t>
            </a:r>
            <a:r>
              <a:rPr lang="en-US" altLang="ja-JP" sz="2000"/>
              <a:t>17</a:t>
            </a:r>
            <a:r>
              <a:rPr lang="ja-JP" altLang="en-US" sz="2000"/>
              <a:t> </a:t>
            </a:r>
            <a:r>
              <a:rPr lang="en-US" altLang="ja-JP" sz="2000"/>
              <a:t>GV</a:t>
            </a:r>
            <a:r>
              <a:rPr lang="ja-JP" altLang="en-US" sz="2000"/>
              <a:t>まで</a:t>
            </a:r>
            <a:r>
              <a:rPr lang="en-US" altLang="ja-JP" sz="2000"/>
              <a:t>18</a:t>
            </a:r>
            <a:r>
              <a:rPr lang="ja-JP" altLang="en-US" sz="2000"/>
              <a:t>条件</a:t>
            </a:r>
            <a:endParaRPr lang="en-US" altLang="ja-JP" sz="2000"/>
          </a:p>
          <a:p>
            <a:pPr algn="ctr" eaLnBrk="1" hangingPunct="1">
              <a:spcBef>
                <a:spcPct val="0"/>
              </a:spcBef>
            </a:pPr>
            <a:r>
              <a:rPr lang="ja-JP" altLang="en-US" sz="2000"/>
              <a:t>太陽活動度：　</a:t>
            </a:r>
            <a:r>
              <a:rPr lang="en-US" altLang="ja-JP" sz="2000"/>
              <a:t>Force-Field Potential 400</a:t>
            </a:r>
            <a:r>
              <a:rPr lang="ja-JP" altLang="en-US" sz="2000"/>
              <a:t>～</a:t>
            </a:r>
            <a:r>
              <a:rPr lang="en-US" altLang="ja-JP" sz="2000"/>
              <a:t>1800MV</a:t>
            </a:r>
            <a:r>
              <a:rPr lang="ja-JP" altLang="en-US" sz="2000"/>
              <a:t>まで</a:t>
            </a:r>
            <a:r>
              <a:rPr lang="en-US" altLang="ja-JP" sz="2000"/>
              <a:t>5</a:t>
            </a:r>
            <a:r>
              <a:rPr lang="ja-JP" altLang="en-US" sz="2000"/>
              <a:t>条件</a:t>
            </a:r>
            <a:endParaRPr lang="en-US" altLang="ja-JP" sz="2000"/>
          </a:p>
        </p:txBody>
      </p:sp>
      <p:sp>
        <p:nvSpPr>
          <p:cNvPr id="55303" name="Text Box 6"/>
          <p:cNvSpPr txBox="1">
            <a:spLocks noChangeArrowheads="1"/>
          </p:cNvSpPr>
          <p:nvPr/>
        </p:nvSpPr>
        <p:spPr bwMode="auto">
          <a:xfrm>
            <a:off x="857250" y="2786063"/>
            <a:ext cx="7643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000" b="1">
                <a:solidFill>
                  <a:srgbClr val="FF0000"/>
                </a:solidFill>
              </a:rPr>
              <a:t>大気圏内宇宙線スペクトルを関数化</a:t>
            </a:r>
          </a:p>
        </p:txBody>
      </p:sp>
      <p:sp>
        <p:nvSpPr>
          <p:cNvPr id="55304" name="Text Box 189"/>
          <p:cNvSpPr txBox="1">
            <a:spLocks noChangeArrowheads="1"/>
          </p:cNvSpPr>
          <p:nvPr/>
        </p:nvSpPr>
        <p:spPr bwMode="auto">
          <a:xfrm>
            <a:off x="571500" y="2457450"/>
            <a:ext cx="7861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2000">
                <a:solidFill>
                  <a:srgbClr val="0000FF"/>
                </a:solidFill>
              </a:rPr>
              <a:t>合計</a:t>
            </a:r>
            <a:r>
              <a:rPr lang="en-US" altLang="ja-JP" sz="2000">
                <a:solidFill>
                  <a:srgbClr val="0000FF"/>
                </a:solidFill>
              </a:rPr>
              <a:t>18×18×5</a:t>
            </a:r>
            <a:r>
              <a:rPr lang="ja-JP" altLang="en-US" sz="2000">
                <a:solidFill>
                  <a:srgbClr val="0000FF"/>
                </a:solidFill>
              </a:rPr>
              <a:t>＝</a:t>
            </a:r>
            <a:r>
              <a:rPr lang="en-US" altLang="ja-JP" sz="2000">
                <a:solidFill>
                  <a:srgbClr val="0000FF"/>
                </a:solidFill>
              </a:rPr>
              <a:t>1620</a:t>
            </a:r>
            <a:r>
              <a:rPr lang="ja-JP" altLang="en-US" sz="2000">
                <a:solidFill>
                  <a:srgbClr val="0000FF"/>
                </a:solidFill>
              </a:rPr>
              <a:t>条件に対する宇宙線スペクトルの系統性を解析</a:t>
            </a:r>
          </a:p>
        </p:txBody>
      </p:sp>
      <p:sp>
        <p:nvSpPr>
          <p:cNvPr id="55305" name="Text Box 17"/>
          <p:cNvSpPr txBox="1">
            <a:spLocks noChangeArrowheads="1"/>
          </p:cNvSpPr>
          <p:nvPr/>
        </p:nvSpPr>
        <p:spPr bwMode="auto">
          <a:xfrm>
            <a:off x="2714625" y="6000750"/>
            <a:ext cx="36433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709" tIns="49355" rIns="98709" bIns="49355">
            <a:spAutoFit/>
          </a:bodyPr>
          <a:lstStyle>
            <a:lvl1pPr defTabSz="987425">
              <a:spcBef>
                <a:spcPct val="20000"/>
              </a:spcBef>
              <a:buChar char="•"/>
              <a:defRPr sz="3200">
                <a:solidFill>
                  <a:schemeClr val="tx1"/>
                </a:solidFill>
                <a:latin typeface="Arial" charset="0"/>
              </a:defRPr>
            </a:lvl1pPr>
            <a:lvl2pPr marL="742950" indent="-285750" defTabSz="987425">
              <a:spcBef>
                <a:spcPct val="20000"/>
              </a:spcBef>
              <a:buChar char="–"/>
              <a:defRPr sz="2800">
                <a:solidFill>
                  <a:schemeClr val="tx1"/>
                </a:solidFill>
                <a:latin typeface="Arial" charset="0"/>
              </a:defRPr>
            </a:lvl2pPr>
            <a:lvl3pPr marL="1143000" indent="-228600" defTabSz="987425">
              <a:spcBef>
                <a:spcPct val="20000"/>
              </a:spcBef>
              <a:buChar char="•"/>
              <a:defRPr sz="2400">
                <a:solidFill>
                  <a:schemeClr val="tx1"/>
                </a:solidFill>
                <a:latin typeface="Arial" charset="0"/>
              </a:defRPr>
            </a:lvl3pPr>
            <a:lvl4pPr marL="1600200" indent="-228600" defTabSz="987425">
              <a:spcBef>
                <a:spcPct val="20000"/>
              </a:spcBef>
              <a:buChar char="–"/>
              <a:defRPr sz="2000">
                <a:solidFill>
                  <a:schemeClr val="tx1"/>
                </a:solidFill>
                <a:latin typeface="Arial" charset="0"/>
              </a:defRPr>
            </a:lvl4pPr>
            <a:lvl5pPr marL="2057400" indent="-228600" defTabSz="987425">
              <a:spcBef>
                <a:spcPct val="20000"/>
              </a:spcBef>
              <a:buChar char="»"/>
              <a:defRPr sz="2000">
                <a:solidFill>
                  <a:schemeClr val="tx1"/>
                </a:solidFill>
                <a:latin typeface="Arial" charset="0"/>
              </a:defRPr>
            </a:lvl5pPr>
            <a:lvl6pPr marL="2514600" indent="-228600" defTabSz="987425" eaLnBrk="0" fontAlgn="base" hangingPunct="0">
              <a:spcBef>
                <a:spcPct val="20000"/>
              </a:spcBef>
              <a:spcAft>
                <a:spcPct val="0"/>
              </a:spcAft>
              <a:buChar char="»"/>
              <a:defRPr sz="2000">
                <a:solidFill>
                  <a:schemeClr val="tx1"/>
                </a:solidFill>
                <a:latin typeface="Arial" charset="0"/>
              </a:defRPr>
            </a:lvl6pPr>
            <a:lvl7pPr marL="2971800" indent="-228600" defTabSz="987425" eaLnBrk="0" fontAlgn="base" hangingPunct="0">
              <a:spcBef>
                <a:spcPct val="20000"/>
              </a:spcBef>
              <a:spcAft>
                <a:spcPct val="0"/>
              </a:spcAft>
              <a:buChar char="»"/>
              <a:defRPr sz="2000">
                <a:solidFill>
                  <a:schemeClr val="tx1"/>
                </a:solidFill>
                <a:latin typeface="Arial" charset="0"/>
              </a:defRPr>
            </a:lvl7pPr>
            <a:lvl8pPr marL="3429000" indent="-228600" defTabSz="987425" eaLnBrk="0" fontAlgn="base" hangingPunct="0">
              <a:spcBef>
                <a:spcPct val="20000"/>
              </a:spcBef>
              <a:spcAft>
                <a:spcPct val="0"/>
              </a:spcAft>
              <a:buChar char="»"/>
              <a:defRPr sz="2000">
                <a:solidFill>
                  <a:schemeClr val="tx1"/>
                </a:solidFill>
                <a:latin typeface="Arial" charset="0"/>
              </a:defRPr>
            </a:lvl8pPr>
            <a:lvl9pPr marL="3886200" indent="-228600" defTabSz="9874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1400"/>
              <a:t>*高度</a:t>
            </a:r>
            <a:r>
              <a:rPr lang="en-US" altLang="ja-JP" sz="1400"/>
              <a:t>20km</a:t>
            </a:r>
            <a:r>
              <a:rPr lang="ja-JP" altLang="en-US" sz="1400"/>
              <a:t>を除く</a:t>
            </a:r>
            <a:endParaRPr lang="en-US" altLang="ja-JP" sz="1400"/>
          </a:p>
          <a:p>
            <a:pPr algn="ctr" eaLnBrk="1" hangingPunct="1">
              <a:spcBef>
                <a:spcPct val="0"/>
              </a:spcBef>
              <a:buFontTx/>
              <a:buNone/>
            </a:pPr>
            <a:r>
              <a:rPr lang="en-US" altLang="ja-JP" sz="1400"/>
              <a:t>**1750</a:t>
            </a:r>
            <a:r>
              <a:rPr lang="ja-JP" altLang="en-US" sz="1400"/>
              <a:t>年以降。また，</a:t>
            </a:r>
            <a:r>
              <a:rPr lang="ja-JP" altLang="en-US" sz="1400" b="1">
                <a:solidFill>
                  <a:srgbClr val="FF0000"/>
                </a:solidFill>
              </a:rPr>
              <a:t>太陽フレア時を除く</a:t>
            </a:r>
          </a:p>
        </p:txBody>
      </p:sp>
      <p:sp>
        <p:nvSpPr>
          <p:cNvPr id="553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graphicFrame>
        <p:nvGraphicFramePr>
          <p:cNvPr id="55307" name="Object 1"/>
          <p:cNvGraphicFramePr>
            <a:graphicFrameLocks noChangeAspect="1"/>
          </p:cNvGraphicFramePr>
          <p:nvPr/>
        </p:nvGraphicFramePr>
        <p:xfrm>
          <a:off x="571500" y="3571875"/>
          <a:ext cx="7921625" cy="561975"/>
        </p:xfrm>
        <a:graphic>
          <a:graphicData uri="http://schemas.openxmlformats.org/presentationml/2006/ole">
            <mc:AlternateContent xmlns:mc="http://schemas.openxmlformats.org/markup-compatibility/2006">
              <mc:Choice xmlns:v="urn:schemas-microsoft-com:vml" Requires="v">
                <p:oleObj spid="_x0000_s55318" name="Equation" r:id="rId4" imgW="7899400" imgH="558800" progId="Equation.DSMT4">
                  <p:embed/>
                </p:oleObj>
              </mc:Choice>
              <mc:Fallback>
                <p:oleObj name="Equation" r:id="rId4" imgW="7899400" imgH="558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3571875"/>
                        <a:ext cx="79216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55309" name="Text Box 22"/>
          <p:cNvSpPr txBox="1">
            <a:spLocks noChangeArrowheads="1"/>
          </p:cNvSpPr>
          <p:nvPr/>
        </p:nvSpPr>
        <p:spPr bwMode="auto">
          <a:xfrm>
            <a:off x="500063" y="6511925"/>
            <a:ext cx="8143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709" tIns="49355" rIns="98709" bIns="49355">
            <a:spAutoFit/>
          </a:bodyPr>
          <a:lstStyle>
            <a:lvl1pPr defTabSz="987425">
              <a:spcBef>
                <a:spcPct val="20000"/>
              </a:spcBef>
              <a:buChar char="•"/>
              <a:defRPr sz="3200">
                <a:solidFill>
                  <a:schemeClr val="tx1"/>
                </a:solidFill>
                <a:latin typeface="Arial" charset="0"/>
              </a:defRPr>
            </a:lvl1pPr>
            <a:lvl2pPr marL="742950" indent="-285750" defTabSz="987425">
              <a:spcBef>
                <a:spcPct val="20000"/>
              </a:spcBef>
              <a:buChar char="–"/>
              <a:defRPr sz="2800">
                <a:solidFill>
                  <a:schemeClr val="tx1"/>
                </a:solidFill>
                <a:latin typeface="Arial" charset="0"/>
              </a:defRPr>
            </a:lvl2pPr>
            <a:lvl3pPr marL="1143000" indent="-228600" defTabSz="987425">
              <a:spcBef>
                <a:spcPct val="20000"/>
              </a:spcBef>
              <a:buChar char="•"/>
              <a:defRPr sz="2400">
                <a:solidFill>
                  <a:schemeClr val="tx1"/>
                </a:solidFill>
                <a:latin typeface="Arial" charset="0"/>
              </a:defRPr>
            </a:lvl3pPr>
            <a:lvl4pPr marL="1600200" indent="-228600" defTabSz="987425">
              <a:spcBef>
                <a:spcPct val="20000"/>
              </a:spcBef>
              <a:buChar char="–"/>
              <a:defRPr sz="2000">
                <a:solidFill>
                  <a:schemeClr val="tx1"/>
                </a:solidFill>
                <a:latin typeface="Arial" charset="0"/>
              </a:defRPr>
            </a:lvl4pPr>
            <a:lvl5pPr marL="2057400" indent="-228600" defTabSz="987425">
              <a:spcBef>
                <a:spcPct val="20000"/>
              </a:spcBef>
              <a:buChar char="»"/>
              <a:defRPr sz="2000">
                <a:solidFill>
                  <a:schemeClr val="tx1"/>
                </a:solidFill>
                <a:latin typeface="Arial" charset="0"/>
              </a:defRPr>
            </a:lvl5pPr>
            <a:lvl6pPr marL="2514600" indent="-228600" defTabSz="987425" eaLnBrk="0" fontAlgn="base" hangingPunct="0">
              <a:spcBef>
                <a:spcPct val="20000"/>
              </a:spcBef>
              <a:spcAft>
                <a:spcPct val="0"/>
              </a:spcAft>
              <a:buChar char="»"/>
              <a:defRPr sz="2000">
                <a:solidFill>
                  <a:schemeClr val="tx1"/>
                </a:solidFill>
                <a:latin typeface="Arial" charset="0"/>
              </a:defRPr>
            </a:lvl6pPr>
            <a:lvl7pPr marL="2971800" indent="-228600" defTabSz="987425" eaLnBrk="0" fontAlgn="base" hangingPunct="0">
              <a:spcBef>
                <a:spcPct val="20000"/>
              </a:spcBef>
              <a:spcAft>
                <a:spcPct val="0"/>
              </a:spcAft>
              <a:buChar char="»"/>
              <a:defRPr sz="2000">
                <a:solidFill>
                  <a:schemeClr val="tx1"/>
                </a:solidFill>
                <a:latin typeface="Arial" charset="0"/>
              </a:defRPr>
            </a:lvl7pPr>
            <a:lvl8pPr marL="3429000" indent="-228600" defTabSz="987425" eaLnBrk="0" fontAlgn="base" hangingPunct="0">
              <a:spcBef>
                <a:spcPct val="20000"/>
              </a:spcBef>
              <a:spcAft>
                <a:spcPct val="0"/>
              </a:spcAft>
              <a:buChar char="»"/>
              <a:defRPr sz="2000">
                <a:solidFill>
                  <a:schemeClr val="tx1"/>
                </a:solidFill>
                <a:latin typeface="Arial" charset="0"/>
              </a:defRPr>
            </a:lvl8pPr>
            <a:lvl9pPr marL="3886200" indent="-228600" defTabSz="9874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1600"/>
              <a:t>T.Sato </a:t>
            </a:r>
            <a:r>
              <a:rPr lang="en-US" altLang="ja-JP" sz="1600" i="1"/>
              <a:t>et al</a:t>
            </a:r>
            <a:r>
              <a:rPr lang="en-US" altLang="ja-JP" sz="1600"/>
              <a:t>. Radiat. Res. 166, 544 (2006)</a:t>
            </a:r>
            <a:r>
              <a:rPr lang="ja-JP" altLang="en-US" sz="1600"/>
              <a:t>及び</a:t>
            </a:r>
            <a:r>
              <a:rPr lang="en-US" altLang="ja-JP" sz="1600"/>
              <a:t>T.Sato </a:t>
            </a:r>
            <a:r>
              <a:rPr lang="en-US" altLang="ja-JP" sz="1600" i="1"/>
              <a:t>et al</a:t>
            </a:r>
            <a:r>
              <a:rPr lang="en-US" altLang="ja-JP" sz="1600"/>
              <a:t>. Radiat. Res. 170, 244 (2008) </a:t>
            </a:r>
          </a:p>
        </p:txBody>
      </p:sp>
      <p:sp>
        <p:nvSpPr>
          <p:cNvPr id="55310" name="正方形/長方形 20"/>
          <p:cNvSpPr>
            <a:spLocks noChangeArrowheads="1"/>
          </p:cNvSpPr>
          <p:nvPr/>
        </p:nvSpPr>
        <p:spPr bwMode="auto">
          <a:xfrm>
            <a:off x="763588" y="763588"/>
            <a:ext cx="766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1800" b="1">
                <a:solidFill>
                  <a:srgbClr val="FF0000"/>
                </a:solidFill>
                <a:latin typeface="Arial Black" pitchFamily="34" charset="0"/>
                <a:ea typeface="HG創英角ｺﾞｼｯｸUB" pitchFamily="49" charset="-128"/>
              </a:rPr>
              <a:t>P</a:t>
            </a:r>
            <a:r>
              <a:rPr lang="en-US" altLang="ja-JP" sz="1800" b="1">
                <a:solidFill>
                  <a:srgbClr val="FFFF00"/>
                </a:solidFill>
                <a:latin typeface="Arial Black" pitchFamily="34" charset="0"/>
                <a:ea typeface="HG創英角ｺﾞｼｯｸUB" pitchFamily="49" charset="-128"/>
              </a:rPr>
              <a:t>HITS-based</a:t>
            </a:r>
            <a:r>
              <a:rPr lang="en-US" altLang="ja-JP" sz="1800" b="1">
                <a:solidFill>
                  <a:srgbClr val="FF0000"/>
                </a:solidFill>
                <a:latin typeface="Arial Black" pitchFamily="34" charset="0"/>
                <a:ea typeface="HG創英角ｺﾞｼｯｸUB" pitchFamily="49" charset="-128"/>
              </a:rPr>
              <a:t> A</a:t>
            </a:r>
            <a:r>
              <a:rPr lang="en-US" altLang="ja-JP" sz="1800" b="1">
                <a:solidFill>
                  <a:srgbClr val="FFFF00"/>
                </a:solidFill>
                <a:latin typeface="Arial Black" pitchFamily="34" charset="0"/>
                <a:ea typeface="HG創英角ｺﾞｼｯｸUB" pitchFamily="49" charset="-128"/>
              </a:rPr>
              <a:t>nalytical </a:t>
            </a:r>
            <a:r>
              <a:rPr lang="en-US" altLang="ja-JP" sz="1800" b="1">
                <a:solidFill>
                  <a:srgbClr val="FF0000"/>
                </a:solidFill>
                <a:latin typeface="Arial Black" pitchFamily="34" charset="0"/>
                <a:ea typeface="HG創英角ｺﾞｼｯｸUB" pitchFamily="49" charset="-128"/>
              </a:rPr>
              <a:t>R</a:t>
            </a:r>
            <a:r>
              <a:rPr lang="en-US" altLang="ja-JP" sz="1800" b="1">
                <a:solidFill>
                  <a:srgbClr val="FFFF00"/>
                </a:solidFill>
                <a:latin typeface="Arial Black" pitchFamily="34" charset="0"/>
                <a:ea typeface="HG創英角ｺﾞｼｯｸUB" pitchFamily="49" charset="-128"/>
              </a:rPr>
              <a:t>adiation</a:t>
            </a:r>
            <a:r>
              <a:rPr lang="en-US" altLang="ja-JP" sz="1800" b="1">
                <a:solidFill>
                  <a:srgbClr val="FF0000"/>
                </a:solidFill>
                <a:latin typeface="Arial Black" pitchFamily="34" charset="0"/>
                <a:ea typeface="HG創英角ｺﾞｼｯｸUB" pitchFamily="49" charset="-128"/>
              </a:rPr>
              <a:t> M</a:t>
            </a:r>
            <a:r>
              <a:rPr lang="en-US" altLang="ja-JP" sz="1800" b="1">
                <a:solidFill>
                  <a:srgbClr val="FFFF00"/>
                </a:solidFill>
                <a:latin typeface="Arial Black" pitchFamily="34" charset="0"/>
                <a:ea typeface="HG創英角ｺﾞｼｯｸUB" pitchFamily="49" charset="-128"/>
              </a:rPr>
              <a:t>odel in the </a:t>
            </a:r>
            <a:r>
              <a:rPr lang="en-US" altLang="ja-JP" sz="1800" b="1">
                <a:solidFill>
                  <a:srgbClr val="FF0000"/>
                </a:solidFill>
                <a:latin typeface="Arial Black" pitchFamily="34" charset="0"/>
                <a:ea typeface="HG創英角ｺﾞｼｯｸUB" pitchFamily="49" charset="-128"/>
              </a:rPr>
              <a:t>A</a:t>
            </a:r>
            <a:r>
              <a:rPr lang="en-US" altLang="ja-JP" sz="1800" b="1">
                <a:solidFill>
                  <a:srgbClr val="FFFF00"/>
                </a:solidFill>
                <a:latin typeface="Arial Black" pitchFamily="34" charset="0"/>
                <a:ea typeface="HG創英角ｺﾞｼｯｸUB" pitchFamily="49" charset="-128"/>
              </a:rPr>
              <a:t>tmosphere</a:t>
            </a:r>
            <a:endParaRPr lang="ja-JP" altLang="en-US" sz="1800">
              <a:solidFill>
                <a:srgbClr val="FFFF00"/>
              </a:solidFill>
            </a:endParaRPr>
          </a:p>
        </p:txBody>
      </p:sp>
      <p:graphicFrame>
        <p:nvGraphicFramePr>
          <p:cNvPr id="55311" name="Object 3"/>
          <p:cNvGraphicFramePr>
            <a:graphicFrameLocks noChangeAspect="1"/>
          </p:cNvGraphicFramePr>
          <p:nvPr/>
        </p:nvGraphicFramePr>
        <p:xfrm>
          <a:off x="2428875" y="4143375"/>
          <a:ext cx="4229100" cy="533400"/>
        </p:xfrm>
        <a:graphic>
          <a:graphicData uri="http://schemas.openxmlformats.org/presentationml/2006/ole">
            <mc:AlternateContent xmlns:mc="http://schemas.openxmlformats.org/markup-compatibility/2006">
              <mc:Choice xmlns:v="urn:schemas-microsoft-com:vml" Requires="v">
                <p:oleObj spid="_x0000_s55319" name="Equation" r:id="rId6" imgW="4229100" imgH="533400" progId="Equation.DSMT4">
                  <p:embed/>
                </p:oleObj>
              </mc:Choice>
              <mc:Fallback>
                <p:oleObj name="Equation" r:id="rId6" imgW="4229100" imgH="5334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875" y="4143375"/>
                        <a:ext cx="4229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12" name="Text Box 5"/>
          <p:cNvSpPr txBox="1">
            <a:spLocks noChangeArrowheads="1"/>
          </p:cNvSpPr>
          <p:nvPr/>
        </p:nvSpPr>
        <p:spPr bwMode="auto">
          <a:xfrm>
            <a:off x="3714750" y="3214688"/>
            <a:ext cx="185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000">
                <a:solidFill>
                  <a:srgbClr val="0000CC"/>
                </a:solidFill>
                <a:ea typeface="HG創英角ｺﾞｼｯｸUB" pitchFamily="49" charset="-128"/>
              </a:rPr>
              <a:t>関数系（例）</a:t>
            </a:r>
          </a:p>
        </p:txBody>
      </p:sp>
      <p:sp>
        <p:nvSpPr>
          <p:cNvPr id="55313" name="Text Box 6"/>
          <p:cNvSpPr txBox="1">
            <a:spLocks noChangeArrowheads="1"/>
          </p:cNvSpPr>
          <p:nvPr/>
        </p:nvSpPr>
        <p:spPr bwMode="auto">
          <a:xfrm>
            <a:off x="214313" y="4929188"/>
            <a:ext cx="8643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000" b="1">
                <a:solidFill>
                  <a:srgbClr val="FF0000"/>
                </a:solidFill>
              </a:rPr>
              <a:t>フリーパラメータ： モンテカルロ計算結果を最小自乗フィッティングして決定</a:t>
            </a:r>
          </a:p>
        </p:txBody>
      </p:sp>
      <p:sp>
        <p:nvSpPr>
          <p:cNvPr id="35" name="Text Box 6"/>
          <p:cNvSpPr txBox="1">
            <a:spLocks noChangeArrowheads="1"/>
          </p:cNvSpPr>
          <p:nvPr/>
        </p:nvSpPr>
        <p:spPr bwMode="auto">
          <a:xfrm>
            <a:off x="71438" y="5572125"/>
            <a:ext cx="8929687" cy="400050"/>
          </a:xfrm>
          <a:prstGeom prst="rect">
            <a:avLst/>
          </a:prstGeom>
          <a:solidFill>
            <a:schemeClr val="accent2"/>
          </a:solidFill>
          <a:ln w="28575">
            <a:solidFill>
              <a:schemeClr val="accent6"/>
            </a:solidFill>
            <a:miter lim="800000"/>
            <a:headEnd/>
            <a:tailEnd/>
          </a:ln>
          <a:effectLst>
            <a:outerShdw blurRad="50800" dist="38100" dir="2700000" algn="tl" rotWithShape="0">
              <a:prstClr val="black">
                <a:alpha val="40000"/>
              </a:prstClr>
            </a:outerShdw>
          </a:effectLst>
        </p:spPr>
        <p:txBody>
          <a:bodyPr>
            <a:spAutoFit/>
          </a:bodyPr>
          <a:lstStyle/>
          <a:p>
            <a:pPr algn="ctr" eaLnBrk="1" hangingPunct="1">
              <a:defRPr/>
            </a:pPr>
            <a:r>
              <a:rPr lang="ja-JP" altLang="en-US" b="1" dirty="0">
                <a:solidFill>
                  <a:srgbClr val="FFFF00"/>
                </a:solidFill>
              </a:rPr>
              <a:t>大気中任意地点</a:t>
            </a:r>
            <a:r>
              <a:rPr lang="en-US" altLang="ja-JP" b="1" dirty="0">
                <a:solidFill>
                  <a:srgbClr val="FFFF00"/>
                </a:solidFill>
              </a:rPr>
              <a:t>*</a:t>
            </a:r>
            <a:r>
              <a:rPr lang="ja-JP" altLang="en-US" b="1" dirty="0">
                <a:solidFill>
                  <a:srgbClr val="FFFF00"/>
                </a:solidFill>
              </a:rPr>
              <a:t>時間</a:t>
            </a:r>
            <a:r>
              <a:rPr lang="en-US" altLang="ja-JP" b="1" dirty="0">
                <a:solidFill>
                  <a:srgbClr val="FFFF00"/>
                </a:solidFill>
              </a:rPr>
              <a:t>**</a:t>
            </a:r>
            <a:r>
              <a:rPr lang="ja-JP" altLang="en-US" b="1" dirty="0">
                <a:solidFill>
                  <a:srgbClr val="FFFF00"/>
                </a:solidFill>
              </a:rPr>
              <a:t>における宇宙線スペクトルを高精度かつ迅速に計算可能</a:t>
            </a:r>
          </a:p>
        </p:txBody>
      </p:sp>
      <p:sp>
        <p:nvSpPr>
          <p:cNvPr id="36" name="AutoShape 76"/>
          <p:cNvSpPr>
            <a:spLocks noChangeArrowheads="1"/>
          </p:cNvSpPr>
          <p:nvPr/>
        </p:nvSpPr>
        <p:spPr bwMode="auto">
          <a:xfrm>
            <a:off x="214313" y="142875"/>
            <a:ext cx="8643937" cy="604838"/>
          </a:xfrm>
          <a:prstGeom prst="roundRect">
            <a:avLst>
              <a:gd name="adj" fmla="val 8106"/>
            </a:avLst>
          </a:prstGeom>
          <a:solidFill>
            <a:srgbClr val="FFFFFF"/>
          </a:solidFill>
          <a:ln w="44450">
            <a:solidFill>
              <a:srgbClr val="0066CC"/>
            </a:solidFill>
            <a:round/>
            <a:headEnd/>
            <a:tailEnd/>
          </a:ln>
          <a:effectLst>
            <a:outerShdw dist="53882" dir="2700000" algn="ctr" rotWithShape="0">
              <a:schemeClr val="bg2"/>
            </a:outerShdw>
          </a:effectLst>
        </p:spPr>
        <p:txBody>
          <a:bodyPr lIns="144000" tIns="72000" rIns="144000" bIns="72000">
            <a:spAutoFit/>
          </a:bodyPr>
          <a:lstStyle/>
          <a:p>
            <a:pPr marL="342900" indent="-342900" algn="ctr" eaLnBrk="1" hangingPunct="1">
              <a:defRPr/>
            </a:pPr>
            <a:r>
              <a:rPr kumimoji="1" lang="ja-JP" altLang="en-US" sz="28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大気圏内宇宙線スペクトル迅速計算モデル</a:t>
            </a:r>
            <a:r>
              <a:rPr kumimoji="1" lang="en-US" altLang="ja-JP" sz="28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PARMA</a:t>
            </a:r>
            <a:endParaRPr kumimoji="1" lang="ja-JP" altLang="en-US" sz="2800" b="1" dirty="0">
              <a:solidFill>
                <a:srgbClr val="FF0000"/>
              </a:solidFill>
              <a:effectLst>
                <a:outerShdw blurRad="38100" dist="38100" dir="2700000" algn="tl">
                  <a:srgbClr val="C0C0C0"/>
                </a:outerShdw>
              </a:effectLst>
              <a:latin typeface="Arial Black" pitchFamily="34" charset="0"/>
              <a:ea typeface="HG創英角ｺﾞｼｯｸUB" pitchFamily="49"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5956747-F344-4F36-A8D1-9CE761005BE0}" type="slidenum">
              <a:rPr lang="ja-JP" altLang="en-US" sz="1400" smtClean="0"/>
              <a:pPr>
                <a:spcBef>
                  <a:spcPct val="0"/>
                </a:spcBef>
                <a:buFontTx/>
                <a:buNone/>
              </a:pPr>
              <a:t>26</a:t>
            </a:fld>
            <a:endParaRPr lang="en-US" altLang="ja-JP" sz="1400" smtClean="0"/>
          </a:p>
        </p:txBody>
      </p:sp>
      <p:sp>
        <p:nvSpPr>
          <p:cNvPr id="56323" name="AutoShape 4"/>
          <p:cNvSpPr>
            <a:spLocks noChangeArrowheads="1"/>
          </p:cNvSpPr>
          <p:nvPr/>
        </p:nvSpPr>
        <p:spPr bwMode="auto">
          <a:xfrm>
            <a:off x="158750" y="1085850"/>
            <a:ext cx="8715375" cy="4500563"/>
          </a:xfrm>
          <a:prstGeom prst="roundRect">
            <a:avLst>
              <a:gd name="adj" fmla="val 8523"/>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20" name="AutoShape 76"/>
          <p:cNvSpPr>
            <a:spLocks noChangeArrowheads="1"/>
          </p:cNvSpPr>
          <p:nvPr/>
        </p:nvSpPr>
        <p:spPr bwMode="auto">
          <a:xfrm>
            <a:off x="2074863" y="166688"/>
            <a:ext cx="5237162" cy="668337"/>
          </a:xfrm>
          <a:prstGeom prst="roundRect">
            <a:avLst>
              <a:gd name="adj" fmla="val 8106"/>
            </a:avLst>
          </a:prstGeom>
          <a:solidFill>
            <a:srgbClr val="FFFFFF"/>
          </a:solidFill>
          <a:ln w="44450">
            <a:solidFill>
              <a:srgbClr val="0066CC"/>
            </a:solidFill>
            <a:round/>
            <a:headEnd/>
            <a:tailEnd/>
          </a:ln>
          <a:effectLst>
            <a:outerShdw dist="53882" dir="2700000" algn="ctr" rotWithShape="0">
              <a:schemeClr val="bg2"/>
            </a:outerShdw>
          </a:effectLst>
        </p:spPr>
        <p:txBody>
          <a:bodyPr lIns="144000" tIns="72000" rIns="144000" bIns="72000">
            <a:spAutoFit/>
          </a:bodyPr>
          <a:lstStyle/>
          <a:p>
            <a:pPr marL="342900" indent="-342900" algn="ctr" eaLnBrk="1" hangingPunct="1">
              <a:defRPr/>
            </a:pPr>
            <a:r>
              <a:rPr lang="en-US" altLang="ja-JP"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PARMA</a:t>
            </a:r>
            <a:r>
              <a:rPr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による計算結果</a:t>
            </a:r>
          </a:p>
        </p:txBody>
      </p:sp>
      <p:pic>
        <p:nvPicPr>
          <p:cNvPr id="56325" name="Picture 20" descr="D:\Tatsu\gakkai\2007\AESJ-spring\present\東京スペクトル-woEXPACS.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157288"/>
            <a:ext cx="414337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21" descr="D:\Tatsu\gakkai\2007\AESJ-spring\present\東京上空スペクトル-woEXPACS.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1157288"/>
            <a:ext cx="414337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2" descr="D:\Tatsu\gakkai\2007\AESJ-spring\present\東京スペクトル.e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5" y="1157288"/>
            <a:ext cx="414337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23" descr="D:\Tatsu\gakkai\2007\AESJ-spring\present\東京上空スペクトル.e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0" y="1157288"/>
            <a:ext cx="414337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Text Box 3"/>
          <p:cNvSpPr txBox="1">
            <a:spLocks noChangeArrowheads="1"/>
          </p:cNvSpPr>
          <p:nvPr/>
        </p:nvSpPr>
        <p:spPr bwMode="auto">
          <a:xfrm>
            <a:off x="1087438" y="5157788"/>
            <a:ext cx="7286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000" b="1">
                <a:solidFill>
                  <a:srgbClr val="0000CC"/>
                </a:solidFill>
              </a:rPr>
              <a:t>太陽活動極小期の東京における宇宙線スペクトル</a:t>
            </a:r>
            <a:endParaRPr lang="en-US" altLang="ja-JP" sz="2000" b="1">
              <a:solidFill>
                <a:srgbClr val="0000CC"/>
              </a:solidFill>
            </a:endParaRPr>
          </a:p>
        </p:txBody>
      </p:sp>
      <p:sp>
        <p:nvSpPr>
          <p:cNvPr id="21518" name="テキスト ボックス 13"/>
          <p:cNvSpPr txBox="1">
            <a:spLocks noChangeArrowheads="1"/>
          </p:cNvSpPr>
          <p:nvPr/>
        </p:nvSpPr>
        <p:spPr bwMode="auto">
          <a:xfrm>
            <a:off x="2230438" y="2014538"/>
            <a:ext cx="106045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1400"/>
              <a:t>PARMA</a:t>
            </a:r>
            <a:endParaRPr lang="ja-JP" altLang="en-US" sz="1400"/>
          </a:p>
        </p:txBody>
      </p:sp>
      <p:sp>
        <p:nvSpPr>
          <p:cNvPr id="21519" name="テキスト ボックス 14"/>
          <p:cNvSpPr txBox="1">
            <a:spLocks noChangeArrowheads="1"/>
          </p:cNvSpPr>
          <p:nvPr/>
        </p:nvSpPr>
        <p:spPr bwMode="auto">
          <a:xfrm>
            <a:off x="6686550" y="1992313"/>
            <a:ext cx="1101725"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1400"/>
              <a:t>PARMA</a:t>
            </a:r>
            <a:endParaRPr lang="ja-JP" altLang="en-US" sz="1400"/>
          </a:p>
        </p:txBody>
      </p:sp>
      <p:sp>
        <p:nvSpPr>
          <p:cNvPr id="16" name="Text Box 6"/>
          <p:cNvSpPr txBox="1">
            <a:spLocks noChangeArrowheads="1"/>
          </p:cNvSpPr>
          <p:nvPr/>
        </p:nvSpPr>
        <p:spPr bwMode="auto">
          <a:xfrm>
            <a:off x="1801813" y="5799138"/>
            <a:ext cx="5286375" cy="400050"/>
          </a:xfrm>
          <a:prstGeom prst="rect">
            <a:avLst/>
          </a:prstGeom>
          <a:solidFill>
            <a:schemeClr val="accent2"/>
          </a:solidFill>
          <a:ln w="28575">
            <a:solidFill>
              <a:schemeClr val="accent6"/>
            </a:solidFill>
            <a:miter lim="800000"/>
            <a:headEnd/>
            <a:tailEnd/>
          </a:ln>
          <a:effectLst>
            <a:outerShdw blurRad="50800" dist="38100" dir="2700000" algn="tl" rotWithShape="0">
              <a:prstClr val="black">
                <a:alpha val="40000"/>
              </a:prstClr>
            </a:outerShdw>
          </a:effectLst>
        </p:spPr>
        <p:txBody>
          <a:bodyPr>
            <a:spAutoFit/>
          </a:bodyPr>
          <a:lstStyle/>
          <a:p>
            <a:pPr algn="ctr" eaLnBrk="1" hangingPunct="1">
              <a:defRPr/>
            </a:pPr>
            <a:r>
              <a:rPr lang="ja-JP" altLang="en-US" b="1" dirty="0">
                <a:solidFill>
                  <a:srgbClr val="FFFF00"/>
                </a:solidFill>
              </a:rPr>
              <a:t>モンテカルロ計算結果を極めてよく再現！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25"/>
                                        </p:tgtEl>
                                        <p:attrNameLst>
                                          <p:attrName>style.visibility</p:attrName>
                                        </p:attrNameLst>
                                      </p:cBhvr>
                                      <p:to>
                                        <p:strVal val="visible"/>
                                      </p:to>
                                    </p:set>
                                    <p:animEffect transition="in" filter="blinds(horizontal)">
                                      <p:cBhvr>
                                        <p:cTn id="7" dur="500"/>
                                        <p:tgtEl>
                                          <p:spTgt spid="13325"/>
                                        </p:tgtEl>
                                      </p:cBhvr>
                                    </p:animEffect>
                                  </p:childTnLst>
                                </p:cTn>
                              </p:par>
                              <p:par>
                                <p:cTn id="8" presetID="3" presetClass="entr" presetSubtype="10" fill="hold" nodeType="withEffect">
                                  <p:stCondLst>
                                    <p:cond delay="0"/>
                                  </p:stCondLst>
                                  <p:childTnLst>
                                    <p:set>
                                      <p:cBhvr>
                                        <p:cTn id="9" dur="1" fill="hold">
                                          <p:stCondLst>
                                            <p:cond delay="0"/>
                                          </p:stCondLst>
                                        </p:cTn>
                                        <p:tgtEl>
                                          <p:spTgt spid="13326"/>
                                        </p:tgtEl>
                                        <p:attrNameLst>
                                          <p:attrName>style.visibility</p:attrName>
                                        </p:attrNameLst>
                                      </p:cBhvr>
                                      <p:to>
                                        <p:strVal val="visible"/>
                                      </p:to>
                                    </p:set>
                                    <p:animEffect transition="in" filter="blinds(horizontal)">
                                      <p:cBhvr>
                                        <p:cTn id="10" dur="500"/>
                                        <p:tgtEl>
                                          <p:spTgt spid="133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518"/>
                                        </p:tgtEl>
                                        <p:attrNameLst>
                                          <p:attrName>style.visibility</p:attrName>
                                        </p:attrNameLst>
                                      </p:cBhvr>
                                      <p:to>
                                        <p:strVal val="visible"/>
                                      </p:to>
                                    </p:set>
                                    <p:animEffect transition="in" filter="blinds(horizontal)">
                                      <p:cBhvr>
                                        <p:cTn id="13" dur="500"/>
                                        <p:tgtEl>
                                          <p:spTgt spid="215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519"/>
                                        </p:tgtEl>
                                        <p:attrNameLst>
                                          <p:attrName>style.visibility</p:attrName>
                                        </p:attrNameLst>
                                      </p:cBhvr>
                                      <p:to>
                                        <p:strVal val="visible"/>
                                      </p:to>
                                    </p:set>
                                    <p:animEffect transition="in" filter="blinds(horizontal)">
                                      <p:cBhvr>
                                        <p:cTn id="16" dur="500"/>
                                        <p:tgtEl>
                                          <p:spTgt spid="215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animBg="1"/>
      <p:bldP spid="21519"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テキスト ボックス 29"/>
          <p:cNvSpPr txBox="1">
            <a:spLocks noChangeArrowheads="1"/>
          </p:cNvSpPr>
          <p:nvPr/>
        </p:nvSpPr>
        <p:spPr bwMode="auto">
          <a:xfrm>
            <a:off x="3357563" y="6396038"/>
            <a:ext cx="4171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en-US" altLang="ja-JP" sz="2400"/>
              <a:t>http://phits.jaea.go.jp/expacs/</a:t>
            </a:r>
            <a:endParaRPr kumimoji="1" lang="ja-JP" altLang="en-US" sz="2400"/>
          </a:p>
        </p:txBody>
      </p:sp>
      <p:sp>
        <p:nvSpPr>
          <p:cNvPr id="57347" name="AutoShape 2"/>
          <p:cNvSpPr>
            <a:spLocks noChangeArrowheads="1"/>
          </p:cNvSpPr>
          <p:nvPr/>
        </p:nvSpPr>
        <p:spPr bwMode="auto">
          <a:xfrm>
            <a:off x="1928813" y="1071563"/>
            <a:ext cx="7000875" cy="5143500"/>
          </a:xfrm>
          <a:prstGeom prst="roundRect">
            <a:avLst>
              <a:gd name="adj" fmla="val 3856"/>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57348"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3E1DAED-07F2-46A4-BCF8-F1C8E6749FEA}" type="slidenum">
              <a:rPr lang="ja-JP" altLang="en-US" sz="1400" smtClean="0"/>
              <a:pPr>
                <a:spcBef>
                  <a:spcPct val="0"/>
                </a:spcBef>
                <a:buFontTx/>
                <a:buNone/>
              </a:pPr>
              <a:t>27</a:t>
            </a:fld>
            <a:endParaRPr lang="en-US" altLang="ja-JP" sz="1400" smtClean="0"/>
          </a:p>
        </p:txBody>
      </p:sp>
      <p:sp>
        <p:nvSpPr>
          <p:cNvPr id="57349" name="Text Box 58"/>
          <p:cNvSpPr txBox="1">
            <a:spLocks noChangeArrowheads="1"/>
          </p:cNvSpPr>
          <p:nvPr/>
        </p:nvSpPr>
        <p:spPr bwMode="auto">
          <a:xfrm>
            <a:off x="428625" y="725488"/>
            <a:ext cx="8169275" cy="336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1600">
                <a:solidFill>
                  <a:srgbClr val="FF0000"/>
                </a:solidFill>
                <a:latin typeface="Arial Black" pitchFamily="34" charset="0"/>
              </a:rPr>
              <a:t>EX</a:t>
            </a:r>
            <a:r>
              <a:rPr lang="en-US" altLang="ja-JP" sz="1600">
                <a:solidFill>
                  <a:srgbClr val="FFFF00"/>
                </a:solidFill>
                <a:latin typeface="Arial Black" pitchFamily="34" charset="0"/>
              </a:rPr>
              <a:t>cel-based </a:t>
            </a:r>
            <a:r>
              <a:rPr lang="en-US" altLang="ja-JP" sz="1600">
                <a:solidFill>
                  <a:srgbClr val="FF0000"/>
                </a:solidFill>
                <a:latin typeface="Arial Black" pitchFamily="34" charset="0"/>
              </a:rPr>
              <a:t>P</a:t>
            </a:r>
            <a:r>
              <a:rPr lang="en-US" altLang="ja-JP" sz="1600">
                <a:solidFill>
                  <a:srgbClr val="FFFF00"/>
                </a:solidFill>
                <a:latin typeface="Arial Black" pitchFamily="34" charset="0"/>
              </a:rPr>
              <a:t>rogram for calculating </a:t>
            </a:r>
            <a:r>
              <a:rPr lang="en-US" altLang="ja-JP" sz="1600">
                <a:solidFill>
                  <a:srgbClr val="FF0000"/>
                </a:solidFill>
                <a:latin typeface="Arial Black" pitchFamily="34" charset="0"/>
              </a:rPr>
              <a:t>A</a:t>
            </a:r>
            <a:r>
              <a:rPr lang="en-US" altLang="ja-JP" sz="1600">
                <a:solidFill>
                  <a:srgbClr val="FFFF00"/>
                </a:solidFill>
                <a:latin typeface="Arial Black" pitchFamily="34" charset="0"/>
              </a:rPr>
              <a:t>tmospheric </a:t>
            </a:r>
            <a:r>
              <a:rPr lang="en-US" altLang="ja-JP" sz="1600">
                <a:solidFill>
                  <a:srgbClr val="FF0000"/>
                </a:solidFill>
                <a:latin typeface="Arial Black" pitchFamily="34" charset="0"/>
              </a:rPr>
              <a:t>C</a:t>
            </a:r>
            <a:r>
              <a:rPr lang="en-US" altLang="ja-JP" sz="1600">
                <a:solidFill>
                  <a:srgbClr val="FFFF00"/>
                </a:solidFill>
                <a:latin typeface="Arial Black" pitchFamily="34" charset="0"/>
              </a:rPr>
              <a:t>osmic-ray </a:t>
            </a:r>
            <a:r>
              <a:rPr lang="en-US" altLang="ja-JP" sz="1600">
                <a:solidFill>
                  <a:srgbClr val="FF0000"/>
                </a:solidFill>
                <a:latin typeface="Arial Black" pitchFamily="34" charset="0"/>
              </a:rPr>
              <a:t>S</a:t>
            </a:r>
            <a:r>
              <a:rPr lang="en-US" altLang="ja-JP" sz="1600">
                <a:solidFill>
                  <a:srgbClr val="FFFF00"/>
                </a:solidFill>
                <a:latin typeface="Arial Black" pitchFamily="34" charset="0"/>
              </a:rPr>
              <a:t>pectrum</a:t>
            </a:r>
          </a:p>
        </p:txBody>
      </p:sp>
      <p:pic>
        <p:nvPicPr>
          <p:cNvPr id="5735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1143000"/>
            <a:ext cx="6554788"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直線矢印コネクタ 31"/>
          <p:cNvCxnSpPr>
            <a:stCxn id="45" idx="3"/>
            <a:endCxn id="31" idx="1"/>
          </p:cNvCxnSpPr>
          <p:nvPr/>
        </p:nvCxnSpPr>
        <p:spPr>
          <a:xfrm>
            <a:off x="1795463" y="2554288"/>
            <a:ext cx="339725" cy="269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4305300" y="1889125"/>
            <a:ext cx="4375150" cy="350361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9" name="正方形/長方形 38"/>
          <p:cNvSpPr/>
          <p:nvPr/>
        </p:nvSpPr>
        <p:spPr>
          <a:xfrm>
            <a:off x="2117725" y="4649788"/>
            <a:ext cx="2179638" cy="139223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cxnSp>
        <p:nvCxnSpPr>
          <p:cNvPr id="40" name="直線矢印コネクタ 39"/>
          <p:cNvCxnSpPr>
            <a:stCxn id="51" idx="3"/>
            <a:endCxn id="39" idx="1"/>
          </p:cNvCxnSpPr>
          <p:nvPr/>
        </p:nvCxnSpPr>
        <p:spPr>
          <a:xfrm>
            <a:off x="1785938" y="4394200"/>
            <a:ext cx="331787" cy="95091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4313238" y="5400675"/>
            <a:ext cx="4376737" cy="6334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cxnSp>
        <p:nvCxnSpPr>
          <p:cNvPr id="42" name="直線矢印コネクタ 41"/>
          <p:cNvCxnSpPr>
            <a:stCxn id="54" idx="3"/>
            <a:endCxn id="41" idx="1"/>
          </p:cNvCxnSpPr>
          <p:nvPr/>
        </p:nvCxnSpPr>
        <p:spPr>
          <a:xfrm flipV="1">
            <a:off x="1928813" y="5716588"/>
            <a:ext cx="2384425" cy="349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2135188" y="1863725"/>
            <a:ext cx="2162175" cy="1435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5" name="AutoShape 60"/>
          <p:cNvSpPr>
            <a:spLocks noChangeArrowheads="1"/>
          </p:cNvSpPr>
          <p:nvPr/>
        </p:nvSpPr>
        <p:spPr bwMode="auto">
          <a:xfrm>
            <a:off x="152400" y="1768475"/>
            <a:ext cx="1643063" cy="1571625"/>
          </a:xfrm>
          <a:prstGeom prst="roundRect">
            <a:avLst>
              <a:gd name="adj" fmla="val 5995"/>
            </a:avLst>
          </a:prstGeom>
          <a:solidFill>
            <a:srgbClr val="FFFFCC"/>
          </a:solidFill>
          <a:ln w="38100">
            <a:solidFill>
              <a:srgbClr val="FF0000"/>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46" name="Text Box 61"/>
          <p:cNvSpPr txBox="1">
            <a:spLocks noChangeArrowheads="1"/>
          </p:cNvSpPr>
          <p:nvPr/>
        </p:nvSpPr>
        <p:spPr bwMode="auto">
          <a:xfrm>
            <a:off x="428625" y="1785938"/>
            <a:ext cx="1071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2000" b="1">
                <a:solidFill>
                  <a:srgbClr val="FF0000"/>
                </a:solidFill>
              </a:rPr>
              <a:t>入力欄</a:t>
            </a:r>
          </a:p>
        </p:txBody>
      </p:sp>
      <p:sp>
        <p:nvSpPr>
          <p:cNvPr id="47" name="Text Box 62"/>
          <p:cNvSpPr txBox="1">
            <a:spLocks noChangeArrowheads="1"/>
          </p:cNvSpPr>
          <p:nvPr/>
        </p:nvSpPr>
        <p:spPr bwMode="auto">
          <a:xfrm>
            <a:off x="214313" y="2071688"/>
            <a:ext cx="1366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pPr>
            <a:r>
              <a:rPr lang="ja-JP" altLang="en-US" sz="1800"/>
              <a:t>高度</a:t>
            </a:r>
            <a:endParaRPr lang="en-US" altLang="ja-JP" sz="1800"/>
          </a:p>
          <a:p>
            <a:pPr algn="ctr" eaLnBrk="1" hangingPunct="1">
              <a:spcBef>
                <a:spcPct val="0"/>
              </a:spcBef>
            </a:pPr>
            <a:r>
              <a:rPr lang="ja-JP" altLang="en-US" sz="1800"/>
              <a:t>緯度・経度</a:t>
            </a:r>
            <a:endParaRPr lang="en-US" altLang="ja-JP" sz="1800"/>
          </a:p>
          <a:p>
            <a:pPr algn="ctr" eaLnBrk="1" hangingPunct="1">
              <a:spcBef>
                <a:spcPct val="0"/>
              </a:spcBef>
            </a:pPr>
            <a:r>
              <a:rPr lang="ja-JP" altLang="en-US" sz="1800"/>
              <a:t>年月</a:t>
            </a:r>
            <a:endParaRPr lang="en-US" altLang="ja-JP" sz="1800"/>
          </a:p>
          <a:p>
            <a:pPr algn="ctr" eaLnBrk="1" hangingPunct="1">
              <a:spcBef>
                <a:spcPct val="0"/>
              </a:spcBef>
            </a:pPr>
            <a:r>
              <a:rPr lang="ja-JP" altLang="en-US" sz="1800"/>
              <a:t>周辺環境</a:t>
            </a:r>
          </a:p>
        </p:txBody>
      </p:sp>
      <p:sp>
        <p:nvSpPr>
          <p:cNvPr id="48" name="AutoShape 60"/>
          <p:cNvSpPr>
            <a:spLocks noChangeArrowheads="1"/>
          </p:cNvSpPr>
          <p:nvPr/>
        </p:nvSpPr>
        <p:spPr bwMode="auto">
          <a:xfrm>
            <a:off x="6429375" y="2357438"/>
            <a:ext cx="1928813" cy="928687"/>
          </a:xfrm>
          <a:prstGeom prst="roundRect">
            <a:avLst>
              <a:gd name="adj" fmla="val 5995"/>
            </a:avLst>
          </a:prstGeom>
          <a:solidFill>
            <a:srgbClr val="DDDDDD"/>
          </a:solidFill>
          <a:ln w="38100">
            <a:solidFill>
              <a:schemeClr val="tx1"/>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49" name="Text Box 61"/>
          <p:cNvSpPr txBox="1">
            <a:spLocks noChangeArrowheads="1"/>
          </p:cNvSpPr>
          <p:nvPr/>
        </p:nvSpPr>
        <p:spPr bwMode="auto">
          <a:xfrm>
            <a:off x="6858000" y="2357438"/>
            <a:ext cx="1071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2000" b="1"/>
              <a:t>出力欄</a:t>
            </a:r>
          </a:p>
        </p:txBody>
      </p:sp>
      <p:sp>
        <p:nvSpPr>
          <p:cNvPr id="50" name="Text Box 62"/>
          <p:cNvSpPr txBox="1">
            <a:spLocks noChangeArrowheads="1"/>
          </p:cNvSpPr>
          <p:nvPr/>
        </p:nvSpPr>
        <p:spPr bwMode="auto">
          <a:xfrm>
            <a:off x="6429375" y="2643188"/>
            <a:ext cx="1928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1800"/>
              <a:t>宇宙線スペクトル</a:t>
            </a:r>
            <a:endParaRPr lang="en-US" altLang="ja-JP" sz="1800"/>
          </a:p>
          <a:p>
            <a:pPr algn="ctr" eaLnBrk="1" hangingPunct="1">
              <a:spcBef>
                <a:spcPct val="0"/>
              </a:spcBef>
              <a:buFontTx/>
              <a:buNone/>
            </a:pPr>
            <a:r>
              <a:rPr lang="ja-JP" altLang="en-US" sz="1800"/>
              <a:t>（グラフ）</a:t>
            </a:r>
          </a:p>
        </p:txBody>
      </p:sp>
      <p:sp>
        <p:nvSpPr>
          <p:cNvPr id="51" name="AutoShape 60"/>
          <p:cNvSpPr>
            <a:spLocks noChangeArrowheads="1"/>
          </p:cNvSpPr>
          <p:nvPr/>
        </p:nvSpPr>
        <p:spPr bwMode="auto">
          <a:xfrm>
            <a:off x="142875" y="3857625"/>
            <a:ext cx="1643063" cy="1071563"/>
          </a:xfrm>
          <a:prstGeom prst="roundRect">
            <a:avLst>
              <a:gd name="adj" fmla="val 5995"/>
            </a:avLst>
          </a:prstGeom>
          <a:solidFill>
            <a:srgbClr val="CCFFFF"/>
          </a:solidFill>
          <a:ln w="38100">
            <a:solidFill>
              <a:schemeClr val="accent2"/>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52" name="Text Box 61"/>
          <p:cNvSpPr txBox="1">
            <a:spLocks noChangeArrowheads="1"/>
          </p:cNvSpPr>
          <p:nvPr/>
        </p:nvSpPr>
        <p:spPr bwMode="auto">
          <a:xfrm>
            <a:off x="419100" y="3875088"/>
            <a:ext cx="1071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2000" b="1">
                <a:solidFill>
                  <a:srgbClr val="0000FF"/>
                </a:solidFill>
              </a:rPr>
              <a:t>出力欄</a:t>
            </a:r>
          </a:p>
        </p:txBody>
      </p:sp>
      <p:sp>
        <p:nvSpPr>
          <p:cNvPr id="53" name="Text Box 62"/>
          <p:cNvSpPr txBox="1">
            <a:spLocks noChangeArrowheads="1"/>
          </p:cNvSpPr>
          <p:nvPr/>
        </p:nvSpPr>
        <p:spPr bwMode="auto">
          <a:xfrm>
            <a:off x="142875" y="4214813"/>
            <a:ext cx="1724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1800"/>
              <a:t>各放射線別の被ばく線量率</a:t>
            </a:r>
          </a:p>
        </p:txBody>
      </p:sp>
      <p:sp>
        <p:nvSpPr>
          <p:cNvPr id="54" name="AutoShape 60"/>
          <p:cNvSpPr>
            <a:spLocks noChangeArrowheads="1"/>
          </p:cNvSpPr>
          <p:nvPr/>
        </p:nvSpPr>
        <p:spPr bwMode="auto">
          <a:xfrm>
            <a:off x="0" y="5286375"/>
            <a:ext cx="1928813" cy="928688"/>
          </a:xfrm>
          <a:prstGeom prst="roundRect">
            <a:avLst>
              <a:gd name="adj" fmla="val 5995"/>
            </a:avLst>
          </a:prstGeom>
          <a:solidFill>
            <a:srgbClr val="FFCC99"/>
          </a:solidFill>
          <a:ln w="38100">
            <a:solidFill>
              <a:srgbClr val="C00000"/>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55" name="Text Box 61"/>
          <p:cNvSpPr txBox="1">
            <a:spLocks noChangeArrowheads="1"/>
          </p:cNvSpPr>
          <p:nvPr/>
        </p:nvSpPr>
        <p:spPr bwMode="auto">
          <a:xfrm>
            <a:off x="428625" y="5286375"/>
            <a:ext cx="1071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2000" b="1">
                <a:solidFill>
                  <a:srgbClr val="C00000"/>
                </a:solidFill>
              </a:rPr>
              <a:t>出力欄</a:t>
            </a:r>
          </a:p>
        </p:txBody>
      </p:sp>
      <p:sp>
        <p:nvSpPr>
          <p:cNvPr id="56" name="Text Box 62"/>
          <p:cNvSpPr txBox="1">
            <a:spLocks noChangeArrowheads="1"/>
          </p:cNvSpPr>
          <p:nvPr/>
        </p:nvSpPr>
        <p:spPr bwMode="auto">
          <a:xfrm>
            <a:off x="0" y="5572125"/>
            <a:ext cx="1928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1800"/>
              <a:t>宇宙線スペクトル</a:t>
            </a:r>
            <a:endParaRPr lang="en-US" altLang="ja-JP" sz="1800"/>
          </a:p>
          <a:p>
            <a:pPr algn="ctr" eaLnBrk="1" hangingPunct="1">
              <a:spcBef>
                <a:spcPct val="0"/>
              </a:spcBef>
              <a:buFontTx/>
              <a:buNone/>
            </a:pPr>
            <a:r>
              <a:rPr lang="ja-JP" altLang="en-US" sz="1800"/>
              <a:t>（数値データ）</a:t>
            </a:r>
          </a:p>
        </p:txBody>
      </p:sp>
      <p:sp>
        <p:nvSpPr>
          <p:cNvPr id="60" name="AutoShape 87"/>
          <p:cNvSpPr>
            <a:spLocks noChangeArrowheads="1"/>
          </p:cNvSpPr>
          <p:nvPr/>
        </p:nvSpPr>
        <p:spPr bwMode="auto">
          <a:xfrm>
            <a:off x="785813" y="6286500"/>
            <a:ext cx="7632700" cy="571500"/>
          </a:xfrm>
          <a:prstGeom prst="roundRect">
            <a:avLst>
              <a:gd name="adj" fmla="val 31296"/>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61" name="Text Box 85"/>
          <p:cNvSpPr txBox="1">
            <a:spLocks noChangeArrowheads="1"/>
          </p:cNvSpPr>
          <p:nvPr/>
        </p:nvSpPr>
        <p:spPr bwMode="auto">
          <a:xfrm>
            <a:off x="1112838" y="6337300"/>
            <a:ext cx="2914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2400" b="1">
                <a:solidFill>
                  <a:schemeClr val="accent2"/>
                </a:solidFill>
              </a:rPr>
              <a:t>Web</a:t>
            </a:r>
            <a:r>
              <a:rPr lang="ja-JP" altLang="en-US" sz="2400" b="1">
                <a:solidFill>
                  <a:schemeClr val="accent2"/>
                </a:solidFill>
              </a:rPr>
              <a:t>上で一般公開</a:t>
            </a:r>
          </a:p>
        </p:txBody>
      </p:sp>
      <p:pic>
        <p:nvPicPr>
          <p:cNvPr id="62"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5925" y="6337300"/>
            <a:ext cx="3929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84" descr="arr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8575" y="6435725"/>
            <a:ext cx="5016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AutoShape 76"/>
          <p:cNvSpPr>
            <a:spLocks noChangeArrowheads="1"/>
          </p:cNvSpPr>
          <p:nvPr/>
        </p:nvSpPr>
        <p:spPr bwMode="auto">
          <a:xfrm>
            <a:off x="611188" y="115888"/>
            <a:ext cx="7993062" cy="604837"/>
          </a:xfrm>
          <a:prstGeom prst="roundRect">
            <a:avLst>
              <a:gd name="adj" fmla="val 8106"/>
            </a:avLst>
          </a:prstGeom>
          <a:solidFill>
            <a:srgbClr val="FFFFFF"/>
          </a:solidFill>
          <a:ln w="44450">
            <a:solidFill>
              <a:srgbClr val="0066CC"/>
            </a:solidFill>
            <a:round/>
            <a:headEnd/>
            <a:tailEnd/>
          </a:ln>
          <a:effectLst>
            <a:outerShdw dist="53882" dir="2700000" algn="ctr" rotWithShape="0">
              <a:schemeClr val="bg2"/>
            </a:outerShdw>
          </a:effectLst>
        </p:spPr>
        <p:txBody>
          <a:bodyPr lIns="144000" tIns="72000" rIns="144000" bIns="72000">
            <a:spAutoFit/>
          </a:bodyPr>
          <a:lstStyle/>
          <a:p>
            <a:pPr marL="342900" indent="-342900" algn="ctr" eaLnBrk="1" hangingPunct="1">
              <a:defRPr/>
            </a:pPr>
            <a:r>
              <a:rPr kumimoji="1" lang="en-US" altLang="ja-JP" sz="28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PARMA</a:t>
            </a:r>
            <a:r>
              <a:rPr kumimoji="1" lang="ja-JP" altLang="en-US" sz="28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を応用したソフトウェア①：</a:t>
            </a:r>
            <a:r>
              <a:rPr kumimoji="1" lang="en-US" altLang="ja-JP" sz="28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EXPACS</a:t>
            </a:r>
            <a:endParaRPr kumimoji="1" lang="ja-JP" altLang="en-US" sz="2800" b="1" dirty="0">
              <a:solidFill>
                <a:srgbClr val="FF0000"/>
              </a:solidFill>
              <a:effectLst>
                <a:outerShdw blurRad="38100" dist="38100" dir="2700000" algn="tl">
                  <a:srgbClr val="C0C0C0"/>
                </a:outerShdw>
              </a:effectLst>
              <a:latin typeface="Arial Black" pitchFamily="34" charset="0"/>
              <a:ea typeface="HG創英角ｺﾞｼｯｸUB" pitchFamily="49"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linds(horizontal)">
                                      <p:cBhvr>
                                        <p:cTn id="13" dur="500"/>
                                        <p:tgtEl>
                                          <p:spTgt spid="4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linds(horizontal)">
                                      <p:cBhvr>
                                        <p:cTn id="16" dur="500"/>
                                        <p:tgtEl>
                                          <p:spTgt spid="4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linds(horizontal)">
                                      <p:cBhvr>
                                        <p:cTn id="19" dur="500"/>
                                        <p:tgtEl>
                                          <p:spTgt spid="4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linds(horizontal)">
                                      <p:cBhvr>
                                        <p:cTn id="24" dur="500"/>
                                        <p:tgtEl>
                                          <p:spTgt spid="4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linds(horizontal)">
                                      <p:cBhvr>
                                        <p:cTn id="27" dur="500"/>
                                        <p:tgtEl>
                                          <p:spTgt spid="4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blinds(horizontal)">
                                      <p:cBhvr>
                                        <p:cTn id="30" dur="500"/>
                                        <p:tgtEl>
                                          <p:spTgt spid="5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linds(horizontal)">
                                      <p:cBhvr>
                                        <p:cTn id="35" dur="500"/>
                                        <p:tgtEl>
                                          <p:spTgt spid="41"/>
                                        </p:tgtEl>
                                      </p:cBhvr>
                                    </p:animEffect>
                                  </p:childTnLst>
                                </p:cTn>
                              </p:par>
                              <p:par>
                                <p:cTn id="36" presetID="3" presetClass="entr" presetSubtype="10"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linds(horizontal)">
                                      <p:cBhvr>
                                        <p:cTn id="38" dur="500"/>
                                        <p:tgtEl>
                                          <p:spTgt spid="4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blinds(horizontal)">
                                      <p:cBhvr>
                                        <p:cTn id="41" dur="500"/>
                                        <p:tgtEl>
                                          <p:spTgt spid="5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blinds(horizontal)">
                                      <p:cBhvr>
                                        <p:cTn id="44" dur="500"/>
                                        <p:tgtEl>
                                          <p:spTgt spid="5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linds(horizontal)">
                                      <p:cBhvr>
                                        <p:cTn id="47" dur="500"/>
                                        <p:tgtEl>
                                          <p:spTgt spid="5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blinds(horizontal)">
                                      <p:cBhvr>
                                        <p:cTn id="52" dur="500"/>
                                        <p:tgtEl>
                                          <p:spTgt spid="39"/>
                                        </p:tgtEl>
                                      </p:cBhvr>
                                    </p:animEffect>
                                  </p:childTnLst>
                                </p:cTn>
                              </p:par>
                              <p:par>
                                <p:cTn id="53" presetID="3" presetClass="entr" presetSubtype="1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linds(horizontal)">
                                      <p:cBhvr>
                                        <p:cTn id="55" dur="500"/>
                                        <p:tgtEl>
                                          <p:spTgt spid="4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blinds(horizontal)">
                                      <p:cBhvr>
                                        <p:cTn id="58" dur="500"/>
                                        <p:tgtEl>
                                          <p:spTgt spid="5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linds(horizontal)">
                                      <p:cBhvr>
                                        <p:cTn id="61" dur="500"/>
                                        <p:tgtEl>
                                          <p:spTgt spid="52"/>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blinds(horizontal)">
                                      <p:cBhvr>
                                        <p:cTn id="64" dur="500"/>
                                        <p:tgtEl>
                                          <p:spTgt spid="53"/>
                                        </p:tgtEl>
                                      </p:cBhvr>
                                    </p:animEffect>
                                  </p:childTnLst>
                                </p:cTn>
                              </p:par>
                              <p:par>
                                <p:cTn id="65" presetID="3" presetClass="entr" presetSubtype="10" fill="hold" grpId="1"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blinds(horizontal)">
                                      <p:cBhvr>
                                        <p:cTn id="67" dur="500"/>
                                        <p:tgtEl>
                                          <p:spTgt spid="5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blinds(horizontal)">
                                      <p:cBhvr>
                                        <p:cTn id="72" dur="500"/>
                                        <p:tgtEl>
                                          <p:spTgt spid="6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blinds(horizontal)">
                                      <p:cBhvr>
                                        <p:cTn id="75" dur="500"/>
                                        <p:tgtEl>
                                          <p:spTgt spid="61"/>
                                        </p:tgtEl>
                                      </p:cBhvr>
                                    </p:animEffect>
                                  </p:childTnLst>
                                </p:cTn>
                              </p:par>
                              <p:par>
                                <p:cTn id="76" presetID="3" presetClass="entr" presetSubtype="1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blinds(horizontal)">
                                      <p:cBhvr>
                                        <p:cTn id="78" dur="500"/>
                                        <p:tgtEl>
                                          <p:spTgt spid="6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nodeType="click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additive="base">
                                        <p:cTn id="83" dur="500" fill="hold"/>
                                        <p:tgtEl>
                                          <p:spTgt spid="63"/>
                                        </p:tgtEl>
                                        <p:attrNameLst>
                                          <p:attrName>ppt_x</p:attrName>
                                        </p:attrNameLst>
                                      </p:cBhvr>
                                      <p:tavLst>
                                        <p:tav tm="0">
                                          <p:val>
                                            <p:strVal val="1+#ppt_w/2"/>
                                          </p:val>
                                        </p:tav>
                                        <p:tav tm="100000">
                                          <p:val>
                                            <p:strVal val="#ppt_x"/>
                                          </p:val>
                                        </p:tav>
                                      </p:tavLst>
                                    </p:anim>
                                    <p:anim calcmode="lin" valueType="num">
                                      <p:cBhvr additive="base">
                                        <p:cTn id="84"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31" grpId="0" animBg="1"/>
      <p:bldP spid="45" grpId="0" animBg="1"/>
      <p:bldP spid="46" grpId="0"/>
      <p:bldP spid="47" grpId="0"/>
      <p:bldP spid="48" grpId="0" animBg="1"/>
      <p:bldP spid="49" grpId="0"/>
      <p:bldP spid="50" grpId="0"/>
      <p:bldP spid="51" grpId="0" animBg="1"/>
      <p:bldP spid="52" grpId="0"/>
      <p:bldP spid="53" grpId="0"/>
      <p:bldP spid="54" grpId="0" animBg="1"/>
      <p:bldP spid="55" grpId="0"/>
      <p:bldP spid="55" grpId="1"/>
      <p:bldP spid="56" grpId="0"/>
      <p:bldP spid="60" grpId="0" animBg="1"/>
      <p:bldP spid="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BBC0C46-F79A-4C9E-AB99-2D0A2F5972A3}" type="slidenum">
              <a:rPr lang="ja-JP" altLang="en-US" sz="1400" smtClean="0"/>
              <a:pPr>
                <a:spcBef>
                  <a:spcPct val="0"/>
                </a:spcBef>
                <a:buFontTx/>
                <a:buNone/>
              </a:pPr>
              <a:t>28</a:t>
            </a:fld>
            <a:endParaRPr lang="en-US" altLang="ja-JP" sz="1400" smtClean="0"/>
          </a:p>
        </p:txBody>
      </p:sp>
      <p:sp>
        <p:nvSpPr>
          <p:cNvPr id="17" name="AutoShape 76"/>
          <p:cNvSpPr>
            <a:spLocks noChangeArrowheads="1"/>
          </p:cNvSpPr>
          <p:nvPr/>
        </p:nvSpPr>
        <p:spPr bwMode="auto">
          <a:xfrm>
            <a:off x="1285875" y="214313"/>
            <a:ext cx="6286500" cy="604837"/>
          </a:xfrm>
          <a:prstGeom prst="roundRect">
            <a:avLst>
              <a:gd name="adj" fmla="val 8106"/>
            </a:avLst>
          </a:prstGeom>
          <a:solidFill>
            <a:srgbClr val="FFFFFF"/>
          </a:solidFill>
          <a:ln w="44450">
            <a:solidFill>
              <a:srgbClr val="0066CC"/>
            </a:solidFill>
            <a:round/>
            <a:headEnd/>
            <a:tailEnd/>
          </a:ln>
          <a:effectLst>
            <a:outerShdw dist="53882" dir="2700000" algn="ctr" rotWithShape="0">
              <a:schemeClr val="bg2"/>
            </a:outerShdw>
          </a:effectLst>
        </p:spPr>
        <p:txBody>
          <a:bodyPr lIns="144000" tIns="72000" rIns="144000" bIns="72000">
            <a:spAutoFit/>
          </a:bodyPr>
          <a:lstStyle/>
          <a:p>
            <a:pPr marL="342900" indent="-342900" algn="ctr" eaLnBrk="1" hangingPunct="1">
              <a:defRPr/>
            </a:pPr>
            <a:r>
              <a:rPr kumimoji="1" lang="en-US" altLang="ja-JP" sz="28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PARMA</a:t>
            </a:r>
            <a:r>
              <a:rPr kumimoji="1" lang="ja-JP" altLang="en-US" sz="28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を応用したソフトウェア ②</a:t>
            </a:r>
          </a:p>
        </p:txBody>
      </p:sp>
      <p:grpSp>
        <p:nvGrpSpPr>
          <p:cNvPr id="58372" name="グループ化 32"/>
          <p:cNvGrpSpPr>
            <a:grpSpLocks/>
          </p:cNvGrpSpPr>
          <p:nvPr/>
        </p:nvGrpSpPr>
        <p:grpSpPr bwMode="auto">
          <a:xfrm>
            <a:off x="4572000" y="1071563"/>
            <a:ext cx="4427538" cy="4900612"/>
            <a:chOff x="142844" y="1071546"/>
            <a:chExt cx="4428072" cy="4900704"/>
          </a:xfrm>
        </p:grpSpPr>
        <p:sp>
          <p:nvSpPr>
            <p:cNvPr id="58377" name="AutoShape 19"/>
            <p:cNvSpPr>
              <a:spLocks noChangeArrowheads="1"/>
            </p:cNvSpPr>
            <p:nvPr/>
          </p:nvSpPr>
          <p:spPr bwMode="auto">
            <a:xfrm>
              <a:off x="143297" y="1071546"/>
              <a:ext cx="4357797" cy="4429210"/>
            </a:xfrm>
            <a:prstGeom prst="roundRect">
              <a:avLst>
                <a:gd name="adj" fmla="val 669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400"/>
            </a:p>
          </p:txBody>
        </p:sp>
        <p:sp>
          <p:nvSpPr>
            <p:cNvPr id="58378" name="正方形/長方形 25"/>
            <p:cNvSpPr>
              <a:spLocks noChangeArrowheads="1"/>
            </p:cNvSpPr>
            <p:nvPr/>
          </p:nvSpPr>
          <p:spPr bwMode="auto">
            <a:xfrm>
              <a:off x="357158" y="4714884"/>
              <a:ext cx="3786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000" b="1">
                  <a:solidFill>
                    <a:schemeClr val="accent2"/>
                  </a:solidFill>
                </a:rPr>
                <a:t>航路線量計算プログラム</a:t>
              </a:r>
              <a:r>
                <a:rPr lang="en-US" altLang="ja-JP" sz="2000" b="1">
                  <a:solidFill>
                    <a:schemeClr val="accent2"/>
                  </a:solidFill>
                </a:rPr>
                <a:t>JISCARD</a:t>
              </a:r>
              <a:r>
                <a:rPr lang="ja-JP" altLang="en-US" sz="2000" b="1">
                  <a:solidFill>
                    <a:schemeClr val="accent2"/>
                  </a:solidFill>
                </a:rPr>
                <a:t>（放医研）</a:t>
              </a:r>
              <a:endParaRPr lang="en-US" altLang="ja-JP" sz="2000" b="1">
                <a:solidFill>
                  <a:schemeClr val="accent2"/>
                </a:solidFill>
              </a:endParaRPr>
            </a:p>
          </p:txBody>
        </p:sp>
        <p:sp>
          <p:nvSpPr>
            <p:cNvPr id="58379" name="正方形/長方形 29"/>
            <p:cNvSpPr>
              <a:spLocks noChangeArrowheads="1"/>
            </p:cNvSpPr>
            <p:nvPr/>
          </p:nvSpPr>
          <p:spPr bwMode="auto">
            <a:xfrm>
              <a:off x="142844" y="5572140"/>
              <a:ext cx="4428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2000"/>
                <a:t>http://www.nirs.go.jp/research/jiscard/</a:t>
              </a:r>
              <a:endParaRPr lang="ja-JP" altLang="en-US" sz="2000"/>
            </a:p>
          </p:txBody>
        </p:sp>
        <p:pic>
          <p:nvPicPr>
            <p:cNvPr id="5838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1357298"/>
              <a:ext cx="4023976" cy="3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3" name="AutoShape 19"/>
          <p:cNvSpPr>
            <a:spLocks noChangeArrowheads="1"/>
          </p:cNvSpPr>
          <p:nvPr/>
        </p:nvSpPr>
        <p:spPr bwMode="auto">
          <a:xfrm>
            <a:off x="71438" y="1071563"/>
            <a:ext cx="4357687" cy="4429125"/>
          </a:xfrm>
          <a:prstGeom prst="roundRect">
            <a:avLst>
              <a:gd name="adj" fmla="val 6116"/>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400"/>
          </a:p>
        </p:txBody>
      </p:sp>
      <p:sp>
        <p:nvSpPr>
          <p:cNvPr id="58374" name="正方形/長方形 29"/>
          <p:cNvSpPr>
            <a:spLocks noChangeArrowheads="1"/>
          </p:cNvSpPr>
          <p:nvPr/>
        </p:nvSpPr>
        <p:spPr bwMode="auto">
          <a:xfrm>
            <a:off x="0" y="4714875"/>
            <a:ext cx="4429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000" b="1">
                <a:solidFill>
                  <a:schemeClr val="accent2"/>
                </a:solidFill>
              </a:rPr>
              <a:t>宇宙線被ばく線量率可視化ソフトウェア</a:t>
            </a:r>
            <a:r>
              <a:rPr lang="en-US" altLang="ja-JP" sz="2000" b="1">
                <a:solidFill>
                  <a:schemeClr val="accent2"/>
                </a:solidFill>
              </a:rPr>
              <a:t>EXPACS-V</a:t>
            </a:r>
            <a:r>
              <a:rPr lang="ja-JP" altLang="en-US" sz="2000" b="1">
                <a:solidFill>
                  <a:schemeClr val="accent2"/>
                </a:solidFill>
              </a:rPr>
              <a:t>（原子力機構）</a:t>
            </a:r>
          </a:p>
        </p:txBody>
      </p:sp>
      <p:pic>
        <p:nvPicPr>
          <p:cNvPr id="58375" name="Picture 2" descr="D:\Tatsu\gakkai\2008\SGEISS\abstract\EXPACS-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143000"/>
            <a:ext cx="3857625"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正方形/長方形 31"/>
          <p:cNvSpPr>
            <a:spLocks noChangeArrowheads="1"/>
          </p:cNvSpPr>
          <p:nvPr/>
        </p:nvSpPr>
        <p:spPr bwMode="auto">
          <a:xfrm>
            <a:off x="428625" y="5572125"/>
            <a:ext cx="350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2000"/>
              <a:t>http://phits.jaea.go.jp/expacs/</a:t>
            </a:r>
            <a:endParaRPr lang="ja-JP" altLang="en-US" sz="20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 3"/>
          <p:cNvSpPr txBox="1">
            <a:spLocks noGrp="1"/>
          </p:cNvSpPr>
          <p:nvPr/>
        </p:nvSpPr>
        <p:spPr bwMode="auto">
          <a:xfrm>
            <a:off x="8648700" y="6610350"/>
            <a:ext cx="495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8E9777C6-BCC6-4EBB-AB37-16B79708B6C8}" type="slidenum">
              <a:rPr lang="ja-JP" altLang="en-US" sz="1400">
                <a:solidFill>
                  <a:srgbClr val="000000"/>
                </a:solidFill>
              </a:rPr>
              <a:pPr algn="r" eaLnBrk="1" hangingPunct="1">
                <a:spcBef>
                  <a:spcPct val="0"/>
                </a:spcBef>
                <a:buFontTx/>
                <a:buNone/>
              </a:pPr>
              <a:t>29</a:t>
            </a:fld>
            <a:endParaRPr lang="en-US" altLang="ja-JP" sz="1400">
              <a:solidFill>
                <a:srgbClr val="000000"/>
              </a:solidFill>
            </a:endParaRPr>
          </a:p>
        </p:txBody>
      </p:sp>
      <p:sp>
        <p:nvSpPr>
          <p:cNvPr id="21" name="AutoShape 2"/>
          <p:cNvSpPr>
            <a:spLocks noChangeArrowheads="1"/>
          </p:cNvSpPr>
          <p:nvPr/>
        </p:nvSpPr>
        <p:spPr bwMode="auto">
          <a:xfrm>
            <a:off x="1458913" y="169863"/>
            <a:ext cx="6226175" cy="709612"/>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108000" tIns="91440" rIns="108000" bIns="91440">
            <a:spAutoFit/>
          </a:bodyPr>
          <a:lstStyle/>
          <a:p>
            <a:pPr marL="342900" indent="-342900" algn="ctr" eaLnBrk="1" hangingPunct="1">
              <a:defRPr/>
            </a:pPr>
            <a:r>
              <a:rPr lang="ja-JP" altLang="en-US"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宇宙線被ばく線量の世界地図</a:t>
            </a:r>
            <a:endParaRPr lang="en-US" altLang="ja-JP"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endParaRPr>
          </a:p>
        </p:txBody>
      </p:sp>
      <p:sp>
        <p:nvSpPr>
          <p:cNvPr id="59396" name="AutoShape 4"/>
          <p:cNvSpPr>
            <a:spLocks noChangeArrowheads="1"/>
          </p:cNvSpPr>
          <p:nvPr/>
        </p:nvSpPr>
        <p:spPr bwMode="auto">
          <a:xfrm>
            <a:off x="214313" y="1436688"/>
            <a:ext cx="8715375" cy="4729162"/>
          </a:xfrm>
          <a:prstGeom prst="roundRect">
            <a:avLst>
              <a:gd name="adj" fmla="val 5023"/>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59397" name="Text Box 5"/>
          <p:cNvSpPr txBox="1">
            <a:spLocks noChangeArrowheads="1"/>
          </p:cNvSpPr>
          <p:nvPr/>
        </p:nvSpPr>
        <p:spPr bwMode="auto">
          <a:xfrm>
            <a:off x="571500" y="5278438"/>
            <a:ext cx="7437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400" b="1">
                <a:solidFill>
                  <a:srgbClr val="0000CC"/>
                </a:solidFill>
              </a:rPr>
              <a:t>PARMA</a:t>
            </a:r>
            <a:r>
              <a:rPr lang="ja-JP" altLang="en-US" sz="2400" b="1">
                <a:solidFill>
                  <a:srgbClr val="0000CC"/>
                </a:solidFill>
              </a:rPr>
              <a:t>で計算した地表面における宇宙線被ばく線量率（</a:t>
            </a:r>
            <a:r>
              <a:rPr lang="en-US" altLang="ja-JP" sz="2400" b="1">
                <a:solidFill>
                  <a:srgbClr val="0000CC"/>
                </a:solidFill>
              </a:rPr>
              <a:t>2006</a:t>
            </a:r>
            <a:r>
              <a:rPr lang="ja-JP" altLang="en-US" sz="2400" b="1">
                <a:solidFill>
                  <a:srgbClr val="0000CC"/>
                </a:solidFill>
              </a:rPr>
              <a:t>年</a:t>
            </a:r>
            <a:r>
              <a:rPr lang="en-US" altLang="ja-JP" sz="2400" b="1">
                <a:solidFill>
                  <a:srgbClr val="0000CC"/>
                </a:solidFill>
              </a:rPr>
              <a:t>6</a:t>
            </a:r>
            <a:r>
              <a:rPr lang="ja-JP" altLang="en-US" sz="2400" b="1">
                <a:solidFill>
                  <a:srgbClr val="0000CC"/>
                </a:solidFill>
              </a:rPr>
              <a:t>月）</a:t>
            </a:r>
            <a:endParaRPr lang="en-US" altLang="ja-JP" sz="2400" b="1">
              <a:solidFill>
                <a:srgbClr val="0000CC"/>
              </a:solidFill>
            </a:endParaRPr>
          </a:p>
        </p:txBody>
      </p:sp>
      <p:grpSp>
        <p:nvGrpSpPr>
          <p:cNvPr id="59398" name="グループ化 29"/>
          <p:cNvGrpSpPr>
            <a:grpSpLocks/>
          </p:cNvGrpSpPr>
          <p:nvPr/>
        </p:nvGrpSpPr>
        <p:grpSpPr bwMode="auto">
          <a:xfrm>
            <a:off x="571500" y="1574800"/>
            <a:ext cx="8129588" cy="3727450"/>
            <a:chOff x="585789" y="6734968"/>
            <a:chExt cx="8129612" cy="3726705"/>
          </a:xfrm>
        </p:grpSpPr>
        <p:pic>
          <p:nvPicPr>
            <p:cNvPr id="59399" name="Picture 198" descr="強度バ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6711" y="6786562"/>
              <a:ext cx="472648" cy="35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Text Box 206"/>
            <p:cNvSpPr txBox="1">
              <a:spLocks noChangeArrowheads="1"/>
            </p:cNvSpPr>
            <p:nvPr/>
          </p:nvSpPr>
          <p:spPr bwMode="auto">
            <a:xfrm>
              <a:off x="8286776" y="10215610"/>
              <a:ext cx="285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1600" b="1">
                  <a:latin typeface="ＭＳ Ｐゴシック" pitchFamily="50" charset="-128"/>
                </a:rPr>
                <a:t>23</a:t>
              </a:r>
            </a:p>
          </p:txBody>
        </p:sp>
        <p:sp>
          <p:nvSpPr>
            <p:cNvPr id="59401" name="Rectangle 210"/>
            <p:cNvSpPr>
              <a:spLocks noChangeArrowheads="1"/>
            </p:cNvSpPr>
            <p:nvPr/>
          </p:nvSpPr>
          <p:spPr bwMode="auto">
            <a:xfrm rot="5400000">
              <a:off x="6320204" y="8419036"/>
              <a:ext cx="3428315"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2000">
                  <a:cs typeface="Arial" charset="0"/>
                </a:rPr>
                <a:t>宇宙線被ばく線量率</a:t>
              </a:r>
              <a:r>
                <a:rPr lang="en-US" altLang="ja-JP" sz="2000">
                  <a:cs typeface="Arial" charset="0"/>
                </a:rPr>
                <a:t> (nSv/h)</a:t>
              </a:r>
            </a:p>
          </p:txBody>
        </p:sp>
        <p:pic>
          <p:nvPicPr>
            <p:cNvPr id="59402" name="Picture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9" y="6786563"/>
              <a:ext cx="7200922" cy="360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3" name="Text Box 206"/>
            <p:cNvSpPr txBox="1">
              <a:spLocks noChangeArrowheads="1"/>
            </p:cNvSpPr>
            <p:nvPr/>
          </p:nvSpPr>
          <p:spPr bwMode="auto">
            <a:xfrm>
              <a:off x="8286776" y="9001164"/>
              <a:ext cx="285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1600" b="1">
                  <a:latin typeface="ＭＳ Ｐゴシック" pitchFamily="50" charset="-128"/>
                </a:rPr>
                <a:t>72</a:t>
              </a:r>
            </a:p>
          </p:txBody>
        </p:sp>
        <p:sp>
          <p:nvSpPr>
            <p:cNvPr id="59404" name="Text Box 206"/>
            <p:cNvSpPr txBox="1">
              <a:spLocks noChangeArrowheads="1"/>
            </p:cNvSpPr>
            <p:nvPr/>
          </p:nvSpPr>
          <p:spPr bwMode="auto">
            <a:xfrm>
              <a:off x="8286776" y="7572404"/>
              <a:ext cx="42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1600" b="1">
                  <a:latin typeface="ＭＳ Ｐゴシック" pitchFamily="50" charset="-128"/>
                </a:rPr>
                <a:t>229</a:t>
              </a:r>
            </a:p>
          </p:txBody>
        </p:sp>
        <p:sp>
          <p:nvSpPr>
            <p:cNvPr id="59405" name="Text Box 206"/>
            <p:cNvSpPr txBox="1">
              <a:spLocks noChangeArrowheads="1"/>
            </p:cNvSpPr>
            <p:nvPr/>
          </p:nvSpPr>
          <p:spPr bwMode="auto">
            <a:xfrm>
              <a:off x="8286776" y="6734968"/>
              <a:ext cx="428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1600" b="1">
                  <a:latin typeface="ＭＳ Ｐゴシック" pitchFamily="50" charset="-128"/>
                </a:rPr>
                <a:t>724</a:t>
              </a:r>
            </a:p>
          </p:txBody>
        </p:sp>
      </p:grpSp>
    </p:spTree>
    <p:custDataLst>
      <p:tags r:id="rId1"/>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A9EE8AF-66F4-4DFD-BAA3-9875409E0C1B}" type="slidenum">
              <a:rPr kumimoji="0" lang="ja-JP" altLang="en-US" sz="1400" smtClean="0">
                <a:solidFill>
                  <a:srgbClr val="000000"/>
                </a:solidFill>
              </a:rPr>
              <a:pPr>
                <a:spcBef>
                  <a:spcPct val="0"/>
                </a:spcBef>
                <a:buFontTx/>
                <a:buNone/>
              </a:pPr>
              <a:t>3</a:t>
            </a:fld>
            <a:endParaRPr kumimoji="0" lang="en-US" altLang="ja-JP" sz="1400" smtClean="0">
              <a:solidFill>
                <a:srgbClr val="000000"/>
              </a:solidFill>
            </a:endParaRPr>
          </a:p>
        </p:txBody>
      </p:sp>
      <p:sp>
        <p:nvSpPr>
          <p:cNvPr id="79876" name="AutoShape 4"/>
          <p:cNvSpPr>
            <a:spLocks noChangeArrowheads="1"/>
          </p:cNvSpPr>
          <p:nvPr/>
        </p:nvSpPr>
        <p:spPr bwMode="auto">
          <a:xfrm>
            <a:off x="2339975" y="98425"/>
            <a:ext cx="4464050" cy="711200"/>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274320" tIns="91440" rIns="274320" bIns="91440">
            <a:spAutoFit/>
          </a:bodyPr>
          <a:lstStyle/>
          <a:p>
            <a:pPr marL="342900" indent="-342900" algn="ctr" eaLnBrk="1" hangingPunct="1">
              <a:defRPr/>
            </a:pPr>
            <a:r>
              <a:rPr kumimoji="1" lang="en-US" altLang="ja-JP"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PHITS</a:t>
            </a:r>
            <a:r>
              <a:rPr kumimoji="1"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計算結果の例</a:t>
            </a:r>
          </a:p>
        </p:txBody>
      </p:sp>
      <p:sp>
        <p:nvSpPr>
          <p:cNvPr id="32772" name="AutoShape 2051"/>
          <p:cNvSpPr>
            <a:spLocks noChangeArrowheads="1"/>
          </p:cNvSpPr>
          <p:nvPr/>
        </p:nvSpPr>
        <p:spPr bwMode="auto">
          <a:xfrm>
            <a:off x="525463" y="908050"/>
            <a:ext cx="7948612" cy="5297488"/>
          </a:xfrm>
          <a:prstGeom prst="roundRect">
            <a:avLst>
              <a:gd name="adj" fmla="val 556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7" name="正方形/長方形 6"/>
          <p:cNvSpPr/>
          <p:nvPr/>
        </p:nvSpPr>
        <p:spPr>
          <a:xfrm>
            <a:off x="71438" y="6340475"/>
            <a:ext cx="9036050" cy="384175"/>
          </a:xfrm>
          <a:prstGeom prst="rect">
            <a:avLst/>
          </a:prstGeom>
          <a:solidFill>
            <a:srgbClr val="0000CC"/>
          </a:solidFill>
          <a:effectLst>
            <a:outerShdw blurRad="50800" dist="38100" dir="2700000" algn="tl" rotWithShape="0">
              <a:prstClr val="black">
                <a:alpha val="40000"/>
              </a:prstClr>
            </a:outerShdw>
          </a:effectLst>
        </p:spPr>
        <p:txBody>
          <a:bodyPr>
            <a:spAutoFit/>
          </a:bodyPr>
          <a:lstStyle/>
          <a:p>
            <a:pPr algn="ctr" eaLnBrk="1" hangingPunct="1">
              <a:defRPr/>
            </a:pPr>
            <a:r>
              <a:rPr lang="ja-JP" altLang="en-US" sz="1900" b="1" dirty="0">
                <a:solidFill>
                  <a:srgbClr val="FFFF00"/>
                </a:solidFill>
              </a:rPr>
              <a:t>個々の放射線挙動を乱数を用いて模擬することにより，全体的な挙動（平均値）を導出</a:t>
            </a:r>
            <a:endParaRPr lang="en-US" altLang="ja-JP" sz="1900" b="1" dirty="0">
              <a:solidFill>
                <a:srgbClr val="FFFF00"/>
              </a:solidFill>
            </a:endParaRPr>
          </a:p>
        </p:txBody>
      </p:sp>
      <p:sp>
        <p:nvSpPr>
          <p:cNvPr id="32774" name="正方形/長方形 25"/>
          <p:cNvSpPr>
            <a:spLocks noChangeArrowheads="1"/>
          </p:cNvSpPr>
          <p:nvPr/>
        </p:nvSpPr>
        <p:spPr bwMode="auto">
          <a:xfrm>
            <a:off x="534988" y="5732463"/>
            <a:ext cx="79486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000" b="1" baseline="30000">
                <a:solidFill>
                  <a:srgbClr val="0000CC"/>
                </a:solidFill>
              </a:rPr>
              <a:t>137</a:t>
            </a:r>
            <a:r>
              <a:rPr lang="en-US" altLang="ja-JP" sz="2000" b="1">
                <a:solidFill>
                  <a:srgbClr val="0000CC"/>
                </a:solidFill>
              </a:rPr>
              <a:t>Cs </a:t>
            </a:r>
            <a:r>
              <a:rPr lang="ja-JP" altLang="en-US" sz="2000" b="1">
                <a:solidFill>
                  <a:srgbClr val="0000CC"/>
                </a:solidFill>
              </a:rPr>
              <a:t>から放出された</a:t>
            </a:r>
            <a:r>
              <a:rPr lang="en-US" altLang="ja-JP" sz="2000" b="1">
                <a:solidFill>
                  <a:srgbClr val="0000CC"/>
                </a:solidFill>
              </a:rPr>
              <a:t>100,000</a:t>
            </a:r>
            <a:r>
              <a:rPr lang="ja-JP" altLang="en-US" sz="2000" b="1">
                <a:solidFill>
                  <a:srgbClr val="0000CC"/>
                </a:solidFill>
              </a:rPr>
              <a:t>個の光子の挙動を模擬</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888" y="1085850"/>
            <a:ext cx="5080000"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776" name="グループ化 1"/>
          <p:cNvGrpSpPr>
            <a:grpSpLocks/>
          </p:cNvGrpSpPr>
          <p:nvPr/>
        </p:nvGrpSpPr>
        <p:grpSpPr bwMode="auto">
          <a:xfrm>
            <a:off x="2641600" y="1550988"/>
            <a:ext cx="3754438" cy="3576637"/>
            <a:chOff x="2641037" y="1550347"/>
            <a:chExt cx="3755413" cy="3577888"/>
          </a:xfrm>
        </p:grpSpPr>
        <p:sp>
          <p:nvSpPr>
            <p:cNvPr id="32777" name="正方形/長方形 10"/>
            <p:cNvSpPr>
              <a:spLocks noChangeArrowheads="1"/>
            </p:cNvSpPr>
            <p:nvPr/>
          </p:nvSpPr>
          <p:spPr bwMode="auto">
            <a:xfrm>
              <a:off x="2641037" y="1550347"/>
              <a:ext cx="162000" cy="3564000"/>
            </a:xfrm>
            <a:prstGeom prst="rect">
              <a:avLst/>
            </a:prstGeom>
            <a:solidFill>
              <a:srgbClr val="66FFFF">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32778" name="正方形/長方形 11"/>
            <p:cNvSpPr>
              <a:spLocks noChangeArrowheads="1"/>
            </p:cNvSpPr>
            <p:nvPr/>
          </p:nvSpPr>
          <p:spPr bwMode="auto">
            <a:xfrm>
              <a:off x="2793745" y="4970428"/>
              <a:ext cx="1062000" cy="144016"/>
            </a:xfrm>
            <a:prstGeom prst="rect">
              <a:avLst/>
            </a:prstGeom>
            <a:solidFill>
              <a:srgbClr val="66FFFF">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32779" name="正方形/長方形 12"/>
            <p:cNvSpPr>
              <a:spLocks noChangeArrowheads="1"/>
            </p:cNvSpPr>
            <p:nvPr/>
          </p:nvSpPr>
          <p:spPr bwMode="auto">
            <a:xfrm>
              <a:off x="3850045" y="2716235"/>
              <a:ext cx="1362712" cy="2412000"/>
            </a:xfrm>
            <a:prstGeom prst="rect">
              <a:avLst/>
            </a:prstGeom>
            <a:solidFill>
              <a:srgbClr val="66FFFF">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32780" name="正方形/長方形 13"/>
            <p:cNvSpPr>
              <a:spLocks noChangeArrowheads="1"/>
            </p:cNvSpPr>
            <p:nvPr/>
          </p:nvSpPr>
          <p:spPr bwMode="auto">
            <a:xfrm>
              <a:off x="5213739" y="3918997"/>
              <a:ext cx="1159200" cy="1206000"/>
            </a:xfrm>
            <a:prstGeom prst="rect">
              <a:avLst/>
            </a:prstGeom>
            <a:solidFill>
              <a:srgbClr val="66FFFF">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32781" name="正方形/長方形 14"/>
            <p:cNvSpPr>
              <a:spLocks noChangeArrowheads="1"/>
            </p:cNvSpPr>
            <p:nvPr/>
          </p:nvSpPr>
          <p:spPr bwMode="auto">
            <a:xfrm>
              <a:off x="2801490" y="1556987"/>
              <a:ext cx="3594960" cy="108000"/>
            </a:xfrm>
            <a:prstGeom prst="rect">
              <a:avLst/>
            </a:prstGeom>
            <a:solidFill>
              <a:srgbClr val="66FFFF">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32782" name="正方形/長方形 15"/>
            <p:cNvSpPr>
              <a:spLocks noChangeArrowheads="1"/>
            </p:cNvSpPr>
            <p:nvPr/>
          </p:nvSpPr>
          <p:spPr bwMode="auto">
            <a:xfrm>
              <a:off x="6263187" y="1662468"/>
              <a:ext cx="126000" cy="2260800"/>
            </a:xfrm>
            <a:prstGeom prst="rect">
              <a:avLst/>
            </a:prstGeom>
            <a:solidFill>
              <a:srgbClr val="66FFFF">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番号プレースホルダ 3"/>
          <p:cNvSpPr txBox="1">
            <a:spLocks noGrp="1"/>
          </p:cNvSpPr>
          <p:nvPr/>
        </p:nvSpPr>
        <p:spPr bwMode="auto">
          <a:xfrm>
            <a:off x="8648700" y="6610350"/>
            <a:ext cx="495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D85C2E00-C5A8-479D-B0B4-32056741B26B}" type="slidenum">
              <a:rPr lang="ja-JP" altLang="en-US" sz="1400">
                <a:solidFill>
                  <a:srgbClr val="000000"/>
                </a:solidFill>
              </a:rPr>
              <a:pPr algn="r" eaLnBrk="1" hangingPunct="1">
                <a:spcBef>
                  <a:spcPct val="0"/>
                </a:spcBef>
                <a:buFontTx/>
                <a:buNone/>
              </a:pPr>
              <a:t>30</a:t>
            </a:fld>
            <a:endParaRPr lang="en-US" altLang="ja-JP" sz="1400">
              <a:solidFill>
                <a:srgbClr val="000000"/>
              </a:solidFill>
            </a:endParaRPr>
          </a:p>
        </p:txBody>
      </p:sp>
      <p:sp>
        <p:nvSpPr>
          <p:cNvPr id="21" name="AutoShape 2"/>
          <p:cNvSpPr>
            <a:spLocks noChangeArrowheads="1"/>
          </p:cNvSpPr>
          <p:nvPr/>
        </p:nvSpPr>
        <p:spPr bwMode="auto">
          <a:xfrm>
            <a:off x="2771775" y="188913"/>
            <a:ext cx="3400425" cy="709612"/>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108000" tIns="91440" rIns="108000" bIns="91440">
            <a:spAutoFit/>
          </a:bodyPr>
          <a:lstStyle/>
          <a:p>
            <a:pPr marL="342900" indent="-342900" algn="ctr" eaLnBrk="1" hangingPunct="1">
              <a:defRPr/>
            </a:pPr>
            <a:r>
              <a:rPr lang="ja-JP" altLang="en-US"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モデルの応用先</a:t>
            </a:r>
            <a:endParaRPr lang="en-US" altLang="ja-JP"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endParaRPr>
          </a:p>
        </p:txBody>
      </p:sp>
      <p:sp>
        <p:nvSpPr>
          <p:cNvPr id="60420" name="AutoShape 4"/>
          <p:cNvSpPr>
            <a:spLocks noChangeArrowheads="1"/>
          </p:cNvSpPr>
          <p:nvPr/>
        </p:nvSpPr>
        <p:spPr bwMode="auto">
          <a:xfrm>
            <a:off x="1187450" y="1557338"/>
            <a:ext cx="6699250" cy="3887787"/>
          </a:xfrm>
          <a:prstGeom prst="roundRect">
            <a:avLst>
              <a:gd name="adj" fmla="val 5023"/>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60421" name="テキスト ボックス 1"/>
          <p:cNvSpPr txBox="1">
            <a:spLocks noChangeArrowheads="1"/>
          </p:cNvSpPr>
          <p:nvPr/>
        </p:nvSpPr>
        <p:spPr bwMode="auto">
          <a:xfrm>
            <a:off x="1295400" y="1700213"/>
            <a:ext cx="64833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5900" indent="-215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kumimoji="1" lang="ja-JP" altLang="en-US" sz="2400"/>
              <a:t>日本の航空会社による乗務員被ばく線量管理</a:t>
            </a:r>
            <a:endParaRPr kumimoji="1" lang="en-US" altLang="ja-JP" sz="2400"/>
          </a:p>
          <a:p>
            <a:pPr eaLnBrk="1" hangingPunct="1">
              <a:spcBef>
                <a:spcPct val="0"/>
              </a:spcBef>
            </a:pPr>
            <a:endParaRPr kumimoji="1" lang="ja-JP" altLang="en-US" sz="2400"/>
          </a:p>
          <a:p>
            <a:pPr eaLnBrk="1" hangingPunct="1">
              <a:spcBef>
                <a:spcPct val="0"/>
              </a:spcBef>
            </a:pPr>
            <a:r>
              <a:rPr kumimoji="1" lang="ja-JP" altLang="en-US" sz="2400"/>
              <a:t>半導体ソフトエラー発生率評価</a:t>
            </a:r>
            <a:endParaRPr kumimoji="1" lang="en-US" altLang="ja-JP" sz="2400"/>
          </a:p>
          <a:p>
            <a:pPr eaLnBrk="1" hangingPunct="1">
              <a:spcBef>
                <a:spcPct val="0"/>
              </a:spcBef>
            </a:pPr>
            <a:endParaRPr kumimoji="1" lang="en-US" altLang="ja-JP" sz="2400"/>
          </a:p>
          <a:p>
            <a:pPr eaLnBrk="1" hangingPunct="1">
              <a:spcBef>
                <a:spcPct val="0"/>
              </a:spcBef>
            </a:pPr>
            <a:r>
              <a:rPr kumimoji="1" lang="ja-JP" altLang="en-US" sz="2400"/>
              <a:t>宇宙線生成核種の生成率評価</a:t>
            </a:r>
            <a:endParaRPr kumimoji="1" lang="en-US" altLang="ja-JP" sz="2400"/>
          </a:p>
          <a:p>
            <a:pPr eaLnBrk="1" hangingPunct="1">
              <a:spcBef>
                <a:spcPct val="0"/>
              </a:spcBef>
            </a:pPr>
            <a:endParaRPr kumimoji="1" lang="en-US" altLang="ja-JP" sz="2400"/>
          </a:p>
          <a:p>
            <a:pPr eaLnBrk="1" hangingPunct="1">
              <a:spcBef>
                <a:spcPct val="0"/>
              </a:spcBef>
            </a:pPr>
            <a:r>
              <a:rPr kumimoji="1" lang="ja-JP" altLang="en-US" sz="2400"/>
              <a:t>宇宙気候学，星雲冬仮説への応用</a:t>
            </a:r>
            <a:endParaRPr kumimoji="1" lang="en-US" altLang="ja-JP" sz="2400"/>
          </a:p>
          <a:p>
            <a:pPr eaLnBrk="1" hangingPunct="1">
              <a:spcBef>
                <a:spcPct val="0"/>
              </a:spcBef>
            </a:pPr>
            <a:endParaRPr kumimoji="1" lang="en-US" altLang="ja-JP" sz="2400"/>
          </a:p>
          <a:p>
            <a:pPr eaLnBrk="1" hangingPunct="1">
              <a:spcBef>
                <a:spcPct val="0"/>
              </a:spcBef>
            </a:pPr>
            <a:r>
              <a:rPr kumimoji="1" lang="ja-JP" altLang="en-US" sz="2400"/>
              <a:t>宇宙線計測実験のバックグランド評価</a:t>
            </a:r>
          </a:p>
        </p:txBody>
      </p:sp>
    </p:spTree>
    <p:custDataLst>
      <p:tags r:id="rId1"/>
    </p:custData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053FACD-A888-4455-8EEA-4E6EF89198A2}" type="slidenum">
              <a:rPr lang="ja-JP" altLang="en-US" sz="1400" smtClean="0"/>
              <a:pPr>
                <a:spcBef>
                  <a:spcPct val="0"/>
                </a:spcBef>
                <a:buFontTx/>
                <a:buNone/>
              </a:pPr>
              <a:t>31</a:t>
            </a:fld>
            <a:endParaRPr lang="en-US" altLang="ja-JP" sz="1400" smtClean="0"/>
          </a:p>
        </p:txBody>
      </p:sp>
      <p:sp>
        <p:nvSpPr>
          <p:cNvPr id="61443" name="AutoShape 2"/>
          <p:cNvSpPr>
            <a:spLocks noChangeArrowheads="1"/>
          </p:cNvSpPr>
          <p:nvPr/>
        </p:nvSpPr>
        <p:spPr bwMode="auto">
          <a:xfrm>
            <a:off x="1258888" y="1412875"/>
            <a:ext cx="6553200" cy="4176713"/>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61444" name="Text Box 3"/>
          <p:cNvSpPr txBox="1">
            <a:spLocks noChangeArrowheads="1"/>
          </p:cNvSpPr>
          <p:nvPr/>
        </p:nvSpPr>
        <p:spPr bwMode="auto">
          <a:xfrm>
            <a:off x="2676525" y="1439863"/>
            <a:ext cx="3959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800" b="1">
                <a:solidFill>
                  <a:srgbClr val="0000CC"/>
                </a:solidFill>
                <a:latin typeface="Arial Black" pitchFamily="34" charset="0"/>
                <a:ea typeface="HG創英角ｺﾞｼｯｸUB" pitchFamily="49" charset="-128"/>
              </a:rPr>
              <a:t>Table of Contents</a:t>
            </a:r>
          </a:p>
        </p:txBody>
      </p:sp>
      <p:sp>
        <p:nvSpPr>
          <p:cNvPr id="61445" name="Text Box 4"/>
          <p:cNvSpPr txBox="1">
            <a:spLocks noChangeArrowheads="1"/>
          </p:cNvSpPr>
          <p:nvPr/>
        </p:nvSpPr>
        <p:spPr bwMode="auto">
          <a:xfrm>
            <a:off x="1619250" y="1912938"/>
            <a:ext cx="442595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7338" indent="-287338">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ja-JP" sz="2800"/>
              <a:t>PHITS</a:t>
            </a:r>
            <a:r>
              <a:rPr lang="ja-JP" altLang="en-US" sz="2800"/>
              <a:t>の紹介</a:t>
            </a: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ct val="0"/>
              </a:spcBef>
            </a:pPr>
            <a:r>
              <a:rPr lang="ja-JP" altLang="en-US" sz="2800"/>
              <a:t>宇宙線挙動解析への応用</a:t>
            </a: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ts val="600"/>
              </a:spcBef>
            </a:pPr>
            <a:r>
              <a:rPr lang="ja-JP" altLang="en-US" sz="2800">
                <a:solidFill>
                  <a:srgbClr val="FF0000"/>
                </a:solidFill>
              </a:rPr>
              <a:t>まとめと今後の予定</a:t>
            </a:r>
          </a:p>
        </p:txBody>
      </p:sp>
      <p:sp>
        <p:nvSpPr>
          <p:cNvPr id="61446" name="テキスト ボックス 8"/>
          <p:cNvSpPr txBox="1">
            <a:spLocks noChangeArrowheads="1"/>
          </p:cNvSpPr>
          <p:nvPr/>
        </p:nvSpPr>
        <p:spPr bwMode="auto">
          <a:xfrm>
            <a:off x="2138363" y="2354263"/>
            <a:ext cx="492125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50825" indent="-25082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300"/>
              </a:spcBef>
            </a:pPr>
            <a:r>
              <a:rPr kumimoji="1" lang="en-US" altLang="ja-JP" sz="2400"/>
              <a:t>PHITS</a:t>
            </a:r>
            <a:r>
              <a:rPr kumimoji="1" lang="ja-JP" altLang="en-US" sz="2400"/>
              <a:t>の概要</a:t>
            </a:r>
            <a:endParaRPr kumimoji="1" lang="en-US" altLang="ja-JP" sz="2400"/>
          </a:p>
          <a:p>
            <a:pPr>
              <a:spcBef>
                <a:spcPts val="300"/>
              </a:spcBef>
            </a:pPr>
            <a:r>
              <a:rPr kumimoji="1" lang="en-US" altLang="ja-JP" sz="2400"/>
              <a:t>PHITS</a:t>
            </a:r>
            <a:r>
              <a:rPr kumimoji="1" lang="ja-JP" altLang="en-US" sz="2400"/>
              <a:t>に組み込まれた物理モデル</a:t>
            </a:r>
            <a:endParaRPr kumimoji="1" lang="en-US" altLang="ja-JP" sz="2400"/>
          </a:p>
          <a:p>
            <a:pPr>
              <a:spcBef>
                <a:spcPts val="300"/>
              </a:spcBef>
            </a:pPr>
            <a:r>
              <a:rPr kumimoji="1" lang="en-US" altLang="ja-JP" sz="2400"/>
              <a:t>PHITS</a:t>
            </a:r>
            <a:r>
              <a:rPr kumimoji="1" lang="ja-JP" altLang="en-US" sz="2400"/>
              <a:t>の応用例</a:t>
            </a:r>
          </a:p>
        </p:txBody>
      </p:sp>
      <p:sp>
        <p:nvSpPr>
          <p:cNvPr id="61447" name="テキスト ボックス 9"/>
          <p:cNvSpPr txBox="1">
            <a:spLocks noChangeArrowheads="1"/>
          </p:cNvSpPr>
          <p:nvPr/>
        </p:nvSpPr>
        <p:spPr bwMode="auto">
          <a:xfrm>
            <a:off x="2138363" y="4124325"/>
            <a:ext cx="54165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50825" indent="-25082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300"/>
              </a:spcBef>
            </a:pPr>
            <a:r>
              <a:rPr kumimoji="1" lang="ja-JP" altLang="en-US" sz="2400"/>
              <a:t>空気シャワーシミュレーション</a:t>
            </a:r>
            <a:endParaRPr kumimoji="1" lang="en-US" altLang="ja-JP" sz="2400"/>
          </a:p>
          <a:p>
            <a:pPr>
              <a:spcBef>
                <a:spcPts val="300"/>
              </a:spcBef>
            </a:pPr>
            <a:r>
              <a:rPr kumimoji="1" lang="ja-JP" altLang="en-US" sz="2400"/>
              <a:t>大気圏内宇宙線スペクトル計算モデル</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D10BE93-CBEF-4C03-9308-CE3276FD2ABD}" type="slidenum">
              <a:rPr lang="ja-JP" altLang="en-US" sz="1400" smtClean="0">
                <a:solidFill>
                  <a:srgbClr val="000000"/>
                </a:solidFill>
              </a:rPr>
              <a:pPr>
                <a:spcBef>
                  <a:spcPct val="0"/>
                </a:spcBef>
                <a:buFontTx/>
                <a:buNone/>
              </a:pPr>
              <a:t>32</a:t>
            </a:fld>
            <a:endParaRPr lang="en-US" altLang="ja-JP" sz="1400" smtClean="0">
              <a:solidFill>
                <a:srgbClr val="000000"/>
              </a:solidFill>
            </a:endParaRPr>
          </a:p>
        </p:txBody>
      </p:sp>
      <p:sp>
        <p:nvSpPr>
          <p:cNvPr id="79876" name="AutoShape 4"/>
          <p:cNvSpPr>
            <a:spLocks noChangeArrowheads="1"/>
          </p:cNvSpPr>
          <p:nvPr/>
        </p:nvSpPr>
        <p:spPr bwMode="auto">
          <a:xfrm>
            <a:off x="2700338" y="207963"/>
            <a:ext cx="3527425" cy="709612"/>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274320" tIns="91440" rIns="274320" bIns="91440">
            <a:spAutoFit/>
          </a:bodyPr>
          <a:lstStyle/>
          <a:p>
            <a:pPr marL="342900" indent="-342900" algn="ctr" eaLnBrk="1" hangingPunct="1">
              <a:defRPr/>
            </a:pPr>
            <a:r>
              <a:rPr lang="en-US" altLang="ja-JP"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PHITS</a:t>
            </a:r>
            <a:r>
              <a:rPr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の特長</a:t>
            </a:r>
          </a:p>
        </p:txBody>
      </p:sp>
      <p:sp>
        <p:nvSpPr>
          <p:cNvPr id="62468" name="AutoShape 17"/>
          <p:cNvSpPr>
            <a:spLocks noChangeArrowheads="1"/>
          </p:cNvSpPr>
          <p:nvPr/>
        </p:nvSpPr>
        <p:spPr bwMode="auto">
          <a:xfrm>
            <a:off x="123825" y="1052513"/>
            <a:ext cx="8769350" cy="2881312"/>
          </a:xfrm>
          <a:prstGeom prst="roundRect">
            <a:avLst>
              <a:gd name="adj" fmla="val 7681"/>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solidFill>
                <a:srgbClr val="000000"/>
              </a:solidFill>
            </a:endParaRPr>
          </a:p>
        </p:txBody>
      </p:sp>
      <p:sp>
        <p:nvSpPr>
          <p:cNvPr id="2" name="テキスト ボックス 1"/>
          <p:cNvSpPr txBox="1"/>
          <p:nvPr/>
        </p:nvSpPr>
        <p:spPr>
          <a:xfrm>
            <a:off x="252413" y="1123950"/>
            <a:ext cx="8712200" cy="2708275"/>
          </a:xfrm>
          <a:prstGeom prst="rect">
            <a:avLst/>
          </a:prstGeom>
          <a:noFill/>
        </p:spPr>
        <p:txBody>
          <a:bodyPr>
            <a:spAutoFit/>
          </a:bodyPr>
          <a:lstStyle/>
          <a:p>
            <a:pPr marL="342900" indent="-342900" eaLnBrk="1" hangingPunct="1">
              <a:buFont typeface="Wingdings" pitchFamily="2" charset="2"/>
              <a:buChar char="u"/>
              <a:defRPr/>
            </a:pPr>
            <a:r>
              <a:rPr lang="ja-JP" altLang="en-US" sz="2400" dirty="0">
                <a:solidFill>
                  <a:srgbClr val="0000CC"/>
                </a:solidFill>
              </a:rPr>
              <a:t>幅広いエネルギー範囲の全ての放射線の挙動を解析可能</a:t>
            </a:r>
            <a:endParaRPr lang="en-US" altLang="ja-JP" sz="2400" dirty="0">
              <a:solidFill>
                <a:srgbClr val="0000CC"/>
              </a:solidFill>
            </a:endParaRPr>
          </a:p>
          <a:p>
            <a:pPr marL="342900" indent="-342900" eaLnBrk="1" hangingPunct="1">
              <a:spcBef>
                <a:spcPts val="1200"/>
              </a:spcBef>
              <a:buFont typeface="Wingdings" pitchFamily="2" charset="2"/>
              <a:buChar char="u"/>
              <a:defRPr/>
            </a:pPr>
            <a:r>
              <a:rPr lang="ja-JP" altLang="en-US" sz="2400" dirty="0">
                <a:solidFill>
                  <a:srgbClr val="0000CC"/>
                </a:solidFill>
              </a:rPr>
              <a:t>シンプルなユーザーインタフェイスに基づく多様な計算機能</a:t>
            </a:r>
            <a:endParaRPr lang="en-US" altLang="ja-JP" sz="2400" dirty="0">
              <a:solidFill>
                <a:srgbClr val="0000CC"/>
              </a:solidFill>
            </a:endParaRPr>
          </a:p>
          <a:p>
            <a:pPr marL="342900" indent="-342900" eaLnBrk="1" hangingPunct="1">
              <a:spcBef>
                <a:spcPts val="1200"/>
              </a:spcBef>
              <a:buFont typeface="Wingdings" pitchFamily="2" charset="2"/>
              <a:buChar char="u"/>
              <a:defRPr/>
            </a:pPr>
            <a:r>
              <a:rPr lang="ja-JP" altLang="en-US" sz="2400" dirty="0">
                <a:solidFill>
                  <a:srgbClr val="0000CC"/>
                </a:solidFill>
              </a:rPr>
              <a:t>洗練された核反応モデルと核データ</a:t>
            </a:r>
            <a:endParaRPr lang="en-US" altLang="ja-JP" sz="2400" dirty="0">
              <a:solidFill>
                <a:srgbClr val="0000CC"/>
              </a:solidFill>
            </a:endParaRPr>
          </a:p>
          <a:p>
            <a:pPr eaLnBrk="1" hangingPunct="1">
              <a:defRPr/>
            </a:pPr>
            <a:r>
              <a:rPr lang="ja-JP" altLang="en-US" dirty="0"/>
              <a:t>　　（</a:t>
            </a:r>
            <a:r>
              <a:rPr lang="en-US" altLang="ja-JP" dirty="0"/>
              <a:t>INCL4.6, JQMD, JAM, JENDL-4</a:t>
            </a:r>
            <a:r>
              <a:rPr lang="ja-JP" altLang="en-US" dirty="0"/>
              <a:t> </a:t>
            </a:r>
            <a:r>
              <a:rPr lang="en-US" altLang="ja-JP" dirty="0"/>
              <a:t>etc.</a:t>
            </a:r>
            <a:r>
              <a:rPr lang="ja-JP" altLang="en-US" dirty="0"/>
              <a:t>）</a:t>
            </a:r>
            <a:endParaRPr lang="en-US" altLang="ja-JP" dirty="0"/>
          </a:p>
          <a:p>
            <a:pPr marL="342900" indent="-342900" eaLnBrk="1" hangingPunct="1">
              <a:spcBef>
                <a:spcPts val="1200"/>
              </a:spcBef>
              <a:buFont typeface="Wingdings" pitchFamily="2" charset="2"/>
              <a:buChar char="u"/>
              <a:defRPr/>
            </a:pPr>
            <a:r>
              <a:rPr lang="ja-JP" altLang="en-US" sz="2400" dirty="0">
                <a:solidFill>
                  <a:srgbClr val="0000CC"/>
                </a:solidFill>
              </a:rPr>
              <a:t>様々な用途に使える独自の計算機能</a:t>
            </a:r>
            <a:endParaRPr lang="en-US" altLang="ja-JP" sz="2400" dirty="0">
              <a:solidFill>
                <a:srgbClr val="0000CC"/>
              </a:solidFill>
            </a:endParaRPr>
          </a:p>
          <a:p>
            <a:pPr eaLnBrk="1" hangingPunct="1">
              <a:defRPr/>
            </a:pPr>
            <a:r>
              <a:rPr lang="ja-JP" altLang="en-US" sz="2400" dirty="0">
                <a:solidFill>
                  <a:srgbClr val="0000CC"/>
                </a:solidFill>
              </a:rPr>
              <a:t>　　</a:t>
            </a:r>
            <a:r>
              <a:rPr lang="ja-JP" altLang="en-US" dirty="0"/>
              <a:t>（マイクロドジメトリ機能，イベントジェネレータモード，ビームライン設計機能）</a:t>
            </a:r>
            <a:endParaRPr lang="en-US" altLang="ja-JP" dirty="0"/>
          </a:p>
        </p:txBody>
      </p:sp>
      <p:sp>
        <p:nvSpPr>
          <p:cNvPr id="8" name="正方形/長方形 7"/>
          <p:cNvSpPr/>
          <p:nvPr/>
        </p:nvSpPr>
        <p:spPr>
          <a:xfrm>
            <a:off x="800100" y="4178300"/>
            <a:ext cx="7416800" cy="954088"/>
          </a:xfrm>
          <a:prstGeom prst="rect">
            <a:avLst/>
          </a:prstGeom>
          <a:solidFill>
            <a:srgbClr val="0000CC"/>
          </a:solidFill>
          <a:ln w="28575">
            <a:solidFill>
              <a:srgbClr val="0000FF"/>
            </a:solidFill>
          </a:ln>
          <a:effectLst>
            <a:outerShdw blurRad="50800" dist="38100" dir="2700000" algn="tl" rotWithShape="0">
              <a:prstClr val="black">
                <a:alpha val="40000"/>
              </a:prstClr>
            </a:outerShdw>
          </a:effectLst>
        </p:spPr>
        <p:txBody>
          <a:bodyPr>
            <a:spAutoFit/>
          </a:bodyPr>
          <a:lstStyle/>
          <a:p>
            <a:pPr algn="ctr" eaLnBrk="1" hangingPunct="1">
              <a:defRPr/>
            </a:pPr>
            <a:r>
              <a:rPr lang="ja-JP" altLang="en-US" sz="2800" b="1" dirty="0">
                <a:solidFill>
                  <a:srgbClr val="FFFF00"/>
                </a:solidFill>
              </a:rPr>
              <a:t>国内外</a:t>
            </a:r>
            <a:r>
              <a:rPr lang="en-US" altLang="ja-JP" sz="2800" b="1" dirty="0">
                <a:solidFill>
                  <a:srgbClr val="FFFF00"/>
                </a:solidFill>
              </a:rPr>
              <a:t>1,600</a:t>
            </a:r>
            <a:r>
              <a:rPr lang="ja-JP" altLang="en-US" sz="2800" b="1" dirty="0">
                <a:solidFill>
                  <a:srgbClr val="FFFF00"/>
                </a:solidFill>
              </a:rPr>
              <a:t>名以上のユーザーが</a:t>
            </a:r>
          </a:p>
          <a:p>
            <a:pPr algn="ctr" eaLnBrk="1" hangingPunct="1">
              <a:defRPr/>
            </a:pPr>
            <a:r>
              <a:rPr lang="ja-JP" altLang="en-US" sz="2800" b="1" dirty="0">
                <a:solidFill>
                  <a:srgbClr val="FFFF00"/>
                </a:solidFill>
              </a:rPr>
              <a:t>工学・理学・医学の様々な分野で利用している</a:t>
            </a:r>
          </a:p>
        </p:txBody>
      </p:sp>
      <p:sp>
        <p:nvSpPr>
          <p:cNvPr id="62471" name="正方形/長方形 2"/>
          <p:cNvSpPr>
            <a:spLocks noChangeArrowheads="1"/>
          </p:cNvSpPr>
          <p:nvPr/>
        </p:nvSpPr>
        <p:spPr bwMode="auto">
          <a:xfrm>
            <a:off x="0" y="5322888"/>
            <a:ext cx="91440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300"/>
              </a:spcBef>
              <a:buFont typeface="Wingdings" pitchFamily="2" charset="2"/>
              <a:buChar char="ü"/>
            </a:pPr>
            <a:r>
              <a:rPr lang="ja-JP" altLang="en-US" sz="2200"/>
              <a:t>全国各地で講習会を年</a:t>
            </a:r>
            <a:r>
              <a:rPr lang="en-US" altLang="ja-JP" sz="2200"/>
              <a:t>10</a:t>
            </a:r>
            <a:r>
              <a:rPr lang="ja-JP" altLang="en-US" sz="2200"/>
              <a:t>回程度開催（</a:t>
            </a:r>
            <a:r>
              <a:rPr lang="en-US" altLang="ja-JP" sz="2200"/>
              <a:t>4/27~28</a:t>
            </a:r>
            <a:r>
              <a:rPr lang="ja-JP" altLang="en-US" sz="2200"/>
              <a:t>京大炉講習会の受付中）</a:t>
            </a:r>
            <a:endParaRPr lang="en-US" altLang="ja-JP" sz="2200"/>
          </a:p>
          <a:p>
            <a:pPr eaLnBrk="1" hangingPunct="1">
              <a:spcBef>
                <a:spcPts val="300"/>
              </a:spcBef>
              <a:buFont typeface="Wingdings" pitchFamily="2" charset="2"/>
              <a:buChar char="ü"/>
            </a:pPr>
            <a:r>
              <a:rPr lang="ja-JP" altLang="en-US" sz="2200"/>
              <a:t>教育版</a:t>
            </a:r>
            <a:r>
              <a:rPr lang="en-US" altLang="ja-JP" sz="2200"/>
              <a:t>PHITS</a:t>
            </a:r>
            <a:r>
              <a:rPr lang="ja-JP" altLang="en-US" sz="2200"/>
              <a:t>も公開中</a:t>
            </a:r>
            <a:endParaRPr lang="en-US" altLang="ja-JP" sz="2200"/>
          </a:p>
        </p:txBody>
      </p:sp>
      <p:sp>
        <p:nvSpPr>
          <p:cNvPr id="62472" name="テキスト ボックス 2"/>
          <p:cNvSpPr txBox="1">
            <a:spLocks noChangeArrowheads="1"/>
          </p:cNvSpPr>
          <p:nvPr/>
        </p:nvSpPr>
        <p:spPr bwMode="auto">
          <a:xfrm>
            <a:off x="2908300" y="6291263"/>
            <a:ext cx="3111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kumimoji="1" lang="en-US" altLang="ja-JP" sz="2400" u="sng">
                <a:solidFill>
                  <a:srgbClr val="0000CC"/>
                </a:solidFill>
              </a:rPr>
              <a:t>http://phits.jaea.go.jp/</a:t>
            </a:r>
            <a:endParaRPr kumimoji="1" lang="ja-JP" altLang="en-US" sz="2400" u="sng">
              <a:solidFill>
                <a:srgbClr val="0000CC"/>
              </a:solidFill>
            </a:endParaRP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BADF6FD-71F3-4023-996C-5720D5F1FC49}" type="slidenum">
              <a:rPr lang="ja-JP" altLang="en-US" sz="1400" smtClean="0"/>
              <a:pPr>
                <a:spcBef>
                  <a:spcPct val="0"/>
                </a:spcBef>
                <a:buFontTx/>
                <a:buNone/>
              </a:pPr>
              <a:t>33</a:t>
            </a:fld>
            <a:endParaRPr lang="en-US" altLang="ja-JP" sz="1400" smtClean="0"/>
          </a:p>
        </p:txBody>
      </p:sp>
      <p:sp>
        <p:nvSpPr>
          <p:cNvPr id="63491" name="AutoShape 3"/>
          <p:cNvSpPr>
            <a:spLocks noChangeArrowheads="1"/>
          </p:cNvSpPr>
          <p:nvPr/>
        </p:nvSpPr>
        <p:spPr bwMode="auto">
          <a:xfrm>
            <a:off x="344488" y="1514475"/>
            <a:ext cx="8462962" cy="3843338"/>
          </a:xfrm>
          <a:prstGeom prst="roundRect">
            <a:avLst>
              <a:gd name="adj" fmla="val 7755"/>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ja-JP" altLang="en-US" sz="2000"/>
          </a:p>
        </p:txBody>
      </p:sp>
      <p:sp>
        <p:nvSpPr>
          <p:cNvPr id="17" name="AutoShape 76"/>
          <p:cNvSpPr>
            <a:spLocks noChangeArrowheads="1"/>
          </p:cNvSpPr>
          <p:nvPr/>
        </p:nvSpPr>
        <p:spPr bwMode="auto">
          <a:xfrm>
            <a:off x="571500" y="254000"/>
            <a:ext cx="8031163" cy="668338"/>
          </a:xfrm>
          <a:prstGeom prst="roundRect">
            <a:avLst>
              <a:gd name="adj" fmla="val 8106"/>
            </a:avLst>
          </a:prstGeom>
          <a:solidFill>
            <a:srgbClr val="FFFFFF"/>
          </a:solidFill>
          <a:ln w="44450">
            <a:solidFill>
              <a:srgbClr val="0066CC"/>
            </a:solidFill>
            <a:round/>
            <a:headEnd/>
            <a:tailEnd/>
          </a:ln>
          <a:effectLst>
            <a:outerShdw dist="53882" dir="2700000" algn="ctr" rotWithShape="0">
              <a:schemeClr val="bg2"/>
            </a:outerShdw>
          </a:effectLst>
        </p:spPr>
        <p:txBody>
          <a:bodyPr lIns="144000" tIns="72000" rIns="144000" bIns="72000">
            <a:spAutoFit/>
          </a:bodyPr>
          <a:lstStyle/>
          <a:p>
            <a:pPr marL="342900" indent="-342900" algn="ctr">
              <a:defRPr/>
            </a:pPr>
            <a:r>
              <a:rPr kumimoji="1"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空気シャワーシミュレーションのまとめ</a:t>
            </a:r>
          </a:p>
        </p:txBody>
      </p:sp>
      <p:sp>
        <p:nvSpPr>
          <p:cNvPr id="63493" name="正方形/長方形 19"/>
          <p:cNvSpPr>
            <a:spLocks noChangeArrowheads="1"/>
          </p:cNvSpPr>
          <p:nvPr/>
        </p:nvSpPr>
        <p:spPr bwMode="auto">
          <a:xfrm>
            <a:off x="449263" y="1697038"/>
            <a:ext cx="81740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AutoNum type="arabicPeriod"/>
            </a:pPr>
            <a:r>
              <a:rPr lang="en-US" altLang="ja-JP" sz="2400"/>
              <a:t>PHITS</a:t>
            </a:r>
            <a:r>
              <a:rPr lang="ja-JP" altLang="en-US" sz="2400"/>
              <a:t>を用いた空気シャワーシミュレーションにより，大気圏内の様々な条件で測定した宇宙線スペクトルを再現することに成功した</a:t>
            </a:r>
            <a:endParaRPr lang="en-US" altLang="ja-JP" sz="2400"/>
          </a:p>
          <a:p>
            <a:pPr eaLnBrk="1" hangingPunct="1">
              <a:spcBef>
                <a:spcPct val="0"/>
              </a:spcBef>
              <a:buFontTx/>
              <a:buAutoNum type="arabicPeriod"/>
            </a:pPr>
            <a:endParaRPr lang="en-US" altLang="ja-JP" sz="2400"/>
          </a:p>
          <a:p>
            <a:pPr eaLnBrk="1" hangingPunct="1">
              <a:spcBef>
                <a:spcPct val="0"/>
              </a:spcBef>
              <a:buFontTx/>
              <a:buAutoNum type="arabicPeriod"/>
            </a:pPr>
            <a:r>
              <a:rPr lang="ja-JP" altLang="en-US" sz="2400"/>
              <a:t>その結果を基に，大気圏内の任意地点・時間における宇宙線スペクトルを迅速に計算可能な数学モデルを構築した</a:t>
            </a:r>
            <a:endParaRPr lang="en-US" altLang="ja-JP" sz="2400"/>
          </a:p>
          <a:p>
            <a:pPr eaLnBrk="1" hangingPunct="1">
              <a:spcBef>
                <a:spcPct val="0"/>
              </a:spcBef>
              <a:buFontTx/>
              <a:buAutoNum type="arabicPeriod"/>
            </a:pPr>
            <a:endParaRPr lang="en-US" altLang="ja-JP" sz="2400"/>
          </a:p>
          <a:p>
            <a:pPr eaLnBrk="1" hangingPunct="1">
              <a:spcBef>
                <a:spcPct val="0"/>
              </a:spcBef>
              <a:buFontTx/>
              <a:buAutoNum type="arabicPeriod"/>
            </a:pPr>
            <a:r>
              <a:rPr lang="ja-JP" altLang="en-US" sz="2400"/>
              <a:t>構築したモデルは，放射線防護，半導体工学，地球惑星物理など様々な分野で活用されている</a:t>
            </a:r>
          </a:p>
        </p:txBody>
      </p:sp>
      <p:sp>
        <p:nvSpPr>
          <p:cNvPr id="63494" name="テキスト ボックス 1"/>
          <p:cNvSpPr txBox="1">
            <a:spLocks noChangeArrowheads="1"/>
          </p:cNvSpPr>
          <p:nvPr/>
        </p:nvSpPr>
        <p:spPr bwMode="auto">
          <a:xfrm>
            <a:off x="465138" y="5564188"/>
            <a:ext cx="8280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kumimoji="1" lang="ja-JP" altLang="en-US" sz="2200">
                <a:solidFill>
                  <a:srgbClr val="FF0000"/>
                </a:solidFill>
              </a:rPr>
              <a:t>ただし，極端に高いエネルギー（</a:t>
            </a:r>
            <a:r>
              <a:rPr kumimoji="1" lang="en-US" altLang="ja-JP" sz="2200">
                <a:solidFill>
                  <a:srgbClr val="FF0000"/>
                </a:solidFill>
              </a:rPr>
              <a:t>1TeV</a:t>
            </a:r>
            <a:r>
              <a:rPr kumimoji="1" lang="ja-JP" altLang="en-US" sz="2200">
                <a:solidFill>
                  <a:srgbClr val="FF0000"/>
                </a:solidFill>
              </a:rPr>
              <a:t>以上）の宇宙線が入射したときの空気シャワーシミュレーションは</a:t>
            </a:r>
            <a:r>
              <a:rPr kumimoji="1" lang="en-US" altLang="ja-JP" sz="2200">
                <a:solidFill>
                  <a:srgbClr val="FF0000"/>
                </a:solidFill>
              </a:rPr>
              <a:t>PHITS</a:t>
            </a:r>
            <a:r>
              <a:rPr kumimoji="1" lang="ja-JP" altLang="en-US" sz="2200">
                <a:solidFill>
                  <a:srgbClr val="FF0000"/>
                </a:solidFill>
              </a:rPr>
              <a:t>では再現できない</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A967487-F63C-4F8D-B556-C3DB730D9094}" type="slidenum">
              <a:rPr lang="ja-JP" altLang="en-US" sz="1400" smtClean="0"/>
              <a:pPr>
                <a:spcBef>
                  <a:spcPct val="0"/>
                </a:spcBef>
                <a:buFontTx/>
                <a:buNone/>
              </a:pPr>
              <a:t>34</a:t>
            </a:fld>
            <a:endParaRPr lang="en-US" altLang="ja-JP" sz="1400" smtClean="0"/>
          </a:p>
        </p:txBody>
      </p:sp>
      <p:sp>
        <p:nvSpPr>
          <p:cNvPr id="17" name="AutoShape 76"/>
          <p:cNvSpPr>
            <a:spLocks noChangeArrowheads="1"/>
          </p:cNvSpPr>
          <p:nvPr/>
        </p:nvSpPr>
        <p:spPr bwMode="auto">
          <a:xfrm>
            <a:off x="307975" y="266700"/>
            <a:ext cx="8208963" cy="668338"/>
          </a:xfrm>
          <a:prstGeom prst="roundRect">
            <a:avLst>
              <a:gd name="adj" fmla="val 8106"/>
            </a:avLst>
          </a:prstGeom>
          <a:solidFill>
            <a:srgbClr val="FFFFFF"/>
          </a:solidFill>
          <a:ln w="44450">
            <a:solidFill>
              <a:srgbClr val="0066CC"/>
            </a:solidFill>
            <a:round/>
            <a:headEnd/>
            <a:tailEnd/>
          </a:ln>
          <a:effectLst>
            <a:outerShdw dist="53882" dir="2700000" algn="ctr" rotWithShape="0">
              <a:schemeClr val="bg2"/>
            </a:outerShdw>
          </a:effectLst>
        </p:spPr>
        <p:txBody>
          <a:bodyPr lIns="144000" tIns="72000" rIns="144000" bIns="72000">
            <a:spAutoFit/>
          </a:bodyPr>
          <a:lstStyle/>
          <a:p>
            <a:pPr marL="342900" indent="-342900" algn="ctr">
              <a:defRPr/>
            </a:pPr>
            <a:r>
              <a:rPr kumimoji="1"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今後の予定①：数学モデル適用範囲の拡張</a:t>
            </a:r>
          </a:p>
        </p:txBody>
      </p:sp>
      <p:graphicFrame>
        <p:nvGraphicFramePr>
          <p:cNvPr id="3" name="表 2"/>
          <p:cNvGraphicFramePr>
            <a:graphicFrameLocks noGrp="1"/>
          </p:cNvGraphicFramePr>
          <p:nvPr/>
        </p:nvGraphicFramePr>
        <p:xfrm>
          <a:off x="307975" y="2205038"/>
          <a:ext cx="8253413" cy="2981325"/>
        </p:xfrm>
        <a:graphic>
          <a:graphicData uri="http://schemas.openxmlformats.org/drawingml/2006/table">
            <a:tbl>
              <a:tblPr firstRow="1" bandRow="1">
                <a:tableStyleId>{93296810-A885-4BE3-A3E7-6D5BEEA58F35}</a:tableStyleId>
              </a:tblPr>
              <a:tblGrid>
                <a:gridCol w="2751138"/>
                <a:gridCol w="2751138"/>
                <a:gridCol w="2751138"/>
              </a:tblGrid>
              <a:tr h="456056">
                <a:tc>
                  <a:txBody>
                    <a:bodyPr/>
                    <a:lstStyle/>
                    <a:p>
                      <a:pPr algn="ctr"/>
                      <a:r>
                        <a:rPr kumimoji="1" lang="ja-JP" altLang="en-US" sz="2000" dirty="0" smtClean="0">
                          <a:solidFill>
                            <a:srgbClr val="FFFF00"/>
                          </a:solidFill>
                        </a:rPr>
                        <a:t>項目</a:t>
                      </a:r>
                      <a:endParaRPr kumimoji="1" lang="ja-JP" altLang="en-US" sz="2000" dirty="0">
                        <a:solidFill>
                          <a:srgbClr val="FFFF00"/>
                        </a:solidFill>
                      </a:endParaRPr>
                    </a:p>
                  </a:txBody>
                  <a:tcPr marL="91443" marR="91443"/>
                </a:tc>
                <a:tc>
                  <a:txBody>
                    <a:bodyPr/>
                    <a:lstStyle/>
                    <a:p>
                      <a:pPr algn="ctr"/>
                      <a:r>
                        <a:rPr kumimoji="1" lang="ja-JP" altLang="en-US" sz="2000" dirty="0" smtClean="0">
                          <a:solidFill>
                            <a:srgbClr val="FFFF00"/>
                          </a:solidFill>
                        </a:rPr>
                        <a:t>現在モデル</a:t>
                      </a:r>
                      <a:endParaRPr kumimoji="1" lang="ja-JP" altLang="en-US" sz="2000" dirty="0">
                        <a:solidFill>
                          <a:srgbClr val="FFFF00"/>
                        </a:solidFill>
                      </a:endParaRPr>
                    </a:p>
                  </a:txBody>
                  <a:tcPr marL="91443" marR="91443"/>
                </a:tc>
                <a:tc>
                  <a:txBody>
                    <a:bodyPr/>
                    <a:lstStyle/>
                    <a:p>
                      <a:pPr algn="ctr"/>
                      <a:r>
                        <a:rPr kumimoji="1" lang="ja-JP" altLang="en-US" sz="2000" dirty="0" smtClean="0">
                          <a:solidFill>
                            <a:srgbClr val="FFFF00"/>
                          </a:solidFill>
                        </a:rPr>
                        <a:t>次期</a:t>
                      </a:r>
                      <a:r>
                        <a:rPr kumimoji="1" lang="en-US" altLang="ja-JP" sz="2000" dirty="0" smtClean="0">
                          <a:solidFill>
                            <a:srgbClr val="FFFF00"/>
                          </a:solidFill>
                        </a:rPr>
                        <a:t>version</a:t>
                      </a:r>
                      <a:endParaRPr kumimoji="1" lang="ja-JP" altLang="en-US" sz="2000" dirty="0">
                        <a:solidFill>
                          <a:srgbClr val="FFFF00"/>
                        </a:solidFill>
                      </a:endParaRPr>
                    </a:p>
                  </a:txBody>
                  <a:tcPr marL="91443" marR="91443"/>
                </a:tc>
              </a:tr>
              <a:tr h="456056">
                <a:tc>
                  <a:txBody>
                    <a:bodyPr/>
                    <a:lstStyle/>
                    <a:p>
                      <a:pPr algn="ctr"/>
                      <a:r>
                        <a:rPr kumimoji="1" lang="ja-JP" altLang="en-US" sz="2000" dirty="0" smtClean="0"/>
                        <a:t>高度範囲</a:t>
                      </a:r>
                      <a:endParaRPr kumimoji="1" lang="ja-JP" altLang="en-US" sz="2000" dirty="0"/>
                    </a:p>
                  </a:txBody>
                  <a:tcPr marL="91443" marR="91443"/>
                </a:tc>
                <a:tc>
                  <a:txBody>
                    <a:bodyPr/>
                    <a:lstStyle/>
                    <a:p>
                      <a:pPr algn="ctr"/>
                      <a:r>
                        <a:rPr kumimoji="1" lang="ja-JP" altLang="en-US" sz="2000" dirty="0" smtClean="0"/>
                        <a:t>地表面～</a:t>
                      </a:r>
                      <a:r>
                        <a:rPr kumimoji="1" lang="en-US" altLang="ja-JP" sz="2000" dirty="0" smtClean="0"/>
                        <a:t>20km</a:t>
                      </a:r>
                      <a:endParaRPr kumimoji="1" lang="ja-JP" altLang="en-US" sz="2000" dirty="0"/>
                    </a:p>
                  </a:txBody>
                  <a:tcPr marL="91443" marR="91443"/>
                </a:tc>
                <a:tc>
                  <a:txBody>
                    <a:bodyPr/>
                    <a:lstStyle/>
                    <a:p>
                      <a:pPr algn="ctr"/>
                      <a:r>
                        <a:rPr kumimoji="1" lang="ja-JP" altLang="en-US" sz="2000" dirty="0" smtClean="0"/>
                        <a:t>地表面～</a:t>
                      </a:r>
                      <a:r>
                        <a:rPr kumimoji="1" lang="ja-JP" altLang="en-US" sz="2000" dirty="0" smtClean="0">
                          <a:solidFill>
                            <a:srgbClr val="FF0000"/>
                          </a:solidFill>
                        </a:rPr>
                        <a:t>大気</a:t>
                      </a:r>
                      <a:r>
                        <a:rPr kumimoji="1" lang="en-US" altLang="ja-JP" sz="2000" dirty="0" smtClean="0">
                          <a:solidFill>
                            <a:srgbClr val="FF0000"/>
                          </a:solidFill>
                        </a:rPr>
                        <a:t>TOP</a:t>
                      </a:r>
                      <a:endParaRPr kumimoji="1" lang="ja-JP" altLang="en-US" sz="2000" dirty="0">
                        <a:solidFill>
                          <a:srgbClr val="FF0000"/>
                        </a:solidFill>
                      </a:endParaRPr>
                    </a:p>
                  </a:txBody>
                  <a:tcPr marL="91443" marR="91443"/>
                </a:tc>
              </a:tr>
              <a:tr h="456056">
                <a:tc>
                  <a:txBody>
                    <a:bodyPr/>
                    <a:lstStyle/>
                    <a:p>
                      <a:pPr algn="ctr"/>
                      <a:r>
                        <a:rPr kumimoji="1" lang="ja-JP" altLang="en-US" sz="2000" dirty="0" smtClean="0"/>
                        <a:t>エネルギー範囲</a:t>
                      </a:r>
                      <a:endParaRPr kumimoji="1" lang="ja-JP" altLang="en-US" sz="2000" dirty="0"/>
                    </a:p>
                  </a:txBody>
                  <a:tcPr marL="91443" marR="91443"/>
                </a:tc>
                <a:tc>
                  <a:txBody>
                    <a:bodyPr/>
                    <a:lstStyle/>
                    <a:p>
                      <a:pPr algn="ctr"/>
                      <a:r>
                        <a:rPr kumimoji="1" lang="en-US" altLang="ja-JP" sz="2000" dirty="0" smtClean="0"/>
                        <a:t>1 MeV</a:t>
                      </a:r>
                      <a:r>
                        <a:rPr kumimoji="1" lang="ja-JP" altLang="en-US" sz="2000" dirty="0" smtClean="0"/>
                        <a:t>～</a:t>
                      </a:r>
                      <a:r>
                        <a:rPr kumimoji="1" lang="en-US" altLang="ja-JP" sz="2000" dirty="0" smtClean="0"/>
                        <a:t>100 GeV</a:t>
                      </a:r>
                      <a:r>
                        <a:rPr kumimoji="1" lang="ja-JP" altLang="en-US" sz="2000" dirty="0" smtClean="0"/>
                        <a:t>*</a:t>
                      </a:r>
                      <a:endParaRPr kumimoji="1" lang="ja-JP" altLang="en-US" sz="2000" dirty="0"/>
                    </a:p>
                  </a:txBody>
                  <a:tcPr marL="91443" marR="91443"/>
                </a:tc>
                <a:tc>
                  <a:txBody>
                    <a:bodyPr/>
                    <a:lstStyle/>
                    <a:p>
                      <a:pPr algn="ctr"/>
                      <a:r>
                        <a:rPr kumimoji="1" lang="en-US" altLang="ja-JP" sz="2000" dirty="0" smtClean="0">
                          <a:solidFill>
                            <a:srgbClr val="FF0000"/>
                          </a:solidFill>
                        </a:rPr>
                        <a:t>10 </a:t>
                      </a:r>
                      <a:r>
                        <a:rPr kumimoji="1" lang="en-US" altLang="ja-JP" sz="2000" dirty="0" err="1" smtClean="0">
                          <a:solidFill>
                            <a:srgbClr val="FF0000"/>
                          </a:solidFill>
                        </a:rPr>
                        <a:t>keV</a:t>
                      </a:r>
                      <a:r>
                        <a:rPr kumimoji="1" lang="ja-JP" altLang="en-US" sz="2000" dirty="0" smtClean="0"/>
                        <a:t>～</a:t>
                      </a:r>
                      <a:r>
                        <a:rPr kumimoji="1" lang="en-US" altLang="ja-JP" sz="2000" dirty="0" smtClean="0"/>
                        <a:t>100 GeV</a:t>
                      </a:r>
                      <a:endParaRPr kumimoji="1" lang="ja-JP" altLang="en-US" sz="2000" dirty="0"/>
                    </a:p>
                  </a:txBody>
                  <a:tcPr marL="91443" marR="91443"/>
                </a:tc>
              </a:tr>
              <a:tr h="701047">
                <a:tc>
                  <a:txBody>
                    <a:bodyPr/>
                    <a:lstStyle/>
                    <a:p>
                      <a:pPr algn="ctr"/>
                      <a:r>
                        <a:rPr kumimoji="1" lang="ja-JP" altLang="en-US" sz="2000" dirty="0" smtClean="0"/>
                        <a:t>放射線の種類</a:t>
                      </a:r>
                      <a:endParaRPr kumimoji="1" lang="ja-JP" altLang="en-US" sz="2000" dirty="0"/>
                    </a:p>
                  </a:txBody>
                  <a:tcPr marL="91443" marR="91443"/>
                </a:tc>
                <a:tc>
                  <a:txBody>
                    <a:bodyPr/>
                    <a:lstStyle/>
                    <a:p>
                      <a:pPr algn="ctr"/>
                      <a:r>
                        <a:rPr kumimoji="1" lang="en-US" altLang="ja-JP" sz="2000" dirty="0" smtClean="0"/>
                        <a:t>n, p, α, μ</a:t>
                      </a:r>
                      <a:r>
                        <a:rPr kumimoji="1" lang="en-US" altLang="ja-JP" sz="2000" baseline="30000" dirty="0" smtClean="0"/>
                        <a:t>±</a:t>
                      </a:r>
                      <a:r>
                        <a:rPr kumimoji="1" lang="en-US" altLang="ja-JP" sz="2000" dirty="0" smtClean="0"/>
                        <a:t>, e</a:t>
                      </a:r>
                      <a:r>
                        <a:rPr kumimoji="1" lang="en-US" altLang="ja-JP" sz="2000" baseline="30000" dirty="0" smtClean="0"/>
                        <a:t>±</a:t>
                      </a:r>
                      <a:r>
                        <a:rPr kumimoji="1" lang="en-US" altLang="ja-JP" sz="2000" dirty="0" smtClean="0"/>
                        <a:t>, γ</a:t>
                      </a:r>
                      <a:endParaRPr kumimoji="1" lang="ja-JP" altLang="en-US" sz="2000" dirty="0"/>
                    </a:p>
                  </a:txBody>
                  <a:tcPr marL="91443" marR="9144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n, p, α, μ</a:t>
                      </a:r>
                      <a:r>
                        <a:rPr kumimoji="1" lang="en-US" altLang="ja-JP" sz="2000" baseline="30000" dirty="0" smtClean="0"/>
                        <a:t>±</a:t>
                      </a:r>
                      <a:r>
                        <a:rPr kumimoji="1" lang="en-US" altLang="ja-JP" sz="2000" dirty="0" smtClean="0"/>
                        <a:t>, e</a:t>
                      </a:r>
                      <a:r>
                        <a:rPr kumimoji="1" lang="en-US" altLang="ja-JP" sz="2000" baseline="30000" dirty="0" smtClean="0"/>
                        <a:t>±</a:t>
                      </a:r>
                      <a:r>
                        <a:rPr kumimoji="1" lang="en-US" altLang="ja-JP" sz="2000" dirty="0" smtClean="0"/>
                        <a:t>, γ,</a:t>
                      </a:r>
                      <a:endParaRPr kumimoji="1" lang="ja-JP" altLang="en-US" sz="2000" dirty="0" smtClean="0"/>
                    </a:p>
                    <a:p>
                      <a:pPr algn="ctr"/>
                      <a:r>
                        <a:rPr kumimoji="1" lang="ja-JP" altLang="en-US" sz="2000" dirty="0" smtClean="0">
                          <a:solidFill>
                            <a:srgbClr val="FF0000"/>
                          </a:solidFill>
                        </a:rPr>
                        <a:t>重イオン</a:t>
                      </a:r>
                      <a:r>
                        <a:rPr kumimoji="1" lang="ja-JP" altLang="en-US" sz="2000" baseline="0" dirty="0" smtClean="0">
                          <a:solidFill>
                            <a:srgbClr val="FF0000"/>
                          </a:solidFill>
                        </a:rPr>
                        <a:t>（</a:t>
                      </a:r>
                      <a:r>
                        <a:rPr kumimoji="1" lang="en-US" altLang="ja-JP" sz="2000" baseline="0" dirty="0" smtClean="0">
                          <a:solidFill>
                            <a:srgbClr val="FF0000"/>
                          </a:solidFill>
                        </a:rPr>
                        <a:t>~ Ni</a:t>
                      </a:r>
                      <a:r>
                        <a:rPr kumimoji="1" lang="ja-JP" altLang="en-US" sz="2000" baseline="0" dirty="0" smtClean="0">
                          <a:solidFill>
                            <a:srgbClr val="FF0000"/>
                          </a:solidFill>
                        </a:rPr>
                        <a:t>）</a:t>
                      </a:r>
                      <a:endParaRPr kumimoji="1" lang="ja-JP" altLang="en-US" sz="2000" dirty="0">
                        <a:solidFill>
                          <a:srgbClr val="FF0000"/>
                        </a:solidFill>
                      </a:endParaRPr>
                    </a:p>
                  </a:txBody>
                  <a:tcPr marL="91443" marR="91443"/>
                </a:tc>
              </a:tr>
              <a:tr h="456056">
                <a:tc>
                  <a:txBody>
                    <a:bodyPr/>
                    <a:lstStyle/>
                    <a:p>
                      <a:pPr algn="ctr"/>
                      <a:r>
                        <a:rPr kumimoji="1" lang="en-US" altLang="ja-JP" sz="2000" dirty="0" smtClean="0"/>
                        <a:t>Vertical Cut-off</a:t>
                      </a:r>
                      <a:r>
                        <a:rPr kumimoji="1" lang="en-US" altLang="ja-JP" sz="2000" baseline="0" dirty="0" smtClean="0"/>
                        <a:t> Rigidity</a:t>
                      </a:r>
                      <a:endParaRPr kumimoji="1" lang="ja-JP" altLang="en-US" sz="2000" dirty="0"/>
                    </a:p>
                  </a:txBody>
                  <a:tcPr marL="91443" marR="91443"/>
                </a:tc>
                <a:tc>
                  <a:txBody>
                    <a:bodyPr/>
                    <a:lstStyle/>
                    <a:p>
                      <a:pPr algn="ctr"/>
                      <a:r>
                        <a:rPr kumimoji="1" lang="en-US" altLang="ja-JP" sz="2000" dirty="0" smtClean="0"/>
                        <a:t>0 GV </a:t>
                      </a:r>
                      <a:r>
                        <a:rPr kumimoji="1" lang="ja-JP" altLang="en-US" sz="2000" dirty="0" smtClean="0"/>
                        <a:t>～</a:t>
                      </a:r>
                      <a:r>
                        <a:rPr kumimoji="1" lang="ja-JP" altLang="en-US" sz="2000" baseline="0" dirty="0" smtClean="0"/>
                        <a:t> </a:t>
                      </a:r>
                      <a:r>
                        <a:rPr kumimoji="1" lang="en-US" altLang="ja-JP" sz="2000" baseline="0" dirty="0" smtClean="0"/>
                        <a:t>17 GV</a:t>
                      </a:r>
                      <a:endParaRPr kumimoji="1" lang="ja-JP" altLang="en-US" sz="2000" dirty="0"/>
                    </a:p>
                  </a:txBody>
                  <a:tcPr marL="91443" marR="91443"/>
                </a:tc>
                <a:tc>
                  <a:txBody>
                    <a:bodyPr/>
                    <a:lstStyle/>
                    <a:p>
                      <a:pPr algn="ctr"/>
                      <a:r>
                        <a:rPr kumimoji="1" lang="en-US" altLang="ja-JP" sz="2000" dirty="0" smtClean="0"/>
                        <a:t>0 GV </a:t>
                      </a:r>
                      <a:r>
                        <a:rPr kumimoji="1" lang="ja-JP" altLang="en-US" sz="2000" dirty="0" smtClean="0"/>
                        <a:t>～ </a:t>
                      </a:r>
                      <a:r>
                        <a:rPr kumimoji="1" lang="en-US" altLang="ja-JP" sz="2000" dirty="0" smtClean="0">
                          <a:solidFill>
                            <a:srgbClr val="FF0000"/>
                          </a:solidFill>
                        </a:rPr>
                        <a:t>20 GV</a:t>
                      </a:r>
                      <a:endParaRPr kumimoji="1" lang="ja-JP" altLang="en-US" sz="2000" dirty="0">
                        <a:solidFill>
                          <a:srgbClr val="FF0000"/>
                        </a:solidFill>
                      </a:endParaRPr>
                    </a:p>
                  </a:txBody>
                  <a:tcPr marL="91443" marR="91443"/>
                </a:tc>
              </a:tr>
              <a:tr h="456056">
                <a:tc>
                  <a:txBody>
                    <a:bodyPr/>
                    <a:lstStyle/>
                    <a:p>
                      <a:pPr algn="ctr"/>
                      <a:r>
                        <a:rPr kumimoji="1" lang="ja-JP" altLang="en-US" sz="2000" dirty="0" smtClean="0"/>
                        <a:t>角度分布</a:t>
                      </a:r>
                      <a:endParaRPr kumimoji="1" lang="ja-JP" altLang="en-US" sz="2000" dirty="0"/>
                    </a:p>
                  </a:txBody>
                  <a:tcPr marL="91443" marR="91443"/>
                </a:tc>
                <a:tc>
                  <a:txBody>
                    <a:bodyPr/>
                    <a:lstStyle/>
                    <a:p>
                      <a:pPr algn="ctr"/>
                      <a:r>
                        <a:rPr kumimoji="1" lang="ja-JP" altLang="en-US" sz="2000" dirty="0" smtClean="0"/>
                        <a:t>積分フラックス</a:t>
                      </a:r>
                      <a:endParaRPr kumimoji="1" lang="ja-JP" altLang="en-US" sz="2000" dirty="0"/>
                    </a:p>
                  </a:txBody>
                  <a:tcPr marL="91443" marR="91443"/>
                </a:tc>
                <a:tc>
                  <a:txBody>
                    <a:bodyPr/>
                    <a:lstStyle/>
                    <a:p>
                      <a:pPr algn="ctr"/>
                      <a:r>
                        <a:rPr kumimoji="1" lang="ja-JP" altLang="en-US" sz="2000" dirty="0" smtClean="0">
                          <a:solidFill>
                            <a:srgbClr val="FF0000"/>
                          </a:solidFill>
                        </a:rPr>
                        <a:t>角度微分フラックス</a:t>
                      </a:r>
                      <a:endParaRPr kumimoji="1" lang="ja-JP" altLang="en-US" sz="2000" dirty="0">
                        <a:solidFill>
                          <a:srgbClr val="FF0000"/>
                        </a:solidFill>
                      </a:endParaRPr>
                    </a:p>
                  </a:txBody>
                  <a:tcPr marL="91443" marR="91443"/>
                </a:tc>
              </a:tr>
            </a:tbl>
          </a:graphicData>
        </a:graphic>
      </p:graphicFrame>
      <p:sp>
        <p:nvSpPr>
          <p:cNvPr id="64546" name="テキスト ボックス 3"/>
          <p:cNvSpPr txBox="1">
            <a:spLocks noChangeArrowheads="1"/>
          </p:cNvSpPr>
          <p:nvPr/>
        </p:nvSpPr>
        <p:spPr bwMode="auto">
          <a:xfrm>
            <a:off x="3065463" y="5445125"/>
            <a:ext cx="269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kumimoji="1" lang="ja-JP" altLang="en-US" sz="1600"/>
              <a:t>*中性子は</a:t>
            </a:r>
            <a:r>
              <a:rPr kumimoji="1" lang="en-US" altLang="ja-JP" sz="1600"/>
              <a:t>0.01eV</a:t>
            </a:r>
            <a:r>
              <a:rPr kumimoji="1" lang="ja-JP" altLang="en-US" sz="1600"/>
              <a:t>～</a:t>
            </a:r>
            <a:r>
              <a:rPr kumimoji="1" lang="en-US" altLang="ja-JP" sz="1600"/>
              <a:t>100GeV</a:t>
            </a:r>
            <a:endParaRPr kumimoji="1" lang="ja-JP" altLang="en-US" sz="16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4CF9901-2A94-4BEC-88A1-8A58BE1C1229}" type="slidenum">
              <a:rPr lang="ja-JP" altLang="en-US" sz="1400" smtClean="0"/>
              <a:pPr>
                <a:spcBef>
                  <a:spcPct val="0"/>
                </a:spcBef>
                <a:buFontTx/>
                <a:buNone/>
              </a:pPr>
              <a:t>35</a:t>
            </a:fld>
            <a:endParaRPr lang="en-US" altLang="ja-JP" sz="1400" smtClean="0"/>
          </a:p>
        </p:txBody>
      </p:sp>
      <p:sp>
        <p:nvSpPr>
          <p:cNvPr id="65539" name="AutoShape 3"/>
          <p:cNvSpPr>
            <a:spLocks noChangeArrowheads="1"/>
          </p:cNvSpPr>
          <p:nvPr/>
        </p:nvSpPr>
        <p:spPr bwMode="auto">
          <a:xfrm>
            <a:off x="211138" y="1049338"/>
            <a:ext cx="8640762" cy="866775"/>
          </a:xfrm>
          <a:prstGeom prst="roundRect">
            <a:avLst>
              <a:gd name="adj" fmla="val 7755"/>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ja-JP" altLang="en-US" sz="2000"/>
          </a:p>
        </p:txBody>
      </p:sp>
      <p:sp>
        <p:nvSpPr>
          <p:cNvPr id="17" name="AutoShape 76"/>
          <p:cNvSpPr>
            <a:spLocks noChangeArrowheads="1"/>
          </p:cNvSpPr>
          <p:nvPr/>
        </p:nvSpPr>
        <p:spPr bwMode="auto">
          <a:xfrm>
            <a:off x="211138" y="217488"/>
            <a:ext cx="8640762" cy="669925"/>
          </a:xfrm>
          <a:prstGeom prst="roundRect">
            <a:avLst>
              <a:gd name="adj" fmla="val 8106"/>
            </a:avLst>
          </a:prstGeom>
          <a:solidFill>
            <a:srgbClr val="FFFFFF"/>
          </a:solidFill>
          <a:ln w="44450">
            <a:solidFill>
              <a:srgbClr val="0066CC"/>
            </a:solidFill>
            <a:round/>
            <a:headEnd/>
            <a:tailEnd/>
          </a:ln>
          <a:effectLst>
            <a:outerShdw dist="53882" dir="2700000" algn="ctr" rotWithShape="0">
              <a:schemeClr val="bg2"/>
            </a:outerShdw>
          </a:effectLst>
        </p:spPr>
        <p:txBody>
          <a:bodyPr lIns="144000" tIns="72000" rIns="144000" bIns="72000">
            <a:spAutoFit/>
          </a:bodyPr>
          <a:lstStyle/>
          <a:p>
            <a:pPr marL="342900" indent="-342900" algn="ctr">
              <a:defRPr/>
            </a:pPr>
            <a:r>
              <a:rPr kumimoji="1"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今後の予定②：任意入射スペクトルへの適用</a:t>
            </a:r>
          </a:p>
        </p:txBody>
      </p:sp>
      <p:sp>
        <p:nvSpPr>
          <p:cNvPr id="65541" name="テキスト ボックス 4"/>
          <p:cNvSpPr txBox="1">
            <a:spLocks noChangeArrowheads="1"/>
          </p:cNvSpPr>
          <p:nvPr/>
        </p:nvSpPr>
        <p:spPr bwMode="auto">
          <a:xfrm>
            <a:off x="319088" y="1128713"/>
            <a:ext cx="83613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kumimoji="1" lang="ja-JP" altLang="en-US" sz="2000"/>
              <a:t>様々なエネルギーの単色陽子が大気に入射したときの空気シャワーシミュレーションを実施して応答関数データベースを構築する</a:t>
            </a:r>
            <a:endParaRPr kumimoji="1" lang="en-US" altLang="ja-JP" sz="2000"/>
          </a:p>
        </p:txBody>
      </p:sp>
      <p:sp>
        <p:nvSpPr>
          <p:cNvPr id="65542" name="AutoShape 4"/>
          <p:cNvSpPr>
            <a:spLocks noChangeArrowheads="1"/>
          </p:cNvSpPr>
          <p:nvPr/>
        </p:nvSpPr>
        <p:spPr bwMode="auto">
          <a:xfrm>
            <a:off x="211138" y="2576513"/>
            <a:ext cx="8582025" cy="4073525"/>
          </a:xfrm>
          <a:prstGeom prst="roundRect">
            <a:avLst>
              <a:gd name="adj" fmla="val 5023"/>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65543" name="Text Box 5"/>
          <p:cNvSpPr txBox="1">
            <a:spLocks noChangeArrowheads="1"/>
          </p:cNvSpPr>
          <p:nvPr/>
        </p:nvSpPr>
        <p:spPr bwMode="auto">
          <a:xfrm>
            <a:off x="5268913" y="5935663"/>
            <a:ext cx="3448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ja-JP" altLang="en-US" sz="1800" b="1">
                <a:solidFill>
                  <a:srgbClr val="0000CC"/>
                </a:solidFill>
              </a:rPr>
              <a:t>太陽フレア時の地上中性子モニタ計数率の時間変化</a:t>
            </a:r>
            <a:endParaRPr lang="en-US" altLang="ja-JP" sz="1800" b="1">
              <a:solidFill>
                <a:srgbClr val="0000CC"/>
              </a:solidFill>
            </a:endParaRPr>
          </a:p>
        </p:txBody>
      </p:sp>
      <p:pic>
        <p:nvPicPr>
          <p:cNvPr id="65544" name="Picture 27" descr="D:\Tatsu\gakkai\2013\JpGU\present\05120-McMurdo.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525" y="2940050"/>
            <a:ext cx="342265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二等辺三角形 5"/>
          <p:cNvSpPr>
            <a:spLocks noChangeArrowheads="1"/>
          </p:cNvSpPr>
          <p:nvPr/>
        </p:nvSpPr>
        <p:spPr bwMode="auto">
          <a:xfrm flipV="1">
            <a:off x="4084638" y="2147888"/>
            <a:ext cx="792162" cy="266700"/>
          </a:xfrm>
          <a:prstGeom prst="triangle">
            <a:avLst>
              <a:gd name="adj" fmla="val 50000"/>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65546" name="テキスト ボックス 13"/>
          <p:cNvSpPr txBox="1">
            <a:spLocks noChangeArrowheads="1"/>
          </p:cNvSpPr>
          <p:nvPr/>
        </p:nvSpPr>
        <p:spPr bwMode="auto">
          <a:xfrm>
            <a:off x="1131888" y="2640013"/>
            <a:ext cx="6889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kumimoji="1" lang="ja-JP" altLang="en-US" sz="2400" b="1">
                <a:solidFill>
                  <a:srgbClr val="0000CC"/>
                </a:solidFill>
              </a:rPr>
              <a:t>太陽フレア時の被ばく線量評価モデル：</a:t>
            </a:r>
            <a:r>
              <a:rPr kumimoji="1" lang="en-US" altLang="ja-JP" sz="2400" b="1">
                <a:solidFill>
                  <a:srgbClr val="0000CC"/>
                </a:solidFill>
              </a:rPr>
              <a:t>WASAVIES</a:t>
            </a:r>
            <a:endParaRPr kumimoji="1" lang="ja-JP" altLang="en-US" sz="2400" b="1">
              <a:solidFill>
                <a:srgbClr val="0000CC"/>
              </a:solidFill>
            </a:endParaRPr>
          </a:p>
        </p:txBody>
      </p:sp>
      <p:sp>
        <p:nvSpPr>
          <p:cNvPr id="65547" name="テキスト ボックス 14"/>
          <p:cNvSpPr txBox="1">
            <a:spLocks noChangeArrowheads="1"/>
          </p:cNvSpPr>
          <p:nvPr/>
        </p:nvSpPr>
        <p:spPr bwMode="auto">
          <a:xfrm>
            <a:off x="539750" y="3165475"/>
            <a:ext cx="41497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kumimoji="1" lang="ja-JP" altLang="en-US" sz="2000"/>
              <a:t>太陽フレアが発生してから数時間以内に大気圏に侵入する太陽高エネルギー粒子フラックスを予測し，その結果と上記データベースを組み合わせて航空会社に被ばく線量上昇警報を出すシステム</a:t>
            </a:r>
            <a:endParaRPr kumimoji="1" lang="en-US" altLang="ja-JP" sz="2000"/>
          </a:p>
        </p:txBody>
      </p:sp>
      <p:sp>
        <p:nvSpPr>
          <p:cNvPr id="16" name="Text Box 6"/>
          <p:cNvSpPr txBox="1">
            <a:spLocks noChangeArrowheads="1"/>
          </p:cNvSpPr>
          <p:nvPr/>
        </p:nvSpPr>
        <p:spPr bwMode="auto">
          <a:xfrm>
            <a:off x="942975" y="5148263"/>
            <a:ext cx="3343275" cy="830262"/>
          </a:xfrm>
          <a:prstGeom prst="rect">
            <a:avLst/>
          </a:prstGeom>
          <a:solidFill>
            <a:schemeClr val="accent2"/>
          </a:solidFill>
          <a:ln w="28575">
            <a:solidFill>
              <a:schemeClr val="accent6"/>
            </a:solidFill>
            <a:miter lim="800000"/>
            <a:headEnd/>
            <a:tailEnd/>
          </a:ln>
          <a:effectLst>
            <a:outerShdw blurRad="50800" dist="38100" dir="2700000" algn="tl" rotWithShape="0">
              <a:prstClr val="black">
                <a:alpha val="40000"/>
              </a:prstClr>
            </a:outerShdw>
          </a:effectLst>
        </p:spPr>
        <p:txBody>
          <a:bodyPr>
            <a:spAutoFit/>
          </a:bodyPr>
          <a:lstStyle/>
          <a:p>
            <a:pPr algn="ctr" eaLnBrk="1" hangingPunct="1">
              <a:defRPr/>
            </a:pPr>
            <a:r>
              <a:rPr lang="ja-JP" altLang="en-US" sz="2400" b="1" dirty="0">
                <a:solidFill>
                  <a:srgbClr val="FFFF00"/>
                </a:solidFill>
              </a:rPr>
              <a:t>モデルは完成</a:t>
            </a:r>
            <a:endParaRPr lang="en-US" altLang="ja-JP" sz="2400" b="1" dirty="0">
              <a:solidFill>
                <a:srgbClr val="FFFF00"/>
              </a:solidFill>
            </a:endParaRPr>
          </a:p>
          <a:p>
            <a:pPr algn="ctr" eaLnBrk="1" hangingPunct="1">
              <a:defRPr/>
            </a:pPr>
            <a:r>
              <a:rPr lang="ja-JP" altLang="en-US" sz="2400" b="1" dirty="0">
                <a:solidFill>
                  <a:srgbClr val="FFFF00"/>
                </a:solidFill>
              </a:rPr>
              <a:t>今後はシステム構築</a:t>
            </a:r>
          </a:p>
        </p:txBody>
      </p:sp>
      <p:sp>
        <p:nvSpPr>
          <p:cNvPr id="65549" name="テキスト ボックス 1"/>
          <p:cNvSpPr txBox="1">
            <a:spLocks noChangeArrowheads="1"/>
          </p:cNvSpPr>
          <p:nvPr/>
        </p:nvSpPr>
        <p:spPr bwMode="auto">
          <a:xfrm>
            <a:off x="690563" y="6021388"/>
            <a:ext cx="38766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kumimoji="1" lang="en-US" altLang="ja-JP" sz="1600"/>
              <a:t>Kataoka et al. Space Weather (2014)</a:t>
            </a:r>
          </a:p>
          <a:p>
            <a:pPr>
              <a:spcBef>
                <a:spcPct val="0"/>
              </a:spcBef>
              <a:buFontTx/>
              <a:buNone/>
            </a:pPr>
            <a:r>
              <a:rPr kumimoji="1" lang="en-US" altLang="ja-JP" sz="1600"/>
              <a:t>T. Sato et al. Radiat. Prot. Dosim (2014)</a:t>
            </a:r>
            <a:endParaRPr kumimoji="1" lang="ja-JP" altLang="en-US" sz="16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11"/>
          <p:cNvSpPr>
            <a:spLocks noChangeArrowheads="1"/>
          </p:cNvSpPr>
          <p:nvPr/>
        </p:nvSpPr>
        <p:spPr bwMode="auto">
          <a:xfrm>
            <a:off x="555625" y="2060575"/>
            <a:ext cx="8064500" cy="2952750"/>
          </a:xfrm>
          <a:prstGeom prst="roundRect">
            <a:avLst>
              <a:gd name="adj" fmla="val 4884"/>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p>
        </p:txBody>
      </p:sp>
      <p:sp>
        <p:nvSpPr>
          <p:cNvPr id="6656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EF7DCA5-3713-43B1-B276-269B7D340574}" type="slidenum">
              <a:rPr lang="ja-JP" altLang="en-US" sz="1400" smtClean="0"/>
              <a:pPr>
                <a:spcBef>
                  <a:spcPct val="0"/>
                </a:spcBef>
                <a:buFontTx/>
                <a:buNone/>
              </a:pPr>
              <a:t>36</a:t>
            </a:fld>
            <a:endParaRPr lang="en-US" altLang="ja-JP" sz="1400" smtClean="0"/>
          </a:p>
        </p:txBody>
      </p:sp>
      <p:sp>
        <p:nvSpPr>
          <p:cNvPr id="55" name="AutoShape 1032"/>
          <p:cNvSpPr>
            <a:spLocks noChangeArrowheads="1"/>
          </p:cNvSpPr>
          <p:nvPr/>
        </p:nvSpPr>
        <p:spPr bwMode="auto">
          <a:xfrm>
            <a:off x="3575050" y="115888"/>
            <a:ext cx="1849438" cy="809625"/>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72000" tIns="108000" rIns="72000" bIns="108000">
            <a:spAutoFit/>
          </a:bodyPr>
          <a:lstStyle/>
          <a:p>
            <a:pPr marL="342900" indent="-342900" algn="ctr">
              <a:spcBef>
                <a:spcPts val="600"/>
              </a:spcBef>
              <a:defRPr/>
            </a:pPr>
            <a:r>
              <a:rPr kumimoji="1" lang="ja-JP" altLang="en-US" sz="3600" b="1" dirty="0">
                <a:solidFill>
                  <a:srgbClr val="FF0000"/>
                </a:solidFill>
                <a:effectLst>
                  <a:outerShdw blurRad="38100" dist="38100" dir="2700000" algn="tl">
                    <a:srgbClr val="000000">
                      <a:alpha val="43137"/>
                    </a:srgbClr>
                  </a:outerShdw>
                </a:effectLst>
                <a:latin typeface="Arial Black" pitchFamily="34" charset="0"/>
                <a:ea typeface="HGS創英角ｺﾞｼｯｸUB" pitchFamily="50" charset="-128"/>
              </a:rPr>
              <a:t>謝辞</a:t>
            </a:r>
            <a:endParaRPr kumimoji="1" lang="ja-JP" altLang="en-US" sz="2600" b="1" dirty="0">
              <a:solidFill>
                <a:schemeClr val="accent2"/>
              </a:solidFill>
              <a:effectLst>
                <a:outerShdw blurRad="38100" dist="38100" dir="2700000" algn="tl">
                  <a:srgbClr val="000000">
                    <a:alpha val="43137"/>
                  </a:srgbClr>
                </a:outerShdw>
              </a:effectLst>
              <a:latin typeface="Arial Black" pitchFamily="34" charset="0"/>
              <a:ea typeface="HGS創英角ｺﾞｼｯｸUB" pitchFamily="50" charset="-128"/>
            </a:endParaRPr>
          </a:p>
        </p:txBody>
      </p:sp>
      <p:sp>
        <p:nvSpPr>
          <p:cNvPr id="66565" name="Rectangle 1036"/>
          <p:cNvSpPr>
            <a:spLocks noChangeArrowheads="1"/>
          </p:cNvSpPr>
          <p:nvPr/>
        </p:nvSpPr>
        <p:spPr bwMode="auto">
          <a:xfrm>
            <a:off x="3694113" y="2117725"/>
            <a:ext cx="173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2400" b="1">
                <a:solidFill>
                  <a:srgbClr val="0000CC"/>
                </a:solidFill>
              </a:rPr>
              <a:t>共同研究者</a:t>
            </a:r>
          </a:p>
        </p:txBody>
      </p:sp>
      <p:sp>
        <p:nvSpPr>
          <p:cNvPr id="66566" name="Text Box 2067"/>
          <p:cNvSpPr txBox="1">
            <a:spLocks noChangeArrowheads="1"/>
          </p:cNvSpPr>
          <p:nvPr/>
        </p:nvSpPr>
        <p:spPr bwMode="auto">
          <a:xfrm>
            <a:off x="757238" y="2606675"/>
            <a:ext cx="76025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2000">
                <a:solidFill>
                  <a:schemeClr val="accent2"/>
                </a:solidFill>
              </a:rPr>
              <a:t>（</a:t>
            </a:r>
            <a:r>
              <a:rPr lang="en-US" altLang="ja-JP" sz="2000">
                <a:solidFill>
                  <a:schemeClr val="accent2"/>
                </a:solidFill>
              </a:rPr>
              <a:t>PHITS</a:t>
            </a:r>
            <a:r>
              <a:rPr lang="ja-JP" altLang="en-US" sz="2000">
                <a:solidFill>
                  <a:schemeClr val="accent2"/>
                </a:solidFill>
              </a:rPr>
              <a:t>開発チーム）</a:t>
            </a:r>
            <a:endParaRPr lang="en-US" altLang="ja-JP" sz="2000"/>
          </a:p>
          <a:p>
            <a:pPr eaLnBrk="1" hangingPunct="1">
              <a:spcBef>
                <a:spcPct val="0"/>
              </a:spcBef>
              <a:buFontTx/>
              <a:buNone/>
            </a:pPr>
            <a:r>
              <a:rPr lang="ja-JP" altLang="en-US" sz="2000"/>
              <a:t>　仁井田浩二</a:t>
            </a:r>
            <a:r>
              <a:rPr lang="en-US" altLang="ja-JP" sz="2000"/>
              <a:t>, </a:t>
            </a:r>
            <a:r>
              <a:rPr lang="ja-JP" altLang="en-US" sz="2000"/>
              <a:t>松田規弘</a:t>
            </a:r>
            <a:r>
              <a:rPr lang="en-US" altLang="ja-JP" sz="2000"/>
              <a:t>, </a:t>
            </a:r>
            <a:r>
              <a:rPr lang="ja-JP" altLang="en-US" sz="2000"/>
              <a:t>橋本慎太郎</a:t>
            </a:r>
            <a:r>
              <a:rPr lang="en-US" altLang="ja-JP" sz="2000"/>
              <a:t>,</a:t>
            </a:r>
            <a:r>
              <a:rPr lang="ja-JP" altLang="en-US" sz="2000"/>
              <a:t>古田琢哉，岩元洋介</a:t>
            </a:r>
            <a:r>
              <a:rPr lang="en-US" altLang="ja-JP" sz="2000"/>
              <a:t>, </a:t>
            </a:r>
            <a:r>
              <a:rPr lang="ja-JP" altLang="en-US" sz="2000"/>
              <a:t>岩瀬広</a:t>
            </a:r>
            <a:r>
              <a:rPr lang="en-US" altLang="ja-JP" sz="2000"/>
              <a:t>,</a:t>
            </a:r>
          </a:p>
          <a:p>
            <a:pPr eaLnBrk="1" hangingPunct="1">
              <a:spcBef>
                <a:spcPct val="0"/>
              </a:spcBef>
              <a:buFontTx/>
              <a:buNone/>
            </a:pPr>
            <a:r>
              <a:rPr lang="ja-JP" altLang="en-US" sz="2000"/>
              <a:t>　小川達彦，安部晋一郎，中島宏</a:t>
            </a:r>
            <a:r>
              <a:rPr lang="en-US" altLang="ja-JP" sz="2000"/>
              <a:t>, </a:t>
            </a:r>
            <a:r>
              <a:rPr lang="ja-JP" altLang="en-US" sz="2000"/>
              <a:t>深堀智生</a:t>
            </a:r>
            <a:r>
              <a:rPr lang="en-US" altLang="ja-JP" sz="2000"/>
              <a:t>, </a:t>
            </a:r>
            <a:r>
              <a:rPr lang="ja-JP" altLang="en-US" sz="2000"/>
              <a:t>奥村啓介，甲斐哲也，</a:t>
            </a:r>
            <a:endParaRPr lang="en-US" altLang="ja-JP" sz="2000"/>
          </a:p>
          <a:p>
            <a:pPr eaLnBrk="1" hangingPunct="1">
              <a:spcBef>
                <a:spcPct val="0"/>
              </a:spcBef>
              <a:buFontTx/>
              <a:buNone/>
            </a:pPr>
            <a:r>
              <a:rPr kumimoji="1" lang="ja-JP" altLang="en-US" sz="2000"/>
              <a:t>　千葉敏</a:t>
            </a:r>
            <a:r>
              <a:rPr lang="en-US" altLang="ja-JP" sz="2000"/>
              <a:t>,</a:t>
            </a:r>
            <a:r>
              <a:rPr lang="ja-JP" altLang="en-US" sz="2000"/>
              <a:t>　</a:t>
            </a:r>
            <a:r>
              <a:rPr lang="en-US" altLang="ja-JP" sz="2000"/>
              <a:t>L. Sihver</a:t>
            </a:r>
            <a:endParaRPr lang="en-US" altLang="ja-JP" sz="2000">
              <a:solidFill>
                <a:schemeClr val="accent2"/>
              </a:solidFill>
            </a:endParaRPr>
          </a:p>
        </p:txBody>
      </p:sp>
      <p:sp>
        <p:nvSpPr>
          <p:cNvPr id="66567" name="Text Box 2067"/>
          <p:cNvSpPr txBox="1">
            <a:spLocks noChangeArrowheads="1"/>
          </p:cNvSpPr>
          <p:nvPr/>
        </p:nvSpPr>
        <p:spPr bwMode="auto">
          <a:xfrm>
            <a:off x="679450" y="4122738"/>
            <a:ext cx="7758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2000">
                <a:solidFill>
                  <a:schemeClr val="accent2"/>
                </a:solidFill>
              </a:rPr>
              <a:t>（空気シャワーシミュレーションとその応用）</a:t>
            </a:r>
            <a:endParaRPr lang="en-US" altLang="ja-JP" sz="2000">
              <a:solidFill>
                <a:schemeClr val="accent2"/>
              </a:solidFill>
            </a:endParaRPr>
          </a:p>
          <a:p>
            <a:pPr eaLnBrk="1" hangingPunct="1">
              <a:spcBef>
                <a:spcPct val="0"/>
              </a:spcBef>
              <a:buFontTx/>
              <a:buNone/>
            </a:pPr>
            <a:r>
              <a:rPr lang="ja-JP" altLang="en-US" sz="2000">
                <a:solidFill>
                  <a:schemeClr val="accent2"/>
                </a:solidFill>
              </a:rPr>
              <a:t>　　</a:t>
            </a:r>
            <a:r>
              <a:rPr lang="ja-JP" altLang="en-US" sz="2000"/>
              <a:t>保田浩志，片岡龍峰</a:t>
            </a:r>
            <a:endParaRPr lang="en-US" altLang="ja-JP" sz="2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AutoShape 1027"/>
          <p:cNvSpPr>
            <a:spLocks noChangeArrowheads="1"/>
          </p:cNvSpPr>
          <p:nvPr/>
        </p:nvSpPr>
        <p:spPr bwMode="auto">
          <a:xfrm>
            <a:off x="2600325" y="260350"/>
            <a:ext cx="3794125" cy="677863"/>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274320" tIns="91440" rIns="274320" bIns="91440">
            <a:spAutoFit/>
          </a:bodyPr>
          <a:lstStyle/>
          <a:p>
            <a:pPr marL="342900" indent="-342900" algn="ctr" eaLnBrk="1" hangingPunct="1">
              <a:defRPr/>
            </a:pPr>
            <a:r>
              <a:rPr kumimoji="1" lang="en-US" altLang="ja-JP" sz="30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PHITS</a:t>
            </a:r>
            <a:r>
              <a:rPr kumimoji="1" lang="ja-JP" altLang="en-US" sz="30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開発体制</a:t>
            </a:r>
            <a:endParaRPr kumimoji="1" lang="en-US" altLang="ja-JP" sz="30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endParaRPr>
          </a:p>
        </p:txBody>
      </p:sp>
      <p:sp>
        <p:nvSpPr>
          <p:cNvPr id="33795" name="スライド番号プレースホルダ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ED4063F-CE88-4691-B3E7-4CFFF9A31FAE}" type="slidenum">
              <a:rPr lang="ja-JP" altLang="en-US" sz="1400" smtClean="0">
                <a:solidFill>
                  <a:srgbClr val="000000"/>
                </a:solidFill>
              </a:rPr>
              <a:pPr>
                <a:spcBef>
                  <a:spcPct val="0"/>
                </a:spcBef>
                <a:buFontTx/>
                <a:buNone/>
              </a:pPr>
              <a:t>4</a:t>
            </a:fld>
            <a:endParaRPr lang="en-US" altLang="ja-JP" sz="1400" smtClean="0">
              <a:solidFill>
                <a:srgbClr val="000000"/>
              </a:solidFill>
            </a:endParaRPr>
          </a:p>
        </p:txBody>
      </p:sp>
      <p:sp>
        <p:nvSpPr>
          <p:cNvPr id="33796" name="正方形/長方形 30"/>
          <p:cNvSpPr>
            <a:spLocks noChangeArrowheads="1"/>
          </p:cNvSpPr>
          <p:nvPr/>
        </p:nvSpPr>
        <p:spPr bwMode="auto">
          <a:xfrm rot="2301999">
            <a:off x="2578100" y="2347913"/>
            <a:ext cx="1746250" cy="3270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b="1">
              <a:solidFill>
                <a:srgbClr val="FFFF00"/>
              </a:solidFill>
            </a:endParaRPr>
          </a:p>
        </p:txBody>
      </p:sp>
      <p:sp>
        <p:nvSpPr>
          <p:cNvPr id="33797" name="AutoShape 1026"/>
          <p:cNvSpPr>
            <a:spLocks noChangeArrowheads="1"/>
          </p:cNvSpPr>
          <p:nvPr/>
        </p:nvSpPr>
        <p:spPr bwMode="auto">
          <a:xfrm>
            <a:off x="627063" y="1681163"/>
            <a:ext cx="2476500" cy="749300"/>
          </a:xfrm>
          <a:prstGeom prst="roundRect">
            <a:avLst>
              <a:gd name="adj" fmla="val 14282"/>
            </a:avLst>
          </a:prstGeom>
          <a:solidFill>
            <a:srgbClr val="FFFFFF"/>
          </a:solidFill>
          <a:ln w="38100">
            <a:solidFill>
              <a:srgbClr val="0000FF"/>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kumimoji="1" lang="ja-JP" altLang="en-US" sz="2000">
              <a:solidFill>
                <a:srgbClr val="000000"/>
              </a:solidFill>
            </a:endParaRPr>
          </a:p>
        </p:txBody>
      </p:sp>
      <p:sp>
        <p:nvSpPr>
          <p:cNvPr id="33798" name="正方形/長方形 30"/>
          <p:cNvSpPr>
            <a:spLocks noChangeArrowheads="1"/>
          </p:cNvSpPr>
          <p:nvPr/>
        </p:nvSpPr>
        <p:spPr bwMode="auto">
          <a:xfrm rot="2423132">
            <a:off x="4992688" y="4065588"/>
            <a:ext cx="1746250" cy="3206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b="1">
              <a:solidFill>
                <a:srgbClr val="FFFF00"/>
              </a:solidFill>
            </a:endParaRPr>
          </a:p>
        </p:txBody>
      </p:sp>
      <p:sp>
        <p:nvSpPr>
          <p:cNvPr id="33799" name="正方形/長方形 49"/>
          <p:cNvSpPr>
            <a:spLocks noChangeArrowheads="1"/>
          </p:cNvSpPr>
          <p:nvPr/>
        </p:nvSpPr>
        <p:spPr bwMode="auto">
          <a:xfrm>
            <a:off x="2882900" y="3189288"/>
            <a:ext cx="1054100" cy="3460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b="1">
              <a:solidFill>
                <a:srgbClr val="FFFF00"/>
              </a:solidFill>
            </a:endParaRPr>
          </a:p>
        </p:txBody>
      </p:sp>
      <p:sp>
        <p:nvSpPr>
          <p:cNvPr id="33800" name="正方形/長方形 8"/>
          <p:cNvSpPr>
            <a:spLocks noChangeArrowheads="1"/>
          </p:cNvSpPr>
          <p:nvPr/>
        </p:nvSpPr>
        <p:spPr bwMode="auto">
          <a:xfrm>
            <a:off x="4430713" y="4081463"/>
            <a:ext cx="360362" cy="7207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solidFill>
                <a:srgbClr val="000000"/>
              </a:solidFill>
            </a:endParaRPr>
          </a:p>
        </p:txBody>
      </p:sp>
      <p:sp>
        <p:nvSpPr>
          <p:cNvPr id="33801" name="正方形/長方形 30"/>
          <p:cNvSpPr>
            <a:spLocks noChangeArrowheads="1"/>
          </p:cNvSpPr>
          <p:nvPr/>
        </p:nvSpPr>
        <p:spPr bwMode="auto">
          <a:xfrm rot="-1937309">
            <a:off x="2360613" y="4056063"/>
            <a:ext cx="2055812" cy="3397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b="1">
              <a:solidFill>
                <a:srgbClr val="FFFF00"/>
              </a:solidFill>
            </a:endParaRPr>
          </a:p>
        </p:txBody>
      </p:sp>
      <p:sp>
        <p:nvSpPr>
          <p:cNvPr id="42" name="ドーナツ 41"/>
          <p:cNvSpPr/>
          <p:nvPr/>
        </p:nvSpPr>
        <p:spPr bwMode="auto">
          <a:xfrm>
            <a:off x="4375150" y="1839913"/>
            <a:ext cx="3854450" cy="1990725"/>
          </a:xfrm>
          <a:prstGeom prst="donut">
            <a:avLst>
              <a:gd name="adj" fmla="val 21009"/>
            </a:avLst>
          </a:prstGeom>
          <a:solidFill>
            <a:srgbClr val="0000FF"/>
          </a:solidFill>
          <a:ln w="9525" cap="flat" cmpd="sng" algn="ctr">
            <a:noFill/>
            <a:prstDash val="solid"/>
            <a:round/>
            <a:headEnd type="none" w="med" len="med"/>
            <a:tailEnd type="none" w="med" len="med"/>
          </a:ln>
          <a:effectLst/>
        </p:spPr>
        <p:txBody>
          <a:bodyPr/>
          <a:lstStyle/>
          <a:p>
            <a:pPr eaLnBrk="1" hangingPunct="1">
              <a:defRPr/>
            </a:pPr>
            <a:endParaRPr lang="ja-JP" altLang="en-US">
              <a:solidFill>
                <a:srgbClr val="000000"/>
              </a:solidFill>
              <a:latin typeface="Arial" panose="020B0604020202020204" pitchFamily="34" charset="0"/>
            </a:endParaRPr>
          </a:p>
        </p:txBody>
      </p:sp>
      <p:sp>
        <p:nvSpPr>
          <p:cNvPr id="33803" name="AutoShape 1026"/>
          <p:cNvSpPr>
            <a:spLocks noChangeArrowheads="1"/>
          </p:cNvSpPr>
          <p:nvPr/>
        </p:nvSpPr>
        <p:spPr bwMode="auto">
          <a:xfrm>
            <a:off x="3638550" y="2535238"/>
            <a:ext cx="2016125" cy="1574800"/>
          </a:xfrm>
          <a:prstGeom prst="roundRect">
            <a:avLst>
              <a:gd name="adj" fmla="val 14282"/>
            </a:avLst>
          </a:prstGeom>
          <a:solidFill>
            <a:srgbClr val="FFFFFF"/>
          </a:solidFill>
          <a:ln w="38100">
            <a:solidFill>
              <a:srgbClr val="0000FF"/>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kumimoji="1" lang="ja-JP" altLang="en-US" sz="2000">
              <a:solidFill>
                <a:srgbClr val="000000"/>
              </a:solidFill>
            </a:endParaRPr>
          </a:p>
        </p:txBody>
      </p:sp>
      <p:sp>
        <p:nvSpPr>
          <p:cNvPr id="33804" name="テキスト ボックス 7"/>
          <p:cNvSpPr txBox="1">
            <a:spLocks noChangeArrowheads="1"/>
          </p:cNvSpPr>
          <p:nvPr/>
        </p:nvSpPr>
        <p:spPr bwMode="auto">
          <a:xfrm>
            <a:off x="3887788" y="2566988"/>
            <a:ext cx="1476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ja-JP" altLang="en-US" sz="2000" b="1">
                <a:solidFill>
                  <a:srgbClr val="0000CC"/>
                </a:solidFill>
              </a:rPr>
              <a:t>原子力機構</a:t>
            </a:r>
          </a:p>
        </p:txBody>
      </p:sp>
      <p:sp>
        <p:nvSpPr>
          <p:cNvPr id="33805" name="AutoShape 1026"/>
          <p:cNvSpPr>
            <a:spLocks noChangeArrowheads="1"/>
          </p:cNvSpPr>
          <p:nvPr/>
        </p:nvSpPr>
        <p:spPr bwMode="auto">
          <a:xfrm>
            <a:off x="5497513" y="1671638"/>
            <a:ext cx="1830387" cy="701675"/>
          </a:xfrm>
          <a:prstGeom prst="roundRect">
            <a:avLst>
              <a:gd name="adj" fmla="val 14282"/>
            </a:avLst>
          </a:prstGeom>
          <a:solidFill>
            <a:srgbClr val="FFFFFF"/>
          </a:solidFill>
          <a:ln w="38100">
            <a:solidFill>
              <a:srgbClr val="0000FF"/>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kumimoji="1" lang="ja-JP" altLang="en-US" sz="2000">
              <a:solidFill>
                <a:srgbClr val="000000"/>
              </a:solidFill>
            </a:endParaRPr>
          </a:p>
        </p:txBody>
      </p:sp>
      <p:sp>
        <p:nvSpPr>
          <p:cNvPr id="33806" name="テキスト ボックス 38"/>
          <p:cNvSpPr txBox="1">
            <a:spLocks noChangeArrowheads="1"/>
          </p:cNvSpPr>
          <p:nvPr/>
        </p:nvSpPr>
        <p:spPr bwMode="auto">
          <a:xfrm>
            <a:off x="6010275" y="1674813"/>
            <a:ext cx="728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en-US" altLang="ja-JP" sz="2000" b="1">
                <a:solidFill>
                  <a:srgbClr val="0000CC"/>
                </a:solidFill>
              </a:rPr>
              <a:t>KEK</a:t>
            </a:r>
            <a:endParaRPr kumimoji="1" lang="ja-JP" altLang="en-US" sz="2000" b="1">
              <a:solidFill>
                <a:srgbClr val="0000CC"/>
              </a:solidFill>
            </a:endParaRPr>
          </a:p>
        </p:txBody>
      </p:sp>
      <p:sp>
        <p:nvSpPr>
          <p:cNvPr id="33807" name="AutoShape 1026"/>
          <p:cNvSpPr>
            <a:spLocks noChangeArrowheads="1"/>
          </p:cNvSpPr>
          <p:nvPr/>
        </p:nvSpPr>
        <p:spPr bwMode="auto">
          <a:xfrm>
            <a:off x="6283325" y="2925763"/>
            <a:ext cx="2243138" cy="1025525"/>
          </a:xfrm>
          <a:prstGeom prst="roundRect">
            <a:avLst>
              <a:gd name="adj" fmla="val 14282"/>
            </a:avLst>
          </a:prstGeom>
          <a:solidFill>
            <a:srgbClr val="FFFFFF"/>
          </a:solidFill>
          <a:ln w="38100">
            <a:solidFill>
              <a:srgbClr val="0000FF"/>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kumimoji="1" lang="ja-JP" altLang="en-US" sz="2000">
              <a:solidFill>
                <a:srgbClr val="000000"/>
              </a:solidFill>
            </a:endParaRPr>
          </a:p>
        </p:txBody>
      </p:sp>
      <p:sp>
        <p:nvSpPr>
          <p:cNvPr id="33808" name="テキスト ボックス 31"/>
          <p:cNvSpPr txBox="1">
            <a:spLocks noChangeArrowheads="1"/>
          </p:cNvSpPr>
          <p:nvPr/>
        </p:nvSpPr>
        <p:spPr bwMode="auto">
          <a:xfrm>
            <a:off x="6335713" y="3265488"/>
            <a:ext cx="21828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1079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kumimoji="1" lang="ja-JP" altLang="en-US" sz="1800">
                <a:solidFill>
                  <a:srgbClr val="000000"/>
                </a:solidFill>
              </a:rPr>
              <a:t>プログラミング</a:t>
            </a:r>
            <a:endParaRPr kumimoji="1" lang="en-US" altLang="ja-JP" sz="1800">
              <a:solidFill>
                <a:srgbClr val="000000"/>
              </a:solidFill>
            </a:endParaRPr>
          </a:p>
          <a:p>
            <a:pPr eaLnBrk="1" hangingPunct="1">
              <a:spcBef>
                <a:spcPct val="0"/>
              </a:spcBef>
            </a:pPr>
            <a:r>
              <a:rPr kumimoji="1" lang="ja-JP" altLang="en-US" sz="1800">
                <a:solidFill>
                  <a:srgbClr val="000000"/>
                </a:solidFill>
              </a:rPr>
              <a:t>核反応モデル改良</a:t>
            </a:r>
          </a:p>
        </p:txBody>
      </p:sp>
      <p:sp>
        <p:nvSpPr>
          <p:cNvPr id="33809" name="テキスト ボックス 35"/>
          <p:cNvSpPr txBox="1">
            <a:spLocks noChangeArrowheads="1"/>
          </p:cNvSpPr>
          <p:nvPr/>
        </p:nvSpPr>
        <p:spPr bwMode="auto">
          <a:xfrm>
            <a:off x="6980238" y="2944813"/>
            <a:ext cx="769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en-US" altLang="ja-JP" sz="2000" b="1">
                <a:solidFill>
                  <a:srgbClr val="0000CC"/>
                </a:solidFill>
              </a:rPr>
              <a:t>RIST</a:t>
            </a:r>
            <a:endParaRPr kumimoji="1" lang="ja-JP" altLang="en-US" sz="2000" b="1">
              <a:solidFill>
                <a:srgbClr val="0000CC"/>
              </a:solidFill>
            </a:endParaRPr>
          </a:p>
        </p:txBody>
      </p:sp>
      <p:sp>
        <p:nvSpPr>
          <p:cNvPr id="33810" name="AutoShape 1026"/>
          <p:cNvSpPr>
            <a:spLocks noChangeArrowheads="1"/>
          </p:cNvSpPr>
          <p:nvPr/>
        </p:nvSpPr>
        <p:spPr bwMode="auto">
          <a:xfrm>
            <a:off x="584200" y="4557713"/>
            <a:ext cx="2498725" cy="1241425"/>
          </a:xfrm>
          <a:prstGeom prst="roundRect">
            <a:avLst>
              <a:gd name="adj" fmla="val 14282"/>
            </a:avLst>
          </a:prstGeom>
          <a:solidFill>
            <a:srgbClr val="FFFFFF"/>
          </a:solidFill>
          <a:ln w="38100">
            <a:solidFill>
              <a:srgbClr val="0000FF"/>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kumimoji="1" lang="ja-JP" altLang="en-US" sz="2000">
              <a:solidFill>
                <a:srgbClr val="000000"/>
              </a:solidFill>
            </a:endParaRPr>
          </a:p>
        </p:txBody>
      </p:sp>
      <p:sp>
        <p:nvSpPr>
          <p:cNvPr id="33811" name="テキスト ボックス 41"/>
          <p:cNvSpPr txBox="1">
            <a:spLocks noChangeArrowheads="1"/>
          </p:cNvSpPr>
          <p:nvPr/>
        </p:nvSpPr>
        <p:spPr bwMode="auto">
          <a:xfrm>
            <a:off x="1209675" y="4554538"/>
            <a:ext cx="1217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ja-JP" altLang="en-US" sz="2000" b="1">
                <a:solidFill>
                  <a:srgbClr val="0000CC"/>
                </a:solidFill>
              </a:rPr>
              <a:t>九州大学</a:t>
            </a:r>
          </a:p>
        </p:txBody>
      </p:sp>
      <p:sp>
        <p:nvSpPr>
          <p:cNvPr id="33812" name="AutoShape 1026"/>
          <p:cNvSpPr>
            <a:spLocks noChangeArrowheads="1"/>
          </p:cNvSpPr>
          <p:nvPr/>
        </p:nvSpPr>
        <p:spPr bwMode="auto">
          <a:xfrm>
            <a:off x="593725" y="2678113"/>
            <a:ext cx="2476500" cy="1346200"/>
          </a:xfrm>
          <a:prstGeom prst="roundRect">
            <a:avLst>
              <a:gd name="adj" fmla="val 14282"/>
            </a:avLst>
          </a:prstGeom>
          <a:solidFill>
            <a:srgbClr val="FFFFFF"/>
          </a:solidFill>
          <a:ln w="38100">
            <a:solidFill>
              <a:srgbClr val="0000FF"/>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kumimoji="1" lang="ja-JP" altLang="en-US" sz="2000">
              <a:solidFill>
                <a:srgbClr val="000000"/>
              </a:solidFill>
            </a:endParaRPr>
          </a:p>
        </p:txBody>
      </p:sp>
      <p:sp>
        <p:nvSpPr>
          <p:cNvPr id="33813" name="テキスト ボックス 44"/>
          <p:cNvSpPr txBox="1">
            <a:spLocks noChangeArrowheads="1"/>
          </p:cNvSpPr>
          <p:nvPr/>
        </p:nvSpPr>
        <p:spPr bwMode="auto">
          <a:xfrm>
            <a:off x="779463" y="2725738"/>
            <a:ext cx="212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en-US" altLang="ja-JP" sz="2000" b="1">
                <a:solidFill>
                  <a:srgbClr val="0000CC"/>
                </a:solidFill>
              </a:rPr>
              <a:t>Chalmers</a:t>
            </a:r>
            <a:r>
              <a:rPr kumimoji="1" lang="ja-JP" altLang="en-US" sz="2000" b="1">
                <a:solidFill>
                  <a:srgbClr val="0000CC"/>
                </a:solidFill>
              </a:rPr>
              <a:t>工科大</a:t>
            </a:r>
          </a:p>
        </p:txBody>
      </p:sp>
      <p:sp>
        <p:nvSpPr>
          <p:cNvPr id="33814" name="AutoShape 1026"/>
          <p:cNvSpPr>
            <a:spLocks noChangeArrowheads="1"/>
          </p:cNvSpPr>
          <p:nvPr/>
        </p:nvSpPr>
        <p:spPr bwMode="auto">
          <a:xfrm>
            <a:off x="3541713" y="4516438"/>
            <a:ext cx="2314575" cy="1273175"/>
          </a:xfrm>
          <a:prstGeom prst="roundRect">
            <a:avLst>
              <a:gd name="adj" fmla="val 14282"/>
            </a:avLst>
          </a:prstGeom>
          <a:solidFill>
            <a:srgbClr val="FFFFFF"/>
          </a:solidFill>
          <a:ln w="38100">
            <a:solidFill>
              <a:srgbClr val="0000FF"/>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kumimoji="1" lang="ja-JP" altLang="en-US" sz="2000">
              <a:solidFill>
                <a:srgbClr val="000000"/>
              </a:solidFill>
            </a:endParaRPr>
          </a:p>
        </p:txBody>
      </p:sp>
      <p:sp>
        <p:nvSpPr>
          <p:cNvPr id="33815" name="テキスト ボックス 47"/>
          <p:cNvSpPr txBox="1">
            <a:spLocks noChangeArrowheads="1"/>
          </p:cNvSpPr>
          <p:nvPr/>
        </p:nvSpPr>
        <p:spPr bwMode="auto">
          <a:xfrm>
            <a:off x="4265613" y="4516438"/>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ja-JP" altLang="en-US" sz="2000" b="1">
                <a:solidFill>
                  <a:srgbClr val="0000CC"/>
                </a:solidFill>
              </a:rPr>
              <a:t>理研</a:t>
            </a:r>
          </a:p>
        </p:txBody>
      </p:sp>
      <p:sp>
        <p:nvSpPr>
          <p:cNvPr id="33816" name="テキスト ボックス 55"/>
          <p:cNvSpPr txBox="1">
            <a:spLocks noChangeArrowheads="1"/>
          </p:cNvSpPr>
          <p:nvPr/>
        </p:nvSpPr>
        <p:spPr bwMode="auto">
          <a:xfrm>
            <a:off x="1439863" y="1681163"/>
            <a:ext cx="871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en-US" altLang="ja-JP" sz="2000" b="1">
                <a:solidFill>
                  <a:srgbClr val="0000CC"/>
                </a:solidFill>
              </a:rPr>
              <a:t>JAXA</a:t>
            </a:r>
            <a:endParaRPr kumimoji="1" lang="ja-JP" altLang="en-US" sz="2000" b="1">
              <a:solidFill>
                <a:srgbClr val="0000CC"/>
              </a:solidFill>
            </a:endParaRPr>
          </a:p>
        </p:txBody>
      </p:sp>
      <p:sp>
        <p:nvSpPr>
          <p:cNvPr id="33817" name="テキスト ボックス 31"/>
          <p:cNvSpPr txBox="1">
            <a:spLocks noChangeArrowheads="1"/>
          </p:cNvSpPr>
          <p:nvPr/>
        </p:nvSpPr>
        <p:spPr bwMode="auto">
          <a:xfrm>
            <a:off x="3783013" y="2903538"/>
            <a:ext cx="1871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1079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kumimoji="1" lang="ja-JP" altLang="en-US" sz="1800">
                <a:solidFill>
                  <a:srgbClr val="000000"/>
                </a:solidFill>
              </a:rPr>
              <a:t>開発とりまとめ</a:t>
            </a:r>
            <a:endParaRPr kumimoji="1" lang="en-US" altLang="ja-JP" sz="1800">
              <a:solidFill>
                <a:srgbClr val="000000"/>
              </a:solidFill>
            </a:endParaRPr>
          </a:p>
          <a:p>
            <a:pPr eaLnBrk="1" hangingPunct="1">
              <a:spcBef>
                <a:spcPct val="0"/>
              </a:spcBef>
              <a:buFontTx/>
              <a:buNone/>
            </a:pPr>
            <a:r>
              <a:rPr kumimoji="1" lang="ja-JP" altLang="en-US" sz="1800">
                <a:solidFill>
                  <a:srgbClr val="000000"/>
                </a:solidFill>
              </a:rPr>
              <a:t>（</a:t>
            </a:r>
            <a:r>
              <a:rPr kumimoji="1" lang="en-US" altLang="ja-JP" sz="1800">
                <a:solidFill>
                  <a:srgbClr val="000000"/>
                </a:solidFill>
              </a:rPr>
              <a:t>PHITS</a:t>
            </a:r>
            <a:r>
              <a:rPr kumimoji="1" lang="ja-JP" altLang="en-US" sz="1800">
                <a:solidFill>
                  <a:srgbClr val="000000"/>
                </a:solidFill>
              </a:rPr>
              <a:t>事務局）</a:t>
            </a:r>
            <a:endParaRPr kumimoji="1" lang="en-US" altLang="ja-JP" sz="1800">
              <a:solidFill>
                <a:srgbClr val="000000"/>
              </a:solidFill>
            </a:endParaRPr>
          </a:p>
          <a:p>
            <a:pPr eaLnBrk="1" hangingPunct="1">
              <a:spcBef>
                <a:spcPct val="0"/>
              </a:spcBef>
            </a:pPr>
            <a:r>
              <a:rPr kumimoji="1" lang="ja-JP" altLang="en-US" sz="1800">
                <a:solidFill>
                  <a:srgbClr val="000000"/>
                </a:solidFill>
              </a:rPr>
              <a:t>配布＆講習会</a:t>
            </a:r>
            <a:endParaRPr kumimoji="1" lang="en-US" altLang="ja-JP" sz="1800">
              <a:solidFill>
                <a:srgbClr val="000000"/>
              </a:solidFill>
            </a:endParaRPr>
          </a:p>
          <a:p>
            <a:pPr eaLnBrk="1" hangingPunct="1">
              <a:spcBef>
                <a:spcPct val="0"/>
              </a:spcBef>
            </a:pPr>
            <a:r>
              <a:rPr kumimoji="1" lang="ja-JP" altLang="en-US" sz="1800">
                <a:solidFill>
                  <a:srgbClr val="000000"/>
                </a:solidFill>
              </a:rPr>
              <a:t>開発全般</a:t>
            </a:r>
          </a:p>
        </p:txBody>
      </p:sp>
      <p:sp>
        <p:nvSpPr>
          <p:cNvPr id="33818" name="テキスト ボックス 31"/>
          <p:cNvSpPr txBox="1">
            <a:spLocks noChangeArrowheads="1"/>
          </p:cNvSpPr>
          <p:nvPr/>
        </p:nvSpPr>
        <p:spPr bwMode="auto">
          <a:xfrm>
            <a:off x="5540375" y="1998663"/>
            <a:ext cx="174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1079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kumimoji="1" lang="en-US" altLang="ja-JP" sz="1800">
                <a:solidFill>
                  <a:srgbClr val="000000"/>
                </a:solidFill>
              </a:rPr>
              <a:t>EGS5</a:t>
            </a:r>
            <a:r>
              <a:rPr kumimoji="1" lang="ja-JP" altLang="en-US" sz="1800">
                <a:solidFill>
                  <a:srgbClr val="000000"/>
                </a:solidFill>
              </a:rPr>
              <a:t>の組込</a:t>
            </a:r>
          </a:p>
        </p:txBody>
      </p:sp>
      <p:sp>
        <p:nvSpPr>
          <p:cNvPr id="33819" name="テキスト ボックス 31"/>
          <p:cNvSpPr txBox="1">
            <a:spLocks noChangeArrowheads="1"/>
          </p:cNvSpPr>
          <p:nvPr/>
        </p:nvSpPr>
        <p:spPr bwMode="auto">
          <a:xfrm>
            <a:off x="720725" y="4875213"/>
            <a:ext cx="23129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1079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kumimoji="1" lang="ja-JP" altLang="en-US" sz="1800">
                <a:solidFill>
                  <a:srgbClr val="000000"/>
                </a:solidFill>
              </a:rPr>
              <a:t>核反応モデル</a:t>
            </a:r>
            <a:r>
              <a:rPr kumimoji="1" lang="en-US" altLang="ja-JP" sz="1800">
                <a:solidFill>
                  <a:srgbClr val="000000"/>
                </a:solidFill>
              </a:rPr>
              <a:t>INC-ELF</a:t>
            </a:r>
            <a:r>
              <a:rPr kumimoji="1" lang="ja-JP" altLang="en-US" sz="1800">
                <a:solidFill>
                  <a:srgbClr val="000000"/>
                </a:solidFill>
              </a:rPr>
              <a:t>の組込と高度化</a:t>
            </a:r>
            <a:endParaRPr kumimoji="1" lang="en-US" altLang="ja-JP" sz="1800">
              <a:solidFill>
                <a:srgbClr val="000000"/>
              </a:solidFill>
            </a:endParaRPr>
          </a:p>
          <a:p>
            <a:pPr eaLnBrk="1" hangingPunct="1">
              <a:spcBef>
                <a:spcPct val="0"/>
              </a:spcBef>
            </a:pPr>
            <a:r>
              <a:rPr kumimoji="1" lang="ja-JP" altLang="en-US" sz="1800">
                <a:solidFill>
                  <a:srgbClr val="000000"/>
                </a:solidFill>
              </a:rPr>
              <a:t>精度検証実験</a:t>
            </a:r>
          </a:p>
        </p:txBody>
      </p:sp>
      <p:sp>
        <p:nvSpPr>
          <p:cNvPr id="33820" name="テキスト ボックス 31"/>
          <p:cNvSpPr txBox="1">
            <a:spLocks noChangeArrowheads="1"/>
          </p:cNvSpPr>
          <p:nvPr/>
        </p:nvSpPr>
        <p:spPr bwMode="auto">
          <a:xfrm>
            <a:off x="669925" y="3078163"/>
            <a:ext cx="2433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1079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kumimoji="1" lang="ja-JP" altLang="en-US" sz="1800">
                <a:solidFill>
                  <a:srgbClr val="000000"/>
                </a:solidFill>
              </a:rPr>
              <a:t>欧州普及担当</a:t>
            </a:r>
            <a:endParaRPr kumimoji="1" lang="en-US" altLang="ja-JP" sz="1800">
              <a:solidFill>
                <a:srgbClr val="000000"/>
              </a:solidFill>
            </a:endParaRPr>
          </a:p>
          <a:p>
            <a:pPr eaLnBrk="1" hangingPunct="1">
              <a:spcBef>
                <a:spcPct val="0"/>
              </a:spcBef>
            </a:pPr>
            <a:r>
              <a:rPr kumimoji="1" lang="ja-JP" altLang="en-US" sz="1800">
                <a:solidFill>
                  <a:srgbClr val="000000"/>
                </a:solidFill>
              </a:rPr>
              <a:t>医療・宇宙分野への応用</a:t>
            </a:r>
          </a:p>
        </p:txBody>
      </p:sp>
      <p:sp>
        <p:nvSpPr>
          <p:cNvPr id="33821" name="テキスト ボックス 31"/>
          <p:cNvSpPr txBox="1">
            <a:spLocks noChangeArrowheads="1"/>
          </p:cNvSpPr>
          <p:nvPr/>
        </p:nvSpPr>
        <p:spPr bwMode="auto">
          <a:xfrm>
            <a:off x="735013" y="2024063"/>
            <a:ext cx="23685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1079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kumimoji="1" lang="ja-JP" altLang="en-US" sz="1800">
                <a:solidFill>
                  <a:srgbClr val="000000"/>
                </a:solidFill>
              </a:rPr>
              <a:t>宇宙分野への応用</a:t>
            </a:r>
          </a:p>
        </p:txBody>
      </p:sp>
      <p:sp>
        <p:nvSpPr>
          <p:cNvPr id="33822" name="テキスト ボックス 31"/>
          <p:cNvSpPr txBox="1">
            <a:spLocks noChangeArrowheads="1"/>
          </p:cNvSpPr>
          <p:nvPr/>
        </p:nvSpPr>
        <p:spPr bwMode="auto">
          <a:xfrm>
            <a:off x="3617913" y="4830763"/>
            <a:ext cx="2346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1079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kumimoji="1" lang="ja-JP" altLang="en-US" sz="1800">
                <a:solidFill>
                  <a:srgbClr val="000000"/>
                </a:solidFill>
              </a:rPr>
              <a:t>メモリ共有型並列</a:t>
            </a:r>
            <a:endParaRPr kumimoji="1" lang="en-US" altLang="ja-JP" sz="1800">
              <a:solidFill>
                <a:srgbClr val="000000"/>
              </a:solidFill>
            </a:endParaRPr>
          </a:p>
          <a:p>
            <a:pPr eaLnBrk="1" hangingPunct="1">
              <a:spcBef>
                <a:spcPct val="0"/>
              </a:spcBef>
            </a:pPr>
            <a:r>
              <a:rPr kumimoji="1" lang="ja-JP" altLang="en-US" sz="1800">
                <a:solidFill>
                  <a:srgbClr val="000000"/>
                </a:solidFill>
              </a:rPr>
              <a:t>核反応モデル改良</a:t>
            </a:r>
            <a:endParaRPr kumimoji="1" lang="en-US" altLang="ja-JP" sz="1800">
              <a:solidFill>
                <a:srgbClr val="000000"/>
              </a:solidFill>
            </a:endParaRPr>
          </a:p>
          <a:p>
            <a:pPr eaLnBrk="1" hangingPunct="1">
              <a:spcBef>
                <a:spcPct val="0"/>
              </a:spcBef>
            </a:pPr>
            <a:r>
              <a:rPr kumimoji="1" lang="ja-JP" altLang="en-US" sz="1800">
                <a:solidFill>
                  <a:srgbClr val="000000"/>
                </a:solidFill>
              </a:rPr>
              <a:t>人体シミュレーション</a:t>
            </a:r>
          </a:p>
        </p:txBody>
      </p:sp>
      <p:sp>
        <p:nvSpPr>
          <p:cNvPr id="33823" name="AutoShape 1026"/>
          <p:cNvSpPr>
            <a:spLocks noChangeArrowheads="1"/>
          </p:cNvSpPr>
          <p:nvPr/>
        </p:nvSpPr>
        <p:spPr bwMode="auto">
          <a:xfrm>
            <a:off x="6113463" y="4510088"/>
            <a:ext cx="2403475" cy="1016000"/>
          </a:xfrm>
          <a:prstGeom prst="roundRect">
            <a:avLst>
              <a:gd name="adj" fmla="val 14282"/>
            </a:avLst>
          </a:prstGeom>
          <a:solidFill>
            <a:srgbClr val="FFFFFF"/>
          </a:solidFill>
          <a:ln w="38100">
            <a:solidFill>
              <a:srgbClr val="0000FF"/>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kumimoji="1" lang="ja-JP" altLang="en-US" sz="2000">
              <a:solidFill>
                <a:srgbClr val="000000"/>
              </a:solidFill>
            </a:endParaRPr>
          </a:p>
        </p:txBody>
      </p:sp>
      <p:sp>
        <p:nvSpPr>
          <p:cNvPr id="33824" name="テキスト ボックス 37"/>
          <p:cNvSpPr txBox="1">
            <a:spLocks noChangeArrowheads="1"/>
          </p:cNvSpPr>
          <p:nvPr/>
        </p:nvSpPr>
        <p:spPr bwMode="auto">
          <a:xfrm>
            <a:off x="6400800" y="4510088"/>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en-US" altLang="ja-JP" sz="2000" b="1">
                <a:solidFill>
                  <a:srgbClr val="0000CC"/>
                </a:solidFill>
              </a:rPr>
              <a:t>CEA (</a:t>
            </a:r>
            <a:r>
              <a:rPr kumimoji="1" lang="ja-JP" altLang="en-US" sz="2000" b="1">
                <a:solidFill>
                  <a:srgbClr val="0000CC"/>
                </a:solidFill>
              </a:rPr>
              <a:t>フランス</a:t>
            </a:r>
            <a:r>
              <a:rPr kumimoji="1" lang="en-US" altLang="ja-JP" sz="2000" b="1">
                <a:solidFill>
                  <a:srgbClr val="0000CC"/>
                </a:solidFill>
              </a:rPr>
              <a:t>)</a:t>
            </a:r>
            <a:endParaRPr kumimoji="1" lang="ja-JP" altLang="en-US" sz="2000" b="1">
              <a:solidFill>
                <a:srgbClr val="0000CC"/>
              </a:solidFill>
            </a:endParaRPr>
          </a:p>
        </p:txBody>
      </p:sp>
      <p:sp>
        <p:nvSpPr>
          <p:cNvPr id="33825" name="テキスト ボックス 31"/>
          <p:cNvSpPr txBox="1">
            <a:spLocks noChangeArrowheads="1"/>
          </p:cNvSpPr>
          <p:nvPr/>
        </p:nvSpPr>
        <p:spPr bwMode="auto">
          <a:xfrm>
            <a:off x="6208713" y="4830763"/>
            <a:ext cx="2308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1079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kumimoji="1" lang="ja-JP" altLang="en-US" sz="1800">
                <a:solidFill>
                  <a:srgbClr val="000000"/>
                </a:solidFill>
              </a:rPr>
              <a:t>核反応モデル</a:t>
            </a:r>
            <a:r>
              <a:rPr kumimoji="1" lang="en-US" altLang="ja-JP" sz="1800">
                <a:solidFill>
                  <a:srgbClr val="000000"/>
                </a:solidFill>
              </a:rPr>
              <a:t>INCL</a:t>
            </a:r>
            <a:r>
              <a:rPr kumimoji="1" lang="ja-JP" altLang="en-US" sz="1800">
                <a:solidFill>
                  <a:srgbClr val="000000"/>
                </a:solidFill>
              </a:rPr>
              <a:t>の組込と高度化</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11"/>
          <p:cNvSpPr>
            <a:spLocks noChangeArrowheads="1"/>
          </p:cNvSpPr>
          <p:nvPr/>
        </p:nvSpPr>
        <p:spPr bwMode="auto">
          <a:xfrm>
            <a:off x="161925" y="908050"/>
            <a:ext cx="8785225" cy="5568950"/>
          </a:xfrm>
          <a:prstGeom prst="roundRect">
            <a:avLst>
              <a:gd name="adj" fmla="val 6144"/>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solidFill>
                <a:srgbClr val="000000"/>
              </a:solidFill>
            </a:endParaRPr>
          </a:p>
        </p:txBody>
      </p:sp>
      <p:sp>
        <p:nvSpPr>
          <p:cNvPr id="34819" name="スライド番号プレースホルダ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4C7DEE8-D6A6-4463-8C83-B59D256AAA90}" type="slidenum">
              <a:rPr lang="ja-JP" altLang="en-US" sz="1400" smtClean="0">
                <a:solidFill>
                  <a:srgbClr val="000000"/>
                </a:solidFill>
              </a:rPr>
              <a:pPr>
                <a:spcBef>
                  <a:spcPct val="0"/>
                </a:spcBef>
                <a:buFontTx/>
                <a:buNone/>
              </a:pPr>
              <a:t>5</a:t>
            </a:fld>
            <a:endParaRPr lang="en-US" altLang="ja-JP" sz="1400" smtClean="0">
              <a:solidFill>
                <a:srgbClr val="000000"/>
              </a:solidFill>
            </a:endParaRPr>
          </a:p>
        </p:txBody>
      </p:sp>
      <p:sp>
        <p:nvSpPr>
          <p:cNvPr id="34820" name="テキスト ボックス 1"/>
          <p:cNvSpPr txBox="1">
            <a:spLocks noChangeArrowheads="1"/>
          </p:cNvSpPr>
          <p:nvPr/>
        </p:nvSpPr>
        <p:spPr bwMode="auto">
          <a:xfrm>
            <a:off x="301625" y="1412875"/>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Ø"/>
            </a:pPr>
            <a:r>
              <a:rPr kumimoji="1" lang="ja-JP" altLang="en-US" sz="2400">
                <a:solidFill>
                  <a:srgbClr val="0000CC"/>
                </a:solidFill>
              </a:rPr>
              <a:t>入力データ形式</a:t>
            </a:r>
          </a:p>
        </p:txBody>
      </p:sp>
      <p:sp>
        <p:nvSpPr>
          <p:cNvPr id="34821" name="テキスト ボックス 2"/>
          <p:cNvSpPr txBox="1">
            <a:spLocks noChangeArrowheads="1"/>
          </p:cNvSpPr>
          <p:nvPr/>
        </p:nvSpPr>
        <p:spPr bwMode="auto">
          <a:xfrm>
            <a:off x="1428750" y="1006475"/>
            <a:ext cx="4792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en-US" altLang="ja-JP" sz="2000">
                <a:solidFill>
                  <a:srgbClr val="000000"/>
                </a:solidFill>
              </a:rPr>
              <a:t>Fortran </a:t>
            </a:r>
            <a:r>
              <a:rPr kumimoji="1" lang="en-US" altLang="ja-JP" sz="1600">
                <a:solidFill>
                  <a:srgbClr val="000000"/>
                </a:solidFill>
              </a:rPr>
              <a:t>(Intel Fortran 11.1, Gfortran 4.71 or later)</a:t>
            </a:r>
            <a:endParaRPr kumimoji="1" lang="ja-JP" altLang="en-US" sz="1600">
              <a:solidFill>
                <a:srgbClr val="000000"/>
              </a:solidFill>
            </a:endParaRPr>
          </a:p>
        </p:txBody>
      </p:sp>
      <p:sp>
        <p:nvSpPr>
          <p:cNvPr id="34822" name="テキスト ボックス 85"/>
          <p:cNvSpPr txBox="1">
            <a:spLocks noChangeArrowheads="1"/>
          </p:cNvSpPr>
          <p:nvPr/>
        </p:nvSpPr>
        <p:spPr bwMode="auto">
          <a:xfrm>
            <a:off x="304800" y="1951038"/>
            <a:ext cx="176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Ø"/>
            </a:pPr>
            <a:r>
              <a:rPr kumimoji="1" lang="ja-JP" altLang="en-US" sz="2400">
                <a:solidFill>
                  <a:srgbClr val="0000CC"/>
                </a:solidFill>
              </a:rPr>
              <a:t>幾何形状</a:t>
            </a:r>
          </a:p>
        </p:txBody>
      </p:sp>
      <p:sp>
        <p:nvSpPr>
          <p:cNvPr id="34823" name="テキスト ボックス 86"/>
          <p:cNvSpPr txBox="1">
            <a:spLocks noChangeArrowheads="1"/>
          </p:cNvSpPr>
          <p:nvPr/>
        </p:nvSpPr>
        <p:spPr bwMode="auto">
          <a:xfrm>
            <a:off x="585788" y="2401888"/>
            <a:ext cx="287655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75" indent="-14287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kumimoji="1" lang="ja-JP" altLang="en-US" sz="2000">
                <a:solidFill>
                  <a:srgbClr val="000000"/>
                </a:solidFill>
              </a:rPr>
              <a:t>任意の３次元体系</a:t>
            </a:r>
            <a:endParaRPr kumimoji="1" lang="en-US" altLang="ja-JP" sz="2000">
              <a:solidFill>
                <a:srgbClr val="000000"/>
              </a:solidFill>
            </a:endParaRPr>
          </a:p>
          <a:p>
            <a:pPr eaLnBrk="1" hangingPunct="1">
              <a:spcBef>
                <a:spcPct val="0"/>
              </a:spcBef>
            </a:pPr>
            <a:r>
              <a:rPr kumimoji="1" lang="en-US" altLang="ja-JP" sz="2000">
                <a:solidFill>
                  <a:srgbClr val="000000"/>
                </a:solidFill>
              </a:rPr>
              <a:t>2D&amp;3D</a:t>
            </a:r>
            <a:r>
              <a:rPr kumimoji="1" lang="ja-JP" altLang="en-US" sz="2000">
                <a:solidFill>
                  <a:srgbClr val="000000"/>
                </a:solidFill>
              </a:rPr>
              <a:t>描画ツール</a:t>
            </a:r>
            <a:r>
              <a:rPr kumimoji="1" lang="en-US" altLang="ja-JP" sz="1800">
                <a:solidFill>
                  <a:srgbClr val="000000"/>
                </a:solidFill>
              </a:rPr>
              <a:t> (ANGEL)</a:t>
            </a:r>
          </a:p>
          <a:p>
            <a:pPr eaLnBrk="1" hangingPunct="1">
              <a:spcBef>
                <a:spcPct val="0"/>
              </a:spcBef>
            </a:pPr>
            <a:r>
              <a:rPr kumimoji="1" lang="en-US" altLang="ja-JP" sz="2000">
                <a:solidFill>
                  <a:srgbClr val="000000"/>
                </a:solidFill>
              </a:rPr>
              <a:t>GUI</a:t>
            </a:r>
            <a:r>
              <a:rPr kumimoji="1" lang="ja-JP" altLang="en-US" sz="2000">
                <a:solidFill>
                  <a:srgbClr val="000000"/>
                </a:solidFill>
              </a:rPr>
              <a:t>入力支援ソフト</a:t>
            </a:r>
            <a:endParaRPr kumimoji="1" lang="en-US" altLang="ja-JP" sz="2000">
              <a:solidFill>
                <a:srgbClr val="000000"/>
              </a:solidFill>
            </a:endParaRPr>
          </a:p>
          <a:p>
            <a:pPr eaLnBrk="1" hangingPunct="1">
              <a:spcBef>
                <a:spcPct val="0"/>
              </a:spcBef>
              <a:buFontTx/>
              <a:buNone/>
            </a:pPr>
            <a:r>
              <a:rPr kumimoji="1" lang="ja-JP" altLang="en-US" sz="2000">
                <a:solidFill>
                  <a:srgbClr val="000000"/>
                </a:solidFill>
              </a:rPr>
              <a:t>　</a:t>
            </a:r>
            <a:r>
              <a:rPr kumimoji="1" lang="en-US" altLang="ja-JP" sz="1800">
                <a:solidFill>
                  <a:srgbClr val="000000"/>
                </a:solidFill>
              </a:rPr>
              <a:t>(SimpleGEO</a:t>
            </a:r>
            <a:r>
              <a:rPr kumimoji="1" lang="ja-JP" altLang="en-US" sz="1800">
                <a:solidFill>
                  <a:srgbClr val="000000"/>
                </a:solidFill>
              </a:rPr>
              <a:t>*</a:t>
            </a:r>
            <a:r>
              <a:rPr kumimoji="1" lang="en-US" altLang="ja-JP" sz="1800">
                <a:solidFill>
                  <a:srgbClr val="000000"/>
                </a:solidFill>
              </a:rPr>
              <a:t>, option</a:t>
            </a:r>
            <a:r>
              <a:rPr kumimoji="1" lang="ja-JP" altLang="en-US" sz="1800">
                <a:solidFill>
                  <a:srgbClr val="000000"/>
                </a:solidFill>
              </a:rPr>
              <a:t>）</a:t>
            </a:r>
            <a:r>
              <a:rPr kumimoji="1" lang="en-US" altLang="ja-JP" sz="1800">
                <a:solidFill>
                  <a:srgbClr val="000000"/>
                </a:solidFill>
              </a:rPr>
              <a:t> </a:t>
            </a:r>
            <a:endParaRPr kumimoji="1" lang="ja-JP" altLang="en-US" sz="1800">
              <a:solidFill>
                <a:srgbClr val="000000"/>
              </a:solidFill>
            </a:endParaRPr>
          </a:p>
        </p:txBody>
      </p:sp>
      <p:pic>
        <p:nvPicPr>
          <p:cNvPr id="34824" name="Picture 49" descr="dshowv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0825" y="2314575"/>
            <a:ext cx="1350963"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3" descr="t_zy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2338" y="2405063"/>
            <a:ext cx="1863725"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テキスト ボックス 218"/>
          <p:cNvSpPr txBox="1">
            <a:spLocks noChangeArrowheads="1"/>
          </p:cNvSpPr>
          <p:nvPr/>
        </p:nvSpPr>
        <p:spPr bwMode="auto">
          <a:xfrm>
            <a:off x="323850" y="3935413"/>
            <a:ext cx="2873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Ø"/>
            </a:pPr>
            <a:r>
              <a:rPr kumimoji="1" lang="ja-JP" altLang="en-US" sz="2400">
                <a:solidFill>
                  <a:srgbClr val="0000CC"/>
                </a:solidFill>
              </a:rPr>
              <a:t>計算できる物理量</a:t>
            </a:r>
          </a:p>
        </p:txBody>
      </p:sp>
      <p:sp>
        <p:nvSpPr>
          <p:cNvPr id="34827" name="テキスト ボックス 219"/>
          <p:cNvSpPr txBox="1">
            <a:spLocks noChangeArrowheads="1"/>
          </p:cNvSpPr>
          <p:nvPr/>
        </p:nvSpPr>
        <p:spPr bwMode="auto">
          <a:xfrm>
            <a:off x="628650" y="4346575"/>
            <a:ext cx="6996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ja-JP" altLang="en-US" sz="2000">
                <a:solidFill>
                  <a:srgbClr val="000000"/>
                </a:solidFill>
              </a:rPr>
              <a:t>粒子フルエンス</a:t>
            </a:r>
            <a:r>
              <a:rPr kumimoji="1" lang="en-US" altLang="ja-JP" sz="2000">
                <a:solidFill>
                  <a:srgbClr val="000000"/>
                </a:solidFill>
              </a:rPr>
              <a:t>, </a:t>
            </a:r>
            <a:r>
              <a:rPr kumimoji="1" lang="ja-JP" altLang="en-US" sz="2000">
                <a:solidFill>
                  <a:srgbClr val="000000"/>
                </a:solidFill>
              </a:rPr>
              <a:t>発熱量，核反応生成粒子</a:t>
            </a:r>
            <a:r>
              <a:rPr kumimoji="1" lang="en-US" altLang="ja-JP" sz="2000">
                <a:solidFill>
                  <a:srgbClr val="000000"/>
                </a:solidFill>
              </a:rPr>
              <a:t>, </a:t>
            </a:r>
            <a:r>
              <a:rPr kumimoji="1" lang="ja-JP" altLang="en-US" sz="2000">
                <a:solidFill>
                  <a:srgbClr val="000000"/>
                </a:solidFill>
              </a:rPr>
              <a:t>電離密度分布</a:t>
            </a:r>
            <a:r>
              <a:rPr kumimoji="1" lang="en-US" altLang="ja-JP" sz="2000">
                <a:solidFill>
                  <a:srgbClr val="000000"/>
                </a:solidFill>
              </a:rPr>
              <a:t> </a:t>
            </a:r>
            <a:r>
              <a:rPr kumimoji="1" lang="ja-JP" altLang="en-US" sz="2000">
                <a:solidFill>
                  <a:srgbClr val="000000"/>
                </a:solidFill>
              </a:rPr>
              <a:t>など</a:t>
            </a:r>
          </a:p>
        </p:txBody>
      </p:sp>
      <p:sp>
        <p:nvSpPr>
          <p:cNvPr id="34828" name="テキスト ボックス 220"/>
          <p:cNvSpPr txBox="1">
            <a:spLocks noChangeArrowheads="1"/>
          </p:cNvSpPr>
          <p:nvPr/>
        </p:nvSpPr>
        <p:spPr bwMode="auto">
          <a:xfrm>
            <a:off x="352425" y="481965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Ø"/>
            </a:pPr>
            <a:r>
              <a:rPr kumimoji="1" lang="ja-JP" altLang="en-US" sz="2400">
                <a:solidFill>
                  <a:srgbClr val="0000CC"/>
                </a:solidFill>
              </a:rPr>
              <a:t>出力データ形式</a:t>
            </a:r>
          </a:p>
        </p:txBody>
      </p:sp>
      <p:sp>
        <p:nvSpPr>
          <p:cNvPr id="34829" name="テキスト ボックス 221"/>
          <p:cNvSpPr txBox="1">
            <a:spLocks noChangeArrowheads="1"/>
          </p:cNvSpPr>
          <p:nvPr/>
        </p:nvSpPr>
        <p:spPr bwMode="auto">
          <a:xfrm>
            <a:off x="628650" y="5281613"/>
            <a:ext cx="4406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ja-JP" altLang="en-US" sz="2000">
                <a:solidFill>
                  <a:srgbClr val="000000"/>
                </a:solidFill>
              </a:rPr>
              <a:t>テキストデータ，ヒストグラム，等高線図</a:t>
            </a:r>
          </a:p>
        </p:txBody>
      </p:sp>
      <p:pic>
        <p:nvPicPr>
          <p:cNvPr id="348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888" y="4914900"/>
            <a:ext cx="2446337"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1263" y="4881563"/>
            <a:ext cx="1184275"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8488" y="2368550"/>
            <a:ext cx="1836737"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33" name="テキスト ボックス 6"/>
          <p:cNvSpPr txBox="1">
            <a:spLocks noChangeArrowheads="1"/>
          </p:cNvSpPr>
          <p:nvPr/>
        </p:nvSpPr>
        <p:spPr bwMode="auto">
          <a:xfrm>
            <a:off x="3657600" y="3997325"/>
            <a:ext cx="3290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en-US" altLang="ja-JP" sz="1600">
                <a:solidFill>
                  <a:srgbClr val="000000"/>
                </a:solidFill>
              </a:rPr>
              <a:t>ANGEL</a:t>
            </a:r>
            <a:r>
              <a:rPr kumimoji="1" lang="ja-JP" altLang="en-US" sz="1600">
                <a:solidFill>
                  <a:srgbClr val="000000"/>
                </a:solidFill>
              </a:rPr>
              <a:t>で描画した</a:t>
            </a:r>
            <a:r>
              <a:rPr kumimoji="1" lang="en-US" altLang="ja-JP" sz="1600">
                <a:solidFill>
                  <a:srgbClr val="000000"/>
                </a:solidFill>
              </a:rPr>
              <a:t>2D&amp;3D</a:t>
            </a:r>
            <a:r>
              <a:rPr kumimoji="1" lang="ja-JP" altLang="en-US" sz="1600">
                <a:solidFill>
                  <a:srgbClr val="000000"/>
                </a:solidFill>
              </a:rPr>
              <a:t>ジオメトリ</a:t>
            </a:r>
          </a:p>
        </p:txBody>
      </p:sp>
      <p:sp>
        <p:nvSpPr>
          <p:cNvPr id="34834" name="テキスト ボックス 227"/>
          <p:cNvSpPr txBox="1">
            <a:spLocks noChangeArrowheads="1"/>
          </p:cNvSpPr>
          <p:nvPr/>
        </p:nvSpPr>
        <p:spPr bwMode="auto">
          <a:xfrm>
            <a:off x="7232650" y="3997325"/>
            <a:ext cx="1266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en-US" altLang="ja-JP" sz="1600">
                <a:solidFill>
                  <a:srgbClr val="000000"/>
                </a:solidFill>
              </a:rPr>
              <a:t>SimpleGEO</a:t>
            </a:r>
            <a:endParaRPr kumimoji="1" lang="ja-JP" altLang="en-US" sz="1600">
              <a:solidFill>
                <a:srgbClr val="000000"/>
              </a:solidFill>
            </a:endParaRPr>
          </a:p>
        </p:txBody>
      </p:sp>
      <p:sp>
        <p:nvSpPr>
          <p:cNvPr id="34835" name="テキスト ボックス 228"/>
          <p:cNvSpPr txBox="1">
            <a:spLocks noChangeArrowheads="1"/>
          </p:cNvSpPr>
          <p:nvPr/>
        </p:nvSpPr>
        <p:spPr bwMode="auto">
          <a:xfrm>
            <a:off x="323850" y="5661025"/>
            <a:ext cx="2573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Ø"/>
            </a:pPr>
            <a:r>
              <a:rPr kumimoji="1" lang="ja-JP" altLang="en-US" sz="2400">
                <a:solidFill>
                  <a:srgbClr val="0000CC"/>
                </a:solidFill>
              </a:rPr>
              <a:t>プラットフォーム</a:t>
            </a:r>
          </a:p>
        </p:txBody>
      </p:sp>
      <p:sp>
        <p:nvSpPr>
          <p:cNvPr id="34836" name="テキスト ボックス 229"/>
          <p:cNvSpPr txBox="1">
            <a:spLocks noChangeArrowheads="1"/>
          </p:cNvSpPr>
          <p:nvPr/>
        </p:nvSpPr>
        <p:spPr bwMode="auto">
          <a:xfrm>
            <a:off x="631825" y="6046788"/>
            <a:ext cx="5681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en-US" altLang="ja-JP" sz="2000">
                <a:solidFill>
                  <a:srgbClr val="000000"/>
                </a:solidFill>
              </a:rPr>
              <a:t>Windows</a:t>
            </a:r>
            <a:r>
              <a:rPr kumimoji="1" lang="ja-JP" altLang="en-US" sz="2000">
                <a:solidFill>
                  <a:srgbClr val="000000"/>
                </a:solidFill>
              </a:rPr>
              <a:t>，</a:t>
            </a:r>
            <a:r>
              <a:rPr kumimoji="1" lang="en-US" altLang="ja-JP" sz="2000">
                <a:solidFill>
                  <a:srgbClr val="000000"/>
                </a:solidFill>
              </a:rPr>
              <a:t>Mac, Linux (MPI &amp; OpenMP</a:t>
            </a:r>
            <a:r>
              <a:rPr kumimoji="1" lang="ja-JP" altLang="en-US" sz="2000">
                <a:solidFill>
                  <a:srgbClr val="000000"/>
                </a:solidFill>
              </a:rPr>
              <a:t>並列対応</a:t>
            </a:r>
            <a:r>
              <a:rPr kumimoji="1" lang="en-US" altLang="ja-JP" sz="2000">
                <a:solidFill>
                  <a:srgbClr val="000000"/>
                </a:solidFill>
              </a:rPr>
              <a:t>)</a:t>
            </a:r>
            <a:endParaRPr kumimoji="1" lang="ja-JP" altLang="en-US" sz="2000">
              <a:solidFill>
                <a:srgbClr val="000000"/>
              </a:solidFill>
            </a:endParaRPr>
          </a:p>
        </p:txBody>
      </p:sp>
      <p:sp>
        <p:nvSpPr>
          <p:cNvPr id="34837" name="テキスト ボックス 1"/>
          <p:cNvSpPr txBox="1">
            <a:spLocks noChangeArrowheads="1"/>
          </p:cNvSpPr>
          <p:nvPr/>
        </p:nvSpPr>
        <p:spPr bwMode="auto">
          <a:xfrm>
            <a:off x="282575" y="946150"/>
            <a:ext cx="1146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Ø"/>
            </a:pPr>
            <a:r>
              <a:rPr kumimoji="1" lang="ja-JP" altLang="en-US" sz="2400">
                <a:solidFill>
                  <a:srgbClr val="0000CC"/>
                </a:solidFill>
              </a:rPr>
              <a:t>言語</a:t>
            </a:r>
          </a:p>
        </p:txBody>
      </p:sp>
      <p:sp>
        <p:nvSpPr>
          <p:cNvPr id="34838" name="テキスト ボックス 2"/>
          <p:cNvSpPr txBox="1">
            <a:spLocks noChangeArrowheads="1"/>
          </p:cNvSpPr>
          <p:nvPr/>
        </p:nvSpPr>
        <p:spPr bwMode="auto">
          <a:xfrm>
            <a:off x="2900363" y="1444625"/>
            <a:ext cx="5057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ja-JP" altLang="en-US" sz="2000">
                <a:solidFill>
                  <a:srgbClr val="000000"/>
                </a:solidFill>
              </a:rPr>
              <a:t>任意フォーマットの</a:t>
            </a:r>
            <a:r>
              <a:rPr kumimoji="1" lang="en-US" altLang="ja-JP" sz="2000">
                <a:solidFill>
                  <a:srgbClr val="000000"/>
                </a:solidFill>
              </a:rPr>
              <a:t>ASCII</a:t>
            </a:r>
            <a:r>
              <a:rPr kumimoji="1" lang="ja-JP" altLang="en-US" sz="2000">
                <a:solidFill>
                  <a:srgbClr val="000000"/>
                </a:solidFill>
              </a:rPr>
              <a:t>コントロールファイル</a:t>
            </a:r>
          </a:p>
        </p:txBody>
      </p:sp>
      <p:sp>
        <p:nvSpPr>
          <p:cNvPr id="26" name="AutoShape 3"/>
          <p:cNvSpPr>
            <a:spLocks noChangeArrowheads="1"/>
          </p:cNvSpPr>
          <p:nvPr/>
        </p:nvSpPr>
        <p:spPr bwMode="auto">
          <a:xfrm>
            <a:off x="2705100" y="103188"/>
            <a:ext cx="3379788" cy="709612"/>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274320" tIns="91440" rIns="274320" bIns="91440">
            <a:spAutoFit/>
          </a:bodyPr>
          <a:lstStyle/>
          <a:p>
            <a:pPr marL="342900" indent="-342900" algn="ctr" eaLnBrk="1" hangingPunct="1">
              <a:defRPr/>
            </a:pPr>
            <a:r>
              <a:rPr kumimoji="1" lang="en-US" altLang="ja-JP"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PHITS</a:t>
            </a:r>
            <a:r>
              <a:rPr kumimoji="1" lang="ja-JP" altLang="en-US"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の特徴</a:t>
            </a:r>
          </a:p>
        </p:txBody>
      </p:sp>
      <p:sp>
        <p:nvSpPr>
          <p:cNvPr id="25" name="正方形/長方形 24"/>
          <p:cNvSpPr/>
          <p:nvPr/>
        </p:nvSpPr>
        <p:spPr>
          <a:xfrm>
            <a:off x="2705100" y="1838325"/>
            <a:ext cx="5794375" cy="400050"/>
          </a:xfrm>
          <a:prstGeom prst="rect">
            <a:avLst/>
          </a:prstGeom>
          <a:solidFill>
            <a:srgbClr val="0000CC"/>
          </a:solidFill>
          <a:effectLst>
            <a:outerShdw blurRad="50800" dist="38100" dir="2700000" algn="tl" rotWithShape="0">
              <a:prstClr val="black">
                <a:alpha val="40000"/>
              </a:prstClr>
            </a:outerShdw>
          </a:effectLst>
        </p:spPr>
        <p:txBody>
          <a:bodyPr>
            <a:spAutoFit/>
          </a:bodyPr>
          <a:lstStyle/>
          <a:p>
            <a:pPr algn="ctr" eaLnBrk="1" hangingPunct="1">
              <a:defRPr/>
            </a:pPr>
            <a:r>
              <a:rPr lang="ja-JP" altLang="en-US" b="1" dirty="0">
                <a:solidFill>
                  <a:srgbClr val="FFFF00"/>
                </a:solidFill>
              </a:rPr>
              <a:t>ユーザーが</a:t>
            </a:r>
            <a:r>
              <a:rPr lang="en-US" altLang="ja-JP" b="1" dirty="0">
                <a:solidFill>
                  <a:srgbClr val="FFFF00"/>
                </a:solidFill>
              </a:rPr>
              <a:t>Fortran</a:t>
            </a:r>
            <a:r>
              <a:rPr lang="ja-JP" altLang="en-US" b="1" dirty="0">
                <a:solidFill>
                  <a:srgbClr val="FFFF00"/>
                </a:solidFill>
              </a:rPr>
              <a:t>プログラムを書く必要はない！</a:t>
            </a:r>
            <a:endParaRPr lang="en-US" altLang="ja-JP" b="1" dirty="0">
              <a:solidFill>
                <a:srgbClr val="FFFF00"/>
              </a:solidFill>
            </a:endParaRPr>
          </a:p>
        </p:txBody>
      </p:sp>
      <p:sp>
        <p:nvSpPr>
          <p:cNvPr id="34841" name="正方形/長方形 5"/>
          <p:cNvSpPr>
            <a:spLocks noChangeArrowheads="1"/>
          </p:cNvSpPr>
          <p:nvPr/>
        </p:nvSpPr>
        <p:spPr bwMode="auto">
          <a:xfrm>
            <a:off x="279400" y="6502400"/>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1800">
                <a:solidFill>
                  <a:srgbClr val="000000"/>
                </a:solidFill>
              </a:rPr>
              <a:t>* GUI-based software originally for FLUKA, http://theis.web.cern.ch/theis/simplegeo/</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3BE75D2-9029-4155-B9EA-757A7D703DDB}" type="slidenum">
              <a:rPr lang="ja-JP" altLang="en-US" sz="1400" smtClean="0"/>
              <a:pPr>
                <a:spcBef>
                  <a:spcPct val="0"/>
                </a:spcBef>
                <a:buFontTx/>
                <a:buNone/>
              </a:pPr>
              <a:t>6</a:t>
            </a:fld>
            <a:endParaRPr lang="en-US" altLang="ja-JP" sz="1400" smtClean="0"/>
          </a:p>
        </p:txBody>
      </p:sp>
      <p:sp>
        <p:nvSpPr>
          <p:cNvPr id="35843" name="AutoShape 2"/>
          <p:cNvSpPr>
            <a:spLocks noChangeArrowheads="1"/>
          </p:cNvSpPr>
          <p:nvPr/>
        </p:nvSpPr>
        <p:spPr bwMode="auto">
          <a:xfrm>
            <a:off x="1258888" y="1412875"/>
            <a:ext cx="6553200" cy="4176713"/>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ja-JP" altLang="en-US" sz="2000"/>
          </a:p>
        </p:txBody>
      </p:sp>
      <p:sp>
        <p:nvSpPr>
          <p:cNvPr id="35844" name="Text Box 3"/>
          <p:cNvSpPr txBox="1">
            <a:spLocks noChangeArrowheads="1"/>
          </p:cNvSpPr>
          <p:nvPr/>
        </p:nvSpPr>
        <p:spPr bwMode="auto">
          <a:xfrm>
            <a:off x="2676525" y="1439863"/>
            <a:ext cx="3959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800" b="1">
                <a:solidFill>
                  <a:srgbClr val="0000CC"/>
                </a:solidFill>
                <a:latin typeface="Arial Black" pitchFamily="34" charset="0"/>
                <a:ea typeface="HG創英角ｺﾞｼｯｸUB" pitchFamily="49" charset="-128"/>
              </a:rPr>
              <a:t>Table of Contents</a:t>
            </a:r>
          </a:p>
        </p:txBody>
      </p:sp>
      <p:sp>
        <p:nvSpPr>
          <p:cNvPr id="35845" name="Text Box 4"/>
          <p:cNvSpPr txBox="1">
            <a:spLocks noChangeArrowheads="1"/>
          </p:cNvSpPr>
          <p:nvPr/>
        </p:nvSpPr>
        <p:spPr bwMode="auto">
          <a:xfrm>
            <a:off x="1619250" y="1912938"/>
            <a:ext cx="442595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7338" indent="-287338">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ja-JP" sz="2800"/>
              <a:t>PHITS</a:t>
            </a:r>
            <a:r>
              <a:rPr lang="ja-JP" altLang="en-US" sz="2800"/>
              <a:t>の紹介</a:t>
            </a: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ct val="0"/>
              </a:spcBef>
            </a:pPr>
            <a:r>
              <a:rPr lang="ja-JP" altLang="en-US" sz="2800"/>
              <a:t>宇宙線挙動解析への応用</a:t>
            </a:r>
            <a:endParaRPr lang="en-US" altLang="ja-JP" sz="2800"/>
          </a:p>
          <a:p>
            <a:pPr eaLnBrk="1" hangingPunct="1">
              <a:spcBef>
                <a:spcPct val="0"/>
              </a:spcBef>
            </a:pPr>
            <a:endParaRPr lang="en-US" altLang="ja-JP" sz="2800"/>
          </a:p>
          <a:p>
            <a:pPr eaLnBrk="1" hangingPunct="1">
              <a:spcBef>
                <a:spcPct val="0"/>
              </a:spcBef>
            </a:pPr>
            <a:endParaRPr lang="en-US" altLang="ja-JP" sz="2800"/>
          </a:p>
          <a:p>
            <a:pPr eaLnBrk="1" hangingPunct="1">
              <a:spcBef>
                <a:spcPts val="600"/>
              </a:spcBef>
            </a:pPr>
            <a:r>
              <a:rPr lang="ja-JP" altLang="en-US" sz="2800"/>
              <a:t>まとめと今後の予定</a:t>
            </a:r>
          </a:p>
        </p:txBody>
      </p:sp>
      <p:sp>
        <p:nvSpPr>
          <p:cNvPr id="35846" name="テキスト ボックス 10"/>
          <p:cNvSpPr txBox="1">
            <a:spLocks noChangeArrowheads="1"/>
          </p:cNvSpPr>
          <p:nvPr/>
        </p:nvSpPr>
        <p:spPr bwMode="auto">
          <a:xfrm>
            <a:off x="2138363" y="2354263"/>
            <a:ext cx="492125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50825" indent="-25082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300"/>
              </a:spcBef>
            </a:pPr>
            <a:r>
              <a:rPr kumimoji="1" lang="en-US" altLang="ja-JP" sz="2400"/>
              <a:t>PHITS</a:t>
            </a:r>
            <a:r>
              <a:rPr kumimoji="1" lang="ja-JP" altLang="en-US" sz="2400"/>
              <a:t>の概要</a:t>
            </a:r>
            <a:endParaRPr kumimoji="1" lang="en-US" altLang="ja-JP" sz="2400"/>
          </a:p>
          <a:p>
            <a:pPr>
              <a:spcBef>
                <a:spcPts val="300"/>
              </a:spcBef>
            </a:pPr>
            <a:r>
              <a:rPr kumimoji="1" lang="en-US" altLang="ja-JP" sz="2400">
                <a:solidFill>
                  <a:srgbClr val="FF0000"/>
                </a:solidFill>
              </a:rPr>
              <a:t>PHITS</a:t>
            </a:r>
            <a:r>
              <a:rPr kumimoji="1" lang="ja-JP" altLang="en-US" sz="2400">
                <a:solidFill>
                  <a:srgbClr val="FF0000"/>
                </a:solidFill>
              </a:rPr>
              <a:t>に組み込まれた物理モデル</a:t>
            </a:r>
            <a:endParaRPr kumimoji="1" lang="en-US" altLang="ja-JP" sz="2400">
              <a:solidFill>
                <a:srgbClr val="FF0000"/>
              </a:solidFill>
            </a:endParaRPr>
          </a:p>
          <a:p>
            <a:pPr>
              <a:spcBef>
                <a:spcPts val="300"/>
              </a:spcBef>
            </a:pPr>
            <a:r>
              <a:rPr kumimoji="1" lang="en-US" altLang="ja-JP" sz="2400"/>
              <a:t>PHITS</a:t>
            </a:r>
            <a:r>
              <a:rPr kumimoji="1" lang="ja-JP" altLang="en-US" sz="2400"/>
              <a:t>の応用例</a:t>
            </a:r>
          </a:p>
        </p:txBody>
      </p:sp>
      <p:sp>
        <p:nvSpPr>
          <p:cNvPr id="35847" name="テキスト ボックス 11"/>
          <p:cNvSpPr txBox="1">
            <a:spLocks noChangeArrowheads="1"/>
          </p:cNvSpPr>
          <p:nvPr/>
        </p:nvSpPr>
        <p:spPr bwMode="auto">
          <a:xfrm>
            <a:off x="2138363" y="4124325"/>
            <a:ext cx="54165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50825" indent="-25082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300"/>
              </a:spcBef>
            </a:pPr>
            <a:r>
              <a:rPr kumimoji="1" lang="ja-JP" altLang="en-US" sz="2400"/>
              <a:t>空気シャワーシミュレーション</a:t>
            </a:r>
            <a:endParaRPr kumimoji="1" lang="en-US" altLang="ja-JP" sz="2400"/>
          </a:p>
          <a:p>
            <a:pPr>
              <a:spcBef>
                <a:spcPts val="300"/>
              </a:spcBef>
            </a:pPr>
            <a:r>
              <a:rPr kumimoji="1" lang="ja-JP" altLang="en-US" sz="2400"/>
              <a:t>大気圏内宇宙線スペクトル計算モデル</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11"/>
          <p:cNvSpPr>
            <a:spLocks noChangeArrowheads="1"/>
          </p:cNvSpPr>
          <p:nvPr/>
        </p:nvSpPr>
        <p:spPr bwMode="auto">
          <a:xfrm>
            <a:off x="161925" y="1160463"/>
            <a:ext cx="8785225" cy="5076825"/>
          </a:xfrm>
          <a:prstGeom prst="roundRect">
            <a:avLst>
              <a:gd name="adj" fmla="val 6144"/>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solidFill>
                <a:srgbClr val="000000"/>
              </a:solidFill>
            </a:endParaRPr>
          </a:p>
        </p:txBody>
      </p:sp>
      <p:sp>
        <p:nvSpPr>
          <p:cNvPr id="36867" name="スライド番号プレースホルダ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1C56DF2-478B-4CA7-BDD4-81C19C6B2B9B}" type="slidenum">
              <a:rPr lang="ja-JP" altLang="en-US" sz="1400" smtClean="0">
                <a:solidFill>
                  <a:srgbClr val="000000"/>
                </a:solidFill>
              </a:rPr>
              <a:pPr>
                <a:spcBef>
                  <a:spcPct val="0"/>
                </a:spcBef>
                <a:buFontTx/>
                <a:buNone/>
              </a:pPr>
              <a:t>7</a:t>
            </a:fld>
            <a:endParaRPr lang="en-US" altLang="ja-JP" sz="1400" smtClean="0">
              <a:solidFill>
                <a:srgbClr val="000000"/>
              </a:solidFill>
            </a:endParaRPr>
          </a:p>
        </p:txBody>
      </p:sp>
      <p:sp>
        <p:nvSpPr>
          <p:cNvPr id="25" name="AutoShape 3"/>
          <p:cNvSpPr>
            <a:spLocks noChangeArrowheads="1"/>
          </p:cNvSpPr>
          <p:nvPr/>
        </p:nvSpPr>
        <p:spPr bwMode="auto">
          <a:xfrm>
            <a:off x="1116013" y="238125"/>
            <a:ext cx="7129462" cy="711200"/>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274320" tIns="91440" rIns="274320" bIns="91440">
            <a:spAutoFit/>
          </a:bodyPr>
          <a:lstStyle/>
          <a:p>
            <a:pPr marL="342900" indent="-342900" algn="ctr" eaLnBrk="1" hangingPunct="1">
              <a:defRPr/>
            </a:pPr>
            <a:r>
              <a:rPr lang="en-US" altLang="ja-JP"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PHITS</a:t>
            </a:r>
            <a:r>
              <a:rPr lang="ja-JP" altLang="en-US"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に組み込まれた物理モデル</a:t>
            </a:r>
          </a:p>
        </p:txBody>
      </p:sp>
      <p:sp>
        <p:nvSpPr>
          <p:cNvPr id="36869" name="テキスト ボックス 2"/>
          <p:cNvSpPr txBox="1">
            <a:spLocks noChangeArrowheads="1"/>
          </p:cNvSpPr>
          <p:nvPr/>
        </p:nvSpPr>
        <p:spPr bwMode="auto">
          <a:xfrm>
            <a:off x="338138" y="5703888"/>
            <a:ext cx="8529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400" b="1">
                <a:solidFill>
                  <a:srgbClr val="0000CC"/>
                </a:solidFill>
              </a:rPr>
              <a:t>PHITS</a:t>
            </a:r>
            <a:r>
              <a:rPr lang="ja-JP" altLang="en-US" sz="2400" b="1">
                <a:solidFill>
                  <a:srgbClr val="0000CC"/>
                </a:solidFill>
              </a:rPr>
              <a:t>に組み込まれた物理モデルとその適用エネルギー範囲*</a:t>
            </a:r>
          </a:p>
        </p:txBody>
      </p:sp>
      <p:sp>
        <p:nvSpPr>
          <p:cNvPr id="36870" name="テキスト ボックス 3"/>
          <p:cNvSpPr txBox="1">
            <a:spLocks noChangeArrowheads="1"/>
          </p:cNvSpPr>
          <p:nvPr/>
        </p:nvSpPr>
        <p:spPr bwMode="auto">
          <a:xfrm>
            <a:off x="1073150" y="6310313"/>
            <a:ext cx="667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1800">
                <a:solidFill>
                  <a:srgbClr val="000000"/>
                </a:solidFill>
              </a:rPr>
              <a:t>*モデル及びその適用エネルギー範囲は入力ファイルにて変更可能</a:t>
            </a:r>
            <a:endParaRPr lang="en-US" altLang="ja-JP" sz="1800">
              <a:solidFill>
                <a:srgbClr val="000000"/>
              </a:solidFill>
            </a:endParaRPr>
          </a:p>
        </p:txBody>
      </p:sp>
      <p:sp>
        <p:nvSpPr>
          <p:cNvPr id="36871" name="テキスト ボックス 1"/>
          <p:cNvSpPr txBox="1">
            <a:spLocks noChangeArrowheads="1"/>
          </p:cNvSpPr>
          <p:nvPr/>
        </p:nvSpPr>
        <p:spPr bwMode="auto">
          <a:xfrm>
            <a:off x="2570163" y="5084763"/>
            <a:ext cx="4594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en-US" sz="2000"/>
              <a:t>イベントジェネレータモード：</a:t>
            </a:r>
            <a:endParaRPr lang="en-US" altLang="ja-JP" sz="2000"/>
          </a:p>
          <a:p>
            <a:pPr eaLnBrk="1" hangingPunct="1">
              <a:spcBef>
                <a:spcPct val="0"/>
              </a:spcBef>
              <a:buFontTx/>
              <a:buNone/>
            </a:pPr>
            <a:r>
              <a:rPr lang="ja-JP" altLang="en-US" sz="2000"/>
              <a:t>　　　</a:t>
            </a:r>
            <a:r>
              <a:rPr lang="ja-JP" altLang="en-US" sz="2000">
                <a:solidFill>
                  <a:srgbClr val="FF0000"/>
                </a:solidFill>
              </a:rPr>
              <a:t>核反応による２次粒子を特定可能！</a:t>
            </a:r>
          </a:p>
        </p:txBody>
      </p:sp>
      <p:sp>
        <p:nvSpPr>
          <p:cNvPr id="56" name="テキスト ボックス 55"/>
          <p:cNvSpPr txBox="1"/>
          <p:nvPr/>
        </p:nvSpPr>
        <p:spPr>
          <a:xfrm>
            <a:off x="2128838" y="1949450"/>
            <a:ext cx="4222750" cy="3027363"/>
          </a:xfrm>
          <a:prstGeom prst="rect">
            <a:avLst/>
          </a:prstGeom>
          <a:solidFill>
            <a:srgbClr val="CCCCFF"/>
          </a:solidFill>
          <a:ln w="12700">
            <a:solidFill>
              <a:sysClr val="windowText" lastClr="000000"/>
            </a:solidFill>
          </a:ln>
        </p:spPr>
        <p:txBody>
          <a:bodyPr anchor="ctr" anchorCtr="1"/>
          <a:lstStyle/>
          <a:p>
            <a:pPr algn="ctr" eaLnBrk="1" fontAlgn="auto" hangingPunct="1">
              <a:spcBef>
                <a:spcPts val="0"/>
              </a:spcBef>
              <a:spcAft>
                <a:spcPts val="0"/>
              </a:spcAft>
              <a:defRPr/>
            </a:pPr>
            <a:endParaRPr lang="en-US" altLang="ja-JP" sz="1800" kern="0" dirty="0">
              <a:solidFill>
                <a:sysClr val="windowText" lastClr="000000"/>
              </a:solidFill>
            </a:endParaRPr>
          </a:p>
          <a:p>
            <a:pPr algn="ctr" eaLnBrk="1" fontAlgn="auto" hangingPunct="1">
              <a:spcBef>
                <a:spcPts val="0"/>
              </a:spcBef>
              <a:spcAft>
                <a:spcPts val="0"/>
              </a:spcAft>
              <a:defRPr/>
            </a:pPr>
            <a:endParaRPr lang="en-US" altLang="ja-JP" sz="1800" kern="0" dirty="0">
              <a:solidFill>
                <a:sysClr val="windowText" lastClr="000000"/>
              </a:solidFill>
            </a:endParaRPr>
          </a:p>
          <a:p>
            <a:pPr algn="ctr" eaLnBrk="1" fontAlgn="auto" hangingPunct="1">
              <a:spcBef>
                <a:spcPts val="0"/>
              </a:spcBef>
              <a:spcAft>
                <a:spcPts val="0"/>
              </a:spcAft>
              <a:defRPr/>
            </a:pPr>
            <a:endParaRPr lang="en-US" altLang="ja-JP" sz="1800" kern="0" dirty="0">
              <a:solidFill>
                <a:sysClr val="windowText" lastClr="000000"/>
              </a:solidFill>
            </a:endParaRPr>
          </a:p>
          <a:p>
            <a:pPr algn="ctr" eaLnBrk="1" fontAlgn="auto" hangingPunct="1">
              <a:spcBef>
                <a:spcPts val="0"/>
              </a:spcBef>
              <a:spcAft>
                <a:spcPts val="0"/>
              </a:spcAft>
              <a:defRPr/>
            </a:pPr>
            <a:endParaRPr lang="en-US" altLang="ja-JP" sz="1800" kern="0" dirty="0">
              <a:solidFill>
                <a:sysClr val="windowText" lastClr="000000"/>
              </a:solidFill>
            </a:endParaRPr>
          </a:p>
          <a:p>
            <a:pPr algn="ctr" eaLnBrk="1" fontAlgn="auto" hangingPunct="1">
              <a:spcBef>
                <a:spcPts val="0"/>
              </a:spcBef>
              <a:spcAft>
                <a:spcPts val="0"/>
              </a:spcAft>
              <a:defRPr/>
            </a:pPr>
            <a:endParaRPr lang="en-US" altLang="ja-JP" sz="1800" kern="0" dirty="0">
              <a:solidFill>
                <a:sysClr val="windowText" lastClr="000000"/>
              </a:solidFill>
            </a:endParaRPr>
          </a:p>
          <a:p>
            <a:pPr algn="ctr" eaLnBrk="1" fontAlgn="auto" hangingPunct="1">
              <a:spcBef>
                <a:spcPts val="0"/>
              </a:spcBef>
              <a:spcAft>
                <a:spcPts val="0"/>
              </a:spcAft>
              <a:defRPr/>
            </a:pPr>
            <a:endParaRPr lang="en-US" altLang="ja-JP" sz="1800" kern="0" dirty="0">
              <a:solidFill>
                <a:sysClr val="windowText" lastClr="000000"/>
              </a:solidFill>
            </a:endParaRPr>
          </a:p>
          <a:p>
            <a:pPr algn="ctr" eaLnBrk="1" fontAlgn="auto" hangingPunct="1">
              <a:spcBef>
                <a:spcPts val="0"/>
              </a:spcBef>
              <a:spcAft>
                <a:spcPts val="0"/>
              </a:spcAft>
              <a:defRPr/>
            </a:pPr>
            <a:endParaRPr lang="en-US" altLang="ja-JP" sz="1800" kern="0" dirty="0">
              <a:solidFill>
                <a:sysClr val="windowText" lastClr="000000"/>
              </a:solidFill>
            </a:endParaRPr>
          </a:p>
          <a:p>
            <a:pPr algn="ctr" eaLnBrk="1" fontAlgn="auto" hangingPunct="1">
              <a:spcBef>
                <a:spcPts val="0"/>
              </a:spcBef>
              <a:spcAft>
                <a:spcPts val="0"/>
              </a:spcAft>
              <a:defRPr/>
            </a:pPr>
            <a:endParaRPr lang="en-US" altLang="ja-JP" sz="1800" kern="0" dirty="0">
              <a:solidFill>
                <a:sysClr val="windowText" lastClr="000000"/>
              </a:solidFill>
            </a:endParaRPr>
          </a:p>
          <a:p>
            <a:pPr algn="ctr" eaLnBrk="1" fontAlgn="auto" hangingPunct="1">
              <a:spcBef>
                <a:spcPts val="0"/>
              </a:spcBef>
              <a:spcAft>
                <a:spcPts val="0"/>
              </a:spcAft>
              <a:defRPr/>
            </a:pPr>
            <a:endParaRPr lang="en-US" altLang="ja-JP" sz="1800" kern="0" dirty="0">
              <a:solidFill>
                <a:sysClr val="windowText" lastClr="000000"/>
              </a:solidFill>
            </a:endParaRPr>
          </a:p>
          <a:p>
            <a:pPr algn="ctr" eaLnBrk="1" fontAlgn="auto" hangingPunct="1">
              <a:spcBef>
                <a:spcPts val="0"/>
              </a:spcBef>
              <a:spcAft>
                <a:spcPts val="0"/>
              </a:spcAft>
              <a:defRPr/>
            </a:pPr>
            <a:r>
              <a:rPr lang="ja-JP" altLang="en-US" sz="1800" kern="0" dirty="0">
                <a:solidFill>
                  <a:sysClr val="windowText" lastClr="000000"/>
                </a:solidFill>
              </a:rPr>
              <a:t>　　　　　　電離損失</a:t>
            </a:r>
            <a:endParaRPr lang="en-US" altLang="ja-JP" sz="1800" kern="0" dirty="0">
              <a:solidFill>
                <a:sysClr val="windowText" lastClr="000000"/>
              </a:solidFill>
            </a:endParaRPr>
          </a:p>
          <a:p>
            <a:pPr algn="ctr" eaLnBrk="1" fontAlgn="auto" hangingPunct="1">
              <a:spcBef>
                <a:spcPts val="0"/>
              </a:spcBef>
              <a:spcAft>
                <a:spcPts val="0"/>
              </a:spcAft>
              <a:defRPr/>
            </a:pPr>
            <a:r>
              <a:rPr lang="ja-JP" altLang="en-US" sz="1800" kern="0" dirty="0">
                <a:solidFill>
                  <a:sysClr val="windowText" lastClr="000000"/>
                </a:solidFill>
              </a:rPr>
              <a:t>　　　　　　</a:t>
            </a:r>
            <a:r>
              <a:rPr lang="en-US" altLang="ja-JP" sz="1800" kern="0" dirty="0">
                <a:solidFill>
                  <a:sysClr val="windowText" lastClr="000000"/>
                </a:solidFill>
              </a:rPr>
              <a:t>SPAR or ATIMA</a:t>
            </a:r>
            <a:endParaRPr lang="ja-JP" altLang="en-US" sz="1800" kern="0" dirty="0">
              <a:solidFill>
                <a:sysClr val="windowText" lastClr="000000"/>
              </a:solidFill>
            </a:endParaRPr>
          </a:p>
        </p:txBody>
      </p:sp>
      <p:sp>
        <p:nvSpPr>
          <p:cNvPr id="57" name="テキスト ボックス 56"/>
          <p:cNvSpPr txBox="1"/>
          <p:nvPr/>
        </p:nvSpPr>
        <p:spPr>
          <a:xfrm>
            <a:off x="627063" y="1303338"/>
            <a:ext cx="1501775" cy="646112"/>
          </a:xfrm>
          <a:prstGeom prst="rect">
            <a:avLst/>
          </a:prstGeom>
          <a:solidFill>
            <a:srgbClr val="0000CC"/>
          </a:solidFill>
          <a:ln w="28575">
            <a:solidFill>
              <a:sysClr val="windowText" lastClr="000000"/>
            </a:solidFill>
          </a:ln>
        </p:spPr>
        <p:txBody>
          <a:bodyPr anchor="ctr" anchorCtr="1"/>
          <a:lstStyle/>
          <a:p>
            <a:pPr algn="ctr" eaLnBrk="1" fontAlgn="auto" hangingPunct="1">
              <a:spcBef>
                <a:spcPts val="0"/>
              </a:spcBef>
              <a:spcAft>
                <a:spcPts val="0"/>
              </a:spcAft>
              <a:defRPr/>
            </a:pPr>
            <a:r>
              <a:rPr lang="ja-JP" altLang="en-US" sz="1800" kern="0" dirty="0">
                <a:solidFill>
                  <a:srgbClr val="FFFF00"/>
                </a:solidFill>
              </a:rPr>
              <a:t>中性子</a:t>
            </a:r>
          </a:p>
        </p:txBody>
      </p:sp>
      <p:sp>
        <p:nvSpPr>
          <p:cNvPr id="58" name="テキスト ボックス 57"/>
          <p:cNvSpPr txBox="1"/>
          <p:nvPr/>
        </p:nvSpPr>
        <p:spPr>
          <a:xfrm>
            <a:off x="2128838" y="1303338"/>
            <a:ext cx="1722437" cy="646112"/>
          </a:xfrm>
          <a:prstGeom prst="rect">
            <a:avLst/>
          </a:prstGeom>
          <a:solidFill>
            <a:srgbClr val="0000CC"/>
          </a:solidFill>
          <a:ln w="28575">
            <a:solidFill>
              <a:sysClr val="windowText" lastClr="000000"/>
            </a:solidFill>
          </a:ln>
        </p:spPr>
        <p:txBody>
          <a:bodyPr anchor="ctr" anchorCtr="1"/>
          <a:lstStyle/>
          <a:p>
            <a:pPr algn="ctr" eaLnBrk="1" fontAlgn="auto" hangingPunct="1">
              <a:spcBef>
                <a:spcPts val="0"/>
              </a:spcBef>
              <a:spcAft>
                <a:spcPts val="0"/>
              </a:spcAft>
              <a:defRPr/>
            </a:pPr>
            <a:r>
              <a:rPr lang="ja-JP" altLang="en-US" sz="1800" kern="0" dirty="0">
                <a:solidFill>
                  <a:srgbClr val="FFFF00"/>
                </a:solidFill>
              </a:rPr>
              <a:t>陽子・</a:t>
            </a:r>
            <a:r>
              <a:rPr lang="en-US" altLang="ja-JP" sz="1800" kern="0" dirty="0">
                <a:solidFill>
                  <a:srgbClr val="FFFF00"/>
                </a:solidFill>
              </a:rPr>
              <a:t>π</a:t>
            </a:r>
            <a:r>
              <a:rPr lang="ja-JP" altLang="en-US" sz="1800" kern="0" dirty="0">
                <a:solidFill>
                  <a:srgbClr val="FFFF00"/>
                </a:solidFill>
              </a:rPr>
              <a:t>粒子</a:t>
            </a:r>
            <a:endParaRPr lang="en-US" altLang="ja-JP" sz="1800" kern="0" dirty="0">
              <a:solidFill>
                <a:srgbClr val="FFFF00"/>
              </a:solidFill>
            </a:endParaRPr>
          </a:p>
          <a:p>
            <a:pPr algn="ctr" eaLnBrk="1" fontAlgn="auto" hangingPunct="1">
              <a:spcBef>
                <a:spcPts val="0"/>
              </a:spcBef>
              <a:spcAft>
                <a:spcPts val="0"/>
              </a:spcAft>
              <a:defRPr/>
            </a:pPr>
            <a:r>
              <a:rPr lang="ja-JP" altLang="en-US" sz="1600" kern="0" dirty="0">
                <a:solidFill>
                  <a:srgbClr val="FFFF00"/>
                </a:solidFill>
              </a:rPr>
              <a:t>（その他の核子）</a:t>
            </a:r>
          </a:p>
        </p:txBody>
      </p:sp>
      <p:sp>
        <p:nvSpPr>
          <p:cNvPr id="59" name="テキスト ボックス 58"/>
          <p:cNvSpPr txBox="1"/>
          <p:nvPr/>
        </p:nvSpPr>
        <p:spPr>
          <a:xfrm>
            <a:off x="3851275" y="1303338"/>
            <a:ext cx="1589088" cy="646112"/>
          </a:xfrm>
          <a:prstGeom prst="rect">
            <a:avLst/>
          </a:prstGeom>
          <a:solidFill>
            <a:srgbClr val="0000CC"/>
          </a:solidFill>
          <a:ln w="28575">
            <a:solidFill>
              <a:sysClr val="windowText" lastClr="000000"/>
            </a:solidFill>
          </a:ln>
        </p:spPr>
        <p:txBody>
          <a:bodyPr anchor="ctr" anchorCtr="1"/>
          <a:lstStyle/>
          <a:p>
            <a:pPr algn="ctr" eaLnBrk="1" fontAlgn="auto" hangingPunct="1">
              <a:spcBef>
                <a:spcPts val="0"/>
              </a:spcBef>
              <a:spcAft>
                <a:spcPts val="0"/>
              </a:spcAft>
              <a:defRPr/>
            </a:pPr>
            <a:r>
              <a:rPr lang="ja-JP" altLang="en-US" sz="1800" kern="0" dirty="0">
                <a:solidFill>
                  <a:srgbClr val="FFFF00"/>
                </a:solidFill>
              </a:rPr>
              <a:t>重イオン</a:t>
            </a:r>
          </a:p>
        </p:txBody>
      </p:sp>
      <p:sp>
        <p:nvSpPr>
          <p:cNvPr id="60" name="テキスト ボックス 59"/>
          <p:cNvSpPr txBox="1"/>
          <p:nvPr/>
        </p:nvSpPr>
        <p:spPr>
          <a:xfrm>
            <a:off x="6365875" y="1303338"/>
            <a:ext cx="963613" cy="646112"/>
          </a:xfrm>
          <a:prstGeom prst="rect">
            <a:avLst/>
          </a:prstGeom>
          <a:solidFill>
            <a:srgbClr val="0000CC"/>
          </a:solidFill>
          <a:ln w="28575">
            <a:solidFill>
              <a:sysClr val="windowText" lastClr="000000"/>
            </a:solidFill>
          </a:ln>
        </p:spPr>
        <p:txBody>
          <a:bodyPr anchor="ctr" anchorCtr="1"/>
          <a:lstStyle/>
          <a:p>
            <a:pPr algn="ctr" eaLnBrk="1" fontAlgn="auto" hangingPunct="1">
              <a:spcBef>
                <a:spcPts val="0"/>
              </a:spcBef>
              <a:spcAft>
                <a:spcPts val="0"/>
              </a:spcAft>
              <a:defRPr/>
            </a:pPr>
            <a:r>
              <a:rPr lang="ja-JP" altLang="en-US" sz="1800" kern="0" dirty="0">
                <a:solidFill>
                  <a:srgbClr val="FFFF00"/>
                </a:solidFill>
              </a:rPr>
              <a:t>電子・</a:t>
            </a:r>
            <a:endParaRPr lang="en-US" altLang="ja-JP" sz="1800" kern="0" dirty="0">
              <a:solidFill>
                <a:srgbClr val="FFFF00"/>
              </a:solidFill>
            </a:endParaRPr>
          </a:p>
          <a:p>
            <a:pPr algn="ctr" eaLnBrk="1" fontAlgn="auto" hangingPunct="1">
              <a:spcBef>
                <a:spcPts val="0"/>
              </a:spcBef>
              <a:spcAft>
                <a:spcPts val="0"/>
              </a:spcAft>
              <a:defRPr/>
            </a:pPr>
            <a:r>
              <a:rPr lang="ja-JP" altLang="en-US" sz="1800" kern="0" dirty="0">
                <a:solidFill>
                  <a:srgbClr val="FFFF00"/>
                </a:solidFill>
              </a:rPr>
              <a:t>陽電子</a:t>
            </a:r>
          </a:p>
        </p:txBody>
      </p:sp>
      <p:sp>
        <p:nvSpPr>
          <p:cNvPr id="61" name="テキスト ボックス 60"/>
          <p:cNvSpPr txBox="1"/>
          <p:nvPr/>
        </p:nvSpPr>
        <p:spPr>
          <a:xfrm>
            <a:off x="647700" y="2239963"/>
            <a:ext cx="3203575" cy="576262"/>
          </a:xfrm>
          <a:prstGeom prst="rect">
            <a:avLst/>
          </a:prstGeom>
          <a:solidFill>
            <a:srgbClr val="FFFFCC">
              <a:alpha val="70000"/>
            </a:srgbClr>
          </a:solidFill>
          <a:ln w="12700">
            <a:solidFill>
              <a:sysClr val="windowText" lastClr="000000"/>
            </a:solidFill>
          </a:ln>
        </p:spPr>
        <p:txBody>
          <a:bodyPr anchor="ctr" anchorCtr="1"/>
          <a:lstStyle/>
          <a:p>
            <a:pPr algn="ctr" eaLnBrk="1" fontAlgn="auto" hangingPunct="1">
              <a:spcBef>
                <a:spcPts val="0"/>
              </a:spcBef>
              <a:spcAft>
                <a:spcPts val="0"/>
              </a:spcAft>
              <a:defRPr/>
            </a:pPr>
            <a:r>
              <a:rPr lang="ja-JP" altLang="en-US" sz="1800" kern="0" dirty="0">
                <a:solidFill>
                  <a:sysClr val="windowText" lastClr="000000"/>
                </a:solidFill>
              </a:rPr>
              <a:t>核内カスケード模型 </a:t>
            </a:r>
            <a:r>
              <a:rPr lang="en-US" altLang="ja-JP" sz="1800" kern="0" dirty="0">
                <a:solidFill>
                  <a:sysClr val="windowText" lastClr="000000"/>
                </a:solidFill>
              </a:rPr>
              <a:t>JAM</a:t>
            </a:r>
          </a:p>
          <a:p>
            <a:pPr algn="ctr" eaLnBrk="1" fontAlgn="auto" hangingPunct="1">
              <a:spcBef>
                <a:spcPts val="0"/>
              </a:spcBef>
              <a:spcAft>
                <a:spcPts val="0"/>
              </a:spcAft>
              <a:defRPr/>
            </a:pPr>
            <a:r>
              <a:rPr lang="en-US" altLang="ja-JP" sz="1800" kern="0" dirty="0">
                <a:solidFill>
                  <a:sysClr val="windowText" lastClr="000000"/>
                </a:solidFill>
              </a:rPr>
              <a:t> </a:t>
            </a:r>
            <a:r>
              <a:rPr lang="ja-JP" altLang="en-US" sz="1800" kern="0" dirty="0">
                <a:solidFill>
                  <a:sysClr val="windowText" lastClr="000000"/>
                </a:solidFill>
              </a:rPr>
              <a:t>　　　　　</a:t>
            </a:r>
            <a:r>
              <a:rPr lang="en-US" altLang="ja-JP" sz="1800" kern="0" dirty="0">
                <a:solidFill>
                  <a:sysClr val="windowText" lastClr="000000"/>
                </a:solidFill>
              </a:rPr>
              <a:t>+ </a:t>
            </a:r>
            <a:r>
              <a:rPr lang="ja-JP" altLang="en-US" sz="1800" kern="0" dirty="0">
                <a:solidFill>
                  <a:sysClr val="windowText" lastClr="000000"/>
                </a:solidFill>
              </a:rPr>
              <a:t>蒸発模型 </a:t>
            </a:r>
            <a:r>
              <a:rPr lang="en-US" altLang="ja-JP" sz="1800" kern="0" dirty="0">
                <a:solidFill>
                  <a:sysClr val="windowText" lastClr="000000"/>
                </a:solidFill>
              </a:rPr>
              <a:t>GEM</a:t>
            </a:r>
            <a:endParaRPr lang="ja-JP" altLang="en-US" sz="1800" kern="0" dirty="0">
              <a:solidFill>
                <a:sysClr val="windowText" lastClr="000000"/>
              </a:solidFill>
            </a:endParaRPr>
          </a:p>
        </p:txBody>
      </p:sp>
      <p:sp>
        <p:nvSpPr>
          <p:cNvPr id="62" name="テキスト ボックス 61"/>
          <p:cNvSpPr txBox="1"/>
          <p:nvPr/>
        </p:nvSpPr>
        <p:spPr>
          <a:xfrm>
            <a:off x="3851275" y="2335213"/>
            <a:ext cx="1593850" cy="1966912"/>
          </a:xfrm>
          <a:prstGeom prst="rect">
            <a:avLst/>
          </a:prstGeom>
          <a:solidFill>
            <a:srgbClr val="CCFFCC">
              <a:alpha val="70000"/>
            </a:srgbClr>
          </a:solidFill>
          <a:ln w="12700">
            <a:solidFill>
              <a:sysClr val="windowText" lastClr="000000"/>
            </a:solidFill>
          </a:ln>
        </p:spPr>
        <p:txBody>
          <a:bodyPr anchor="ctr" anchorCtr="1"/>
          <a:lstStyle/>
          <a:p>
            <a:pPr algn="ctr" eaLnBrk="1" fontAlgn="auto" hangingPunct="1">
              <a:spcBef>
                <a:spcPts val="0"/>
              </a:spcBef>
              <a:spcAft>
                <a:spcPts val="0"/>
              </a:spcAft>
              <a:defRPr/>
            </a:pPr>
            <a:r>
              <a:rPr lang="ja-JP" altLang="en-US" sz="1800" kern="0" dirty="0">
                <a:solidFill>
                  <a:sysClr val="windowText" lastClr="000000"/>
                </a:solidFill>
              </a:rPr>
              <a:t>　量子分子</a:t>
            </a:r>
            <a:endParaRPr lang="en-US" altLang="ja-JP" sz="1800" kern="0" dirty="0">
              <a:solidFill>
                <a:sysClr val="windowText" lastClr="000000"/>
              </a:solidFill>
            </a:endParaRPr>
          </a:p>
          <a:p>
            <a:pPr algn="ctr" eaLnBrk="1" fontAlgn="auto" hangingPunct="1">
              <a:spcBef>
                <a:spcPts val="0"/>
              </a:spcBef>
              <a:spcAft>
                <a:spcPts val="0"/>
              </a:spcAft>
              <a:defRPr/>
            </a:pPr>
            <a:r>
              <a:rPr lang="ja-JP" altLang="en-US" sz="1800" kern="0" dirty="0">
                <a:solidFill>
                  <a:sysClr val="windowText" lastClr="000000"/>
                </a:solidFill>
              </a:rPr>
              <a:t>　動力学模型</a:t>
            </a:r>
            <a:endParaRPr lang="en-US" altLang="ja-JP" sz="1800" kern="0" dirty="0">
              <a:solidFill>
                <a:sysClr val="windowText" lastClr="000000"/>
              </a:solidFill>
            </a:endParaRPr>
          </a:p>
          <a:p>
            <a:pPr algn="ctr" eaLnBrk="1" fontAlgn="auto" hangingPunct="1">
              <a:spcBef>
                <a:spcPts val="0"/>
              </a:spcBef>
              <a:spcAft>
                <a:spcPts val="0"/>
              </a:spcAft>
              <a:defRPr/>
            </a:pPr>
            <a:r>
              <a:rPr lang="ja-JP" altLang="en-US" sz="1800" kern="0" dirty="0">
                <a:solidFill>
                  <a:sysClr val="windowText" lastClr="000000"/>
                </a:solidFill>
              </a:rPr>
              <a:t>　</a:t>
            </a:r>
            <a:r>
              <a:rPr lang="en-US" altLang="ja-JP" sz="1800" kern="0" dirty="0">
                <a:solidFill>
                  <a:sysClr val="windowText" lastClr="000000"/>
                </a:solidFill>
              </a:rPr>
              <a:t>JQMD</a:t>
            </a:r>
          </a:p>
          <a:p>
            <a:pPr algn="ctr" eaLnBrk="1" fontAlgn="auto" hangingPunct="1">
              <a:spcBef>
                <a:spcPts val="0"/>
              </a:spcBef>
              <a:spcAft>
                <a:spcPts val="0"/>
              </a:spcAft>
              <a:defRPr/>
            </a:pPr>
            <a:r>
              <a:rPr lang="ja-JP" altLang="en-US" sz="1800" kern="0" dirty="0">
                <a:solidFill>
                  <a:sysClr val="windowText" lastClr="000000"/>
                </a:solidFill>
              </a:rPr>
              <a:t>　</a:t>
            </a:r>
            <a:r>
              <a:rPr lang="en-US" altLang="ja-JP" sz="1800" kern="0" dirty="0">
                <a:solidFill>
                  <a:sysClr val="windowText" lastClr="000000"/>
                </a:solidFill>
              </a:rPr>
              <a:t>+</a:t>
            </a:r>
          </a:p>
          <a:p>
            <a:pPr algn="ctr" eaLnBrk="1" fontAlgn="auto" hangingPunct="1">
              <a:spcBef>
                <a:spcPts val="0"/>
              </a:spcBef>
              <a:spcAft>
                <a:spcPts val="0"/>
              </a:spcAft>
              <a:defRPr/>
            </a:pPr>
            <a:r>
              <a:rPr lang="ja-JP" altLang="en-US" sz="1800" kern="0" dirty="0">
                <a:solidFill>
                  <a:sysClr val="windowText" lastClr="000000"/>
                </a:solidFill>
              </a:rPr>
              <a:t>　蒸発模型</a:t>
            </a:r>
            <a:endParaRPr lang="en-US" altLang="ja-JP" sz="1800" kern="0" dirty="0">
              <a:solidFill>
                <a:sysClr val="windowText" lastClr="000000"/>
              </a:solidFill>
            </a:endParaRPr>
          </a:p>
          <a:p>
            <a:pPr algn="ctr" eaLnBrk="1" fontAlgn="auto" hangingPunct="1">
              <a:spcBef>
                <a:spcPts val="0"/>
              </a:spcBef>
              <a:spcAft>
                <a:spcPts val="0"/>
              </a:spcAft>
              <a:defRPr/>
            </a:pPr>
            <a:r>
              <a:rPr lang="ja-JP" altLang="en-US" sz="1800" kern="0" dirty="0">
                <a:solidFill>
                  <a:sysClr val="windowText" lastClr="000000"/>
                </a:solidFill>
              </a:rPr>
              <a:t>　</a:t>
            </a:r>
            <a:r>
              <a:rPr lang="en-US" altLang="ja-JP" sz="1800" kern="0" dirty="0">
                <a:solidFill>
                  <a:sysClr val="windowText" lastClr="000000"/>
                </a:solidFill>
              </a:rPr>
              <a:t>GEM</a:t>
            </a:r>
          </a:p>
          <a:p>
            <a:pPr algn="ctr" eaLnBrk="1" fontAlgn="auto" hangingPunct="1">
              <a:spcBef>
                <a:spcPts val="0"/>
              </a:spcBef>
              <a:spcAft>
                <a:spcPts val="0"/>
              </a:spcAft>
              <a:defRPr/>
            </a:pPr>
            <a:endParaRPr lang="ja-JP" altLang="en-US" sz="1800" kern="0" dirty="0">
              <a:solidFill>
                <a:sysClr val="windowText" lastClr="000000"/>
              </a:solidFill>
            </a:endParaRPr>
          </a:p>
        </p:txBody>
      </p:sp>
      <p:sp>
        <p:nvSpPr>
          <p:cNvPr id="63" name="テキスト ボックス 62"/>
          <p:cNvSpPr txBox="1"/>
          <p:nvPr/>
        </p:nvSpPr>
        <p:spPr>
          <a:xfrm>
            <a:off x="650875" y="2817813"/>
            <a:ext cx="3508375" cy="1654175"/>
          </a:xfrm>
          <a:prstGeom prst="rect">
            <a:avLst/>
          </a:prstGeom>
          <a:solidFill>
            <a:srgbClr val="CCFFFF">
              <a:alpha val="70000"/>
            </a:srgbClr>
          </a:solidFill>
          <a:ln w="12700">
            <a:solidFill>
              <a:sysClr val="windowText" lastClr="000000"/>
            </a:solidFill>
          </a:ln>
        </p:spPr>
        <p:txBody>
          <a:bodyPr anchor="ctr" anchorCtr="1"/>
          <a:lstStyle/>
          <a:p>
            <a:pPr algn="ctr" eaLnBrk="1" fontAlgn="auto" hangingPunct="1">
              <a:spcBef>
                <a:spcPts val="0"/>
              </a:spcBef>
              <a:spcAft>
                <a:spcPts val="0"/>
              </a:spcAft>
              <a:defRPr/>
            </a:pPr>
            <a:r>
              <a:rPr lang="ja-JP" altLang="en-US" sz="1800" kern="0" dirty="0">
                <a:solidFill>
                  <a:sysClr val="windowText" lastClr="000000"/>
                </a:solidFill>
              </a:rPr>
              <a:t>核内カスケード模型 </a:t>
            </a:r>
            <a:r>
              <a:rPr lang="en-US" altLang="ja-JP" sz="1800" kern="0" dirty="0">
                <a:solidFill>
                  <a:sysClr val="windowText" lastClr="000000"/>
                </a:solidFill>
              </a:rPr>
              <a:t>INCL4.6</a:t>
            </a:r>
          </a:p>
          <a:p>
            <a:pPr algn="ctr" eaLnBrk="1" fontAlgn="auto" hangingPunct="1">
              <a:spcBef>
                <a:spcPts val="0"/>
              </a:spcBef>
              <a:spcAft>
                <a:spcPts val="0"/>
              </a:spcAft>
              <a:defRPr/>
            </a:pPr>
            <a:r>
              <a:rPr lang="ja-JP" altLang="en-US" sz="1800" kern="0" dirty="0">
                <a:solidFill>
                  <a:sysClr val="windowText" lastClr="000000"/>
                </a:solidFill>
              </a:rPr>
              <a:t>　　　　　　</a:t>
            </a:r>
            <a:r>
              <a:rPr lang="en-US" altLang="ja-JP" sz="1800" kern="0" dirty="0">
                <a:solidFill>
                  <a:sysClr val="windowText" lastClr="000000"/>
                </a:solidFill>
              </a:rPr>
              <a:t>+</a:t>
            </a:r>
          </a:p>
          <a:p>
            <a:pPr algn="ctr" eaLnBrk="1" fontAlgn="auto" hangingPunct="1">
              <a:spcBef>
                <a:spcPts val="0"/>
              </a:spcBef>
              <a:spcAft>
                <a:spcPts val="0"/>
              </a:spcAft>
              <a:defRPr/>
            </a:pPr>
            <a:r>
              <a:rPr lang="ja-JP" altLang="en-US" sz="1800" kern="0" dirty="0">
                <a:solidFill>
                  <a:sysClr val="windowText" lastClr="000000"/>
                </a:solidFill>
              </a:rPr>
              <a:t>　　　　　　　</a:t>
            </a:r>
            <a:r>
              <a:rPr lang="en-US" altLang="ja-JP" sz="1800" kern="0" dirty="0">
                <a:solidFill>
                  <a:sysClr val="windowText" lastClr="000000"/>
                </a:solidFill>
              </a:rPr>
              <a:t> </a:t>
            </a:r>
            <a:r>
              <a:rPr lang="ja-JP" altLang="en-US" sz="1800" kern="0" dirty="0">
                <a:solidFill>
                  <a:sysClr val="windowText" lastClr="000000"/>
                </a:solidFill>
              </a:rPr>
              <a:t>蒸発模型 </a:t>
            </a:r>
            <a:r>
              <a:rPr lang="en-US" altLang="ja-JP" sz="1800" kern="0" dirty="0">
                <a:solidFill>
                  <a:sysClr val="windowText" lastClr="000000"/>
                </a:solidFill>
              </a:rPr>
              <a:t>GEM</a:t>
            </a:r>
          </a:p>
          <a:p>
            <a:pPr algn="ctr" eaLnBrk="1" fontAlgn="auto" hangingPunct="1">
              <a:spcBef>
                <a:spcPts val="0"/>
              </a:spcBef>
              <a:spcAft>
                <a:spcPts val="0"/>
              </a:spcAft>
              <a:defRPr/>
            </a:pPr>
            <a:endParaRPr lang="en-US" altLang="ja-JP" sz="1800" kern="0" dirty="0">
              <a:solidFill>
                <a:sysClr val="windowText" lastClr="000000"/>
              </a:solidFill>
            </a:endParaRPr>
          </a:p>
          <a:p>
            <a:pPr algn="ctr" eaLnBrk="1" fontAlgn="auto" hangingPunct="1">
              <a:spcBef>
                <a:spcPts val="0"/>
              </a:spcBef>
              <a:spcAft>
                <a:spcPts val="0"/>
              </a:spcAft>
              <a:defRPr/>
            </a:pPr>
            <a:endParaRPr lang="ja-JP" altLang="en-US" sz="1800" kern="0" dirty="0">
              <a:solidFill>
                <a:sysClr val="windowText" lastClr="000000"/>
              </a:solidFill>
            </a:endParaRPr>
          </a:p>
        </p:txBody>
      </p:sp>
      <p:sp>
        <p:nvSpPr>
          <p:cNvPr id="64" name="テキスト ボックス 63"/>
          <p:cNvSpPr txBox="1"/>
          <p:nvPr/>
        </p:nvSpPr>
        <p:spPr>
          <a:xfrm>
            <a:off x="650875" y="4035425"/>
            <a:ext cx="1477963" cy="1223963"/>
          </a:xfrm>
          <a:prstGeom prst="rect">
            <a:avLst/>
          </a:prstGeom>
          <a:solidFill>
            <a:srgbClr val="FFCCCC"/>
          </a:solidFill>
          <a:ln w="12700">
            <a:solidFill>
              <a:sysClr val="windowText" lastClr="000000"/>
            </a:solidFill>
          </a:ln>
        </p:spPr>
        <p:txBody>
          <a:bodyPr anchor="ctr" anchorCtr="1"/>
          <a:lstStyle/>
          <a:p>
            <a:pPr algn="ctr" eaLnBrk="1" fontAlgn="auto" hangingPunct="1">
              <a:spcBef>
                <a:spcPts val="0"/>
              </a:spcBef>
              <a:spcAft>
                <a:spcPts val="0"/>
              </a:spcAft>
              <a:defRPr/>
            </a:pPr>
            <a:r>
              <a:rPr lang="ja-JP" altLang="en-US" sz="1800" kern="0" dirty="0">
                <a:solidFill>
                  <a:sysClr val="windowText" lastClr="000000"/>
                </a:solidFill>
              </a:rPr>
              <a:t>核データ</a:t>
            </a:r>
            <a:endParaRPr lang="en-US" altLang="ja-JP" sz="1800" kern="0" dirty="0">
              <a:solidFill>
                <a:sysClr val="windowText" lastClr="000000"/>
              </a:solidFill>
            </a:endParaRPr>
          </a:p>
          <a:p>
            <a:pPr algn="ctr" eaLnBrk="1" fontAlgn="auto" hangingPunct="1">
              <a:spcBef>
                <a:spcPts val="0"/>
              </a:spcBef>
              <a:spcAft>
                <a:spcPts val="0"/>
              </a:spcAft>
              <a:defRPr/>
            </a:pPr>
            <a:r>
              <a:rPr lang="ja-JP" altLang="en-US" sz="1800" kern="0" dirty="0">
                <a:solidFill>
                  <a:sysClr val="windowText" lastClr="000000"/>
                </a:solidFill>
              </a:rPr>
              <a:t>ライブラリ</a:t>
            </a:r>
            <a:endParaRPr lang="en-US" altLang="ja-JP" sz="1800" kern="0" dirty="0">
              <a:solidFill>
                <a:sysClr val="windowText" lastClr="000000"/>
              </a:solidFill>
            </a:endParaRPr>
          </a:p>
          <a:p>
            <a:pPr algn="ctr" eaLnBrk="1" fontAlgn="auto" hangingPunct="1">
              <a:spcBef>
                <a:spcPts val="0"/>
              </a:spcBef>
              <a:spcAft>
                <a:spcPts val="0"/>
              </a:spcAft>
              <a:defRPr/>
            </a:pPr>
            <a:r>
              <a:rPr lang="en-US" altLang="ja-JP" sz="1800" kern="0" dirty="0">
                <a:solidFill>
                  <a:sysClr val="windowText" lastClr="000000"/>
                </a:solidFill>
              </a:rPr>
              <a:t>JENDL-4.0</a:t>
            </a:r>
          </a:p>
          <a:p>
            <a:pPr algn="ctr" eaLnBrk="1" fontAlgn="auto" hangingPunct="1">
              <a:spcBef>
                <a:spcPts val="0"/>
              </a:spcBef>
              <a:spcAft>
                <a:spcPts val="0"/>
              </a:spcAft>
              <a:defRPr/>
            </a:pPr>
            <a:endParaRPr lang="en-US" altLang="ja-JP" sz="1800" kern="0" dirty="0">
              <a:solidFill>
                <a:sysClr val="windowText" lastClr="000000"/>
              </a:solidFill>
            </a:endParaRPr>
          </a:p>
        </p:txBody>
      </p:sp>
      <p:sp>
        <p:nvSpPr>
          <p:cNvPr id="65" name="テキスト ボックス 64"/>
          <p:cNvSpPr txBox="1"/>
          <p:nvPr/>
        </p:nvSpPr>
        <p:spPr>
          <a:xfrm>
            <a:off x="5445125" y="1303338"/>
            <a:ext cx="906463" cy="646112"/>
          </a:xfrm>
          <a:prstGeom prst="rect">
            <a:avLst/>
          </a:prstGeom>
          <a:solidFill>
            <a:srgbClr val="0000CC"/>
          </a:solidFill>
          <a:ln w="28575">
            <a:solidFill>
              <a:sysClr val="windowText" lastClr="000000"/>
            </a:solidFill>
          </a:ln>
        </p:spPr>
        <p:txBody>
          <a:bodyPr anchor="ctr" anchorCtr="1"/>
          <a:lstStyle/>
          <a:p>
            <a:pPr algn="ctr" eaLnBrk="1" fontAlgn="auto" hangingPunct="1">
              <a:spcBef>
                <a:spcPts val="0"/>
              </a:spcBef>
              <a:spcAft>
                <a:spcPts val="0"/>
              </a:spcAft>
              <a:defRPr/>
            </a:pPr>
            <a:r>
              <a:rPr lang="en-US" altLang="ja-JP" sz="1800" kern="0" dirty="0">
                <a:solidFill>
                  <a:srgbClr val="FFFF00"/>
                </a:solidFill>
              </a:rPr>
              <a:t>μ</a:t>
            </a:r>
            <a:r>
              <a:rPr lang="ja-JP" altLang="en-US" sz="1800" kern="0" dirty="0">
                <a:solidFill>
                  <a:srgbClr val="FFFF00"/>
                </a:solidFill>
              </a:rPr>
              <a:t>粒子</a:t>
            </a:r>
          </a:p>
        </p:txBody>
      </p:sp>
      <p:sp>
        <p:nvSpPr>
          <p:cNvPr id="66" name="テキスト ボックス 65"/>
          <p:cNvSpPr txBox="1"/>
          <p:nvPr/>
        </p:nvSpPr>
        <p:spPr>
          <a:xfrm>
            <a:off x="6351588" y="2335213"/>
            <a:ext cx="977900" cy="2641600"/>
          </a:xfrm>
          <a:prstGeom prst="rect">
            <a:avLst/>
          </a:prstGeom>
          <a:solidFill>
            <a:srgbClr val="FFCCCC"/>
          </a:solidFill>
          <a:ln w="12700">
            <a:solidFill>
              <a:sysClr val="windowText" lastClr="000000"/>
            </a:solidFill>
          </a:ln>
        </p:spPr>
        <p:txBody>
          <a:bodyPr lIns="36000" rIns="36000" anchor="ctr" anchorCtr="1"/>
          <a:lstStyle/>
          <a:p>
            <a:pPr algn="ctr" eaLnBrk="1" fontAlgn="auto" hangingPunct="1">
              <a:spcBef>
                <a:spcPts val="0"/>
              </a:spcBef>
              <a:spcAft>
                <a:spcPts val="0"/>
              </a:spcAft>
              <a:defRPr/>
            </a:pPr>
            <a:r>
              <a:rPr lang="ja-JP" altLang="en-US" sz="1600" kern="0" dirty="0">
                <a:solidFill>
                  <a:sysClr val="windowText" lastClr="000000"/>
                </a:solidFill>
              </a:rPr>
              <a:t>原子</a:t>
            </a:r>
            <a:endParaRPr lang="en-US" altLang="ja-JP" sz="1600" kern="0" dirty="0">
              <a:solidFill>
                <a:sysClr val="windowText" lastClr="000000"/>
              </a:solidFill>
            </a:endParaRPr>
          </a:p>
          <a:p>
            <a:pPr algn="ctr" eaLnBrk="1" fontAlgn="auto" hangingPunct="1">
              <a:spcBef>
                <a:spcPts val="0"/>
              </a:spcBef>
              <a:spcAft>
                <a:spcPts val="0"/>
              </a:spcAft>
              <a:defRPr/>
            </a:pPr>
            <a:r>
              <a:rPr lang="ja-JP" altLang="en-US" sz="1600" kern="0" dirty="0">
                <a:solidFill>
                  <a:sysClr val="windowText" lastClr="000000"/>
                </a:solidFill>
              </a:rPr>
              <a:t>データ</a:t>
            </a:r>
            <a:endParaRPr lang="en-US" altLang="ja-JP" sz="1600" kern="0" dirty="0">
              <a:solidFill>
                <a:sysClr val="windowText" lastClr="000000"/>
              </a:solidFill>
            </a:endParaRPr>
          </a:p>
          <a:p>
            <a:pPr algn="ctr" eaLnBrk="1" fontAlgn="auto" hangingPunct="1">
              <a:spcBef>
                <a:spcPts val="0"/>
              </a:spcBef>
              <a:spcAft>
                <a:spcPts val="0"/>
              </a:spcAft>
              <a:defRPr/>
            </a:pPr>
            <a:r>
              <a:rPr lang="ja-JP" altLang="en-US" sz="1600" kern="0" dirty="0">
                <a:solidFill>
                  <a:sysClr val="windowText" lastClr="000000"/>
                </a:solidFill>
              </a:rPr>
              <a:t>ライブラリ</a:t>
            </a:r>
            <a:endParaRPr lang="en-US" altLang="ja-JP" sz="1600" kern="0" dirty="0">
              <a:solidFill>
                <a:sysClr val="windowText" lastClr="000000"/>
              </a:solidFill>
            </a:endParaRPr>
          </a:p>
          <a:p>
            <a:pPr algn="ctr" eaLnBrk="1" fontAlgn="auto" hangingPunct="1">
              <a:spcBef>
                <a:spcPts val="0"/>
              </a:spcBef>
              <a:spcAft>
                <a:spcPts val="0"/>
              </a:spcAft>
              <a:defRPr/>
            </a:pPr>
            <a:r>
              <a:rPr lang="en-US" altLang="ja-JP" sz="1400" kern="0" dirty="0">
                <a:solidFill>
                  <a:sysClr val="windowText" lastClr="000000"/>
                </a:solidFill>
              </a:rPr>
              <a:t>EEDL /</a:t>
            </a:r>
            <a:r>
              <a:rPr lang="ja-JP" altLang="en-US" sz="1400" kern="0" dirty="0">
                <a:solidFill>
                  <a:sysClr val="windowText" lastClr="000000"/>
                </a:solidFill>
              </a:rPr>
              <a:t>　</a:t>
            </a:r>
            <a:r>
              <a:rPr lang="en-US" altLang="ja-JP" sz="1400" kern="0" dirty="0">
                <a:solidFill>
                  <a:sysClr val="windowText" lastClr="000000"/>
                </a:solidFill>
              </a:rPr>
              <a:t>ITS3.0 /</a:t>
            </a:r>
          </a:p>
          <a:p>
            <a:pPr algn="ctr" eaLnBrk="1" fontAlgn="auto" hangingPunct="1">
              <a:spcBef>
                <a:spcPts val="0"/>
              </a:spcBef>
              <a:spcAft>
                <a:spcPts val="0"/>
              </a:spcAft>
              <a:defRPr/>
            </a:pPr>
            <a:r>
              <a:rPr lang="en-US" altLang="ja-JP" sz="1400" kern="0" dirty="0">
                <a:solidFill>
                  <a:sysClr val="windowText" lastClr="000000"/>
                </a:solidFill>
              </a:rPr>
              <a:t>EPDL97</a:t>
            </a:r>
          </a:p>
          <a:p>
            <a:pPr algn="ctr" eaLnBrk="1" fontAlgn="auto" hangingPunct="1">
              <a:spcBef>
                <a:spcPts val="0"/>
              </a:spcBef>
              <a:spcAft>
                <a:spcPts val="0"/>
              </a:spcAft>
              <a:defRPr/>
            </a:pPr>
            <a:endParaRPr lang="en-US" altLang="ja-JP" sz="1400" kern="0" dirty="0">
              <a:solidFill>
                <a:sysClr val="windowText" lastClr="000000"/>
              </a:solidFill>
            </a:endParaRPr>
          </a:p>
          <a:p>
            <a:pPr algn="ctr" eaLnBrk="1" fontAlgn="auto" hangingPunct="1">
              <a:spcBef>
                <a:spcPts val="0"/>
              </a:spcBef>
              <a:spcAft>
                <a:spcPts val="0"/>
              </a:spcAft>
              <a:defRPr/>
            </a:pPr>
            <a:r>
              <a:rPr lang="en-US" altLang="ja-JP" sz="1400" kern="0" dirty="0">
                <a:solidFill>
                  <a:sysClr val="windowText" lastClr="000000"/>
                </a:solidFill>
              </a:rPr>
              <a:t>or</a:t>
            </a:r>
          </a:p>
          <a:p>
            <a:pPr algn="ctr" eaLnBrk="1" fontAlgn="auto" hangingPunct="1">
              <a:spcBef>
                <a:spcPts val="0"/>
              </a:spcBef>
              <a:spcAft>
                <a:spcPts val="0"/>
              </a:spcAft>
              <a:defRPr/>
            </a:pPr>
            <a:endParaRPr lang="en-US" altLang="ja-JP" sz="1400" kern="0" dirty="0">
              <a:solidFill>
                <a:sysClr val="windowText" lastClr="000000"/>
              </a:solidFill>
            </a:endParaRPr>
          </a:p>
          <a:p>
            <a:pPr algn="ctr" eaLnBrk="1" fontAlgn="auto" hangingPunct="1">
              <a:spcBef>
                <a:spcPts val="0"/>
              </a:spcBef>
              <a:spcAft>
                <a:spcPts val="0"/>
              </a:spcAft>
              <a:defRPr/>
            </a:pPr>
            <a:r>
              <a:rPr lang="en-US" altLang="ja-JP" sz="1800" kern="0" dirty="0">
                <a:solidFill>
                  <a:sysClr val="windowText" lastClr="000000"/>
                </a:solidFill>
              </a:rPr>
              <a:t>EGS5</a:t>
            </a:r>
          </a:p>
          <a:p>
            <a:pPr algn="ctr" eaLnBrk="1" fontAlgn="auto" hangingPunct="1">
              <a:spcBef>
                <a:spcPts val="0"/>
              </a:spcBef>
              <a:spcAft>
                <a:spcPts val="0"/>
              </a:spcAft>
              <a:defRPr/>
            </a:pPr>
            <a:endParaRPr lang="en-US" altLang="ja-JP" sz="1800" kern="0" dirty="0">
              <a:solidFill>
                <a:sysClr val="windowText" lastClr="000000"/>
              </a:solidFill>
            </a:endParaRPr>
          </a:p>
        </p:txBody>
      </p:sp>
      <p:sp>
        <p:nvSpPr>
          <p:cNvPr id="67" name="テキスト ボックス 66"/>
          <p:cNvSpPr txBox="1"/>
          <p:nvPr/>
        </p:nvSpPr>
        <p:spPr>
          <a:xfrm>
            <a:off x="7329488" y="2335213"/>
            <a:ext cx="1495425" cy="2641600"/>
          </a:xfrm>
          <a:prstGeom prst="rect">
            <a:avLst/>
          </a:prstGeom>
          <a:solidFill>
            <a:srgbClr val="FFCCCC"/>
          </a:solidFill>
          <a:ln w="12700">
            <a:solidFill>
              <a:sysClr val="windowText" lastClr="000000"/>
            </a:solidFill>
          </a:ln>
        </p:spPr>
        <p:txBody>
          <a:bodyPr lIns="36000" rIns="36000" anchor="ctr" anchorCtr="1"/>
          <a:lstStyle/>
          <a:p>
            <a:pPr algn="ctr" eaLnBrk="1" fontAlgn="auto" hangingPunct="1">
              <a:spcBef>
                <a:spcPts val="0"/>
              </a:spcBef>
              <a:spcAft>
                <a:spcPts val="0"/>
              </a:spcAft>
              <a:defRPr/>
            </a:pPr>
            <a:endParaRPr lang="ja-JP" altLang="en-US" sz="1800" kern="0" dirty="0">
              <a:solidFill>
                <a:sysClr val="windowText" lastClr="000000"/>
              </a:solidFill>
            </a:endParaRPr>
          </a:p>
        </p:txBody>
      </p:sp>
      <p:sp>
        <p:nvSpPr>
          <p:cNvPr id="68" name="テキスト ボックス 67"/>
          <p:cNvSpPr txBox="1"/>
          <p:nvPr/>
        </p:nvSpPr>
        <p:spPr>
          <a:xfrm>
            <a:off x="7343775" y="1303338"/>
            <a:ext cx="1470025" cy="646112"/>
          </a:xfrm>
          <a:prstGeom prst="rect">
            <a:avLst/>
          </a:prstGeom>
          <a:solidFill>
            <a:srgbClr val="0000CC"/>
          </a:solidFill>
          <a:ln w="28575">
            <a:solidFill>
              <a:sysClr val="windowText" lastClr="000000"/>
            </a:solidFill>
          </a:ln>
        </p:spPr>
        <p:txBody>
          <a:bodyPr anchor="ctr" anchorCtr="1"/>
          <a:lstStyle/>
          <a:p>
            <a:pPr algn="ctr" eaLnBrk="1" fontAlgn="auto" hangingPunct="1">
              <a:spcBef>
                <a:spcPts val="0"/>
              </a:spcBef>
              <a:spcAft>
                <a:spcPts val="0"/>
              </a:spcAft>
              <a:defRPr/>
            </a:pPr>
            <a:r>
              <a:rPr lang="ja-JP" altLang="en-US" sz="1800" kern="0" dirty="0">
                <a:solidFill>
                  <a:srgbClr val="FFFF00"/>
                </a:solidFill>
              </a:rPr>
              <a:t>光子</a:t>
            </a:r>
          </a:p>
        </p:txBody>
      </p:sp>
      <p:sp>
        <p:nvSpPr>
          <p:cNvPr id="69" name="テキスト ボックス 68"/>
          <p:cNvSpPr txBox="1"/>
          <p:nvPr/>
        </p:nvSpPr>
        <p:spPr>
          <a:xfrm>
            <a:off x="887413" y="1971675"/>
            <a:ext cx="979487" cy="339725"/>
          </a:xfrm>
          <a:prstGeom prst="rect">
            <a:avLst/>
          </a:prstGeom>
          <a:noFill/>
        </p:spPr>
        <p:txBody>
          <a:bodyPr wrap="none">
            <a:spAutoFit/>
          </a:bodyPr>
          <a:lstStyle/>
          <a:p>
            <a:pPr eaLnBrk="1" fontAlgn="auto" hangingPunct="1">
              <a:spcBef>
                <a:spcPts val="0"/>
              </a:spcBef>
              <a:spcAft>
                <a:spcPts val="0"/>
              </a:spcAft>
              <a:defRPr/>
            </a:pPr>
            <a:r>
              <a:rPr lang="en-US" altLang="ja-JP" sz="1600" kern="0" dirty="0">
                <a:solidFill>
                  <a:sysClr val="windowText" lastClr="000000"/>
                </a:solidFill>
              </a:rPr>
              <a:t>200 GeV</a:t>
            </a:r>
            <a:endParaRPr lang="ja-JP" altLang="en-US" sz="1600" kern="0" dirty="0">
              <a:solidFill>
                <a:sysClr val="windowText" lastClr="000000"/>
              </a:solidFill>
            </a:endParaRPr>
          </a:p>
        </p:txBody>
      </p:sp>
      <p:sp>
        <p:nvSpPr>
          <p:cNvPr id="70" name="テキスト ボックス 69"/>
          <p:cNvSpPr txBox="1"/>
          <p:nvPr/>
        </p:nvSpPr>
        <p:spPr>
          <a:xfrm>
            <a:off x="4127500" y="2039938"/>
            <a:ext cx="1171575" cy="338137"/>
          </a:xfrm>
          <a:prstGeom prst="rect">
            <a:avLst/>
          </a:prstGeom>
          <a:noFill/>
        </p:spPr>
        <p:txBody>
          <a:bodyPr wrap="none">
            <a:spAutoFit/>
          </a:bodyPr>
          <a:lstStyle/>
          <a:p>
            <a:pPr eaLnBrk="1" fontAlgn="auto" hangingPunct="1">
              <a:spcBef>
                <a:spcPts val="0"/>
              </a:spcBef>
              <a:spcAft>
                <a:spcPts val="0"/>
              </a:spcAft>
              <a:defRPr/>
            </a:pPr>
            <a:r>
              <a:rPr lang="en-US" altLang="ja-JP" sz="1600" kern="0" dirty="0">
                <a:solidFill>
                  <a:sysClr val="windowText" lastClr="000000"/>
                </a:solidFill>
              </a:rPr>
              <a:t>100 GeV/n</a:t>
            </a:r>
            <a:endParaRPr lang="ja-JP" altLang="en-US" sz="1600" kern="0" dirty="0">
              <a:solidFill>
                <a:sysClr val="windowText" lastClr="000000"/>
              </a:solidFill>
            </a:endParaRPr>
          </a:p>
        </p:txBody>
      </p:sp>
      <p:sp>
        <p:nvSpPr>
          <p:cNvPr id="71" name="テキスト ボックス 70"/>
          <p:cNvSpPr txBox="1"/>
          <p:nvPr/>
        </p:nvSpPr>
        <p:spPr>
          <a:xfrm>
            <a:off x="873125" y="2530475"/>
            <a:ext cx="938213" cy="338138"/>
          </a:xfrm>
          <a:prstGeom prst="rect">
            <a:avLst/>
          </a:prstGeom>
          <a:noFill/>
        </p:spPr>
        <p:txBody>
          <a:bodyPr wrap="none">
            <a:spAutoFit/>
          </a:bodyPr>
          <a:lstStyle/>
          <a:p>
            <a:pPr eaLnBrk="1" fontAlgn="auto" hangingPunct="1">
              <a:spcBef>
                <a:spcPts val="0"/>
              </a:spcBef>
              <a:spcAft>
                <a:spcPts val="0"/>
              </a:spcAft>
              <a:defRPr/>
            </a:pPr>
            <a:r>
              <a:rPr lang="en-US" altLang="ja-JP" sz="1600" kern="0" dirty="0">
                <a:solidFill>
                  <a:sysClr val="windowText" lastClr="000000"/>
                </a:solidFill>
              </a:rPr>
              <a:t>3.0 GeV</a:t>
            </a:r>
            <a:endParaRPr lang="ja-JP" altLang="en-US" sz="1600" kern="0" dirty="0">
              <a:solidFill>
                <a:sysClr val="windowText" lastClr="000000"/>
              </a:solidFill>
            </a:endParaRPr>
          </a:p>
        </p:txBody>
      </p:sp>
      <p:sp>
        <p:nvSpPr>
          <p:cNvPr id="72" name="テキスト ボックス 71"/>
          <p:cNvSpPr txBox="1"/>
          <p:nvPr/>
        </p:nvSpPr>
        <p:spPr>
          <a:xfrm>
            <a:off x="920750" y="3724275"/>
            <a:ext cx="912813" cy="338138"/>
          </a:xfrm>
          <a:prstGeom prst="rect">
            <a:avLst/>
          </a:prstGeom>
          <a:noFill/>
        </p:spPr>
        <p:txBody>
          <a:bodyPr wrap="none">
            <a:spAutoFit/>
          </a:bodyPr>
          <a:lstStyle/>
          <a:p>
            <a:pPr eaLnBrk="1" fontAlgn="auto" hangingPunct="1">
              <a:spcBef>
                <a:spcPts val="0"/>
              </a:spcBef>
              <a:spcAft>
                <a:spcPts val="0"/>
              </a:spcAft>
              <a:defRPr/>
            </a:pPr>
            <a:r>
              <a:rPr lang="en-US" altLang="ja-JP" sz="1600" kern="0" dirty="0">
                <a:solidFill>
                  <a:sysClr val="windowText" lastClr="000000"/>
                </a:solidFill>
              </a:rPr>
              <a:t>20 MeV</a:t>
            </a:r>
            <a:endParaRPr lang="ja-JP" altLang="en-US" sz="1600" kern="0" dirty="0">
              <a:solidFill>
                <a:sysClr val="windowText" lastClr="000000"/>
              </a:solidFill>
            </a:endParaRPr>
          </a:p>
        </p:txBody>
      </p:sp>
      <p:sp>
        <p:nvSpPr>
          <p:cNvPr id="73" name="テキスト ボックス 72"/>
          <p:cNvSpPr txBox="1"/>
          <p:nvPr/>
        </p:nvSpPr>
        <p:spPr>
          <a:xfrm>
            <a:off x="912813" y="4970463"/>
            <a:ext cx="920750" cy="338137"/>
          </a:xfrm>
          <a:prstGeom prst="rect">
            <a:avLst/>
          </a:prstGeom>
          <a:noFill/>
        </p:spPr>
        <p:txBody>
          <a:bodyPr wrap="none">
            <a:spAutoFit/>
          </a:bodyPr>
          <a:lstStyle/>
          <a:p>
            <a:pPr eaLnBrk="1" fontAlgn="auto" hangingPunct="1">
              <a:spcBef>
                <a:spcPts val="0"/>
              </a:spcBef>
              <a:spcAft>
                <a:spcPts val="0"/>
              </a:spcAft>
              <a:defRPr/>
            </a:pPr>
            <a:r>
              <a:rPr lang="en-US" altLang="ja-JP" sz="1600" kern="0" dirty="0">
                <a:solidFill>
                  <a:sysClr val="windowText" lastClr="000000"/>
                </a:solidFill>
              </a:rPr>
              <a:t>10</a:t>
            </a:r>
            <a:r>
              <a:rPr lang="en-US" altLang="ja-JP" sz="1600" kern="0" baseline="30000" dirty="0">
                <a:solidFill>
                  <a:sysClr val="windowText" lastClr="000000"/>
                </a:solidFill>
              </a:rPr>
              <a:t>-5</a:t>
            </a:r>
            <a:r>
              <a:rPr lang="en-US" altLang="ja-JP" sz="1600" kern="0" dirty="0">
                <a:solidFill>
                  <a:sysClr val="windowText" lastClr="000000"/>
                </a:solidFill>
              </a:rPr>
              <a:t> </a:t>
            </a:r>
            <a:r>
              <a:rPr lang="en-US" altLang="ja-JP" sz="1600" kern="0" dirty="0" err="1">
                <a:solidFill>
                  <a:sysClr val="windowText" lastClr="000000"/>
                </a:solidFill>
              </a:rPr>
              <a:t>eV</a:t>
            </a:r>
            <a:endParaRPr lang="ja-JP" altLang="en-US" sz="1600" kern="0" dirty="0">
              <a:solidFill>
                <a:sysClr val="windowText" lastClr="000000"/>
              </a:solidFill>
            </a:endParaRPr>
          </a:p>
        </p:txBody>
      </p:sp>
      <p:sp>
        <p:nvSpPr>
          <p:cNvPr id="74" name="テキスト ボックス 73"/>
          <p:cNvSpPr txBox="1"/>
          <p:nvPr/>
        </p:nvSpPr>
        <p:spPr>
          <a:xfrm>
            <a:off x="2635250" y="4141788"/>
            <a:ext cx="800100" cy="338137"/>
          </a:xfrm>
          <a:prstGeom prst="rect">
            <a:avLst/>
          </a:prstGeom>
          <a:noFill/>
        </p:spPr>
        <p:txBody>
          <a:bodyPr wrap="none">
            <a:spAutoFit/>
          </a:bodyPr>
          <a:lstStyle/>
          <a:p>
            <a:pPr eaLnBrk="1" fontAlgn="auto" hangingPunct="1">
              <a:spcBef>
                <a:spcPts val="0"/>
              </a:spcBef>
              <a:spcAft>
                <a:spcPts val="0"/>
              </a:spcAft>
              <a:defRPr/>
            </a:pPr>
            <a:r>
              <a:rPr lang="en-US" altLang="ja-JP" sz="1600" kern="0" dirty="0">
                <a:solidFill>
                  <a:sysClr val="windowText" lastClr="000000"/>
                </a:solidFill>
              </a:rPr>
              <a:t>1 MeV</a:t>
            </a:r>
            <a:endParaRPr lang="ja-JP" altLang="en-US" sz="1600" kern="0" dirty="0">
              <a:solidFill>
                <a:sysClr val="windowText" lastClr="000000"/>
              </a:solidFill>
            </a:endParaRPr>
          </a:p>
        </p:txBody>
      </p:sp>
      <p:sp>
        <p:nvSpPr>
          <p:cNvPr id="75" name="テキスト ボックス 74"/>
          <p:cNvSpPr txBox="1"/>
          <p:nvPr/>
        </p:nvSpPr>
        <p:spPr>
          <a:xfrm>
            <a:off x="2635250" y="4684713"/>
            <a:ext cx="703263" cy="339725"/>
          </a:xfrm>
          <a:prstGeom prst="rect">
            <a:avLst/>
          </a:prstGeom>
          <a:noFill/>
        </p:spPr>
        <p:txBody>
          <a:bodyPr wrap="none">
            <a:spAutoFit/>
          </a:bodyPr>
          <a:lstStyle/>
          <a:p>
            <a:pPr eaLnBrk="1" fontAlgn="auto" hangingPunct="1">
              <a:spcBef>
                <a:spcPts val="0"/>
              </a:spcBef>
              <a:spcAft>
                <a:spcPts val="0"/>
              </a:spcAft>
              <a:defRPr/>
            </a:pPr>
            <a:r>
              <a:rPr lang="en-US" altLang="ja-JP" sz="1600" kern="0" dirty="0">
                <a:solidFill>
                  <a:sysClr val="windowText" lastClr="000000"/>
                </a:solidFill>
              </a:rPr>
              <a:t>1 keV</a:t>
            </a:r>
            <a:endParaRPr lang="ja-JP" altLang="en-US" sz="1600" kern="0" dirty="0">
              <a:solidFill>
                <a:sysClr val="windowText" lastClr="000000"/>
              </a:solidFill>
            </a:endParaRPr>
          </a:p>
        </p:txBody>
      </p:sp>
      <p:sp>
        <p:nvSpPr>
          <p:cNvPr id="76" name="テキスト ボックス 75"/>
          <p:cNvSpPr txBox="1"/>
          <p:nvPr/>
        </p:nvSpPr>
        <p:spPr>
          <a:xfrm>
            <a:off x="4159250" y="4014788"/>
            <a:ext cx="1106488" cy="339725"/>
          </a:xfrm>
          <a:prstGeom prst="rect">
            <a:avLst/>
          </a:prstGeom>
          <a:noFill/>
        </p:spPr>
        <p:txBody>
          <a:bodyPr wrap="none">
            <a:spAutoFit/>
          </a:bodyPr>
          <a:lstStyle/>
          <a:p>
            <a:pPr eaLnBrk="1" fontAlgn="auto" hangingPunct="1">
              <a:spcBef>
                <a:spcPts val="0"/>
              </a:spcBef>
              <a:spcAft>
                <a:spcPts val="0"/>
              </a:spcAft>
              <a:defRPr/>
            </a:pPr>
            <a:r>
              <a:rPr lang="en-US" altLang="ja-JP" sz="1600" kern="0" dirty="0">
                <a:solidFill>
                  <a:sysClr val="windowText" lastClr="000000"/>
                </a:solidFill>
              </a:rPr>
              <a:t>10 MeV/n</a:t>
            </a:r>
            <a:endParaRPr lang="ja-JP" altLang="en-US" sz="1600" kern="0" dirty="0">
              <a:solidFill>
                <a:sysClr val="windowText" lastClr="000000"/>
              </a:solidFill>
            </a:endParaRPr>
          </a:p>
        </p:txBody>
      </p:sp>
      <p:sp>
        <p:nvSpPr>
          <p:cNvPr id="77" name="テキスト ボックス 76"/>
          <p:cNvSpPr txBox="1"/>
          <p:nvPr/>
        </p:nvSpPr>
        <p:spPr>
          <a:xfrm>
            <a:off x="7650163" y="2028825"/>
            <a:ext cx="979487" cy="338138"/>
          </a:xfrm>
          <a:prstGeom prst="rect">
            <a:avLst/>
          </a:prstGeom>
          <a:noFill/>
        </p:spPr>
        <p:txBody>
          <a:bodyPr wrap="none">
            <a:spAutoFit/>
          </a:bodyPr>
          <a:lstStyle/>
          <a:p>
            <a:pPr eaLnBrk="1" fontAlgn="auto" hangingPunct="1">
              <a:spcBef>
                <a:spcPts val="0"/>
              </a:spcBef>
              <a:spcAft>
                <a:spcPts val="0"/>
              </a:spcAft>
              <a:defRPr/>
            </a:pPr>
            <a:r>
              <a:rPr lang="en-US" altLang="ja-JP" sz="1600" kern="0" dirty="0">
                <a:solidFill>
                  <a:sysClr val="windowText" lastClr="000000"/>
                </a:solidFill>
              </a:rPr>
              <a:t>100 GeV</a:t>
            </a:r>
            <a:endParaRPr lang="ja-JP" altLang="en-US" sz="1600" kern="0" dirty="0">
              <a:solidFill>
                <a:sysClr val="windowText" lastClr="000000"/>
              </a:solidFill>
            </a:endParaRPr>
          </a:p>
        </p:txBody>
      </p:sp>
      <p:sp>
        <p:nvSpPr>
          <p:cNvPr id="78" name="テキスト ボックス 77"/>
          <p:cNvSpPr txBox="1"/>
          <p:nvPr/>
        </p:nvSpPr>
        <p:spPr>
          <a:xfrm>
            <a:off x="6351588" y="2028825"/>
            <a:ext cx="993775" cy="338138"/>
          </a:xfrm>
          <a:prstGeom prst="rect">
            <a:avLst/>
          </a:prstGeom>
          <a:noFill/>
        </p:spPr>
        <p:txBody>
          <a:bodyPr wrap="none">
            <a:spAutoFit/>
          </a:bodyPr>
          <a:lstStyle/>
          <a:p>
            <a:pPr eaLnBrk="1" fontAlgn="auto" hangingPunct="1">
              <a:spcBef>
                <a:spcPts val="0"/>
              </a:spcBef>
              <a:spcAft>
                <a:spcPts val="0"/>
              </a:spcAft>
              <a:defRPr/>
            </a:pPr>
            <a:r>
              <a:rPr lang="en-US" altLang="ja-JP" sz="1600" kern="0" dirty="0">
                <a:solidFill>
                  <a:sysClr val="windowText" lastClr="000000"/>
                </a:solidFill>
              </a:rPr>
              <a:t>100</a:t>
            </a:r>
            <a:r>
              <a:rPr lang="ja-JP" altLang="en-US" sz="1600" kern="0" dirty="0">
                <a:solidFill>
                  <a:sysClr val="windowText" lastClr="000000"/>
                </a:solidFill>
              </a:rPr>
              <a:t> </a:t>
            </a:r>
            <a:r>
              <a:rPr lang="en-US" altLang="ja-JP" sz="1600" kern="0" dirty="0" err="1">
                <a:solidFill>
                  <a:sysClr val="windowText" lastClr="000000"/>
                </a:solidFill>
              </a:rPr>
              <a:t>GeV</a:t>
            </a:r>
            <a:endParaRPr lang="ja-JP" altLang="en-US" sz="1600" kern="0" dirty="0">
              <a:solidFill>
                <a:sysClr val="windowText" lastClr="000000"/>
              </a:solidFill>
            </a:endParaRPr>
          </a:p>
        </p:txBody>
      </p:sp>
      <p:sp>
        <p:nvSpPr>
          <p:cNvPr id="79" name="テキスト ボックス 78"/>
          <p:cNvSpPr txBox="1"/>
          <p:nvPr/>
        </p:nvSpPr>
        <p:spPr>
          <a:xfrm>
            <a:off x="6488113" y="4665663"/>
            <a:ext cx="704850" cy="338137"/>
          </a:xfrm>
          <a:prstGeom prst="rect">
            <a:avLst/>
          </a:prstGeom>
          <a:noFill/>
        </p:spPr>
        <p:txBody>
          <a:bodyPr wrap="none">
            <a:spAutoFit/>
          </a:bodyPr>
          <a:lstStyle/>
          <a:p>
            <a:pPr eaLnBrk="1" fontAlgn="auto" hangingPunct="1">
              <a:spcBef>
                <a:spcPts val="0"/>
              </a:spcBef>
              <a:spcAft>
                <a:spcPts val="0"/>
              </a:spcAft>
              <a:defRPr/>
            </a:pPr>
            <a:r>
              <a:rPr lang="en-US" altLang="ja-JP" sz="1600" kern="0" dirty="0">
                <a:solidFill>
                  <a:sysClr val="windowText" lastClr="000000"/>
                </a:solidFill>
              </a:rPr>
              <a:t>1 keV</a:t>
            </a:r>
            <a:endParaRPr lang="ja-JP" altLang="en-US" sz="1600" kern="0" dirty="0">
              <a:solidFill>
                <a:sysClr val="windowText" lastClr="000000"/>
              </a:solidFill>
            </a:endParaRPr>
          </a:p>
        </p:txBody>
      </p:sp>
      <p:sp>
        <p:nvSpPr>
          <p:cNvPr id="80" name="テキスト ボックス 79"/>
          <p:cNvSpPr txBox="1"/>
          <p:nvPr/>
        </p:nvSpPr>
        <p:spPr>
          <a:xfrm>
            <a:off x="7716838" y="4676775"/>
            <a:ext cx="704850" cy="339725"/>
          </a:xfrm>
          <a:prstGeom prst="rect">
            <a:avLst/>
          </a:prstGeom>
          <a:noFill/>
        </p:spPr>
        <p:txBody>
          <a:bodyPr wrap="none">
            <a:spAutoFit/>
          </a:bodyPr>
          <a:lstStyle/>
          <a:p>
            <a:pPr eaLnBrk="1" fontAlgn="auto" hangingPunct="1">
              <a:spcBef>
                <a:spcPts val="0"/>
              </a:spcBef>
              <a:spcAft>
                <a:spcPts val="0"/>
              </a:spcAft>
              <a:defRPr/>
            </a:pPr>
            <a:r>
              <a:rPr lang="en-US" altLang="ja-JP" sz="1600" kern="0" dirty="0">
                <a:solidFill>
                  <a:sysClr val="windowText" lastClr="000000"/>
                </a:solidFill>
              </a:rPr>
              <a:t>1 keV</a:t>
            </a:r>
            <a:endParaRPr lang="ja-JP" altLang="en-US" sz="1600" kern="0" dirty="0">
              <a:solidFill>
                <a:sysClr val="windowText" lastClr="000000"/>
              </a:solidFill>
            </a:endParaRPr>
          </a:p>
        </p:txBody>
      </p:sp>
      <p:sp>
        <p:nvSpPr>
          <p:cNvPr id="81" name="テキスト ボックス 80"/>
          <p:cNvSpPr txBox="1"/>
          <p:nvPr/>
        </p:nvSpPr>
        <p:spPr>
          <a:xfrm>
            <a:off x="5449888" y="2335213"/>
            <a:ext cx="901700" cy="1679575"/>
          </a:xfrm>
          <a:prstGeom prst="rect">
            <a:avLst/>
          </a:prstGeom>
          <a:solidFill>
            <a:srgbClr val="00B0F0">
              <a:alpha val="30000"/>
            </a:srgbClr>
          </a:solidFill>
          <a:ln w="12700">
            <a:solidFill>
              <a:sysClr val="windowText" lastClr="000000"/>
            </a:solidFill>
          </a:ln>
        </p:spPr>
        <p:txBody>
          <a:bodyPr lIns="0" rIns="0" anchor="ctr" anchorCtr="1"/>
          <a:lstStyle/>
          <a:p>
            <a:pPr algn="ctr" eaLnBrk="1" fontAlgn="auto" hangingPunct="1">
              <a:spcBef>
                <a:spcPts val="0"/>
              </a:spcBef>
              <a:spcAft>
                <a:spcPts val="0"/>
              </a:spcAft>
              <a:defRPr/>
            </a:pPr>
            <a:r>
              <a:rPr lang="ja-JP" altLang="en-US" sz="1400" kern="0" dirty="0">
                <a:solidFill>
                  <a:sysClr val="windowText" lastClr="000000"/>
                </a:solidFill>
              </a:rPr>
              <a:t>仮想光子</a:t>
            </a:r>
            <a:endParaRPr lang="en-US" altLang="ja-JP" sz="1400" kern="0" dirty="0">
              <a:solidFill>
                <a:sysClr val="windowText" lastClr="000000"/>
              </a:solidFill>
            </a:endParaRPr>
          </a:p>
          <a:p>
            <a:pPr algn="ctr" eaLnBrk="1" fontAlgn="auto" hangingPunct="1">
              <a:spcBef>
                <a:spcPts val="0"/>
              </a:spcBef>
              <a:spcAft>
                <a:spcPts val="0"/>
              </a:spcAft>
              <a:defRPr/>
            </a:pPr>
            <a:r>
              <a:rPr lang="ja-JP" altLang="en-US" sz="1400" kern="0" dirty="0">
                <a:solidFill>
                  <a:sysClr val="windowText" lastClr="000000"/>
                </a:solidFill>
              </a:rPr>
              <a:t>核反応</a:t>
            </a:r>
            <a:endParaRPr lang="en-US" altLang="ja-JP" sz="1400" kern="0" dirty="0">
              <a:solidFill>
                <a:sysClr val="windowText" lastClr="000000"/>
              </a:solidFill>
            </a:endParaRPr>
          </a:p>
          <a:p>
            <a:pPr algn="ctr" eaLnBrk="1" fontAlgn="auto" hangingPunct="1">
              <a:spcBef>
                <a:spcPts val="0"/>
              </a:spcBef>
              <a:spcAft>
                <a:spcPts val="0"/>
              </a:spcAft>
              <a:defRPr/>
            </a:pPr>
            <a:r>
              <a:rPr lang="en-US" altLang="ja-JP" sz="1600" kern="0" dirty="0">
                <a:solidFill>
                  <a:sysClr val="windowText" lastClr="000000"/>
                </a:solidFill>
              </a:rPr>
              <a:t>JAM/</a:t>
            </a:r>
          </a:p>
          <a:p>
            <a:pPr algn="ctr" eaLnBrk="1" fontAlgn="auto" hangingPunct="1">
              <a:spcBef>
                <a:spcPts val="0"/>
              </a:spcBef>
              <a:spcAft>
                <a:spcPts val="0"/>
              </a:spcAft>
              <a:defRPr/>
            </a:pPr>
            <a:r>
              <a:rPr lang="en-US" altLang="ja-JP" sz="1600" kern="0" dirty="0">
                <a:solidFill>
                  <a:sysClr val="windowText" lastClr="000000"/>
                </a:solidFill>
              </a:rPr>
              <a:t>JQMD</a:t>
            </a:r>
          </a:p>
          <a:p>
            <a:pPr algn="ctr" eaLnBrk="1" fontAlgn="auto" hangingPunct="1">
              <a:spcBef>
                <a:spcPts val="0"/>
              </a:spcBef>
              <a:spcAft>
                <a:spcPts val="0"/>
              </a:spcAft>
              <a:defRPr/>
            </a:pPr>
            <a:r>
              <a:rPr lang="en-US" altLang="ja-JP" sz="1600" kern="0" dirty="0">
                <a:solidFill>
                  <a:sysClr val="windowText" lastClr="000000"/>
                </a:solidFill>
              </a:rPr>
              <a:t>+</a:t>
            </a:r>
          </a:p>
          <a:p>
            <a:pPr algn="ctr" eaLnBrk="1" fontAlgn="auto" hangingPunct="1">
              <a:spcBef>
                <a:spcPts val="0"/>
              </a:spcBef>
              <a:spcAft>
                <a:spcPts val="0"/>
              </a:spcAft>
              <a:defRPr/>
            </a:pPr>
            <a:r>
              <a:rPr lang="en-US" altLang="ja-JP" sz="1600" kern="0" dirty="0">
                <a:solidFill>
                  <a:sysClr val="windowText" lastClr="000000"/>
                </a:solidFill>
              </a:rPr>
              <a:t>GEM</a:t>
            </a:r>
          </a:p>
          <a:p>
            <a:pPr algn="ctr" eaLnBrk="1" fontAlgn="auto" hangingPunct="1">
              <a:spcBef>
                <a:spcPts val="0"/>
              </a:spcBef>
              <a:spcAft>
                <a:spcPts val="0"/>
              </a:spcAft>
              <a:defRPr/>
            </a:pPr>
            <a:endParaRPr lang="en-US" altLang="ja-JP" sz="1400" kern="0" dirty="0">
              <a:solidFill>
                <a:sysClr val="windowText" lastClr="000000"/>
              </a:solidFill>
            </a:endParaRPr>
          </a:p>
        </p:txBody>
      </p:sp>
      <p:sp>
        <p:nvSpPr>
          <p:cNvPr id="83" name="テキスト ボックス 82"/>
          <p:cNvSpPr txBox="1"/>
          <p:nvPr/>
        </p:nvSpPr>
        <p:spPr>
          <a:xfrm rot="16200000">
            <a:off x="-969962" y="3440112"/>
            <a:ext cx="2774950" cy="403225"/>
          </a:xfrm>
          <a:prstGeom prst="rect">
            <a:avLst/>
          </a:prstGeom>
          <a:noFill/>
        </p:spPr>
        <p:txBody>
          <a:bodyPr wrap="none">
            <a:spAutoFit/>
          </a:bodyPr>
          <a:lstStyle/>
          <a:p>
            <a:pPr eaLnBrk="1" fontAlgn="auto" hangingPunct="1">
              <a:spcBef>
                <a:spcPts val="0"/>
              </a:spcBef>
              <a:spcAft>
                <a:spcPts val="0"/>
              </a:spcAft>
              <a:defRPr/>
            </a:pPr>
            <a:r>
              <a:rPr lang="ja-JP" altLang="en-US" sz="1800" kern="0" dirty="0">
                <a:solidFill>
                  <a:sysClr val="windowText" lastClr="000000"/>
                </a:solidFill>
              </a:rPr>
              <a:t>低　←　エネルギー　→　高</a:t>
            </a:r>
          </a:p>
        </p:txBody>
      </p:sp>
      <p:cxnSp>
        <p:nvCxnSpPr>
          <p:cNvPr id="36899" name="直線矢印コネクタ 8"/>
          <p:cNvCxnSpPr>
            <a:cxnSpLocks noChangeShapeType="1"/>
          </p:cNvCxnSpPr>
          <p:nvPr/>
        </p:nvCxnSpPr>
        <p:spPr bwMode="auto">
          <a:xfrm>
            <a:off x="2128838" y="5259388"/>
            <a:ext cx="334962"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8" name="テキスト ボックス 37"/>
          <p:cNvSpPr txBox="1"/>
          <p:nvPr/>
        </p:nvSpPr>
        <p:spPr>
          <a:xfrm>
            <a:off x="3757613" y="2849563"/>
            <a:ext cx="481012" cy="1416050"/>
          </a:xfrm>
          <a:prstGeom prst="rect">
            <a:avLst/>
          </a:prstGeom>
          <a:noFill/>
        </p:spPr>
        <p:txBody>
          <a:bodyPr wrap="none">
            <a:spAutoFit/>
          </a:bodyPr>
          <a:lstStyle/>
          <a:p>
            <a:pPr algn="ctr" eaLnBrk="1" fontAlgn="auto" hangingPunct="1">
              <a:spcBef>
                <a:spcPts val="1200"/>
              </a:spcBef>
              <a:spcAft>
                <a:spcPts val="0"/>
              </a:spcAft>
              <a:defRPr/>
            </a:pPr>
            <a:r>
              <a:rPr lang="en-US" altLang="ja-JP" sz="1400" kern="0" dirty="0">
                <a:solidFill>
                  <a:sysClr val="windowText" lastClr="000000"/>
                </a:solidFill>
                <a:latin typeface="Arial" panose="020B0604020202020204" pitchFamily="34" charset="0"/>
                <a:ea typeface="ＭＳ Ｐゴシック"/>
              </a:rPr>
              <a:t>d</a:t>
            </a:r>
          </a:p>
          <a:p>
            <a:pPr algn="ctr" eaLnBrk="1" fontAlgn="auto" hangingPunct="1">
              <a:spcBef>
                <a:spcPts val="1200"/>
              </a:spcBef>
              <a:spcAft>
                <a:spcPts val="0"/>
              </a:spcAft>
              <a:defRPr/>
            </a:pPr>
            <a:r>
              <a:rPr lang="en-US" altLang="ja-JP" sz="1400" kern="0" dirty="0">
                <a:solidFill>
                  <a:sysClr val="windowText" lastClr="000000"/>
                </a:solidFill>
                <a:latin typeface="Arial" panose="020B0604020202020204" pitchFamily="34" charset="0"/>
                <a:ea typeface="ＭＳ Ｐゴシック"/>
              </a:rPr>
              <a:t>t</a:t>
            </a:r>
          </a:p>
          <a:p>
            <a:pPr algn="ctr" eaLnBrk="1" fontAlgn="auto" hangingPunct="1">
              <a:spcBef>
                <a:spcPts val="1200"/>
              </a:spcBef>
              <a:spcAft>
                <a:spcPts val="0"/>
              </a:spcAft>
              <a:defRPr/>
            </a:pPr>
            <a:r>
              <a:rPr lang="en-US" altLang="ja-JP" sz="1400" kern="0" baseline="30000" dirty="0">
                <a:solidFill>
                  <a:sysClr val="windowText" lastClr="000000"/>
                </a:solidFill>
                <a:latin typeface="Arial" panose="020B0604020202020204" pitchFamily="34" charset="0"/>
                <a:ea typeface="ＭＳ Ｐゴシック"/>
              </a:rPr>
              <a:t>3</a:t>
            </a:r>
            <a:r>
              <a:rPr lang="en-US" altLang="ja-JP" sz="1400" kern="0" dirty="0">
                <a:solidFill>
                  <a:sysClr val="windowText" lastClr="000000"/>
                </a:solidFill>
                <a:latin typeface="Arial" panose="020B0604020202020204" pitchFamily="34" charset="0"/>
                <a:ea typeface="ＭＳ Ｐゴシック"/>
              </a:rPr>
              <a:t>He</a:t>
            </a:r>
          </a:p>
          <a:p>
            <a:pPr algn="ctr" eaLnBrk="1" fontAlgn="auto" hangingPunct="1">
              <a:spcBef>
                <a:spcPts val="1200"/>
              </a:spcBef>
              <a:spcAft>
                <a:spcPts val="0"/>
              </a:spcAft>
              <a:defRPr/>
            </a:pPr>
            <a:r>
              <a:rPr lang="en-US" altLang="ja-JP" sz="1400" b="1" kern="0" dirty="0">
                <a:solidFill>
                  <a:sysClr val="windowText" lastClr="000000"/>
                </a:solidFill>
                <a:latin typeface="Symbol" pitchFamily="18" charset="2"/>
                <a:ea typeface="ＭＳ Ｐゴシック"/>
              </a:rPr>
              <a:t>a</a:t>
            </a:r>
            <a:endParaRPr lang="ja-JP" altLang="en-US" sz="1400" b="1" kern="0" dirty="0">
              <a:solidFill>
                <a:sysClr val="windowText" lastClr="000000"/>
              </a:solidFill>
              <a:latin typeface="Symbol" pitchFamily="18" charset="2"/>
              <a:ea typeface="ＭＳ Ｐゴシック"/>
            </a:endParaRPr>
          </a:p>
        </p:txBody>
      </p:sp>
      <p:sp>
        <p:nvSpPr>
          <p:cNvPr id="39" name="テキスト ボックス 38"/>
          <p:cNvSpPr txBox="1"/>
          <p:nvPr/>
        </p:nvSpPr>
        <p:spPr>
          <a:xfrm>
            <a:off x="5480050" y="3763963"/>
            <a:ext cx="901700" cy="307975"/>
          </a:xfrm>
          <a:prstGeom prst="rect">
            <a:avLst/>
          </a:prstGeom>
          <a:noFill/>
        </p:spPr>
        <p:txBody>
          <a:bodyPr wrap="none">
            <a:spAutoFit/>
          </a:bodyPr>
          <a:lstStyle/>
          <a:p>
            <a:pPr eaLnBrk="1" fontAlgn="auto" hangingPunct="1">
              <a:spcBef>
                <a:spcPts val="0"/>
              </a:spcBef>
              <a:spcAft>
                <a:spcPts val="0"/>
              </a:spcAft>
              <a:defRPr/>
            </a:pPr>
            <a:r>
              <a:rPr lang="en-US" altLang="ja-JP" sz="1400" kern="0" dirty="0">
                <a:solidFill>
                  <a:sysClr val="windowText" lastClr="000000"/>
                </a:solidFill>
              </a:rPr>
              <a:t>200 MeV</a:t>
            </a:r>
            <a:endParaRPr lang="ja-JP" altLang="en-US" sz="1400" kern="0" dirty="0">
              <a:solidFill>
                <a:sysClr val="windowText" lastClr="000000"/>
              </a:solidFill>
            </a:endParaRPr>
          </a:p>
        </p:txBody>
      </p:sp>
      <p:sp>
        <p:nvSpPr>
          <p:cNvPr id="40" name="テキスト ボックス 39"/>
          <p:cNvSpPr txBox="1"/>
          <p:nvPr/>
        </p:nvSpPr>
        <p:spPr>
          <a:xfrm>
            <a:off x="5414963" y="2028825"/>
            <a:ext cx="993775" cy="338138"/>
          </a:xfrm>
          <a:prstGeom prst="rect">
            <a:avLst/>
          </a:prstGeom>
          <a:noFill/>
        </p:spPr>
        <p:txBody>
          <a:bodyPr wrap="none">
            <a:spAutoFit/>
          </a:bodyPr>
          <a:lstStyle/>
          <a:p>
            <a:pPr eaLnBrk="1" fontAlgn="auto" hangingPunct="1">
              <a:spcBef>
                <a:spcPts val="0"/>
              </a:spcBef>
              <a:spcAft>
                <a:spcPts val="0"/>
              </a:spcAft>
              <a:defRPr/>
            </a:pPr>
            <a:r>
              <a:rPr lang="en-US" altLang="ja-JP" sz="1600" kern="0" dirty="0">
                <a:solidFill>
                  <a:sysClr val="windowText" lastClr="000000"/>
                </a:solidFill>
              </a:rPr>
              <a:t>100 </a:t>
            </a:r>
            <a:r>
              <a:rPr lang="en-US" altLang="ja-JP" sz="1600" kern="0" dirty="0" err="1">
                <a:solidFill>
                  <a:sysClr val="windowText" lastClr="000000"/>
                </a:solidFill>
              </a:rPr>
              <a:t>GeV</a:t>
            </a:r>
            <a:endParaRPr lang="ja-JP" altLang="en-US" sz="1600" kern="0" dirty="0">
              <a:solidFill>
                <a:sysClr val="windowText" lastClr="000000"/>
              </a:solidFill>
            </a:endParaRPr>
          </a:p>
        </p:txBody>
      </p:sp>
      <p:sp>
        <p:nvSpPr>
          <p:cNvPr id="41" name="テキスト ボックス 40"/>
          <p:cNvSpPr txBox="1"/>
          <p:nvPr/>
        </p:nvSpPr>
        <p:spPr>
          <a:xfrm>
            <a:off x="8189913" y="2335213"/>
            <a:ext cx="633412" cy="2144712"/>
          </a:xfrm>
          <a:prstGeom prst="rect">
            <a:avLst/>
          </a:prstGeom>
          <a:solidFill>
            <a:srgbClr val="00B0F0">
              <a:alpha val="30000"/>
            </a:srgbClr>
          </a:solidFill>
          <a:ln w="12700">
            <a:solidFill>
              <a:sysClr val="windowText" lastClr="000000"/>
            </a:solidFill>
          </a:ln>
        </p:spPr>
        <p:txBody>
          <a:bodyPr lIns="0" rIns="0" anchor="ctr" anchorCtr="1"/>
          <a:lstStyle/>
          <a:p>
            <a:pPr algn="ctr" eaLnBrk="1" fontAlgn="auto" hangingPunct="1">
              <a:spcBef>
                <a:spcPts val="0"/>
              </a:spcBef>
              <a:spcAft>
                <a:spcPts val="0"/>
              </a:spcAft>
              <a:defRPr/>
            </a:pPr>
            <a:r>
              <a:rPr lang="ja-JP" altLang="en-US" sz="1400" kern="0" dirty="0">
                <a:solidFill>
                  <a:sysClr val="windowText" lastClr="000000"/>
                </a:solidFill>
              </a:rPr>
              <a:t>光</a:t>
            </a:r>
            <a:endParaRPr lang="en-US" altLang="ja-JP" sz="1400" kern="0" dirty="0">
              <a:solidFill>
                <a:sysClr val="windowText" lastClr="000000"/>
              </a:solidFill>
            </a:endParaRPr>
          </a:p>
          <a:p>
            <a:pPr algn="ctr" eaLnBrk="1" fontAlgn="auto" hangingPunct="1">
              <a:spcBef>
                <a:spcPts val="0"/>
              </a:spcBef>
              <a:spcAft>
                <a:spcPts val="0"/>
              </a:spcAft>
              <a:defRPr/>
            </a:pPr>
            <a:r>
              <a:rPr lang="ja-JP" altLang="en-US" sz="1400" kern="0" dirty="0">
                <a:solidFill>
                  <a:sysClr val="windowText" lastClr="000000"/>
                </a:solidFill>
              </a:rPr>
              <a:t>核反応</a:t>
            </a:r>
            <a:endParaRPr lang="en-US" altLang="ja-JP" sz="1400" kern="0" dirty="0">
              <a:solidFill>
                <a:sysClr val="windowText" lastClr="000000"/>
              </a:solidFill>
            </a:endParaRPr>
          </a:p>
          <a:p>
            <a:pPr algn="ctr" eaLnBrk="1" fontAlgn="auto" hangingPunct="1">
              <a:spcBef>
                <a:spcPts val="0"/>
              </a:spcBef>
              <a:spcAft>
                <a:spcPts val="0"/>
              </a:spcAft>
              <a:defRPr/>
            </a:pPr>
            <a:r>
              <a:rPr lang="en-US" altLang="ja-JP" sz="1400" kern="0" dirty="0">
                <a:solidFill>
                  <a:sysClr val="windowText" lastClr="000000"/>
                </a:solidFill>
              </a:rPr>
              <a:t>JAM/</a:t>
            </a:r>
          </a:p>
          <a:p>
            <a:pPr algn="ctr" eaLnBrk="1" fontAlgn="auto" hangingPunct="1">
              <a:spcBef>
                <a:spcPts val="0"/>
              </a:spcBef>
              <a:spcAft>
                <a:spcPts val="0"/>
              </a:spcAft>
              <a:defRPr/>
            </a:pPr>
            <a:r>
              <a:rPr lang="en-US" altLang="ja-JP" sz="1400" kern="0" dirty="0">
                <a:solidFill>
                  <a:sysClr val="windowText" lastClr="000000"/>
                </a:solidFill>
              </a:rPr>
              <a:t>JQMD</a:t>
            </a:r>
          </a:p>
          <a:p>
            <a:pPr algn="ctr" eaLnBrk="1" fontAlgn="auto" hangingPunct="1">
              <a:spcBef>
                <a:spcPts val="0"/>
              </a:spcBef>
              <a:spcAft>
                <a:spcPts val="0"/>
              </a:spcAft>
              <a:defRPr/>
            </a:pPr>
            <a:r>
              <a:rPr lang="en-US" altLang="ja-JP" sz="1400" kern="0" dirty="0">
                <a:solidFill>
                  <a:sysClr val="windowText" lastClr="000000"/>
                </a:solidFill>
              </a:rPr>
              <a:t>+</a:t>
            </a:r>
          </a:p>
          <a:p>
            <a:pPr algn="ctr" eaLnBrk="1" fontAlgn="auto" hangingPunct="1">
              <a:spcBef>
                <a:spcPts val="0"/>
              </a:spcBef>
              <a:spcAft>
                <a:spcPts val="0"/>
              </a:spcAft>
              <a:defRPr/>
            </a:pPr>
            <a:r>
              <a:rPr lang="en-US" altLang="ja-JP" sz="1400" kern="0" dirty="0">
                <a:solidFill>
                  <a:sysClr val="windowText" lastClr="000000"/>
                </a:solidFill>
              </a:rPr>
              <a:t>GEM</a:t>
            </a:r>
          </a:p>
          <a:p>
            <a:pPr algn="ctr" eaLnBrk="1" fontAlgn="auto" hangingPunct="1">
              <a:spcBef>
                <a:spcPts val="0"/>
              </a:spcBef>
              <a:spcAft>
                <a:spcPts val="0"/>
              </a:spcAft>
              <a:defRPr/>
            </a:pPr>
            <a:r>
              <a:rPr lang="en-US" altLang="ja-JP" sz="1400" kern="0" dirty="0">
                <a:solidFill>
                  <a:sysClr val="windowText" lastClr="000000"/>
                </a:solidFill>
              </a:rPr>
              <a:t>+</a:t>
            </a:r>
          </a:p>
          <a:p>
            <a:pPr algn="ctr" eaLnBrk="1" fontAlgn="auto" hangingPunct="1">
              <a:spcBef>
                <a:spcPts val="0"/>
              </a:spcBef>
              <a:spcAft>
                <a:spcPts val="0"/>
              </a:spcAft>
              <a:defRPr/>
            </a:pPr>
            <a:r>
              <a:rPr lang="en-US" altLang="ja-JP" sz="1400" kern="0" dirty="0">
                <a:solidFill>
                  <a:sysClr val="windowText" lastClr="000000"/>
                </a:solidFill>
              </a:rPr>
              <a:t>JENDL</a:t>
            </a:r>
          </a:p>
          <a:p>
            <a:pPr algn="ctr" eaLnBrk="1" fontAlgn="auto" hangingPunct="1">
              <a:spcBef>
                <a:spcPts val="0"/>
              </a:spcBef>
              <a:spcAft>
                <a:spcPts val="0"/>
              </a:spcAft>
              <a:defRPr/>
            </a:pPr>
            <a:endParaRPr lang="en-US" altLang="ja-JP" sz="1400" kern="0" dirty="0">
              <a:solidFill>
                <a:sysClr val="windowText" lastClr="000000"/>
              </a:solidFill>
            </a:endParaRPr>
          </a:p>
        </p:txBody>
      </p:sp>
      <p:sp>
        <p:nvSpPr>
          <p:cNvPr id="4" name="正方形/長方形 3"/>
          <p:cNvSpPr/>
          <p:nvPr/>
        </p:nvSpPr>
        <p:spPr>
          <a:xfrm>
            <a:off x="7245350" y="2343150"/>
            <a:ext cx="1042988" cy="2400300"/>
          </a:xfrm>
          <a:prstGeom prst="rect">
            <a:avLst/>
          </a:prstGeom>
        </p:spPr>
        <p:txBody>
          <a:bodyPr>
            <a:spAutoFit/>
          </a:bodyPr>
          <a:lstStyle/>
          <a:p>
            <a:pPr algn="ctr" eaLnBrk="1" fontAlgn="auto" hangingPunct="1">
              <a:spcBef>
                <a:spcPts val="0"/>
              </a:spcBef>
              <a:spcAft>
                <a:spcPts val="0"/>
              </a:spcAft>
              <a:defRPr/>
            </a:pPr>
            <a:r>
              <a:rPr lang="ja-JP" altLang="en-US" sz="1600" kern="0" dirty="0">
                <a:solidFill>
                  <a:sysClr val="windowText" lastClr="000000"/>
                </a:solidFill>
              </a:rPr>
              <a:t>原子</a:t>
            </a:r>
            <a:endParaRPr lang="en-US" altLang="ja-JP" sz="1600" kern="0" dirty="0">
              <a:solidFill>
                <a:sysClr val="windowText" lastClr="000000"/>
              </a:solidFill>
            </a:endParaRPr>
          </a:p>
          <a:p>
            <a:pPr algn="ctr" eaLnBrk="1" fontAlgn="auto" hangingPunct="1">
              <a:spcBef>
                <a:spcPts val="0"/>
              </a:spcBef>
              <a:spcAft>
                <a:spcPts val="0"/>
              </a:spcAft>
              <a:defRPr/>
            </a:pPr>
            <a:r>
              <a:rPr lang="ja-JP" altLang="en-US" sz="1600" kern="0" dirty="0">
                <a:solidFill>
                  <a:sysClr val="windowText" lastClr="000000"/>
                </a:solidFill>
              </a:rPr>
              <a:t>データ</a:t>
            </a:r>
            <a:endParaRPr lang="en-US" altLang="ja-JP" sz="1600" kern="0" dirty="0">
              <a:solidFill>
                <a:sysClr val="windowText" lastClr="000000"/>
              </a:solidFill>
            </a:endParaRPr>
          </a:p>
          <a:p>
            <a:pPr algn="ctr" eaLnBrk="1" fontAlgn="auto" hangingPunct="1">
              <a:spcBef>
                <a:spcPts val="0"/>
              </a:spcBef>
              <a:spcAft>
                <a:spcPts val="0"/>
              </a:spcAft>
              <a:defRPr/>
            </a:pPr>
            <a:r>
              <a:rPr lang="ja-JP" altLang="en-US" sz="1600" kern="0" dirty="0">
                <a:solidFill>
                  <a:sysClr val="windowText" lastClr="000000"/>
                </a:solidFill>
              </a:rPr>
              <a:t>ライブラリ</a:t>
            </a:r>
            <a:endParaRPr lang="en-US" altLang="ja-JP" sz="1600" kern="0" dirty="0">
              <a:solidFill>
                <a:sysClr val="windowText" lastClr="000000"/>
              </a:solidFill>
            </a:endParaRPr>
          </a:p>
          <a:p>
            <a:pPr algn="ctr" eaLnBrk="1" fontAlgn="auto" hangingPunct="1">
              <a:spcBef>
                <a:spcPts val="0"/>
              </a:spcBef>
              <a:spcAft>
                <a:spcPts val="0"/>
              </a:spcAft>
              <a:defRPr/>
            </a:pPr>
            <a:r>
              <a:rPr lang="en-US" altLang="ja-JP" sz="1400" kern="0" dirty="0">
                <a:solidFill>
                  <a:sysClr val="windowText" lastClr="000000"/>
                </a:solidFill>
              </a:rPr>
              <a:t>JENDL-4.0</a:t>
            </a:r>
          </a:p>
          <a:p>
            <a:pPr algn="ctr" eaLnBrk="1" fontAlgn="auto" hangingPunct="1">
              <a:spcBef>
                <a:spcPts val="0"/>
              </a:spcBef>
              <a:spcAft>
                <a:spcPts val="0"/>
              </a:spcAft>
              <a:defRPr/>
            </a:pPr>
            <a:r>
              <a:rPr lang="en-US" altLang="ja-JP" sz="1400" kern="0" dirty="0">
                <a:solidFill>
                  <a:sysClr val="windowText" lastClr="000000"/>
                </a:solidFill>
              </a:rPr>
              <a:t>/ EPDL97</a:t>
            </a:r>
          </a:p>
          <a:p>
            <a:pPr algn="ctr" eaLnBrk="1" fontAlgn="auto" hangingPunct="1">
              <a:spcBef>
                <a:spcPts val="0"/>
              </a:spcBef>
              <a:spcAft>
                <a:spcPts val="0"/>
              </a:spcAft>
              <a:defRPr/>
            </a:pPr>
            <a:endParaRPr lang="en-US" altLang="ja-JP" sz="1400" kern="0" dirty="0">
              <a:solidFill>
                <a:sysClr val="windowText" lastClr="000000"/>
              </a:solidFill>
            </a:endParaRPr>
          </a:p>
          <a:p>
            <a:pPr algn="ctr" eaLnBrk="1" fontAlgn="auto" hangingPunct="1">
              <a:spcBef>
                <a:spcPts val="0"/>
              </a:spcBef>
              <a:spcAft>
                <a:spcPts val="0"/>
              </a:spcAft>
              <a:defRPr/>
            </a:pPr>
            <a:r>
              <a:rPr lang="en-US" altLang="ja-JP" sz="1400" kern="0" dirty="0">
                <a:solidFill>
                  <a:sysClr val="windowText" lastClr="000000"/>
                </a:solidFill>
              </a:rPr>
              <a:t>or</a:t>
            </a:r>
          </a:p>
          <a:p>
            <a:pPr algn="ctr" eaLnBrk="1" fontAlgn="auto" hangingPunct="1">
              <a:spcBef>
                <a:spcPts val="0"/>
              </a:spcBef>
              <a:spcAft>
                <a:spcPts val="0"/>
              </a:spcAft>
              <a:defRPr/>
            </a:pPr>
            <a:endParaRPr lang="en-US" altLang="ja-JP" sz="1400" kern="0" dirty="0">
              <a:solidFill>
                <a:sysClr val="windowText" lastClr="000000"/>
              </a:solidFill>
            </a:endParaRPr>
          </a:p>
          <a:p>
            <a:pPr algn="ctr" eaLnBrk="1" fontAlgn="auto" hangingPunct="1">
              <a:spcBef>
                <a:spcPts val="0"/>
              </a:spcBef>
              <a:spcAft>
                <a:spcPts val="0"/>
              </a:spcAft>
              <a:defRPr/>
            </a:pPr>
            <a:r>
              <a:rPr lang="en-US" altLang="ja-JP" sz="1800" kern="0" dirty="0">
                <a:solidFill>
                  <a:sysClr val="windowText" lastClr="000000"/>
                </a:solidFill>
              </a:rPr>
              <a:t>EGS5</a:t>
            </a:r>
          </a:p>
        </p:txBody>
      </p:sp>
      <p:sp>
        <p:nvSpPr>
          <p:cNvPr id="43" name="テキスト ボックス 42"/>
          <p:cNvSpPr txBox="1"/>
          <p:nvPr/>
        </p:nvSpPr>
        <p:spPr>
          <a:xfrm>
            <a:off x="8153400" y="4219575"/>
            <a:ext cx="703263" cy="307975"/>
          </a:xfrm>
          <a:prstGeom prst="rect">
            <a:avLst/>
          </a:prstGeom>
          <a:noFill/>
        </p:spPr>
        <p:txBody>
          <a:bodyPr wrap="none">
            <a:spAutoFit/>
          </a:bodyPr>
          <a:lstStyle/>
          <a:p>
            <a:pPr eaLnBrk="1" fontAlgn="auto" hangingPunct="1">
              <a:spcBef>
                <a:spcPts val="0"/>
              </a:spcBef>
              <a:spcAft>
                <a:spcPts val="0"/>
              </a:spcAft>
              <a:defRPr/>
            </a:pPr>
            <a:r>
              <a:rPr lang="en-US" altLang="ja-JP" sz="1400" kern="0" dirty="0">
                <a:solidFill>
                  <a:sysClr val="windowText" lastClr="000000"/>
                </a:solidFill>
              </a:rPr>
              <a:t>2 MeV</a:t>
            </a:r>
            <a:endParaRPr lang="ja-JP" altLang="en-US" sz="1400" kern="0" dirty="0">
              <a:solidFill>
                <a:sysClr val="windowText" lastClr="000000"/>
              </a:solidFill>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11"/>
          <p:cNvSpPr>
            <a:spLocks noChangeArrowheads="1"/>
          </p:cNvSpPr>
          <p:nvPr/>
        </p:nvSpPr>
        <p:spPr bwMode="auto">
          <a:xfrm>
            <a:off x="3436938" y="2265363"/>
            <a:ext cx="5599112" cy="4259262"/>
          </a:xfrm>
          <a:prstGeom prst="roundRect">
            <a:avLst>
              <a:gd name="adj" fmla="val 4801"/>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solidFill>
                <a:srgbClr val="000000"/>
              </a:solidFill>
            </a:endParaRPr>
          </a:p>
        </p:txBody>
      </p:sp>
      <p:sp>
        <p:nvSpPr>
          <p:cNvPr id="37891" name="AutoShape 11"/>
          <p:cNvSpPr>
            <a:spLocks noChangeArrowheads="1"/>
          </p:cNvSpPr>
          <p:nvPr/>
        </p:nvSpPr>
        <p:spPr bwMode="auto">
          <a:xfrm>
            <a:off x="146050" y="2265363"/>
            <a:ext cx="3130550" cy="4259262"/>
          </a:xfrm>
          <a:prstGeom prst="roundRect">
            <a:avLst>
              <a:gd name="adj" fmla="val 6144"/>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solidFill>
                <a:srgbClr val="000000"/>
              </a:solidFill>
            </a:endParaRPr>
          </a:p>
        </p:txBody>
      </p:sp>
      <p:sp>
        <p:nvSpPr>
          <p:cNvPr id="37892" name="AutoShape 11"/>
          <p:cNvSpPr>
            <a:spLocks noChangeArrowheads="1"/>
          </p:cNvSpPr>
          <p:nvPr/>
        </p:nvSpPr>
        <p:spPr bwMode="auto">
          <a:xfrm>
            <a:off x="395288" y="893763"/>
            <a:ext cx="8280400" cy="1239837"/>
          </a:xfrm>
          <a:prstGeom prst="roundRect">
            <a:avLst>
              <a:gd name="adj" fmla="val 6144"/>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solidFill>
                <a:srgbClr val="000000"/>
              </a:solidFill>
            </a:endParaRPr>
          </a:p>
        </p:txBody>
      </p:sp>
      <p:sp>
        <p:nvSpPr>
          <p:cNvPr id="37893" name="スライド番号プレースホルダ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3559EB1-7901-402F-BCF8-3E4E43F9F418}" type="slidenum">
              <a:rPr lang="ja-JP" altLang="en-US" sz="1400" smtClean="0">
                <a:solidFill>
                  <a:srgbClr val="000000"/>
                </a:solidFill>
              </a:rPr>
              <a:pPr>
                <a:spcBef>
                  <a:spcPct val="0"/>
                </a:spcBef>
                <a:buFontTx/>
                <a:buNone/>
              </a:pPr>
              <a:t>8</a:t>
            </a:fld>
            <a:endParaRPr lang="en-US" altLang="ja-JP" sz="1400" smtClean="0">
              <a:solidFill>
                <a:srgbClr val="000000"/>
              </a:solidFill>
            </a:endParaRPr>
          </a:p>
        </p:txBody>
      </p:sp>
      <p:sp>
        <p:nvSpPr>
          <p:cNvPr id="24" name="AutoShape 2"/>
          <p:cNvSpPr>
            <a:spLocks noChangeArrowheads="1"/>
          </p:cNvSpPr>
          <p:nvPr/>
        </p:nvSpPr>
        <p:spPr bwMode="auto">
          <a:xfrm>
            <a:off x="395288" y="93663"/>
            <a:ext cx="8280400" cy="709612"/>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0" tIns="91440" rIns="0" bIns="91440">
            <a:spAutoFit/>
          </a:bodyPr>
          <a:lstStyle/>
          <a:p>
            <a:pPr marL="342900" indent="-342900" algn="ctr" eaLnBrk="1" hangingPunct="1">
              <a:defRPr/>
            </a:pPr>
            <a:r>
              <a:rPr lang="en-US" altLang="ja-JP"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JAM</a:t>
            </a:r>
            <a:r>
              <a:rPr lang="en-US" altLang="ja-JP" sz="28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 </a:t>
            </a:r>
            <a:r>
              <a:rPr lang="en-US" altLang="ja-JP" sz="2400" b="1" dirty="0">
                <a:solidFill>
                  <a:srgbClr val="0000CC"/>
                </a:solidFill>
                <a:effectLst>
                  <a:outerShdw blurRad="38100" dist="38100" dir="2700000" algn="tl">
                    <a:srgbClr val="C0C0C0"/>
                  </a:outerShdw>
                </a:effectLst>
                <a:latin typeface="Arial Black" pitchFamily="34" charset="0"/>
                <a:ea typeface="HG創英角ｺﾞｼｯｸUB" pitchFamily="49" charset="-128"/>
              </a:rPr>
              <a:t>(</a:t>
            </a:r>
            <a:r>
              <a:rPr lang="en-US" altLang="ja-JP" sz="24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J</a:t>
            </a:r>
            <a:r>
              <a:rPr lang="en-US" altLang="ja-JP" sz="2400" b="1" dirty="0">
                <a:solidFill>
                  <a:srgbClr val="0000CC"/>
                </a:solidFill>
                <a:effectLst>
                  <a:outerShdw blurRad="38100" dist="38100" dir="2700000" algn="tl">
                    <a:srgbClr val="C0C0C0"/>
                  </a:outerShdw>
                </a:effectLst>
                <a:latin typeface="Arial Black" pitchFamily="34" charset="0"/>
                <a:ea typeface="HG創英角ｺﾞｼｯｸUB" pitchFamily="49" charset="-128"/>
              </a:rPr>
              <a:t>et</a:t>
            </a:r>
            <a:r>
              <a:rPr lang="en-US" altLang="ja-JP" sz="24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 A</a:t>
            </a:r>
            <a:r>
              <a:rPr lang="en-US" altLang="ja-JP" sz="2400" b="1" dirty="0">
                <a:solidFill>
                  <a:srgbClr val="0000CC"/>
                </a:solidFill>
                <a:effectLst>
                  <a:outerShdw blurRad="38100" dist="38100" dir="2700000" algn="tl">
                    <a:srgbClr val="C0C0C0"/>
                  </a:outerShdw>
                </a:effectLst>
                <a:latin typeface="Arial Black" pitchFamily="34" charset="0"/>
                <a:ea typeface="HG創英角ｺﾞｼｯｸUB" pitchFamily="49" charset="-128"/>
              </a:rPr>
              <a:t>A</a:t>
            </a:r>
            <a:r>
              <a:rPr lang="en-US" altLang="ja-JP" sz="24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 M</a:t>
            </a:r>
            <a:r>
              <a:rPr lang="en-US" altLang="ja-JP" sz="2400" b="1" dirty="0">
                <a:solidFill>
                  <a:srgbClr val="0000CC"/>
                </a:solidFill>
                <a:effectLst>
                  <a:outerShdw blurRad="38100" dist="38100" dir="2700000" algn="tl">
                    <a:srgbClr val="C0C0C0"/>
                  </a:outerShdw>
                </a:effectLst>
                <a:latin typeface="Arial Black" pitchFamily="34" charset="0"/>
                <a:ea typeface="HG創英角ｺﾞｼｯｸUB" pitchFamily="49" charset="-128"/>
              </a:rPr>
              <a:t>icroscopic Transport) </a:t>
            </a:r>
            <a:r>
              <a:rPr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モデル</a:t>
            </a:r>
          </a:p>
        </p:txBody>
      </p:sp>
      <p:sp>
        <p:nvSpPr>
          <p:cNvPr id="84" name="Text Box 3"/>
          <p:cNvSpPr txBox="1">
            <a:spLocks noChangeArrowheads="1"/>
          </p:cNvSpPr>
          <p:nvPr/>
        </p:nvSpPr>
        <p:spPr bwMode="auto">
          <a:xfrm>
            <a:off x="395288" y="981075"/>
            <a:ext cx="8170862"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16000" indent="-216000" eaLnBrk="1" fontAlgn="auto" hangingPunct="1">
              <a:spcBef>
                <a:spcPts val="600"/>
              </a:spcBef>
              <a:spcAft>
                <a:spcPts val="0"/>
              </a:spcAft>
              <a:buFont typeface="Arial" pitchFamily="34" charset="0"/>
              <a:buChar char="•"/>
              <a:defRPr/>
            </a:pPr>
            <a:r>
              <a:rPr lang="ja-JP" altLang="en-US" kern="0" dirty="0">
                <a:solidFill>
                  <a:sysClr val="windowText" lastClr="000000"/>
                </a:solidFill>
              </a:rPr>
              <a:t>高エネルギー核子同士の衝突によって生成する様々な共鳴状態や反粒子などを共鳴モデルやストリングモデルを使って再現する核反応モデル</a:t>
            </a:r>
            <a:endParaRPr lang="en-US" altLang="ja-JP" kern="0" dirty="0">
              <a:solidFill>
                <a:sysClr val="windowText" lastClr="000000"/>
              </a:solidFill>
            </a:endParaRPr>
          </a:p>
          <a:p>
            <a:pPr marL="216000" indent="-216000" eaLnBrk="1" fontAlgn="auto" hangingPunct="1">
              <a:spcBef>
                <a:spcPts val="600"/>
              </a:spcBef>
              <a:spcAft>
                <a:spcPts val="0"/>
              </a:spcAft>
              <a:buFont typeface="Arial" pitchFamily="34" charset="0"/>
              <a:buChar char="•"/>
              <a:defRPr/>
            </a:pPr>
            <a:r>
              <a:rPr lang="ja-JP" altLang="en-US" kern="0" dirty="0">
                <a:solidFill>
                  <a:sysClr val="windowText" lastClr="000000"/>
                </a:solidFill>
              </a:rPr>
              <a:t>幅広いエネルギー（</a:t>
            </a:r>
            <a:r>
              <a:rPr lang="en-US" altLang="ja-JP" kern="0" dirty="0">
                <a:solidFill>
                  <a:srgbClr val="FF0000"/>
                </a:solidFill>
              </a:rPr>
              <a:t>20MeV</a:t>
            </a:r>
            <a:r>
              <a:rPr lang="ja-JP" altLang="en-US" kern="0" dirty="0">
                <a:solidFill>
                  <a:srgbClr val="FF0000"/>
                </a:solidFill>
              </a:rPr>
              <a:t>～</a:t>
            </a:r>
            <a:r>
              <a:rPr lang="en-US" altLang="ja-JP" kern="0" dirty="0">
                <a:solidFill>
                  <a:srgbClr val="FF0000"/>
                </a:solidFill>
              </a:rPr>
              <a:t>200GeV</a:t>
            </a:r>
            <a:r>
              <a:rPr lang="ja-JP" altLang="en-US" kern="0" dirty="0">
                <a:solidFill>
                  <a:sysClr val="windowText" lastClr="000000"/>
                </a:solidFill>
              </a:rPr>
              <a:t>）の核反応を模擬可能</a:t>
            </a:r>
            <a:endParaRPr lang="en-US" altLang="ja-JP" kern="0" dirty="0">
              <a:solidFill>
                <a:sysClr val="windowText" lastClr="000000"/>
              </a:solidFill>
            </a:endParaRPr>
          </a:p>
        </p:txBody>
      </p:sp>
      <p:pic>
        <p:nvPicPr>
          <p:cNvPr id="37897" name="Picture 4" descr="phits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5850" y="2359025"/>
            <a:ext cx="53213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6" descr="ndt01-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6963" y="2322513"/>
            <a:ext cx="525780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638" y="5938838"/>
            <a:ext cx="1296987"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Text Box 9"/>
          <p:cNvSpPr txBox="1">
            <a:spLocks noChangeArrowheads="1"/>
          </p:cNvSpPr>
          <p:nvPr/>
        </p:nvSpPr>
        <p:spPr bwMode="auto">
          <a:xfrm>
            <a:off x="242888" y="5434013"/>
            <a:ext cx="29273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spcBef>
                <a:spcPts val="0"/>
              </a:spcBef>
              <a:spcAft>
                <a:spcPts val="0"/>
              </a:spcAft>
              <a:defRPr/>
            </a:pPr>
            <a:r>
              <a:rPr lang="en-US" altLang="ja-JP" kern="0" dirty="0" err="1">
                <a:solidFill>
                  <a:srgbClr val="0000CC"/>
                </a:solidFill>
              </a:rPr>
              <a:t>Au+Au</a:t>
            </a:r>
            <a:r>
              <a:rPr lang="en-US" altLang="ja-JP" kern="0" dirty="0">
                <a:solidFill>
                  <a:srgbClr val="0000CC"/>
                </a:solidFill>
              </a:rPr>
              <a:t> 200GeV/n in CM</a:t>
            </a:r>
          </a:p>
        </p:txBody>
      </p:sp>
      <p:sp>
        <p:nvSpPr>
          <p:cNvPr id="37901" name="テキスト ボックス 1"/>
          <p:cNvSpPr txBox="1">
            <a:spLocks noChangeArrowheads="1"/>
          </p:cNvSpPr>
          <p:nvPr/>
        </p:nvSpPr>
        <p:spPr bwMode="auto">
          <a:xfrm>
            <a:off x="2232025" y="6516688"/>
            <a:ext cx="4779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1800"/>
              <a:t>Y. Nara et al., Phys. Rev. C61 (2000) 024901</a:t>
            </a:r>
            <a:endParaRPr lang="ja-JP" altLang="en-US" sz="1800"/>
          </a:p>
        </p:txBody>
      </p:sp>
      <p:pic>
        <p:nvPicPr>
          <p:cNvPr id="573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121" y="2492112"/>
            <a:ext cx="2941117" cy="2941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11"/>
          <p:cNvSpPr>
            <a:spLocks noChangeArrowheads="1"/>
          </p:cNvSpPr>
          <p:nvPr/>
        </p:nvSpPr>
        <p:spPr bwMode="auto">
          <a:xfrm>
            <a:off x="5867400" y="2349500"/>
            <a:ext cx="3168650" cy="4175125"/>
          </a:xfrm>
          <a:prstGeom prst="roundRect">
            <a:avLst>
              <a:gd name="adj" fmla="val 6144"/>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solidFill>
                <a:srgbClr val="000000"/>
              </a:solidFill>
            </a:endParaRPr>
          </a:p>
        </p:txBody>
      </p:sp>
      <p:sp>
        <p:nvSpPr>
          <p:cNvPr id="38915" name="AutoShape 11"/>
          <p:cNvSpPr>
            <a:spLocks noChangeArrowheads="1"/>
          </p:cNvSpPr>
          <p:nvPr/>
        </p:nvSpPr>
        <p:spPr bwMode="auto">
          <a:xfrm>
            <a:off x="107950" y="2333625"/>
            <a:ext cx="5594350" cy="4176713"/>
          </a:xfrm>
          <a:prstGeom prst="roundRect">
            <a:avLst>
              <a:gd name="adj" fmla="val 6144"/>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solidFill>
                <a:srgbClr val="000000"/>
              </a:solidFill>
            </a:endParaRPr>
          </a:p>
        </p:txBody>
      </p:sp>
      <p:sp>
        <p:nvSpPr>
          <p:cNvPr id="38916" name="スライド番号プレースホルダ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2F633CF-2CC7-4368-881A-586FD4315B23}" type="slidenum">
              <a:rPr lang="ja-JP" altLang="en-US" sz="1400" smtClean="0">
                <a:solidFill>
                  <a:srgbClr val="000000"/>
                </a:solidFill>
              </a:rPr>
              <a:pPr>
                <a:spcBef>
                  <a:spcPct val="0"/>
                </a:spcBef>
                <a:buFontTx/>
                <a:buNone/>
              </a:pPr>
              <a:t>9</a:t>
            </a:fld>
            <a:endParaRPr lang="en-US" altLang="ja-JP" sz="1400" smtClean="0">
              <a:solidFill>
                <a:srgbClr val="000000"/>
              </a:solidFill>
            </a:endParaRPr>
          </a:p>
        </p:txBody>
      </p:sp>
      <p:sp>
        <p:nvSpPr>
          <p:cNvPr id="38918" name="Text Box 11"/>
          <p:cNvSpPr txBox="1">
            <a:spLocks noChangeArrowheads="1"/>
          </p:cNvSpPr>
          <p:nvPr/>
        </p:nvSpPr>
        <p:spPr bwMode="auto">
          <a:xfrm>
            <a:off x="5970588" y="6078538"/>
            <a:ext cx="30654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2000" b="1" baseline="30000">
                <a:solidFill>
                  <a:srgbClr val="0000CC"/>
                </a:solidFill>
              </a:rPr>
              <a:t>56</a:t>
            </a:r>
            <a:r>
              <a:rPr lang="en-US" altLang="ja-JP" sz="2000" b="1">
                <a:solidFill>
                  <a:srgbClr val="0000CC"/>
                </a:solidFill>
              </a:rPr>
              <a:t>Fe 800 MeV/u on </a:t>
            </a:r>
            <a:r>
              <a:rPr lang="en-US" altLang="ja-JP" sz="2000" b="1" baseline="30000">
                <a:solidFill>
                  <a:srgbClr val="0000CC"/>
                </a:solidFill>
              </a:rPr>
              <a:t>208</a:t>
            </a:r>
            <a:r>
              <a:rPr lang="en-US" altLang="ja-JP" sz="2000" b="1">
                <a:solidFill>
                  <a:srgbClr val="0000CC"/>
                </a:solidFill>
              </a:rPr>
              <a:t>Pb</a:t>
            </a:r>
          </a:p>
        </p:txBody>
      </p:sp>
      <p:pic>
        <p:nvPicPr>
          <p:cNvPr id="389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338" y="2371725"/>
            <a:ext cx="2481262"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3" y="2384425"/>
            <a:ext cx="2465387"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1" name="Text Box 11"/>
          <p:cNvSpPr txBox="1">
            <a:spLocks noChangeArrowheads="1"/>
          </p:cNvSpPr>
          <p:nvPr/>
        </p:nvSpPr>
        <p:spPr bwMode="auto">
          <a:xfrm>
            <a:off x="157163" y="6053138"/>
            <a:ext cx="54959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000" b="1">
                <a:solidFill>
                  <a:srgbClr val="0000CC"/>
                </a:solidFill>
              </a:rPr>
              <a:t>Double differential cross section of neutron</a:t>
            </a:r>
          </a:p>
        </p:txBody>
      </p:sp>
      <p:sp>
        <p:nvSpPr>
          <p:cNvPr id="38922" name="AutoShape 11"/>
          <p:cNvSpPr>
            <a:spLocks noChangeArrowheads="1"/>
          </p:cNvSpPr>
          <p:nvPr/>
        </p:nvSpPr>
        <p:spPr bwMode="auto">
          <a:xfrm>
            <a:off x="107950" y="958850"/>
            <a:ext cx="8928100" cy="1212850"/>
          </a:xfrm>
          <a:prstGeom prst="roundRect">
            <a:avLst>
              <a:gd name="adj" fmla="val 13116"/>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ja-JP" altLang="en-US" sz="2000">
              <a:solidFill>
                <a:srgbClr val="000000"/>
              </a:solidFill>
            </a:endParaRPr>
          </a:p>
        </p:txBody>
      </p:sp>
      <p:sp>
        <p:nvSpPr>
          <p:cNvPr id="27" name="Text Box 3"/>
          <p:cNvSpPr txBox="1">
            <a:spLocks noChangeArrowheads="1"/>
          </p:cNvSpPr>
          <p:nvPr/>
        </p:nvSpPr>
        <p:spPr bwMode="auto">
          <a:xfrm>
            <a:off x="179388" y="1052513"/>
            <a:ext cx="864076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44000" indent="-144000" eaLnBrk="1" fontAlgn="auto" hangingPunct="1">
              <a:spcBef>
                <a:spcPts val="0"/>
              </a:spcBef>
              <a:spcAft>
                <a:spcPts val="0"/>
              </a:spcAft>
              <a:buFont typeface="Arial" pitchFamily="34" charset="0"/>
              <a:buChar char="•"/>
              <a:defRPr/>
            </a:pPr>
            <a:r>
              <a:rPr lang="ja-JP" altLang="en-US" kern="0" dirty="0">
                <a:solidFill>
                  <a:srgbClr val="FF0000"/>
                </a:solidFill>
              </a:rPr>
              <a:t>原子核</a:t>
            </a:r>
            <a:r>
              <a:rPr lang="ja-JP" altLang="en-US" kern="0" dirty="0">
                <a:solidFill>
                  <a:sysClr val="windowText" lastClr="000000"/>
                </a:solidFill>
              </a:rPr>
              <a:t>を核子の集合体と仮定して，全ての核子間力を数値解析で解く手法</a:t>
            </a:r>
            <a:endParaRPr lang="en-US" altLang="ja-JP" kern="0" dirty="0">
              <a:solidFill>
                <a:sysClr val="windowText" lastClr="000000"/>
              </a:solidFill>
            </a:endParaRPr>
          </a:p>
          <a:p>
            <a:pPr marL="144000" indent="-144000" eaLnBrk="1" fontAlgn="auto" hangingPunct="1">
              <a:spcBef>
                <a:spcPts val="0"/>
              </a:spcBef>
              <a:spcAft>
                <a:spcPts val="0"/>
              </a:spcAft>
              <a:buFont typeface="Arial" pitchFamily="34" charset="0"/>
              <a:buChar char="•"/>
              <a:defRPr/>
            </a:pPr>
            <a:r>
              <a:rPr lang="ja-JP" altLang="en-US" kern="0" dirty="0">
                <a:solidFill>
                  <a:sysClr val="windowText" lastClr="000000"/>
                </a:solidFill>
              </a:rPr>
              <a:t>入射放射線の核種・エネルギーとターゲット核種の情報から核反応の終状態を予測することができる</a:t>
            </a:r>
            <a:endParaRPr lang="en-US" altLang="ja-JP" kern="0" dirty="0">
              <a:solidFill>
                <a:sysClr val="windowText" lastClr="000000"/>
              </a:solidFill>
            </a:endParaRPr>
          </a:p>
        </p:txBody>
      </p:sp>
      <p:sp>
        <p:nvSpPr>
          <p:cNvPr id="38924" name="テキスト ボックス 2"/>
          <p:cNvSpPr txBox="1">
            <a:spLocks noChangeArrowheads="1"/>
          </p:cNvSpPr>
          <p:nvPr/>
        </p:nvSpPr>
        <p:spPr bwMode="auto">
          <a:xfrm>
            <a:off x="4195763" y="2416175"/>
            <a:ext cx="1165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1600">
                <a:solidFill>
                  <a:srgbClr val="000000"/>
                </a:solidFill>
              </a:rPr>
              <a:t>Iwase et al</a:t>
            </a:r>
            <a:endParaRPr lang="ja-JP" altLang="en-US" sz="1600">
              <a:solidFill>
                <a:srgbClr val="000000"/>
              </a:solidFill>
            </a:endParaRPr>
          </a:p>
        </p:txBody>
      </p:sp>
      <p:sp>
        <p:nvSpPr>
          <p:cNvPr id="38925" name="テキスト ボックス 1"/>
          <p:cNvSpPr txBox="1">
            <a:spLocks noChangeArrowheads="1"/>
          </p:cNvSpPr>
          <p:nvPr/>
        </p:nvSpPr>
        <p:spPr bwMode="auto">
          <a:xfrm>
            <a:off x="2232025" y="6516688"/>
            <a:ext cx="4514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ja-JP" sz="1800">
                <a:solidFill>
                  <a:srgbClr val="000000"/>
                </a:solidFill>
              </a:rPr>
              <a:t>K. Niita et al., Phys. Rev. C52 (1995) 2620</a:t>
            </a:r>
            <a:endParaRPr lang="ja-JP" altLang="en-US" sz="1800">
              <a:solidFill>
                <a:srgbClr val="000000"/>
              </a:solidFill>
            </a:endParaRPr>
          </a:p>
        </p:txBody>
      </p:sp>
      <p:sp>
        <p:nvSpPr>
          <p:cNvPr id="18" name="AutoShape 2"/>
          <p:cNvSpPr>
            <a:spLocks noChangeArrowheads="1"/>
          </p:cNvSpPr>
          <p:nvPr/>
        </p:nvSpPr>
        <p:spPr bwMode="auto">
          <a:xfrm>
            <a:off x="271463" y="93663"/>
            <a:ext cx="8548687" cy="709612"/>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0" tIns="91440" rIns="0" bIns="91440">
            <a:spAutoFit/>
          </a:bodyPr>
          <a:lstStyle/>
          <a:p>
            <a:pPr marL="342900" indent="-342900" algn="ctr" eaLnBrk="1" hangingPunct="1">
              <a:defRPr/>
            </a:pPr>
            <a:r>
              <a:rPr lang="en-US" altLang="ja-JP"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JQMD</a:t>
            </a:r>
            <a:r>
              <a:rPr lang="en-US" altLang="ja-JP" sz="28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 </a:t>
            </a:r>
            <a:r>
              <a:rPr lang="en-US" altLang="ja-JP" b="1" dirty="0">
                <a:solidFill>
                  <a:srgbClr val="0000CC"/>
                </a:solidFill>
                <a:effectLst>
                  <a:outerShdw blurRad="38100" dist="38100" dir="2700000" algn="tl">
                    <a:srgbClr val="C0C0C0"/>
                  </a:outerShdw>
                </a:effectLst>
                <a:latin typeface="Arial Black" pitchFamily="34" charset="0"/>
                <a:ea typeface="HG創英角ｺﾞｼｯｸUB" pitchFamily="49" charset="-128"/>
              </a:rPr>
              <a:t>(</a:t>
            </a:r>
            <a:r>
              <a:rPr lang="en-US" altLang="ja-JP" b="1" dirty="0">
                <a:solidFill>
                  <a:srgbClr val="FF0000"/>
                </a:solidFill>
                <a:effectLst>
                  <a:outerShdw blurRad="38100" dist="38100" dir="2700000" algn="tl">
                    <a:srgbClr val="C0C0C0"/>
                  </a:outerShdw>
                </a:effectLst>
                <a:latin typeface="Arial Black" pitchFamily="34" charset="0"/>
                <a:ea typeface="HG創英角ｺﾞｼｯｸUB" pitchFamily="49" charset="-128"/>
              </a:rPr>
              <a:t>J</a:t>
            </a:r>
            <a:r>
              <a:rPr lang="en-US" altLang="ja-JP" b="1" dirty="0">
                <a:solidFill>
                  <a:srgbClr val="0000CC"/>
                </a:solidFill>
                <a:effectLst>
                  <a:outerShdw blurRad="38100" dist="38100" dir="2700000" algn="tl">
                    <a:srgbClr val="C0C0C0"/>
                  </a:outerShdw>
                </a:effectLst>
                <a:latin typeface="Arial Black" pitchFamily="34" charset="0"/>
                <a:ea typeface="HG創英角ｺﾞｼｯｸUB" pitchFamily="49" charset="-128"/>
              </a:rPr>
              <a:t>AERI</a:t>
            </a:r>
            <a:r>
              <a:rPr lang="en-US" altLang="ja-JP" b="1" dirty="0">
                <a:solidFill>
                  <a:srgbClr val="FF0000"/>
                </a:solidFill>
                <a:effectLst>
                  <a:outerShdw blurRad="38100" dist="38100" dir="2700000" algn="tl">
                    <a:srgbClr val="C0C0C0"/>
                  </a:outerShdw>
                </a:effectLst>
                <a:latin typeface="Arial Black" pitchFamily="34" charset="0"/>
                <a:ea typeface="HG創英角ｺﾞｼｯｸUB" pitchFamily="49" charset="-128"/>
              </a:rPr>
              <a:t> Q</a:t>
            </a:r>
            <a:r>
              <a:rPr lang="en-US" altLang="ja-JP" b="1" dirty="0">
                <a:solidFill>
                  <a:srgbClr val="0000CC"/>
                </a:solidFill>
                <a:effectLst>
                  <a:outerShdw blurRad="38100" dist="38100" dir="2700000" algn="tl">
                    <a:srgbClr val="C0C0C0"/>
                  </a:outerShdw>
                </a:effectLst>
                <a:latin typeface="Arial Black" pitchFamily="34" charset="0"/>
                <a:ea typeface="HG創英角ｺﾞｼｯｸUB" pitchFamily="49" charset="-128"/>
              </a:rPr>
              <a:t>uantum</a:t>
            </a:r>
            <a:r>
              <a:rPr lang="en-US" altLang="ja-JP" b="1" dirty="0">
                <a:solidFill>
                  <a:srgbClr val="FF0000"/>
                </a:solidFill>
                <a:effectLst>
                  <a:outerShdw blurRad="38100" dist="38100" dir="2700000" algn="tl">
                    <a:srgbClr val="C0C0C0"/>
                  </a:outerShdw>
                </a:effectLst>
                <a:latin typeface="Arial Black" pitchFamily="34" charset="0"/>
                <a:ea typeface="HG創英角ｺﾞｼｯｸUB" pitchFamily="49" charset="-128"/>
              </a:rPr>
              <a:t> M</a:t>
            </a:r>
            <a:r>
              <a:rPr lang="en-US" altLang="ja-JP" b="1" dirty="0">
                <a:solidFill>
                  <a:srgbClr val="0000CC"/>
                </a:solidFill>
                <a:effectLst>
                  <a:outerShdw blurRad="38100" dist="38100" dir="2700000" algn="tl">
                    <a:srgbClr val="C0C0C0"/>
                  </a:outerShdw>
                </a:effectLst>
                <a:latin typeface="Arial Black" pitchFamily="34" charset="0"/>
                <a:ea typeface="HG創英角ｺﾞｼｯｸUB" pitchFamily="49" charset="-128"/>
              </a:rPr>
              <a:t>olecular </a:t>
            </a:r>
            <a:r>
              <a:rPr lang="en-US" altLang="ja-JP" b="1" dirty="0">
                <a:solidFill>
                  <a:srgbClr val="FF0000"/>
                </a:solidFill>
                <a:effectLst>
                  <a:outerShdw blurRad="38100" dist="38100" dir="2700000" algn="tl">
                    <a:srgbClr val="C0C0C0"/>
                  </a:outerShdw>
                </a:effectLst>
                <a:latin typeface="Arial Black" pitchFamily="34" charset="0"/>
                <a:ea typeface="HG創英角ｺﾞｼｯｸUB" pitchFamily="49" charset="-128"/>
              </a:rPr>
              <a:t>D</a:t>
            </a:r>
            <a:r>
              <a:rPr lang="en-US" altLang="ja-JP" b="1" dirty="0">
                <a:solidFill>
                  <a:srgbClr val="0000CC"/>
                </a:solidFill>
                <a:effectLst>
                  <a:outerShdw blurRad="38100" dist="38100" dir="2700000" algn="tl">
                    <a:srgbClr val="C0C0C0"/>
                  </a:outerShdw>
                </a:effectLst>
                <a:latin typeface="Arial Black" pitchFamily="34" charset="0"/>
                <a:ea typeface="HG創英角ｺﾞｼｯｸUB" pitchFamily="49" charset="-128"/>
              </a:rPr>
              <a:t>ynamics) </a:t>
            </a:r>
            <a:r>
              <a:rPr lang="ja-JP" altLang="en-US" sz="3200" b="1" dirty="0">
                <a:solidFill>
                  <a:srgbClr val="FF0000"/>
                </a:solidFill>
                <a:effectLst>
                  <a:outerShdw blurRad="38100" dist="38100" dir="2700000" algn="tl">
                    <a:srgbClr val="C0C0C0"/>
                  </a:outerShdw>
                </a:effectLst>
                <a:latin typeface="Arial Black" pitchFamily="34" charset="0"/>
                <a:ea typeface="HG創英角ｺﾞｼｯｸUB" pitchFamily="49" charset="-128"/>
              </a:rPr>
              <a:t>モデル</a:t>
            </a:r>
          </a:p>
        </p:txBody>
      </p:sp>
      <p:pic>
        <p:nvPicPr>
          <p:cNvPr id="563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3868" y="2499335"/>
            <a:ext cx="2849562" cy="3507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10.9|19.7|10.9"/>
</p:tagLst>
</file>

<file path=ppt/tags/tag10.xml><?xml version="1.0" encoding="utf-8"?>
<p:tagLst xmlns:a="http://schemas.openxmlformats.org/drawingml/2006/main" xmlns:r="http://schemas.openxmlformats.org/officeDocument/2006/relationships" xmlns:p="http://schemas.openxmlformats.org/presentationml/2006/main">
  <p:tag name="TIMING" val="|81.1|1.2"/>
</p:tagLst>
</file>

<file path=ppt/tags/tag11.xml><?xml version="1.0" encoding="utf-8"?>
<p:tagLst xmlns:a="http://schemas.openxmlformats.org/drawingml/2006/main" xmlns:r="http://schemas.openxmlformats.org/officeDocument/2006/relationships" xmlns:p="http://schemas.openxmlformats.org/presentationml/2006/main">
  <p:tag name="TIMING" val="|12.1|20|16.8|22.2|31.4"/>
</p:tagLst>
</file>

<file path=ppt/tags/tag12.xml><?xml version="1.0" encoding="utf-8"?>
<p:tagLst xmlns:a="http://schemas.openxmlformats.org/drawingml/2006/main" xmlns:r="http://schemas.openxmlformats.org/officeDocument/2006/relationships" xmlns:p="http://schemas.openxmlformats.org/presentationml/2006/main">
  <p:tag name="TIMING" val="|18.7"/>
</p:tagLst>
</file>

<file path=ppt/tags/tag13.xml><?xml version="1.0" encoding="utf-8"?>
<p:tagLst xmlns:a="http://schemas.openxmlformats.org/drawingml/2006/main" xmlns:r="http://schemas.openxmlformats.org/officeDocument/2006/relationships" xmlns:p="http://schemas.openxmlformats.org/presentationml/2006/main">
  <p:tag name="TIMING" val="|14.4"/>
</p:tagLst>
</file>

<file path=ppt/tags/tag14.xml><?xml version="1.0" encoding="utf-8"?>
<p:tagLst xmlns:a="http://schemas.openxmlformats.org/drawingml/2006/main" xmlns:r="http://schemas.openxmlformats.org/officeDocument/2006/relationships" xmlns:p="http://schemas.openxmlformats.org/presentationml/2006/main">
  <p:tag name="TIMING" val="|20.2|8.5"/>
</p:tagLst>
</file>

<file path=ppt/tags/tag15.xml><?xml version="1.0" encoding="utf-8"?>
<p:tagLst xmlns:a="http://schemas.openxmlformats.org/drawingml/2006/main" xmlns:r="http://schemas.openxmlformats.org/officeDocument/2006/relationships" xmlns:p="http://schemas.openxmlformats.org/presentationml/2006/main">
  <p:tag name="TIMING" val="|36.9|13.5"/>
</p:tagLst>
</file>

<file path=ppt/tags/tag16.xml><?xml version="1.0" encoding="utf-8"?>
<p:tagLst xmlns:a="http://schemas.openxmlformats.org/drawingml/2006/main" xmlns:r="http://schemas.openxmlformats.org/officeDocument/2006/relationships" xmlns:p="http://schemas.openxmlformats.org/presentationml/2006/main">
  <p:tag name="TIMING" val="|36.9|13.5"/>
</p:tagLst>
</file>

<file path=ppt/tags/tag17.xml><?xml version="1.0" encoding="utf-8"?>
<p:tagLst xmlns:a="http://schemas.openxmlformats.org/drawingml/2006/main" xmlns:r="http://schemas.openxmlformats.org/officeDocument/2006/relationships" xmlns:p="http://schemas.openxmlformats.org/presentationml/2006/main">
  <p:tag name="TIMING" val="|57.4"/>
</p:tagLst>
</file>

<file path=ppt/tags/tag2.xml><?xml version="1.0" encoding="utf-8"?>
<p:tagLst xmlns:a="http://schemas.openxmlformats.org/drawingml/2006/main" xmlns:r="http://schemas.openxmlformats.org/officeDocument/2006/relationships" xmlns:p="http://schemas.openxmlformats.org/presentationml/2006/main">
  <p:tag name="TIMING" val="|37.6"/>
</p:tagLst>
</file>

<file path=ppt/tags/tag3.xml><?xml version="1.0" encoding="utf-8"?>
<p:tagLst xmlns:a="http://schemas.openxmlformats.org/drawingml/2006/main" xmlns:r="http://schemas.openxmlformats.org/officeDocument/2006/relationships" xmlns:p="http://schemas.openxmlformats.org/presentationml/2006/main">
  <p:tag name="TIMING" val="|37.6"/>
</p:tagLst>
</file>

<file path=ppt/tags/tag4.xml><?xml version="1.0" encoding="utf-8"?>
<p:tagLst xmlns:a="http://schemas.openxmlformats.org/drawingml/2006/main" xmlns:r="http://schemas.openxmlformats.org/officeDocument/2006/relationships" xmlns:p="http://schemas.openxmlformats.org/presentationml/2006/main">
  <p:tag name="TIMING" val="|37.6"/>
</p:tagLst>
</file>

<file path=ppt/tags/tag5.xml><?xml version="1.0" encoding="utf-8"?>
<p:tagLst xmlns:a="http://schemas.openxmlformats.org/drawingml/2006/main" xmlns:r="http://schemas.openxmlformats.org/officeDocument/2006/relationships" xmlns:p="http://schemas.openxmlformats.org/presentationml/2006/main">
  <p:tag name="TIMING" val="|37.6"/>
</p:tagLst>
</file>

<file path=ppt/tags/tag6.xml><?xml version="1.0" encoding="utf-8"?>
<p:tagLst xmlns:a="http://schemas.openxmlformats.org/drawingml/2006/main" xmlns:r="http://schemas.openxmlformats.org/officeDocument/2006/relationships" xmlns:p="http://schemas.openxmlformats.org/presentationml/2006/main">
  <p:tag name="TIMING" val="|37.6"/>
</p:tagLst>
</file>

<file path=ppt/tags/tag7.xml><?xml version="1.0" encoding="utf-8"?>
<p:tagLst xmlns:a="http://schemas.openxmlformats.org/drawingml/2006/main" xmlns:r="http://schemas.openxmlformats.org/officeDocument/2006/relationships" xmlns:p="http://schemas.openxmlformats.org/presentationml/2006/main">
  <p:tag name="TIMING" val="|26|10.9|19.7|10.9"/>
</p:tagLst>
</file>

<file path=ppt/tags/tag8.xml><?xml version="1.0" encoding="utf-8"?>
<p:tagLst xmlns:a="http://schemas.openxmlformats.org/drawingml/2006/main" xmlns:r="http://schemas.openxmlformats.org/officeDocument/2006/relationships" xmlns:p="http://schemas.openxmlformats.org/presentationml/2006/main">
  <p:tag name="TIMING" val="|26|10.9|19.7|10.9"/>
</p:tagLst>
</file>

<file path=ppt/tags/tag9.xml><?xml version="1.0" encoding="utf-8"?>
<p:tagLst xmlns:a="http://schemas.openxmlformats.org/drawingml/2006/main" xmlns:r="http://schemas.openxmlformats.org/officeDocument/2006/relationships" xmlns:p="http://schemas.openxmlformats.org/presentationml/2006/main">
  <p:tag name="TIMING" val="|26|10.9|19.7|10.9"/>
</p:tagLst>
</file>

<file path=ppt/theme/theme1.xml><?xml version="1.0" encoding="utf-8"?>
<a:theme xmlns:a="http://schemas.openxmlformats.org/drawingml/2006/main" name="Radiantcurv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Radiantcur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Radiantcurv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adiantcurv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adiantcurv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adiantcurv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adiantcurv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adiantcurv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adiantcurv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Radiantcurv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Radiantcur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50" charset="-128"/>
          </a:defRPr>
        </a:defPPr>
      </a:lstStyle>
    </a:lnDef>
    <a:txDef>
      <a:spPr bwMode="auto">
        <a:noFill/>
        <a:ln w="9525" algn="ctr">
          <a:noFill/>
          <a:miter lim="800000"/>
          <a:headEnd/>
          <a:tailEnd/>
        </a:ln>
        <a:effectLst/>
      </a:spPr>
      <a:bodyPr wrap="none">
        <a:spAutoFit/>
      </a:bodyPr>
      <a:lstStyle>
        <a:defPPr>
          <a:defRPr sz="2000" dirty="0"/>
        </a:defPPr>
      </a:lstStyle>
    </a:txDef>
  </a:objectDefaults>
  <a:extraClrSchemeLst>
    <a:extraClrScheme>
      <a:clrScheme name="Radiantcurv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adiantcurv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adiantcurv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adiantcurv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adiantcurv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adiantcurv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adiantcurv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Radiantcurv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Radiantcur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0000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Radiantcurv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adiantcurv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adiantcurv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adiantcurv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adiantcurv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adiantcurv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adiantcurv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Radiantcurv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Radiantcur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0000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square" rtlCol="0">
        <a:spAutoFit/>
      </a:bodyPr>
      <a:lstStyle>
        <a:defPPr marL="144000" indent="-144000">
          <a:buFont typeface="Arial" pitchFamily="34" charset="0"/>
          <a:buChar char="•"/>
          <a:defRPr kumimoji="1" dirty="0" smtClean="0"/>
        </a:defPPr>
      </a:lstStyle>
    </a:txDef>
  </a:objectDefaults>
  <a:extraClrSchemeLst>
    <a:extraClrScheme>
      <a:clrScheme name="Radiantcurv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adiantcurv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adiantcurv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adiantcurv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adiantcurv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adiantcurv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adiantcurv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Designs\cool\Global2.pot</Template>
  <TotalTime>18255</TotalTime>
  <Words>2749</Words>
  <Application>Microsoft Office PowerPoint</Application>
  <PresentationFormat>画面に合わせる (4:3)</PresentationFormat>
  <Paragraphs>572</Paragraphs>
  <Slides>36</Slides>
  <Notes>36</Notes>
  <HiddenSlides>0</HiddenSlides>
  <MMClips>0</MMClips>
  <ScaleCrop>false</ScaleCrop>
  <HeadingPairs>
    <vt:vector size="6" baseType="variant">
      <vt:variant>
        <vt:lpstr>テーマ</vt:lpstr>
      </vt:variant>
      <vt:variant>
        <vt:i4>4</vt:i4>
      </vt:variant>
      <vt:variant>
        <vt:lpstr>埋め込まれた OLE サーバー</vt:lpstr>
      </vt:variant>
      <vt:variant>
        <vt:i4>1</vt:i4>
      </vt:variant>
      <vt:variant>
        <vt:lpstr>スライド タイトル</vt:lpstr>
      </vt:variant>
      <vt:variant>
        <vt:i4>36</vt:i4>
      </vt:variant>
    </vt:vector>
  </HeadingPairs>
  <TitlesOfParts>
    <vt:vector size="41" baseType="lpstr">
      <vt:lpstr>Radiantcurve</vt:lpstr>
      <vt:lpstr>7_Radiantcurve</vt:lpstr>
      <vt:lpstr>4_Radiantcurve</vt:lpstr>
      <vt:lpstr>5_Radiantcurve</vt:lpstr>
      <vt:lpstr>Equation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tatsu</dc:creator>
  <cp:lastModifiedBy>tatsu</cp:lastModifiedBy>
  <cp:revision>430</cp:revision>
  <dcterms:created xsi:type="dcterms:W3CDTF">1601-01-01T00:00:00Z</dcterms:created>
  <dcterms:modified xsi:type="dcterms:W3CDTF">2015-03-19T14:02:35Z</dcterms:modified>
</cp:coreProperties>
</file>