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5"/>
  </p:sldMasterIdLst>
  <p:notesMasterIdLst>
    <p:notesMasterId r:id="rId15"/>
  </p:notesMasterIdLst>
  <p:handoutMasterIdLst>
    <p:handoutMasterId r:id="rId16"/>
  </p:handoutMasterIdLst>
  <p:sldIdLst>
    <p:sldId id="1086" r:id="rId6"/>
    <p:sldId id="1075" r:id="rId7"/>
    <p:sldId id="1051" r:id="rId8"/>
    <p:sldId id="1030" r:id="rId9"/>
    <p:sldId id="522" r:id="rId10"/>
    <p:sldId id="1084" r:id="rId11"/>
    <p:sldId id="1088" r:id="rId12"/>
    <p:sldId id="1087" r:id="rId13"/>
    <p:sldId id="421" r:id="rId14"/>
  </p:sldIdLst>
  <p:sldSz cx="10688638" cy="7562850"/>
  <p:notesSz cx="6858000" cy="9144000"/>
  <p:defaultTextStyle>
    <a:defPPr>
      <a:defRPr lang="en-US"/>
    </a:defPPr>
    <a:lvl1pPr marL="0" algn="l" defTabSz="52066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0661" algn="l" defTabSz="52066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1327" algn="l" defTabSz="52066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1990" algn="l" defTabSz="52066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2653" algn="l" defTabSz="52066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3316" algn="l" defTabSz="52066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3981" algn="l" defTabSz="52066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4645" algn="l" defTabSz="52066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65308" algn="l" defTabSz="52066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82">
          <p15:clr>
            <a:srgbClr val="A4A3A4"/>
          </p15:clr>
        </p15:guide>
        <p15:guide id="4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E40020"/>
    <a:srgbClr val="111D3A"/>
    <a:srgbClr val="0E1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76" autoAdjust="0"/>
    <p:restoredTop sz="96121"/>
  </p:normalViewPr>
  <p:slideViewPr>
    <p:cSldViewPr snapToGrid="0" snapToObjects="1">
      <p:cViewPr varScale="1">
        <p:scale>
          <a:sx n="140" d="100"/>
          <a:sy n="140" d="100"/>
        </p:scale>
        <p:origin x="1584" y="200"/>
      </p:cViewPr>
      <p:guideLst>
        <p:guide orient="horz" pos="1620"/>
        <p:guide pos="2880"/>
        <p:guide orient="horz" pos="2382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2F4F3C5E-C1F7-A642-B0E0-322E9D71EB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4B299A2-08F3-3E41-9875-C13FD6A3B2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B3F24-F2C2-E741-B019-C4BE61487467}" type="datetimeFigureOut">
              <a:rPr kumimoji="1" lang="ja-JP" altLang="en-US" smtClean="0"/>
              <a:t>2020/12/4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6C6DD05-BB9F-5943-8E7A-A031F13C11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0F98795-B6FF-7440-9D8D-B4222F7466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2EB25-8D76-9E49-8857-2B2C4B7C25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8768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71CC7-45F4-410F-9648-AF745C34F3E4}" type="datetimeFigureOut">
              <a:rPr lang="en-US"/>
              <a:t>12/4/20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143000"/>
            <a:ext cx="43592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651CB-BC94-4C11-A508-29CB655CC91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649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0413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0661" algn="l" defTabSz="10413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1327" algn="l" defTabSz="10413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1990" algn="l" defTabSz="10413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2653" algn="l" defTabSz="10413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3316" algn="l" defTabSz="10413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3981" algn="l" defTabSz="10413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4645" algn="l" defTabSz="10413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65308" algn="l" defTabSz="10413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143000"/>
            <a:ext cx="43592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74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651CB-BC94-4C11-A508-29CB655CC9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7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1237717"/>
            <a:ext cx="9085342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080" y="3972247"/>
            <a:ext cx="8016479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9057" y="402652"/>
            <a:ext cx="2304738" cy="640916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4844" y="402652"/>
            <a:ext cx="6780605" cy="640916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780" y="100013"/>
            <a:ext cx="7508683" cy="1361788"/>
          </a:xfrm>
        </p:spPr>
        <p:txBody>
          <a:bodyPr>
            <a:normAutofit/>
          </a:bodyPr>
          <a:lstStyle>
            <a:lvl1pPr>
              <a:defRPr sz="4000" baseline="0">
                <a:ea typeface="ヒラギノ角ゴ ProN W6" panose="020B0300000000000000" pitchFamily="34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ea typeface="ヒラギノ角ゴ Pro W6" panose="020B0300000000000000" pitchFamily="34" charset="-128"/>
              </a:defRPr>
            </a:lvl1pPr>
            <a:lvl2pPr>
              <a:defRPr baseline="0">
                <a:ea typeface="ヒラギノ角ゴ Pro W6" panose="020B0300000000000000" pitchFamily="34" charset="-128"/>
              </a:defRPr>
            </a:lvl2pPr>
            <a:lvl3pPr>
              <a:defRPr baseline="0">
                <a:ea typeface="ヒラギノ角ゴ Pro W6" panose="020B0300000000000000" pitchFamily="34" charset="-128"/>
              </a:defRPr>
            </a:lvl3pPr>
            <a:lvl4pPr>
              <a:defRPr baseline="0">
                <a:ea typeface="ヒラギノ角ゴ Pro W6" panose="020B0300000000000000" pitchFamily="34" charset="-128"/>
              </a:defRPr>
            </a:lvl4pPr>
            <a:lvl5pPr>
              <a:defRPr baseline="0">
                <a:ea typeface="ヒラギノ角ゴ Pro W6" panose="020B0300000000000000" pitchFamily="34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278" y="1885463"/>
            <a:ext cx="9218950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278" y="5061159"/>
            <a:ext cx="9218950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6179" y="128588"/>
            <a:ext cx="7682459" cy="1307244"/>
          </a:xfrm>
        </p:spPr>
        <p:txBody>
          <a:bodyPr>
            <a:normAutofit/>
          </a:bodyPr>
          <a:lstStyle>
            <a:lvl1pPr>
              <a:defRPr sz="4000" baseline="0">
                <a:ea typeface="ヒラギノ角ゴ ProN W6" panose="020B0300000000000000" pitchFamily="34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59"/>
          </a:xfrm>
        </p:spPr>
        <p:txBody>
          <a:bodyPr/>
          <a:lstStyle>
            <a:lvl1pPr>
              <a:defRPr baseline="0">
                <a:ea typeface="ヒラギノ角ゴ ProN W6" panose="020B0300000000000000" pitchFamily="34" charset="-128"/>
              </a:defRPr>
            </a:lvl1pPr>
            <a:lvl2pPr>
              <a:defRPr baseline="0">
                <a:ea typeface="ヒラギノ角ゴ ProN W6" panose="020B0300000000000000" pitchFamily="34" charset="-128"/>
              </a:defRPr>
            </a:lvl2pPr>
            <a:lvl3pPr>
              <a:defRPr baseline="0">
                <a:ea typeface="ヒラギノ角ゴ ProN W6" panose="020B0300000000000000" pitchFamily="34" charset="-128"/>
              </a:defRPr>
            </a:lvl3pPr>
            <a:lvl4pPr>
              <a:defRPr baseline="0">
                <a:ea typeface="ヒラギノ角ゴ ProN W6" panose="020B0300000000000000" pitchFamily="34" charset="-128"/>
              </a:defRPr>
            </a:lvl4pPr>
            <a:lvl5pPr>
              <a:defRPr baseline="0">
                <a:ea typeface="ヒラギノ角ゴ ProN W6" panose="020B0300000000000000" pitchFamily="34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59"/>
          </a:xfrm>
        </p:spPr>
        <p:txBody>
          <a:bodyPr/>
          <a:lstStyle>
            <a:lvl1pPr>
              <a:defRPr baseline="0">
                <a:ea typeface="ヒラギノ角ゴ ProN W6" panose="020B0300000000000000" pitchFamily="34" charset="-128"/>
              </a:defRPr>
            </a:lvl1pPr>
            <a:lvl2pPr>
              <a:defRPr baseline="0">
                <a:ea typeface="ヒラギノ角ゴ ProN W6" panose="020B0300000000000000" pitchFamily="34" charset="-128"/>
              </a:defRPr>
            </a:lvl2pPr>
            <a:lvl3pPr>
              <a:defRPr baseline="0">
                <a:ea typeface="ヒラギノ角ゴ ProN W6" panose="020B0300000000000000" pitchFamily="34" charset="-128"/>
              </a:defRPr>
            </a:lvl3pPr>
            <a:lvl4pPr>
              <a:defRPr baseline="0">
                <a:ea typeface="ヒラギノ角ゴ ProN W6" panose="020B0300000000000000" pitchFamily="34" charset="-128"/>
              </a:defRPr>
            </a:lvl4pPr>
            <a:lvl5pPr>
              <a:defRPr baseline="0">
                <a:ea typeface="ヒラギノ角ゴ ProN W6" panose="020B0300000000000000" pitchFamily="34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402654"/>
            <a:ext cx="9218950" cy="146180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1124" y="1853949"/>
            <a:ext cx="4544063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1124" y="2762541"/>
            <a:ext cx="4544063" cy="40632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063" y="1088912"/>
            <a:ext cx="5411123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4063" y="1088912"/>
            <a:ext cx="5411123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2258" y="188339"/>
            <a:ext cx="8073342" cy="121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844" y="1757363"/>
            <a:ext cx="9218950" cy="5054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844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1917-7D80-5845-BBA1-26E8FC06F98A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612" y="7009643"/>
            <a:ext cx="36074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7"/>
          <p:cNvCxnSpPr/>
          <p:nvPr userDrawn="1"/>
        </p:nvCxnSpPr>
        <p:spPr>
          <a:xfrm>
            <a:off x="0" y="1422513"/>
            <a:ext cx="106886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CTA_Logo_Template_RGB2.png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4" y="316216"/>
            <a:ext cx="2088354" cy="7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1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kumimoji="1" sz="4000" kern="1200" baseline="0">
          <a:solidFill>
            <a:schemeClr val="tx1"/>
          </a:solidFill>
          <a:latin typeface="+mj-lt"/>
          <a:ea typeface="ヒラギノ角ゴ StdN W8" panose="020B0800000000000000" pitchFamily="34" charset="-128"/>
          <a:cs typeface="+mj-cs"/>
        </a:defRPr>
      </a:lvl1pPr>
    </p:titleStyle>
    <p:bodyStyle>
      <a:lvl1pPr marL="252100" indent="-25210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kumimoji="1" sz="3088" kern="1200" baseline="0">
          <a:solidFill>
            <a:schemeClr val="tx1"/>
          </a:solidFill>
          <a:latin typeface="+mn-lt"/>
          <a:ea typeface="ヒラギノ角ゴ Pro W6" panose="020B0300000000000000" pitchFamily="34" charset="-128"/>
          <a:cs typeface="+mn-cs"/>
        </a:defRPr>
      </a:lvl1pPr>
      <a:lvl2pPr marL="7563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7" kern="1200" baseline="0">
          <a:solidFill>
            <a:schemeClr val="tx1"/>
          </a:solidFill>
          <a:latin typeface="+mn-lt"/>
          <a:ea typeface="ヒラギノ角ゴ Pro W6" panose="020B0300000000000000" pitchFamily="34" charset="-128"/>
          <a:cs typeface="+mn-cs"/>
        </a:defRPr>
      </a:lvl2pPr>
      <a:lvl3pPr marL="12605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6" kern="1200" baseline="0">
          <a:solidFill>
            <a:schemeClr val="tx1"/>
          </a:solidFill>
          <a:latin typeface="+mn-lt"/>
          <a:ea typeface="ヒラギノ角ゴ Pro W6" panose="020B0300000000000000" pitchFamily="34" charset="-128"/>
          <a:cs typeface="+mn-cs"/>
        </a:defRPr>
      </a:lvl3pPr>
      <a:lvl4pPr marL="1764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5" kern="1200" baseline="0">
          <a:solidFill>
            <a:schemeClr val="tx1"/>
          </a:solidFill>
          <a:latin typeface="+mn-lt"/>
          <a:ea typeface="ヒラギノ角ゴ Pro W6" panose="020B0300000000000000" pitchFamily="34" charset="-128"/>
          <a:cs typeface="+mn-cs"/>
        </a:defRPr>
      </a:lvl4pPr>
      <a:lvl5pPr marL="22689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5" kern="1200" baseline="0">
          <a:solidFill>
            <a:schemeClr val="tx1"/>
          </a:solidFill>
          <a:latin typeface="+mn-lt"/>
          <a:ea typeface="ヒラギノ角ゴ Pro W6" panose="020B0300000000000000" pitchFamily="34" charset="-128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 the Dark about Dark Matter">
            <a:extLst>
              <a:ext uri="{FF2B5EF4-FFF2-40B4-BE49-F238E27FC236}">
                <a16:creationId xmlns:a16="http://schemas.microsoft.com/office/drawing/2014/main" id="{14F74F03-F0C3-4A4C-8702-46630D8BE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1415" r="1918" b="13030"/>
          <a:stretch/>
        </p:blipFill>
        <p:spPr bwMode="auto">
          <a:xfrm>
            <a:off x="-4222" y="0"/>
            <a:ext cx="10671748" cy="580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422514"/>
            <a:ext cx="10688638" cy="614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4134" tIns="52066" rIns="104134" bIns="52066"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0024" y="2217262"/>
            <a:ext cx="6044098" cy="412925"/>
          </a:xfrm>
          <a:prstGeom prst="rect">
            <a:avLst/>
          </a:prstGeom>
        </p:spPr>
        <p:txBody>
          <a:bodyPr wrap="square" lIns="104134" tIns="52066" rIns="104134" bIns="52066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Masahiro </a:t>
            </a:r>
            <a:r>
              <a:rPr lang="en-US" sz="2000" b="1" dirty="0" err="1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Teshima</a:t>
            </a:r>
            <a:endParaRPr lang="en-US" sz="2000" b="1" dirty="0">
              <a:solidFill>
                <a:schemeClr val="bg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65902" y="2803508"/>
            <a:ext cx="5035169" cy="597591"/>
          </a:xfrm>
          <a:prstGeom prst="rect">
            <a:avLst/>
          </a:prstGeom>
        </p:spPr>
        <p:txBody>
          <a:bodyPr wrap="square" lIns="104134" tIns="52066" rIns="104134" bIns="52066">
            <a:spAutoFit/>
          </a:bodyPr>
          <a:lstStyle/>
          <a:p>
            <a:pPr algn="r"/>
            <a:r>
              <a:rPr lang="en-US" sz="1600" i="1" dirty="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Max Planck Institute for Physics</a:t>
            </a:r>
          </a:p>
          <a:p>
            <a:pPr algn="r"/>
            <a:r>
              <a:rPr lang="en-US" sz="1600" i="1" dirty="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ICRR, The University of Tokyo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45" y="386001"/>
            <a:ext cx="10680193" cy="1274700"/>
          </a:xfrm>
          <a:prstGeom prst="rect">
            <a:avLst/>
          </a:prstGeom>
        </p:spPr>
        <p:txBody>
          <a:bodyPr wrap="square" lIns="104134" tIns="52066" rIns="104134" bIns="52066">
            <a:spAutoFit/>
          </a:bodyPr>
          <a:lstStyle/>
          <a:p>
            <a:pPr algn="ctr"/>
            <a:r>
              <a:rPr lang="en-US" altLang="ja-JP" sz="4400" b="1" dirty="0">
                <a:solidFill>
                  <a:schemeClr val="bg1"/>
                </a:solidFill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The Extreme Universe</a:t>
            </a:r>
          </a:p>
          <a:p>
            <a:pPr algn="ctr"/>
            <a:r>
              <a:rPr lang="en-US" altLang="ja-JP" sz="3200" b="1" dirty="0">
                <a:solidFill>
                  <a:schemeClr val="bg1"/>
                </a:solidFill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Multi-Messenger Approach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60B80DF-5227-4242-9D93-666012E85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75" b="33438"/>
          <a:stretch/>
        </p:blipFill>
        <p:spPr>
          <a:xfrm>
            <a:off x="-4922" y="5170870"/>
            <a:ext cx="10688638" cy="239198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E5F9369-534F-084D-B664-95C7394605B5}"/>
              </a:ext>
            </a:extLst>
          </p:cNvPr>
          <p:cNvSpPr/>
          <p:nvPr/>
        </p:nvSpPr>
        <p:spPr>
          <a:xfrm>
            <a:off x="121993" y="4734964"/>
            <a:ext cx="23369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DE" sz="1200" i="1" dirty="0">
                <a:solidFill>
                  <a:schemeClr val="bg1">
                    <a:lumMod val="95000"/>
                  </a:schemeClr>
                </a:solidFill>
              </a:rPr>
              <a:t>Credit: ILLUSTRIS COLLABORATION</a:t>
            </a:r>
            <a:endParaRPr lang="ja-DE" altLang="en-US" sz="12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B431258-D8D9-3B44-8437-D1C08AF7E18C}"/>
              </a:ext>
            </a:extLst>
          </p:cNvPr>
          <p:cNvSpPr/>
          <p:nvPr/>
        </p:nvSpPr>
        <p:spPr>
          <a:xfrm>
            <a:off x="8798104" y="7249542"/>
            <a:ext cx="1702967" cy="276999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DE" sz="1200" i="1" dirty="0"/>
              <a:t>Credit: CTA Observatory </a:t>
            </a:r>
            <a:endParaRPr lang="ja-DE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0425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8053F8-614A-6348-8245-24A88D14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546" y="257115"/>
            <a:ext cx="7482054" cy="810144"/>
          </a:xfrm>
        </p:spPr>
        <p:txBody>
          <a:bodyPr>
            <a:noAutofit/>
          </a:bodyPr>
          <a:lstStyle/>
          <a:p>
            <a:r>
              <a:rPr kumimoji="1"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Expand Gamma Ray Horizon with LSTs</a:t>
            </a:r>
            <a:br>
              <a:rPr kumimoji="1"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kumimoji="1" lang="en-US" altLang="ja-JP" sz="2400" dirty="0" err="1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Zmax</a:t>
            </a:r>
            <a:r>
              <a:rPr kumimoji="1"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= 1.0 </a:t>
            </a:r>
            <a:r>
              <a:rPr kumimoji="1"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  <a:sym typeface="Wingdings" pitchFamily="2" charset="2"/>
              </a:rPr>
              <a:t> </a:t>
            </a:r>
            <a:r>
              <a:rPr kumimoji="1" lang="en-US" altLang="ja-JP" sz="2400" dirty="0" err="1">
                <a:latin typeface="Hiragino Kaku Gothic Std W8" panose="020B0800000000000000" pitchFamily="34" charset="-128"/>
                <a:ea typeface="Hiragino Kaku Gothic Std W8" panose="020B0800000000000000" pitchFamily="34" charset="-128"/>
                <a:sym typeface="Wingdings" pitchFamily="2" charset="2"/>
              </a:rPr>
              <a:t>Zmax</a:t>
            </a:r>
            <a:r>
              <a:rPr kumimoji="1"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  <a:sym typeface="Wingdings" pitchFamily="2" charset="2"/>
              </a:rPr>
              <a:t> = 3.0 and beyond</a:t>
            </a:r>
            <a:endParaRPr kumimoji="1" lang="ja-JP" altLang="en-US" sz="24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3" name="AutoShape 8" descr="https://science.sciencemag.org/content/sci/362/6418/1031/F3.large.jpg?width=800&amp;height=600&amp;carousel=1">
            <a:extLst>
              <a:ext uri="{FF2B5EF4-FFF2-40B4-BE49-F238E27FC236}">
                <a16:creationId xmlns:a16="http://schemas.microsoft.com/office/drawing/2014/main" id="{4F8B75E5-8231-9F47-A469-5785319564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0963"/>
            <a:ext cx="10688638" cy="739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164ABBD-ED67-854C-977A-1FCFECB48E4B}"/>
              </a:ext>
            </a:extLst>
          </p:cNvPr>
          <p:cNvGrpSpPr/>
          <p:nvPr/>
        </p:nvGrpSpPr>
        <p:grpSpPr>
          <a:xfrm>
            <a:off x="2003966" y="2328536"/>
            <a:ext cx="8325584" cy="5014597"/>
            <a:chOff x="4532803" y="1058168"/>
            <a:chExt cx="5924799" cy="3529524"/>
          </a:xfrm>
        </p:grpSpPr>
        <p:pic>
          <p:nvPicPr>
            <p:cNvPr id="1026" name="Picture 2" descr="https://science.sciencemag.org/content/sci/362/6418/1031/F1.large.jpg?width=800&amp;height=600&amp;carousel=1">
              <a:extLst>
                <a:ext uri="{FF2B5EF4-FFF2-40B4-BE49-F238E27FC236}">
                  <a16:creationId xmlns:a16="http://schemas.microsoft.com/office/drawing/2014/main" id="{6FDC3212-581F-5542-AF83-28AB695F8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491" y="1058168"/>
              <a:ext cx="5192111" cy="3529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C76B76C6-01D3-384F-BD86-33008E9E6EDE}"/>
                </a:ext>
              </a:extLst>
            </p:cNvPr>
            <p:cNvCxnSpPr>
              <a:cxnSpLocks/>
            </p:cNvCxnSpPr>
            <p:nvPr/>
          </p:nvCxnSpPr>
          <p:spPr>
            <a:xfrm>
              <a:off x="5873916" y="3780631"/>
              <a:ext cx="4522812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上矢印 10">
              <a:extLst>
                <a:ext uri="{FF2B5EF4-FFF2-40B4-BE49-F238E27FC236}">
                  <a16:creationId xmlns:a16="http://schemas.microsoft.com/office/drawing/2014/main" id="{C85828FB-E0BD-0540-9E27-B3D28512C3B2}"/>
                </a:ext>
              </a:extLst>
            </p:cNvPr>
            <p:cNvSpPr/>
            <p:nvPr/>
          </p:nvSpPr>
          <p:spPr>
            <a:xfrm>
              <a:off x="7603638" y="3465576"/>
              <a:ext cx="257908" cy="315055"/>
            </a:xfrm>
            <a:prstGeom prst="up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26C278D-0744-F342-896E-6F937339663E}"/>
                </a:ext>
              </a:extLst>
            </p:cNvPr>
            <p:cNvSpPr txBox="1"/>
            <p:nvPr/>
          </p:nvSpPr>
          <p:spPr>
            <a:xfrm>
              <a:off x="4532803" y="3661439"/>
              <a:ext cx="1983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LST@25</a:t>
              </a:r>
              <a:r>
                <a:rPr kumimoji="1" lang="en-US" altLang="ja-JP" sz="1600" baseline="30000" dirty="0"/>
                <a:t>o</a:t>
              </a:r>
              <a:r>
                <a:rPr kumimoji="1" lang="en-US" altLang="ja-JP" sz="1600" dirty="0"/>
                <a:t> Eth 20GeV</a:t>
              </a:r>
              <a:endParaRPr kumimoji="1" lang="ja-JP" altLang="en-US" sz="1600"/>
            </a:p>
          </p:txBody>
        </p:sp>
      </p:grp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AEEBCBD4-EADF-F348-B76C-0C24DF9AC918}"/>
              </a:ext>
            </a:extLst>
          </p:cNvPr>
          <p:cNvCxnSpPr>
            <a:cxnSpLocks/>
          </p:cNvCxnSpPr>
          <p:nvPr/>
        </p:nvCxnSpPr>
        <p:spPr>
          <a:xfrm>
            <a:off x="3861821" y="5748878"/>
            <a:ext cx="5277031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022AA45-51D3-734E-9575-8F79A544EB32}"/>
              </a:ext>
            </a:extLst>
          </p:cNvPr>
          <p:cNvSpPr txBox="1"/>
          <p:nvPr/>
        </p:nvSpPr>
        <p:spPr>
          <a:xfrm>
            <a:off x="2003966" y="5546281"/>
            <a:ext cx="2288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LST@45</a:t>
            </a:r>
            <a:r>
              <a:rPr kumimoji="1" lang="en-US" altLang="ja-JP" sz="1600" baseline="30000" dirty="0"/>
              <a:t>o</a:t>
            </a:r>
            <a:r>
              <a:rPr kumimoji="1" lang="en-US" altLang="ja-JP" sz="1600" dirty="0"/>
              <a:t> Eth 40GeV</a:t>
            </a:r>
            <a:endParaRPr kumimoji="1" lang="ja-JP" altLang="en-US" sz="1600"/>
          </a:p>
        </p:txBody>
      </p:sp>
      <p:pic>
        <p:nvPicPr>
          <p:cNvPr id="1028" name="Picture 4" descr="https://www.tifr.res.in/~hagar/images/Page_13_1.jpg">
            <a:extLst>
              <a:ext uri="{FF2B5EF4-FFF2-40B4-BE49-F238E27FC236}">
                <a16:creationId xmlns:a16="http://schemas.microsoft.com/office/drawing/2014/main" id="{2BA6ED5C-4FA4-5D42-BC1F-C31EEB8DB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2" y="1241572"/>
            <a:ext cx="3302415" cy="23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126C40D-F68A-3C4B-B94F-CE017736191D}"/>
              </a:ext>
            </a:extLst>
          </p:cNvPr>
          <p:cNvSpPr txBox="1"/>
          <p:nvPr/>
        </p:nvSpPr>
        <p:spPr>
          <a:xfrm>
            <a:off x="7115011" y="1913038"/>
            <a:ext cx="33024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DE" dirty="0"/>
              <a:t>Fermi collab., Science 2018</a:t>
            </a:r>
            <a:endParaRPr kumimoji="1" lang="ja-DE" altLang="en-US" dirty="0"/>
          </a:p>
        </p:txBody>
      </p:sp>
    </p:spTree>
    <p:extLst>
      <p:ext uri="{BB962C8B-B14F-4D97-AF65-F5344CB8AC3E}">
        <p14:creationId xmlns:p14="http://schemas.microsoft.com/office/powerpoint/2010/main" val="191060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E417B3-BD64-9545-82BA-2A8DB455A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2400" dirty="0" err="1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TeV</a:t>
            </a:r>
            <a:r>
              <a:rPr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-GRB 190114C observation with MAGIC</a:t>
            </a:r>
            <a:br>
              <a:rPr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lang="en-US" altLang="ja-JP" sz="18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Two Nature Papers 21. Nov. 2019</a:t>
            </a:r>
            <a:endParaRPr kumimoji="1" lang="ja-JP" altLang="en-US" sz="24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569B1B0-4D84-474B-8DF9-BFF648C41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395" y="4034248"/>
            <a:ext cx="4046118" cy="363543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106F32E-B4BF-414B-96F0-330684576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609" y="4327882"/>
            <a:ext cx="4904302" cy="32349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C9A3F20-0545-BF4B-BEAF-02BBDB41A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826" y="1609121"/>
            <a:ext cx="3796993" cy="282559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51C74F5-F553-2E44-8C78-7D3454D38A59}"/>
              </a:ext>
            </a:extLst>
          </p:cNvPr>
          <p:cNvSpPr txBox="1"/>
          <p:nvPr/>
        </p:nvSpPr>
        <p:spPr>
          <a:xfrm>
            <a:off x="706100" y="4442184"/>
            <a:ext cx="2515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solidFill>
                  <a:schemeClr val="bg1"/>
                </a:solidFill>
              </a:rPr>
              <a:t>TeV</a:t>
            </a:r>
            <a:r>
              <a:rPr kumimoji="1" lang="en-US" altLang="ja-JP" sz="1200" dirty="0">
                <a:solidFill>
                  <a:schemeClr val="bg1"/>
                </a:solidFill>
              </a:rPr>
              <a:t> GRB190114C </a:t>
            </a:r>
            <a:r>
              <a:rPr kumimoji="1" lang="en-US" altLang="ja-JP" sz="1200" dirty="0" err="1">
                <a:solidFill>
                  <a:schemeClr val="bg1"/>
                </a:solidFill>
              </a:rPr>
              <a:t>Skymap</a:t>
            </a:r>
            <a:r>
              <a:rPr kumimoji="1" lang="en-US" altLang="ja-JP" sz="1200" dirty="0">
                <a:solidFill>
                  <a:schemeClr val="bg1"/>
                </a:solidFill>
              </a:rPr>
              <a:t> Bg. free</a:t>
            </a:r>
            <a:endParaRPr kumimoji="1" lang="ja-JP" altLang="en-US" sz="120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A9177A5-5249-9A4F-899C-DE74A32257DB}"/>
              </a:ext>
            </a:extLst>
          </p:cNvPr>
          <p:cNvSpPr txBox="1"/>
          <p:nvPr/>
        </p:nvSpPr>
        <p:spPr>
          <a:xfrm>
            <a:off x="4170325" y="1331861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Synchrotron</a:t>
            </a:r>
            <a:endParaRPr kumimoji="1" lang="ja-JP" altLang="en-US" sz="20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39685A6-A261-034E-B3A5-C99CB8537737}"/>
              </a:ext>
            </a:extLst>
          </p:cNvPr>
          <p:cNvSpPr txBox="1"/>
          <p:nvPr/>
        </p:nvSpPr>
        <p:spPr>
          <a:xfrm>
            <a:off x="5978126" y="1314746"/>
            <a:ext cx="1955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Inverse Compton</a:t>
            </a:r>
            <a:endParaRPr kumimoji="1" lang="ja-JP" altLang="en-US" sz="2000"/>
          </a:p>
        </p:txBody>
      </p:sp>
      <p:pic>
        <p:nvPicPr>
          <p:cNvPr id="23" name="図 22" descr="se5109097003.jpeg">
            <a:extLst>
              <a:ext uri="{FF2B5EF4-FFF2-40B4-BE49-F238E27FC236}">
                <a16:creationId xmlns:a16="http://schemas.microsoft.com/office/drawing/2014/main" id="{03E7AB3F-B8C5-164A-BBC8-B44534F561A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4207" y="2155786"/>
            <a:ext cx="3697106" cy="153078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690A795-8C74-A142-A6CA-23493DA319E7}"/>
              </a:ext>
            </a:extLst>
          </p:cNvPr>
          <p:cNvSpPr txBox="1"/>
          <p:nvPr/>
        </p:nvSpPr>
        <p:spPr>
          <a:xfrm>
            <a:off x="7691942" y="1787916"/>
            <a:ext cx="29966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ja-JP" sz="12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Energy spectrum is extending to </a:t>
            </a:r>
            <a:r>
              <a:rPr kumimoji="1" lang="en-US" altLang="ja-JP" sz="1200" b="1" dirty="0" err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TeV</a:t>
            </a:r>
            <a:r>
              <a:rPr kumimoji="1" lang="en-US" altLang="ja-JP" sz="12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energies</a:t>
            </a:r>
          </a:p>
          <a:p>
            <a:pPr marL="285750" indent="-285750">
              <a:buFont typeface="Wingdings" pitchFamily="2" charset="2"/>
              <a:buChar char="n"/>
            </a:pPr>
            <a:endParaRPr kumimoji="1" lang="en-US" altLang="ja-JP" sz="1200" b="1" dirty="0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kumimoji="1" lang="en-US" altLang="ja-JP" sz="12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Significant energy released in </a:t>
            </a:r>
            <a:r>
              <a:rPr kumimoji="1" lang="en-US" altLang="ja-JP" sz="1200" b="1" dirty="0" err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TeV</a:t>
            </a:r>
            <a:r>
              <a:rPr kumimoji="1" lang="en-US" altLang="ja-JP" sz="12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domain</a:t>
            </a:r>
          </a:p>
          <a:p>
            <a:pPr marL="285750" indent="-285750">
              <a:buFont typeface="Wingdings" pitchFamily="2" charset="2"/>
              <a:buChar char="n"/>
            </a:pPr>
            <a:endParaRPr kumimoji="1" lang="en-US" altLang="ja-JP" sz="1200" b="1" dirty="0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kumimoji="1" lang="en-US" altLang="ja-JP" sz="12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Afterglow curve is parallel to X-Ray afterglow</a:t>
            </a:r>
          </a:p>
          <a:p>
            <a:pPr marL="285750" indent="-285750">
              <a:buFont typeface="Wingdings" pitchFamily="2" charset="2"/>
              <a:buChar char="n"/>
            </a:pPr>
            <a:endParaRPr kumimoji="1" lang="en-US" altLang="ja-JP" sz="1200" b="1" dirty="0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kumimoji="1" lang="en-US" altLang="ja-JP" sz="12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LST will detect 10 times more events than MAGIC and HESS </a:t>
            </a:r>
            <a:endParaRPr kumimoji="1" lang="ja-JP" altLang="en-US" sz="1200" b="1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160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4CE99F-6479-354A-8B4C-2D07432F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43" y="194355"/>
            <a:ext cx="8374395" cy="961544"/>
          </a:xfrm>
        </p:spPr>
        <p:txBody>
          <a:bodyPr>
            <a:noAutofit/>
          </a:bodyPr>
          <a:lstStyle/>
          <a:p>
            <a:r>
              <a:rPr lang="en-US" altLang="ja-JP" sz="28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Redshift Distribution from SWIFT GRBs</a:t>
            </a:r>
            <a:br>
              <a:rPr lang="en-US" altLang="ja-JP" sz="28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lang="en-US" altLang="ja-JP" sz="2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W. J. Azzam et al. 2014</a:t>
            </a:r>
            <a:endParaRPr lang="ja-JP" altLang="en-US" sz="28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1028" name="Picture 4" descr="GRB's distribution with redshift z, with a bin of 0.2">
            <a:extLst>
              <a:ext uri="{FF2B5EF4-FFF2-40B4-BE49-F238E27FC236}">
                <a16:creationId xmlns:a16="http://schemas.microsoft.com/office/drawing/2014/main" id="{1C9B162E-7B74-8348-A071-B15BEA607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b="1999"/>
          <a:stretch/>
        </p:blipFill>
        <p:spPr bwMode="auto">
          <a:xfrm>
            <a:off x="0" y="1628541"/>
            <a:ext cx="7823798" cy="593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F7CEF2-ED62-9843-8ECD-E120E457C61B}"/>
              </a:ext>
            </a:extLst>
          </p:cNvPr>
          <p:cNvSpPr txBox="1"/>
          <p:nvPr/>
        </p:nvSpPr>
        <p:spPr>
          <a:xfrm>
            <a:off x="6847522" y="2034220"/>
            <a:ext cx="37994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32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 </a:t>
            </a:r>
            <a:r>
              <a:rPr lang="en-US" altLang="ja-JP" sz="18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15 GRBs in z &lt; 0.5</a:t>
            </a:r>
          </a:p>
          <a:p>
            <a:r>
              <a:rPr lang="en-US" altLang="ja-JP" sz="18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112 GRBs in z &lt; 2.0</a:t>
            </a:r>
          </a:p>
          <a:p>
            <a:r>
              <a:rPr lang="en-US" altLang="ja-JP" sz="18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164 GRBs in z &lt; 3.0</a:t>
            </a:r>
          </a:p>
          <a:p>
            <a:endParaRPr lang="en-US" altLang="ja-JP" sz="1800" b="1" dirty="0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sz="18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LST will increase </a:t>
            </a:r>
          </a:p>
          <a:p>
            <a:r>
              <a:rPr lang="en-US" altLang="ja-JP" sz="18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the detection probability x10</a:t>
            </a:r>
            <a:endParaRPr lang="ja-JP" altLang="en-US" sz="1800" b="1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sp>
        <p:nvSpPr>
          <p:cNvPr id="5" name="左右矢印 4">
            <a:extLst>
              <a:ext uri="{FF2B5EF4-FFF2-40B4-BE49-F238E27FC236}">
                <a16:creationId xmlns:a16="http://schemas.microsoft.com/office/drawing/2014/main" id="{3EAE2223-F735-3843-8540-D01A2F20F08F}"/>
              </a:ext>
            </a:extLst>
          </p:cNvPr>
          <p:cNvSpPr/>
          <p:nvPr/>
        </p:nvSpPr>
        <p:spPr>
          <a:xfrm>
            <a:off x="963312" y="1575664"/>
            <a:ext cx="2112260" cy="3593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32"/>
          </a:p>
        </p:txBody>
      </p:sp>
      <p:sp>
        <p:nvSpPr>
          <p:cNvPr id="6" name="左右矢印 5">
            <a:extLst>
              <a:ext uri="{FF2B5EF4-FFF2-40B4-BE49-F238E27FC236}">
                <a16:creationId xmlns:a16="http://schemas.microsoft.com/office/drawing/2014/main" id="{3CD92EF3-0D94-2A45-B6DF-A16A931907A2}"/>
              </a:ext>
            </a:extLst>
          </p:cNvPr>
          <p:cNvSpPr/>
          <p:nvPr/>
        </p:nvSpPr>
        <p:spPr>
          <a:xfrm>
            <a:off x="963312" y="2034220"/>
            <a:ext cx="447600" cy="2484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32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4AD7BD-7716-C840-A5F9-139199B39AD1}"/>
              </a:ext>
            </a:extLst>
          </p:cNvPr>
          <p:cNvSpPr txBox="1"/>
          <p:nvPr/>
        </p:nvSpPr>
        <p:spPr>
          <a:xfrm>
            <a:off x="3097952" y="1533832"/>
            <a:ext cx="615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LSTs</a:t>
            </a:r>
            <a:endParaRPr lang="ja-JP" altLang="en-US" sz="20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745337-B1CF-FE47-AE0D-DE64E5043A1C}"/>
              </a:ext>
            </a:extLst>
          </p:cNvPr>
          <p:cNvSpPr txBox="1"/>
          <p:nvPr/>
        </p:nvSpPr>
        <p:spPr>
          <a:xfrm>
            <a:off x="1410913" y="1942522"/>
            <a:ext cx="1554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MAGIC, HESS</a:t>
            </a:r>
            <a:endParaRPr lang="ja-JP" altLang="en-US" sz="200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4F31B1A-DBA1-B04C-BD99-1AF7254AAFC2}"/>
              </a:ext>
            </a:extLst>
          </p:cNvPr>
          <p:cNvSpPr/>
          <p:nvPr/>
        </p:nvSpPr>
        <p:spPr>
          <a:xfrm>
            <a:off x="963311" y="5627295"/>
            <a:ext cx="350466" cy="1041642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55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538005C-EFC1-D54A-BFCE-201E3748D03F}"/>
              </a:ext>
            </a:extLst>
          </p:cNvPr>
          <p:cNvSpPr/>
          <p:nvPr/>
        </p:nvSpPr>
        <p:spPr>
          <a:xfrm>
            <a:off x="963311" y="4251959"/>
            <a:ext cx="1747616" cy="2416977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55"/>
          </a:p>
        </p:txBody>
      </p:sp>
    </p:spTree>
    <p:extLst>
      <p:ext uri="{BB962C8B-B14F-4D97-AF65-F5344CB8AC3E}">
        <p14:creationId xmlns:p14="http://schemas.microsoft.com/office/powerpoint/2010/main" val="37081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E84A52-7E29-E348-84A1-51080D60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56" y="240846"/>
            <a:ext cx="7633930" cy="1012112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IC170922A / TXS 0506+056 </a:t>
            </a:r>
            <a:br>
              <a:rPr kumimoji="1" lang="en-US" altLang="ja-JP" sz="3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</a:br>
            <a:r>
              <a:rPr lang="en-US" altLang="ja-JP" sz="1800" dirty="0" err="1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PeV</a:t>
            </a:r>
            <a:r>
              <a:rPr lang="en-US" altLang="ja-JP" sz="18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 </a:t>
            </a:r>
            <a:r>
              <a:rPr kumimoji="1" lang="en-US" altLang="ja-JP" sz="18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Neutrinos may come from distant UHECR sources</a:t>
            </a:r>
            <a:br>
              <a:rPr kumimoji="1" lang="en-US" altLang="ja-JP" sz="18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</a:br>
            <a:r>
              <a:rPr kumimoji="1" lang="en-US" altLang="ja-JP" sz="18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The source density relates with the </a:t>
            </a:r>
            <a:r>
              <a:rPr lang="en-US" altLang="ja-JP" sz="18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Star formation rate</a:t>
            </a:r>
            <a:endParaRPr kumimoji="1" lang="ja-JP" altLang="en-US" sz="180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pic>
        <p:nvPicPr>
          <p:cNvPr id="1025" name="Picture 1" descr="page2image3420566480">
            <a:extLst>
              <a:ext uri="{FF2B5EF4-FFF2-40B4-BE49-F238E27FC236}">
                <a16:creationId xmlns:a16="http://schemas.microsoft.com/office/drawing/2014/main" id="{0F763BDE-296D-8D4A-89F6-6022DCF3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2"/>
          <a:stretch/>
        </p:blipFill>
        <p:spPr bwMode="auto">
          <a:xfrm>
            <a:off x="5744585" y="1542798"/>
            <a:ext cx="3280930" cy="276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3445548160">
            <a:extLst>
              <a:ext uri="{FF2B5EF4-FFF2-40B4-BE49-F238E27FC236}">
                <a16:creationId xmlns:a16="http://schemas.microsoft.com/office/drawing/2014/main" id="{FE009BC4-7A06-6B4B-99F9-1F1D6DD02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5" y="1796387"/>
            <a:ext cx="3925403" cy="23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1F05BD9-2A75-C440-904B-8FBE6BE68CB8}"/>
              </a:ext>
            </a:extLst>
          </p:cNvPr>
          <p:cNvGrpSpPr/>
          <p:nvPr/>
        </p:nvGrpSpPr>
        <p:grpSpPr>
          <a:xfrm>
            <a:off x="13598" y="4315033"/>
            <a:ext cx="6115020" cy="3221969"/>
            <a:chOff x="718917" y="4340881"/>
            <a:chExt cx="4561914" cy="191275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3BA1631-A165-2A40-8BB7-A27063931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7725"/>
            <a:stretch/>
          </p:blipFill>
          <p:spPr>
            <a:xfrm>
              <a:off x="718917" y="4340881"/>
              <a:ext cx="4561914" cy="1725529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990EC70A-DB49-CA40-964B-D0A9CB04E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4093"/>
            <a:stretch/>
          </p:blipFill>
          <p:spPr>
            <a:xfrm>
              <a:off x="718917" y="6012514"/>
              <a:ext cx="4561914" cy="24112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70BCA3-1C73-CC44-8D5D-02CE90D29485}"/>
              </a:ext>
            </a:extLst>
          </p:cNvPr>
          <p:cNvSpPr txBox="1"/>
          <p:nvPr/>
        </p:nvSpPr>
        <p:spPr>
          <a:xfrm>
            <a:off x="527103" y="1382632"/>
            <a:ext cx="36804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Ice Cube Observation (~300TeV)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F6E5B50-EB0A-6549-8B4B-44D2C025DDF9}"/>
              </a:ext>
            </a:extLst>
          </p:cNvPr>
          <p:cNvSpPr txBox="1"/>
          <p:nvPr/>
        </p:nvSpPr>
        <p:spPr>
          <a:xfrm>
            <a:off x="8964619" y="2473948"/>
            <a:ext cx="14702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Fermi LAT</a:t>
            </a:r>
          </a:p>
          <a:p>
            <a:r>
              <a:rPr kumimoji="1" lang="en-US" altLang="ja-JP" dirty="0"/>
              <a:t>(&gt;100 MeV)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712F46-A59E-F247-B98B-D79E778AF986}"/>
              </a:ext>
            </a:extLst>
          </p:cNvPr>
          <p:cNvSpPr txBox="1"/>
          <p:nvPr/>
        </p:nvSpPr>
        <p:spPr>
          <a:xfrm>
            <a:off x="9011267" y="4707603"/>
            <a:ext cx="13484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MAGIC</a:t>
            </a:r>
          </a:p>
          <a:p>
            <a:r>
              <a:rPr kumimoji="1" lang="en-US" altLang="ja-JP" dirty="0"/>
              <a:t>(&gt;100GeV)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FDC89B-185A-A648-8307-444F00D59E05}"/>
              </a:ext>
            </a:extLst>
          </p:cNvPr>
          <p:cNvSpPr txBox="1"/>
          <p:nvPr/>
        </p:nvSpPr>
        <p:spPr>
          <a:xfrm>
            <a:off x="1333157" y="4107284"/>
            <a:ext cx="28743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Lepto</a:t>
            </a:r>
            <a:r>
              <a:rPr kumimoji="1" lang="en-US" altLang="ja-JP" dirty="0"/>
              <a:t>-Hadronic Scenario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45F2830-3BA1-8F46-ACCA-5A7E8720AFE3}"/>
              </a:ext>
            </a:extLst>
          </p:cNvPr>
          <p:cNvSpPr txBox="1"/>
          <p:nvPr/>
        </p:nvSpPr>
        <p:spPr>
          <a:xfrm>
            <a:off x="6833168" y="6785016"/>
            <a:ext cx="3190938" cy="73866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GTC Observation z = 0.3365</a:t>
            </a:r>
          </a:p>
          <a:p>
            <a:r>
              <a:rPr kumimoji="1" lang="en-US" altLang="ja-JP" dirty="0"/>
              <a:t>S. </a:t>
            </a:r>
            <a:r>
              <a:rPr kumimoji="1" lang="en-US" altLang="ja-JP" dirty="0" err="1"/>
              <a:t>Paiano</a:t>
            </a:r>
            <a:r>
              <a:rPr kumimoji="1" lang="en-US" altLang="ja-JP" dirty="0"/>
              <a:t> et. al 2018</a:t>
            </a:r>
            <a:endParaRPr kumimoji="1" lang="ja-JP" altLang="en-US"/>
          </a:p>
        </p:txBody>
      </p:sp>
      <p:pic>
        <p:nvPicPr>
          <p:cNvPr id="15" name="Picture 1" descr="page2image3420566480">
            <a:extLst>
              <a:ext uri="{FF2B5EF4-FFF2-40B4-BE49-F238E27FC236}">
                <a16:creationId xmlns:a16="http://schemas.microsoft.com/office/drawing/2014/main" id="{4F9A91CD-D323-C449-A2C5-EBD4A391F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5" t="985" r="-1" b="-985"/>
          <a:stretch/>
        </p:blipFill>
        <p:spPr bwMode="auto">
          <a:xfrm>
            <a:off x="5858256" y="4052733"/>
            <a:ext cx="3300031" cy="27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395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IceCube observatory detects neutrino and discovers a blazar as ...">
            <a:extLst>
              <a:ext uri="{FF2B5EF4-FFF2-40B4-BE49-F238E27FC236}">
                <a16:creationId xmlns:a16="http://schemas.microsoft.com/office/drawing/2014/main" id="{61DBDE7F-23C8-8240-B2E0-287D2225B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35" y="1872702"/>
            <a:ext cx="3318546" cy="226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「fermi gamma ray space telescope」の画像検索結果">
            <a:extLst>
              <a:ext uri="{FF2B5EF4-FFF2-40B4-BE49-F238E27FC236}">
                <a16:creationId xmlns:a16="http://schemas.microsoft.com/office/drawing/2014/main" id="{A791D4AB-26E4-FD4C-A8AB-ACC19ACA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06" y="1753599"/>
            <a:ext cx="1570303" cy="209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IGO and Virgo team up to spot black hole merger">
            <a:extLst>
              <a:ext uri="{FF2B5EF4-FFF2-40B4-BE49-F238E27FC236}">
                <a16:creationId xmlns:a16="http://schemas.microsoft.com/office/drawing/2014/main" id="{A7D91BE5-BBD5-A344-B1CD-AFA1E634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8" y="3893412"/>
            <a:ext cx="2374039" cy="17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oint construction of the giant radio telescope &quot;ALMA&quot; in Chile | ESO">
            <a:extLst>
              <a:ext uri="{FF2B5EF4-FFF2-40B4-BE49-F238E27FC236}">
                <a16:creationId xmlns:a16="http://schemas.microsoft.com/office/drawing/2014/main" id="{9F35E8FD-8D3D-D249-A55C-3931632FF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5"/>
          <a:stretch/>
        </p:blipFill>
        <p:spPr bwMode="auto">
          <a:xfrm>
            <a:off x="1474187" y="5840785"/>
            <a:ext cx="2374039" cy="13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70D0ECE-DAD2-BA42-B95C-F79AD053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159" y="177271"/>
            <a:ext cx="8304903" cy="755167"/>
          </a:xfrm>
        </p:spPr>
        <p:txBody>
          <a:bodyPr>
            <a:noAutofit/>
          </a:bodyPr>
          <a:lstStyle/>
          <a:p>
            <a:r>
              <a:rPr kumimoji="1" lang="en-US" altLang="ja-DE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Multi-Messenger and </a:t>
            </a:r>
            <a:br>
              <a:rPr kumimoji="1" lang="en-US" altLang="ja-DE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kumimoji="1" lang="en-US" altLang="ja-DE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Multi-</a:t>
            </a:r>
            <a:r>
              <a:rPr kumimoji="1" lang="en-US" altLang="ja-DE" sz="3200" dirty="0" err="1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WaveLength</a:t>
            </a:r>
            <a:r>
              <a:rPr kumimoji="1" lang="en-US" altLang="ja-DE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Astrophysics</a:t>
            </a:r>
            <a:endParaRPr kumimoji="1" lang="ja-DE" altLang="en-US" sz="32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7DAF3CC-C41E-7044-8943-54AB348450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2" r="40851" b="27645"/>
          <a:stretch/>
        </p:blipFill>
        <p:spPr>
          <a:xfrm>
            <a:off x="3217277" y="3867191"/>
            <a:ext cx="4162426" cy="1940631"/>
          </a:xfrm>
          <a:prstGeom prst="rect">
            <a:avLst/>
          </a:prstGeom>
        </p:spPr>
      </p:pic>
      <p:pic>
        <p:nvPicPr>
          <p:cNvPr id="2052" name="Picture 4" descr="The Large High Altitude Air Shower Observatory----Institute of ...">
            <a:extLst>
              <a:ext uri="{FF2B5EF4-FFF2-40B4-BE49-F238E27FC236}">
                <a16:creationId xmlns:a16="http://schemas.microsoft.com/office/drawing/2014/main" id="{0D03CD50-E5F6-6A4F-A3B5-EB4CB268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28" y="2110779"/>
            <a:ext cx="2765932" cy="15489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1" descr="page94image1553450880">
            <a:extLst>
              <a:ext uri="{FF2B5EF4-FFF2-40B4-BE49-F238E27FC236}">
                <a16:creationId xmlns:a16="http://schemas.microsoft.com/office/drawing/2014/main" id="{A7C2E52E-2BD0-CB42-94DA-97C96F0B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958" y="4098674"/>
            <a:ext cx="1494497" cy="16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C0EF108-22F7-3A44-93CF-4FE3BB4BF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2173" y="5983045"/>
            <a:ext cx="3795470" cy="1325651"/>
          </a:xfrm>
          <a:prstGeom prst="rect">
            <a:avLst/>
          </a:prstGeom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4833EA6F-3DC7-EF47-A1DC-69BD5531B1BF}"/>
              </a:ext>
            </a:extLst>
          </p:cNvPr>
          <p:cNvSpPr/>
          <p:nvPr/>
        </p:nvSpPr>
        <p:spPr>
          <a:xfrm>
            <a:off x="290497" y="3110554"/>
            <a:ext cx="5344914" cy="3339225"/>
          </a:xfrm>
          <a:prstGeom prst="ellipse">
            <a:avLst/>
          </a:prstGeom>
          <a:solidFill>
            <a:schemeClr val="accent1">
              <a:alpha val="3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DE" altLang="en-US" dirty="0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FF2820AD-3260-4547-BCF8-019CD3AC2F51}"/>
              </a:ext>
            </a:extLst>
          </p:cNvPr>
          <p:cNvSpPr/>
          <p:nvPr/>
        </p:nvSpPr>
        <p:spPr>
          <a:xfrm>
            <a:off x="3073132" y="1214508"/>
            <a:ext cx="5094657" cy="311032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DE" altLang="en-US" dirty="0">
              <a:solidFill>
                <a:schemeClr val="accent4"/>
              </a:solidFill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A30EDD1C-9E43-7E4B-B519-37565F5DA5E6}"/>
              </a:ext>
            </a:extLst>
          </p:cNvPr>
          <p:cNvSpPr/>
          <p:nvPr/>
        </p:nvSpPr>
        <p:spPr>
          <a:xfrm>
            <a:off x="5303485" y="2979868"/>
            <a:ext cx="5094657" cy="3828537"/>
          </a:xfrm>
          <a:prstGeom prst="ellipse">
            <a:avLst/>
          </a:prstGeom>
          <a:solidFill>
            <a:schemeClr val="accent6">
              <a:alpha val="3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DE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AD8C2C-88D6-C54E-80D2-FD5A5E85699D}"/>
              </a:ext>
            </a:extLst>
          </p:cNvPr>
          <p:cNvSpPr txBox="1"/>
          <p:nvPr/>
        </p:nvSpPr>
        <p:spPr>
          <a:xfrm>
            <a:off x="1424530" y="5145996"/>
            <a:ext cx="2900153" cy="738664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DE" sz="1800" b="1" dirty="0">
                <a:solidFill>
                  <a:schemeClr val="bg1">
                    <a:lumMod val="95000"/>
                  </a:schemeClr>
                </a:solidFill>
                <a:latin typeface="Hiragino Sans W6" panose="020B0400000000000000" pitchFamily="34" charset="-128"/>
                <a:ea typeface="Hiragino Sans W6" panose="020B0400000000000000" pitchFamily="34" charset="-128"/>
              </a:rPr>
              <a:t>ASTRO-PHYSICS</a:t>
            </a:r>
          </a:p>
          <a:p>
            <a:pPr algn="ctr"/>
            <a:r>
              <a:rPr kumimoji="1" lang="en-US" altLang="ja-DE" sz="1200" b="1" dirty="0">
                <a:solidFill>
                  <a:schemeClr val="bg1">
                    <a:lumMod val="95000"/>
                  </a:schemeClr>
                </a:solidFill>
                <a:latin typeface="Hiragino Sans W6" panose="020B0400000000000000" pitchFamily="34" charset="-128"/>
                <a:ea typeface="Hiragino Sans W6" panose="020B0400000000000000" pitchFamily="34" charset="-128"/>
              </a:rPr>
              <a:t>Gamma Ray Bursts, Black holes, </a:t>
            </a:r>
          </a:p>
          <a:p>
            <a:pPr algn="ctr"/>
            <a:r>
              <a:rPr kumimoji="1" lang="en-US" altLang="ja-DE" sz="1200" b="1" dirty="0">
                <a:solidFill>
                  <a:schemeClr val="bg1">
                    <a:lumMod val="95000"/>
                  </a:schemeClr>
                </a:solidFill>
                <a:latin typeface="Hiragino Sans W6" panose="020B0400000000000000" pitchFamily="34" charset="-128"/>
                <a:ea typeface="Hiragino Sans W6" panose="020B0400000000000000" pitchFamily="34" charset="-128"/>
              </a:rPr>
              <a:t>Neutron Stars, Space and Time</a:t>
            </a:r>
            <a:endParaRPr kumimoji="1" lang="ja-DE" altLang="en-US" sz="1200" b="1" dirty="0">
              <a:solidFill>
                <a:schemeClr val="bg1">
                  <a:lumMod val="95000"/>
                </a:schemeClr>
              </a:solidFill>
              <a:latin typeface="Hiragino Sans W6" panose="020B0400000000000000" pitchFamily="34" charset="-128"/>
              <a:ea typeface="Hiragino Sans W6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086C5FF-D84D-F248-8ACD-CF3848E26061}"/>
              </a:ext>
            </a:extLst>
          </p:cNvPr>
          <p:cNvSpPr txBox="1"/>
          <p:nvPr/>
        </p:nvSpPr>
        <p:spPr>
          <a:xfrm>
            <a:off x="6764395" y="5287183"/>
            <a:ext cx="2356735" cy="707886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DE" sz="1600" b="1" dirty="0">
                <a:solidFill>
                  <a:schemeClr val="bg1">
                    <a:lumMod val="95000"/>
                  </a:schemeClr>
                </a:solidFill>
                <a:latin typeface="Hiragino Sans W6" panose="020B0400000000000000" pitchFamily="34" charset="-128"/>
                <a:ea typeface="Hiragino Sans W6" panose="020B0400000000000000" pitchFamily="34" charset="-128"/>
              </a:rPr>
              <a:t>PARTICLE PHYSICS</a:t>
            </a:r>
          </a:p>
          <a:p>
            <a:pPr algn="ctr"/>
            <a:r>
              <a:rPr kumimoji="1" lang="en-US" altLang="ja-DE" sz="1200" b="1" dirty="0">
                <a:solidFill>
                  <a:schemeClr val="bg1">
                    <a:lumMod val="95000"/>
                  </a:schemeClr>
                </a:solidFill>
                <a:latin typeface="Hiragino Sans W6" panose="020B0400000000000000" pitchFamily="34" charset="-128"/>
                <a:ea typeface="Hiragino Sans W6" panose="020B0400000000000000" pitchFamily="34" charset="-128"/>
              </a:rPr>
              <a:t>Dark Matter, Neutrino</a:t>
            </a:r>
          </a:p>
          <a:p>
            <a:pPr algn="ctr"/>
            <a:r>
              <a:rPr kumimoji="1" lang="en-US" altLang="ja-DE" sz="1200" b="1" dirty="0">
                <a:solidFill>
                  <a:schemeClr val="bg1">
                    <a:lumMod val="95000"/>
                  </a:schemeClr>
                </a:solidFill>
                <a:latin typeface="Hiragino Sans W6" panose="020B0400000000000000" pitchFamily="34" charset="-128"/>
                <a:ea typeface="Hiragino Sans W6" panose="020B0400000000000000" pitchFamily="34" charset="-128"/>
              </a:rPr>
              <a:t>Energy Frontier</a:t>
            </a:r>
            <a:endParaRPr kumimoji="1" lang="ja-DE" altLang="en-US" sz="1200" b="1" dirty="0">
              <a:solidFill>
                <a:schemeClr val="bg1">
                  <a:lumMod val="95000"/>
                </a:schemeClr>
              </a:solidFill>
              <a:latin typeface="Hiragino Sans W6" panose="020B0400000000000000" pitchFamily="34" charset="-128"/>
              <a:ea typeface="Hiragino Sans W6" panose="020B0400000000000000" pitchFamily="34" charset="-128"/>
            </a:endParaRPr>
          </a:p>
        </p:txBody>
      </p:sp>
      <p:sp>
        <p:nvSpPr>
          <p:cNvPr id="11" name="左矢印 10">
            <a:extLst>
              <a:ext uri="{FF2B5EF4-FFF2-40B4-BE49-F238E27FC236}">
                <a16:creationId xmlns:a16="http://schemas.microsoft.com/office/drawing/2014/main" id="{EED6B654-4CB1-104A-BFE9-EF672BCDB49B}"/>
              </a:ext>
            </a:extLst>
          </p:cNvPr>
          <p:cNvSpPr/>
          <p:nvPr/>
        </p:nvSpPr>
        <p:spPr>
          <a:xfrm>
            <a:off x="605697" y="1111963"/>
            <a:ext cx="1736980" cy="11523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DE" sz="1600" dirty="0"/>
              <a:t>Astrophysics</a:t>
            </a:r>
            <a:endParaRPr kumimoji="1" lang="ja-DE" altLang="en-US" sz="1600" dirty="0"/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2ADF3F5F-2311-2A4E-9AA1-F49E0EB8D672}"/>
              </a:ext>
            </a:extLst>
          </p:cNvPr>
          <p:cNvSpPr/>
          <p:nvPr/>
        </p:nvSpPr>
        <p:spPr>
          <a:xfrm>
            <a:off x="8870550" y="1128191"/>
            <a:ext cx="1736980" cy="1162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DE" sz="1600" dirty="0"/>
              <a:t>Particle Physics</a:t>
            </a:r>
            <a:endParaRPr kumimoji="1" lang="ja-DE" altLang="en-US" sz="16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758321A-A1E7-4146-8004-6E69979DAA94}"/>
              </a:ext>
            </a:extLst>
          </p:cNvPr>
          <p:cNvSpPr txBox="1"/>
          <p:nvPr/>
        </p:nvSpPr>
        <p:spPr>
          <a:xfrm>
            <a:off x="4040509" y="1404274"/>
            <a:ext cx="3230373" cy="707886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DE" sz="1600" b="1" dirty="0">
                <a:solidFill>
                  <a:schemeClr val="bg1"/>
                </a:solidFill>
                <a:latin typeface="Hiragino Sans W6" panose="020B0400000000000000" pitchFamily="34" charset="-128"/>
                <a:ea typeface="Hiragino Sans W6" panose="020B0400000000000000" pitchFamily="34" charset="-128"/>
              </a:rPr>
              <a:t>ASTRO-PARTICLE PHYSICS</a:t>
            </a:r>
          </a:p>
          <a:p>
            <a:pPr algn="ctr"/>
            <a:r>
              <a:rPr kumimoji="1" lang="en-US" altLang="ja-DE" sz="1200" b="1" dirty="0">
                <a:solidFill>
                  <a:schemeClr val="bg1"/>
                </a:solidFill>
                <a:latin typeface="Hiragino Sans W6" panose="020B0400000000000000" pitchFamily="34" charset="-128"/>
                <a:ea typeface="Hiragino Sans W6" panose="020B0400000000000000" pitchFamily="34" charset="-128"/>
              </a:rPr>
              <a:t>Cosmic Ray Physics</a:t>
            </a:r>
          </a:p>
          <a:p>
            <a:pPr algn="ctr"/>
            <a:r>
              <a:rPr kumimoji="1" lang="en-US" altLang="ja-DE" sz="1200" b="1" dirty="0">
                <a:solidFill>
                  <a:schemeClr val="bg1"/>
                </a:solidFill>
                <a:latin typeface="Hiragino Sans W6" panose="020B0400000000000000" pitchFamily="34" charset="-128"/>
                <a:ea typeface="Hiragino Sans W6" panose="020B0400000000000000" pitchFamily="34" charset="-128"/>
              </a:rPr>
              <a:t>High Energy Astrophysics</a:t>
            </a:r>
            <a:endParaRPr kumimoji="1" lang="ja-DE" altLang="en-US" sz="1200" b="1" dirty="0">
              <a:solidFill>
                <a:schemeClr val="bg1"/>
              </a:solidFill>
              <a:latin typeface="Hiragino Sans W6" panose="020B0400000000000000" pitchFamily="34" charset="-128"/>
              <a:ea typeface="Hiragino Sans W6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6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320EE3-E12F-8A4E-AC94-2298FE854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DE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B6BD50-86AB-BE49-A243-F5431DE61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DE" altLang="en-US"/>
          </a:p>
        </p:txBody>
      </p:sp>
    </p:spTree>
    <p:extLst>
      <p:ext uri="{BB962C8B-B14F-4D97-AF65-F5344CB8AC3E}">
        <p14:creationId xmlns:p14="http://schemas.microsoft.com/office/powerpoint/2010/main" val="328057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E5DDC74-36FE-EA43-99DA-51119EF5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784" y="89380"/>
            <a:ext cx="7508683" cy="1361788"/>
          </a:xfrm>
        </p:spPr>
        <p:txBody>
          <a:bodyPr/>
          <a:lstStyle/>
          <a:p>
            <a:r>
              <a:rPr lang="en-US" altLang="ja-DE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Concluding Remark</a:t>
            </a:r>
            <a:endParaRPr lang="ja-DE" altLang="en-US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530D471-238A-D342-B825-29BED5AC6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1451168"/>
            <a:ext cx="9218950" cy="602230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DE" dirty="0"/>
              <a:t>Thank you very much for participating in this workshop during the very difficult situation with the COVID-19 pandemic.</a:t>
            </a:r>
          </a:p>
          <a:p>
            <a:pPr>
              <a:lnSpc>
                <a:spcPct val="120000"/>
              </a:lnSpc>
            </a:pPr>
            <a:r>
              <a:rPr lang="en-US" altLang="ja-DE" dirty="0"/>
              <a:t>We have seen many interesting results from Fermi, LHAASO, </a:t>
            </a:r>
            <a:r>
              <a:rPr lang="en-US" altLang="ja-DE" dirty="0" err="1"/>
              <a:t>IceCube</a:t>
            </a:r>
            <a:r>
              <a:rPr lang="en-US" altLang="ja-DE" dirty="0"/>
              <a:t>, MAGIC, and NANTEN</a:t>
            </a:r>
          </a:p>
          <a:p>
            <a:pPr lvl="1">
              <a:lnSpc>
                <a:spcPct val="120000"/>
              </a:lnSpc>
            </a:pPr>
            <a:r>
              <a:rPr lang="en-US" altLang="ja-DE" dirty="0"/>
              <a:t>EBL study from Fermi encouraging</a:t>
            </a:r>
          </a:p>
          <a:p>
            <a:pPr lvl="1">
              <a:lnSpc>
                <a:spcPct val="120000"/>
              </a:lnSpc>
            </a:pPr>
            <a:r>
              <a:rPr lang="en-US" altLang="ja-DE" dirty="0"/>
              <a:t>Exciting new results from LHAASO</a:t>
            </a:r>
          </a:p>
          <a:p>
            <a:pPr lvl="1">
              <a:lnSpc>
                <a:spcPct val="120000"/>
              </a:lnSpc>
            </a:pPr>
            <a:r>
              <a:rPr lang="en-US" altLang="ja-DE" dirty="0"/>
              <a:t>Multi-Messenger Astronomy with </a:t>
            </a:r>
            <a:r>
              <a:rPr lang="en-US" altLang="ja-DE" dirty="0" err="1"/>
              <a:t>IceCube</a:t>
            </a:r>
            <a:endParaRPr lang="en-US" altLang="ja-DE" dirty="0"/>
          </a:p>
          <a:p>
            <a:pPr lvl="1">
              <a:lnSpc>
                <a:spcPct val="120000"/>
              </a:lnSpc>
            </a:pPr>
            <a:r>
              <a:rPr lang="en-US" altLang="ja-DE" dirty="0"/>
              <a:t>Extreme Blazars and pulsars from MAGIC</a:t>
            </a:r>
          </a:p>
          <a:p>
            <a:pPr lvl="1">
              <a:lnSpc>
                <a:spcPct val="120000"/>
              </a:lnSpc>
            </a:pPr>
            <a:r>
              <a:rPr lang="en-US" altLang="ja-DE" dirty="0"/>
              <a:t>RXJ 1713 detailed study by Fukui-san</a:t>
            </a:r>
          </a:p>
          <a:p>
            <a:pPr lvl="1">
              <a:lnSpc>
                <a:spcPct val="120000"/>
              </a:lnSpc>
            </a:pPr>
            <a:r>
              <a:rPr lang="en-US" altLang="ja-DE" dirty="0"/>
              <a:t>etc. etc. etc.</a:t>
            </a:r>
          </a:p>
          <a:p>
            <a:pPr>
              <a:lnSpc>
                <a:spcPct val="120000"/>
              </a:lnSpc>
            </a:pPr>
            <a:r>
              <a:rPr lang="en-US" altLang="ja-DE" dirty="0"/>
              <a:t>These new results give us a strong pressure that we shall complete the construction of four LST array and join MM and MWL astronomy ASAP.</a:t>
            </a:r>
          </a:p>
          <a:p>
            <a:pPr>
              <a:lnSpc>
                <a:spcPct val="120000"/>
              </a:lnSpc>
            </a:pPr>
            <a:r>
              <a:rPr lang="en-US" altLang="ja-DE" dirty="0"/>
              <a:t>We appreciate your participation and contributions very much. I have seen the bright future in MM and MWL astronomy. </a:t>
            </a:r>
          </a:p>
          <a:p>
            <a:pPr>
              <a:lnSpc>
                <a:spcPct val="120000"/>
              </a:lnSpc>
            </a:pPr>
            <a:r>
              <a:rPr lang="en-US" altLang="ja-DE" dirty="0"/>
              <a:t>Thank Yoshida-San and other colleagues for organizing this workshop</a:t>
            </a:r>
          </a:p>
          <a:p>
            <a:pPr>
              <a:lnSpc>
                <a:spcPct val="120000"/>
              </a:lnSpc>
            </a:pPr>
            <a:r>
              <a:rPr lang="en-US" altLang="ja-DE" dirty="0"/>
              <a:t>See you again next year! </a:t>
            </a:r>
          </a:p>
          <a:p>
            <a:endParaRPr lang="ja-DE" altLang="en-US" dirty="0"/>
          </a:p>
        </p:txBody>
      </p:sp>
    </p:spTree>
    <p:extLst>
      <p:ext uri="{BB962C8B-B14F-4D97-AF65-F5344CB8AC3E}">
        <p14:creationId xmlns:p14="http://schemas.microsoft.com/office/powerpoint/2010/main" val="194808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81137" y="106794"/>
            <a:ext cx="6673070" cy="14250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ja-JP" sz="4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Dark Matter Search</a:t>
            </a:r>
            <a:br>
              <a:rPr lang="en-US" altLang="ja-JP" sz="4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</a:br>
            <a:r>
              <a:rPr lang="en-US" altLang="ja-JP" sz="24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Sensitive </a:t>
            </a:r>
            <a:r>
              <a:rPr lang="en-US" altLang="ja-JP" sz="24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M</a:t>
            </a:r>
            <a:r>
              <a:rPr lang="en-US" altLang="ja-JP" sz="2400" baseline="-25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χ</a:t>
            </a:r>
            <a:r>
              <a:rPr lang="en-US" altLang="ja-JP" sz="24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:</a:t>
            </a:r>
            <a:r>
              <a:rPr lang="ja-JP" altLang="en-US" sz="24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　</a:t>
            </a:r>
            <a:r>
              <a:rPr lang="en-US" altLang="ja-JP" sz="24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200GeV - 10TeV</a:t>
            </a:r>
            <a:endParaRPr kumimoji="1" lang="ja-JP" altLang="en-US" sz="2000" dirty="0">
              <a:latin typeface="Hiragino Kaku Gothic StdN W8" charset="-128"/>
              <a:ea typeface="Hiragino Kaku Gothic StdN W8" charset="-128"/>
              <a:cs typeface="Hiragino Kaku Gothic StdN W8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75" y="3137685"/>
            <a:ext cx="6045787" cy="387336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29" y="1562079"/>
            <a:ext cx="3455180" cy="2622294"/>
          </a:xfrm>
          <a:prstGeom prst="rect">
            <a:avLst/>
          </a:prstGeom>
        </p:spPr>
      </p:pic>
      <p:grpSp>
        <p:nvGrpSpPr>
          <p:cNvPr id="17" name="図形グループ 16"/>
          <p:cNvGrpSpPr/>
          <p:nvPr/>
        </p:nvGrpSpPr>
        <p:grpSpPr>
          <a:xfrm>
            <a:off x="5007839" y="1747057"/>
            <a:ext cx="4934816" cy="1343906"/>
            <a:chOff x="194397" y="5396888"/>
            <a:chExt cx="4934816" cy="1343906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397" y="5396888"/>
              <a:ext cx="4934816" cy="1046779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476866" y="6402240"/>
              <a:ext cx="19319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Particle Physics</a:t>
              </a:r>
              <a:endParaRPr kumimoji="1" lang="ja-JP" altLang="en-US" sz="1600" b="1" dirty="0">
                <a:latin typeface="Hiragino Kaku Gothic Pro W6" charset="-128"/>
                <a:ea typeface="Hiragino Kaku Gothic Pro W6" charset="-128"/>
                <a:cs typeface="Hiragino Kaku Gothic Pro W6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548299" y="6427203"/>
              <a:ext cx="1452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Astrophysics</a:t>
              </a:r>
              <a:endParaRPr kumimoji="1" lang="ja-JP" altLang="en-US" sz="1400" b="1" dirty="0">
                <a:latin typeface="Hiragino Kaku Gothic Pro W6" charset="-128"/>
                <a:ea typeface="Hiragino Kaku Gothic Pro W6" charset="-128"/>
                <a:cs typeface="Hiragino Kaku Gothic Pro W6" charset="-128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5979564" y="6953902"/>
            <a:ext cx="361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CTA gives the stringent upper limit.</a:t>
            </a:r>
          </a:p>
          <a:p>
            <a:r>
              <a:rPr kumimoji="1" lang="en-US" altLang="ja-JP" sz="14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Stefan Funk 2015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50" y="4243230"/>
            <a:ext cx="4010543" cy="269746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42907" y="6956690"/>
            <a:ext cx="4990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Gamma rays from Annihilation produce the bump around 1/10 -1/20 </a:t>
            </a:r>
            <a:r>
              <a:rPr kumimoji="1" lang="en-US" altLang="ja-JP" sz="1400" b="1" dirty="0" err="1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Mχ</a:t>
            </a:r>
            <a:r>
              <a:rPr kumimoji="1" lang="en-US" altLang="ja-JP" sz="14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kumimoji="1" lang="en-US" altLang="ja-JP" sz="1400" b="1" dirty="0">
                <a:latin typeface="Hiragino Kaku Gothic Pro W6" charset="-128"/>
                <a:ea typeface="Hiragino Kaku Gothic Pro W6" charset="-128"/>
                <a:cs typeface="Hiragino Kaku Gothic Pro W6" charset="-128"/>
                <a:sym typeface="Wingdings" pitchFamily="2" charset="2"/>
              </a:rPr>
              <a:t> 20GeV-1TeV domain</a:t>
            </a:r>
            <a:endParaRPr kumimoji="1" lang="en-US" altLang="ja-JP" sz="14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AB5299-AECA-DE4A-ABD9-7C06B5BBCB54}"/>
              </a:ext>
            </a:extLst>
          </p:cNvPr>
          <p:cNvSpPr txBox="1"/>
          <p:nvPr/>
        </p:nvSpPr>
        <p:spPr>
          <a:xfrm>
            <a:off x="8743168" y="5074365"/>
            <a:ext cx="147123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Canonical-</a:t>
            </a:r>
            <a:r>
              <a:rPr kumimoji="1" lang="en-US" altLang="ja-JP" dirty="0" err="1"/>
              <a:t>σ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499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e7a6e4b-0f6a-4611-a079-2a9736700155">CTADOC-683-83</_dlc_DocId>
    <_dlc_DocIdUrl xmlns="ce7a6e4b-0f6a-4611-a079-2a9736700155">
      <Url>https://portal.cta-observatory.org/WG/outreach/_layouts/DocIdRedir.aspx?ID=CTADOC-683-83</Url>
      <Description>CTADOC-683-83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D2E8722D3424D829C842C3F0ABD94" ma:contentTypeVersion="10" ma:contentTypeDescription="Create a new document." ma:contentTypeScope="" ma:versionID="505674f19f4191f5898ea4e078bae496">
  <xsd:schema xmlns:xsd="http://www.w3.org/2001/XMLSchema" xmlns:xs="http://www.w3.org/2001/XMLSchema" xmlns:p="http://schemas.microsoft.com/office/2006/metadata/properties" xmlns:ns2="ce7a6e4b-0f6a-4611-a079-2a9736700155" targetNamespace="http://schemas.microsoft.com/office/2006/metadata/properties" ma:root="true" ma:fieldsID="0a249e5bf2c21b26bfe027346b5d9f05" ns2:_="">
    <xsd:import namespace="ce7a6e4b-0f6a-4611-a079-2a973670015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a6e4b-0f6a-4611-a079-2a973670015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Conserver l’ID" ma:description="Conserver l’ID lors de l’ajout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218342-4946-494B-9303-3838FDD18D2B}">
  <ds:schemaRefs>
    <ds:schemaRef ds:uri="http://schemas.microsoft.com/office/2006/metadata/properties"/>
    <ds:schemaRef ds:uri="http://schemas.microsoft.com/office/infopath/2007/PartnerControls"/>
    <ds:schemaRef ds:uri="ce7a6e4b-0f6a-4611-a079-2a9736700155"/>
  </ds:schemaRefs>
</ds:datastoreItem>
</file>

<file path=customXml/itemProps2.xml><?xml version="1.0" encoding="utf-8"?>
<ds:datastoreItem xmlns:ds="http://schemas.openxmlformats.org/officeDocument/2006/customXml" ds:itemID="{CF0E4240-2FCF-4F82-8088-9AB850D4DB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6AFBE4-03C6-443F-9EF3-262F4F650CB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BB473C7-9D75-48CC-8F31-546BD22B71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7a6e4b-0f6a-4611-a079-2a9736700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59426</TotalTime>
  <Words>419</Words>
  <Application>Microsoft Macintosh PowerPoint</Application>
  <PresentationFormat>ユーザー設定</PresentationFormat>
  <Paragraphs>73</Paragraphs>
  <Slides>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20" baseType="lpstr">
      <vt:lpstr>Hiragino Kaku Gothic Pro W6</vt:lpstr>
      <vt:lpstr>Hiragino Kaku Gothic ProN W6</vt:lpstr>
      <vt:lpstr>Hiragino Kaku Gothic Std W8</vt:lpstr>
      <vt:lpstr>Hiragino Kaku Gothic StdN W8</vt:lpstr>
      <vt:lpstr>Hiragino Sans W6</vt:lpstr>
      <vt:lpstr>游ゴシック</vt:lpstr>
      <vt:lpstr>Arial</vt:lpstr>
      <vt:lpstr>Calibri</vt:lpstr>
      <vt:lpstr>Calibri Light</vt:lpstr>
      <vt:lpstr>Wingdings</vt:lpstr>
      <vt:lpstr>Office Theme</vt:lpstr>
      <vt:lpstr>PowerPoint プレゼンテーション</vt:lpstr>
      <vt:lpstr>Expand Gamma Ray Horizon with LSTs Zmax = 1.0  Zmax = 3.0 and beyond</vt:lpstr>
      <vt:lpstr>TeV-GRB 190114C observation with MAGIC Two Nature Papers 21. Nov. 2019</vt:lpstr>
      <vt:lpstr>Redshift Distribution from SWIFT GRBs W. J. Azzam et al. 2014</vt:lpstr>
      <vt:lpstr>IC170922A / TXS 0506+056  PeV Neutrinos may come from distant UHECR sources The source density relates with the Star formation rate</vt:lpstr>
      <vt:lpstr>Multi-Messenger and  Multi-WaveLength Astrophysics</vt:lpstr>
      <vt:lpstr>PowerPoint プレゼンテーション</vt:lpstr>
      <vt:lpstr>Concluding Remark</vt:lpstr>
      <vt:lpstr>Dark Matter Search Sensitive Mχ:　200GeV - 10TeV</vt:lpstr>
    </vt:vector>
  </TitlesOfParts>
  <Company>pm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m</dc:creator>
  <cp:lastModifiedBy>手嶋政廣</cp:lastModifiedBy>
  <cp:revision>723</cp:revision>
  <cp:lastPrinted>2020-11-23T23:44:44Z</cp:lastPrinted>
  <dcterms:created xsi:type="dcterms:W3CDTF">2015-11-08T21:38:01Z</dcterms:created>
  <dcterms:modified xsi:type="dcterms:W3CDTF">2020-12-04T09:04:20Z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0x010100CEED2E8722D3424D829C842C3F0ABD94</vt:lpwstr>
  </property>
  <property fmtid="{D5CDD505-2E9C-101B-9397-08002B2CF9AE}" pid="3" name="_dlc_DocIdItemGuid">
    <vt:lpwstr>ff12e6d5-fbd0-4165-9af9-97d24c1afb4f</vt:lpwstr>
  </property>
</Properties>
</file>