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handoutMasterIdLst>
    <p:handoutMasterId r:id="rId55"/>
  </p:handoutMasterIdLst>
  <p:sldIdLst>
    <p:sldId id="265" r:id="rId2"/>
    <p:sldId id="2298" r:id="rId3"/>
    <p:sldId id="2278" r:id="rId4"/>
    <p:sldId id="261" r:id="rId5"/>
    <p:sldId id="262" r:id="rId6"/>
    <p:sldId id="2293" r:id="rId7"/>
    <p:sldId id="2325" r:id="rId8"/>
    <p:sldId id="2297" r:id="rId9"/>
    <p:sldId id="273" r:id="rId10"/>
    <p:sldId id="2284" r:id="rId11"/>
    <p:sldId id="2333" r:id="rId12"/>
    <p:sldId id="2334" r:id="rId13"/>
    <p:sldId id="2301" r:id="rId14"/>
    <p:sldId id="2302" r:id="rId15"/>
    <p:sldId id="2324" r:id="rId16"/>
    <p:sldId id="2290" r:id="rId17"/>
    <p:sldId id="2306" r:id="rId18"/>
    <p:sldId id="2305" r:id="rId19"/>
    <p:sldId id="2312" r:id="rId20"/>
    <p:sldId id="2291" r:id="rId21"/>
    <p:sldId id="1035" r:id="rId22"/>
    <p:sldId id="2323" r:id="rId23"/>
    <p:sldId id="2326" r:id="rId24"/>
    <p:sldId id="2327" r:id="rId25"/>
    <p:sldId id="2328" r:id="rId26"/>
    <p:sldId id="2329" r:id="rId27"/>
    <p:sldId id="2332" r:id="rId28"/>
    <p:sldId id="2330" r:id="rId29"/>
    <p:sldId id="2331" r:id="rId30"/>
    <p:sldId id="264" r:id="rId31"/>
    <p:sldId id="2292" r:id="rId32"/>
    <p:sldId id="2304" r:id="rId33"/>
    <p:sldId id="2276" r:id="rId34"/>
    <p:sldId id="2287" r:id="rId35"/>
    <p:sldId id="2289" r:id="rId36"/>
    <p:sldId id="2295" r:id="rId37"/>
    <p:sldId id="2294" r:id="rId38"/>
    <p:sldId id="308" r:id="rId39"/>
    <p:sldId id="278" r:id="rId40"/>
    <p:sldId id="279" r:id="rId41"/>
    <p:sldId id="297" r:id="rId42"/>
    <p:sldId id="309" r:id="rId43"/>
    <p:sldId id="270" r:id="rId44"/>
    <p:sldId id="266" r:id="rId45"/>
    <p:sldId id="2286" r:id="rId46"/>
    <p:sldId id="274" r:id="rId47"/>
    <p:sldId id="298" r:id="rId48"/>
    <p:sldId id="269" r:id="rId49"/>
    <p:sldId id="2280" r:id="rId50"/>
    <p:sldId id="263" r:id="rId51"/>
    <p:sldId id="2296" r:id="rId52"/>
    <p:sldId id="304" r:id="rId53"/>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FF02"/>
    <a:srgbClr val="800080"/>
    <a:srgbClr val="09FFFF"/>
    <a:srgbClr val="008100"/>
    <a:srgbClr val="0923FE"/>
    <a:srgbClr val="80027F"/>
    <a:srgbClr val="FD52ED"/>
    <a:srgbClr val="30FBFC"/>
    <a:srgbClr val="CACCCC"/>
    <a:srgbClr val="9899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9557"/>
    <p:restoredTop sz="94718"/>
  </p:normalViewPr>
  <p:slideViewPr>
    <p:cSldViewPr snapToGrid="0" snapToObjects="1">
      <p:cViewPr>
        <p:scale>
          <a:sx n="96" d="100"/>
          <a:sy n="96" d="100"/>
        </p:scale>
        <p:origin x="296" y="616"/>
      </p:cViewPr>
      <p:guideLst>
        <p:guide orient="horz" pos="2160"/>
        <p:guide pos="2880"/>
      </p:guideLst>
    </p:cSldViewPr>
  </p:slideViewPr>
  <p:notesTextViewPr>
    <p:cViewPr>
      <p:scale>
        <a:sx n="100" d="100"/>
        <a:sy n="100" d="100"/>
      </p:scale>
      <p:origin x="0" y="0"/>
    </p:cViewPr>
  </p:notesTextViewPr>
  <p:sorterViewPr>
    <p:cViewPr>
      <p:scale>
        <a:sx n="55" d="100"/>
        <a:sy n="5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40C480F-47E6-7943-B8A4-2063623D7E31}" type="datetimeFigureOut">
              <a:rPr kumimoji="1" lang="ja-JP" altLang="en-US" smtClean="0"/>
              <a:t>2021/11/1</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28963F8-FB63-0F4B-A489-C667ACA4303E}" type="slidenum">
              <a:rPr kumimoji="1" lang="ja-JP" altLang="en-US" smtClean="0"/>
              <a:t>‹#›</a:t>
            </a:fld>
            <a:endParaRPr kumimoji="1" lang="ja-JP" altLang="en-US"/>
          </a:p>
        </p:txBody>
      </p:sp>
    </p:spTree>
    <p:extLst>
      <p:ext uri="{BB962C8B-B14F-4D97-AF65-F5344CB8AC3E}">
        <p14:creationId xmlns:p14="http://schemas.microsoft.com/office/powerpoint/2010/main" val="352119641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E560E9-B9C8-2241-AFF2-C3AEC624B402}" type="datetimeFigureOut">
              <a:rPr kumimoji="1" lang="ja-JP" altLang="en-US" smtClean="0"/>
              <a:t>2021/11/1</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FC6645-D78A-414F-A00A-9729D4534F78}" type="slidenum">
              <a:rPr kumimoji="1" lang="ja-JP" altLang="en-US" smtClean="0"/>
              <a:t>‹#›</a:t>
            </a:fld>
            <a:endParaRPr kumimoji="1" lang="ja-JP" altLang="en-US"/>
          </a:p>
        </p:txBody>
      </p:sp>
    </p:spTree>
    <p:extLst>
      <p:ext uri="{BB962C8B-B14F-4D97-AF65-F5344CB8AC3E}">
        <p14:creationId xmlns:p14="http://schemas.microsoft.com/office/powerpoint/2010/main" val="85005574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414FBD-3664-4D84-B525-D65A298B2486}" type="slidenum">
              <a:rPr lang="en-US" altLang="ja-JP"/>
              <a:pPr/>
              <a:t>4</a:t>
            </a:fld>
            <a:endParaRPr lang="en-US" altLang="ja-JP"/>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2085014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71683" name="Rectangle 3"/>
          <p:cNvSpPr>
            <a:spLocks noGrp="1" noChangeArrowheads="1"/>
          </p:cNvSpPr>
          <p:nvPr>
            <p:ph type="body" idx="1"/>
          </p:nvPr>
        </p:nvSpPr>
        <p:spPr bwMode="auto">
          <a:xfrm>
            <a:off x="915989" y="4343401"/>
            <a:ext cx="5026025" cy="4114800"/>
          </a:xfrm>
          <a:solidFill>
            <a:srgbClr val="FFFFFF"/>
          </a:solidFill>
          <a:ln>
            <a:solidFill>
              <a:srgbClr val="000000"/>
            </a:solidFill>
            <a:miter lim="800000"/>
            <a:headEnd/>
            <a:tailEnd/>
          </a:ln>
        </p:spPr>
        <p:txBody>
          <a:bodyPr wrap="square" lIns="84400" tIns="42200" rIns="84400" bIns="42200" numCol="1" anchor="t" anchorCtr="0" compatLnSpc="1">
            <a:prstTxWarp prst="textNoShape">
              <a:avLst/>
            </a:prstTxWarp>
          </a:bodyPr>
          <a:lstStyle/>
          <a:p>
            <a:pPr eaLnBrk="1" hangingPunct="1">
              <a:spcBef>
                <a:spcPct val="0"/>
              </a:spcBef>
            </a:pPr>
            <a:endParaRPr lang="ja-JP" altLang="ja-JP"/>
          </a:p>
        </p:txBody>
      </p:sp>
    </p:spTree>
    <p:extLst>
      <p:ext uri="{BB962C8B-B14F-4D97-AF65-F5344CB8AC3E}">
        <p14:creationId xmlns:p14="http://schemas.microsoft.com/office/powerpoint/2010/main" val="1680135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114450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707262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372295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FFC6645-D78A-414F-A00A-9729D4534F78}" type="slidenum">
              <a:rPr kumimoji="1" lang="ja-JP" altLang="en-US" smtClean="0"/>
              <a:t>34</a:t>
            </a:fld>
            <a:endParaRPr kumimoji="1" lang="ja-JP" altLang="en-US"/>
          </a:p>
        </p:txBody>
      </p:sp>
    </p:spTree>
    <p:extLst>
      <p:ext uri="{BB962C8B-B14F-4D97-AF65-F5344CB8AC3E}">
        <p14:creationId xmlns:p14="http://schemas.microsoft.com/office/powerpoint/2010/main" val="4232341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8B538FE2-CE57-9349-981A-6AB86FF381E5}" type="datetime1">
              <a:rPr kumimoji="1" lang="ja-JP" altLang="en-US" smtClean="0"/>
              <a:t>2021/11/2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CF7F643-DE0F-324F-AACE-F41B7872FB7C}" type="slidenum">
              <a:rPr kumimoji="1" lang="ja-JP" altLang="en-US" smtClean="0"/>
              <a:t>‹#›</a:t>
            </a:fld>
            <a:endParaRPr kumimoji="1" lang="ja-JP" altLang="en-US"/>
          </a:p>
        </p:txBody>
      </p:sp>
    </p:spTree>
    <p:extLst>
      <p:ext uri="{BB962C8B-B14F-4D97-AF65-F5344CB8AC3E}">
        <p14:creationId xmlns:p14="http://schemas.microsoft.com/office/powerpoint/2010/main" val="3683676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DE1FD28-6F86-F045-A2A3-E0BA88DAA67E}" type="datetime1">
              <a:rPr kumimoji="1" lang="ja-JP" altLang="en-US" smtClean="0"/>
              <a:t>2021/11/2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CF7F643-DE0F-324F-AACE-F41B7872FB7C}" type="slidenum">
              <a:rPr kumimoji="1" lang="ja-JP" altLang="en-US" smtClean="0"/>
              <a:t>‹#›</a:t>
            </a:fld>
            <a:endParaRPr kumimoji="1" lang="ja-JP" altLang="en-US"/>
          </a:p>
        </p:txBody>
      </p:sp>
    </p:spTree>
    <p:extLst>
      <p:ext uri="{BB962C8B-B14F-4D97-AF65-F5344CB8AC3E}">
        <p14:creationId xmlns:p14="http://schemas.microsoft.com/office/powerpoint/2010/main" val="1868753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AD7F894-9983-6C43-B80A-EE00B97496CA}" type="datetime1">
              <a:rPr kumimoji="1" lang="ja-JP" altLang="en-US" smtClean="0"/>
              <a:t>2021/11/2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CF7F643-DE0F-324F-AACE-F41B7872FB7C}" type="slidenum">
              <a:rPr kumimoji="1" lang="ja-JP" altLang="en-US" smtClean="0"/>
              <a:t>‹#›</a:t>
            </a:fld>
            <a:endParaRPr kumimoji="1" lang="ja-JP" altLang="en-US"/>
          </a:p>
        </p:txBody>
      </p:sp>
    </p:spTree>
    <p:extLst>
      <p:ext uri="{BB962C8B-B14F-4D97-AF65-F5344CB8AC3E}">
        <p14:creationId xmlns:p14="http://schemas.microsoft.com/office/powerpoint/2010/main" val="1900298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E065ACC-5B56-AF4C-A5C7-6824325F7C12}" type="datetime1">
              <a:rPr kumimoji="1" lang="ja-JP" altLang="en-US" smtClean="0"/>
              <a:t>2021/11/2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CF7F643-DE0F-324F-AACE-F41B7872FB7C}" type="slidenum">
              <a:rPr kumimoji="1" lang="ja-JP" altLang="en-US" smtClean="0"/>
              <a:t>‹#›</a:t>
            </a:fld>
            <a:endParaRPr kumimoji="1" lang="ja-JP" altLang="en-US"/>
          </a:p>
        </p:txBody>
      </p:sp>
    </p:spTree>
    <p:extLst>
      <p:ext uri="{BB962C8B-B14F-4D97-AF65-F5344CB8AC3E}">
        <p14:creationId xmlns:p14="http://schemas.microsoft.com/office/powerpoint/2010/main" val="3203726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2049300A-735A-AB48-9D01-FC87D522DEA8}" type="datetime1">
              <a:rPr kumimoji="1" lang="ja-JP" altLang="en-US" smtClean="0"/>
              <a:t>2021/11/2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CF7F643-DE0F-324F-AACE-F41B7872FB7C}" type="slidenum">
              <a:rPr kumimoji="1" lang="ja-JP" altLang="en-US" smtClean="0"/>
              <a:t>‹#›</a:t>
            </a:fld>
            <a:endParaRPr kumimoji="1" lang="ja-JP" altLang="en-US"/>
          </a:p>
        </p:txBody>
      </p:sp>
    </p:spTree>
    <p:extLst>
      <p:ext uri="{BB962C8B-B14F-4D97-AF65-F5344CB8AC3E}">
        <p14:creationId xmlns:p14="http://schemas.microsoft.com/office/powerpoint/2010/main" val="17399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0A79C17B-1BAF-4147-A974-46A817251075}" type="datetime1">
              <a:rPr kumimoji="1" lang="ja-JP" altLang="en-US" smtClean="0"/>
              <a:t>2021/11/2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CF7F643-DE0F-324F-AACE-F41B7872FB7C}" type="slidenum">
              <a:rPr kumimoji="1" lang="ja-JP" altLang="en-US" smtClean="0"/>
              <a:t>‹#›</a:t>
            </a:fld>
            <a:endParaRPr kumimoji="1" lang="ja-JP" altLang="en-US"/>
          </a:p>
        </p:txBody>
      </p:sp>
    </p:spTree>
    <p:extLst>
      <p:ext uri="{BB962C8B-B14F-4D97-AF65-F5344CB8AC3E}">
        <p14:creationId xmlns:p14="http://schemas.microsoft.com/office/powerpoint/2010/main" val="2688202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3BDD492F-046B-6048-BB39-65E1BF76D25C}" type="datetime1">
              <a:rPr kumimoji="1" lang="ja-JP" altLang="en-US" smtClean="0"/>
              <a:t>2021/11/2</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6CF7F643-DE0F-324F-AACE-F41B7872FB7C}" type="slidenum">
              <a:rPr kumimoji="1" lang="ja-JP" altLang="en-US" smtClean="0"/>
              <a:t>‹#›</a:t>
            </a:fld>
            <a:endParaRPr kumimoji="1" lang="ja-JP" altLang="en-US"/>
          </a:p>
        </p:txBody>
      </p:sp>
    </p:spTree>
    <p:extLst>
      <p:ext uri="{BB962C8B-B14F-4D97-AF65-F5344CB8AC3E}">
        <p14:creationId xmlns:p14="http://schemas.microsoft.com/office/powerpoint/2010/main" val="3160627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1F356513-B664-1449-9204-8D6801D4221A}" type="datetime1">
              <a:rPr kumimoji="1" lang="ja-JP" altLang="en-US" smtClean="0"/>
              <a:t>2021/11/2</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6CF7F643-DE0F-324F-AACE-F41B7872FB7C}" type="slidenum">
              <a:rPr kumimoji="1" lang="ja-JP" altLang="en-US" smtClean="0"/>
              <a:t>‹#›</a:t>
            </a:fld>
            <a:endParaRPr kumimoji="1" lang="ja-JP" altLang="en-US"/>
          </a:p>
        </p:txBody>
      </p:sp>
    </p:spTree>
    <p:extLst>
      <p:ext uri="{BB962C8B-B14F-4D97-AF65-F5344CB8AC3E}">
        <p14:creationId xmlns:p14="http://schemas.microsoft.com/office/powerpoint/2010/main" val="2394512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26BFFA57-B4C9-904C-8A70-1FE689CB38F6}" type="datetime1">
              <a:rPr kumimoji="1" lang="ja-JP" altLang="en-US" smtClean="0"/>
              <a:t>2021/11/2</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6CF7F643-DE0F-324F-AACE-F41B7872FB7C}" type="slidenum">
              <a:rPr kumimoji="1" lang="ja-JP" altLang="en-US" smtClean="0"/>
              <a:t>‹#›</a:t>
            </a:fld>
            <a:endParaRPr kumimoji="1" lang="ja-JP" altLang="en-US"/>
          </a:p>
        </p:txBody>
      </p:sp>
    </p:spTree>
    <p:extLst>
      <p:ext uri="{BB962C8B-B14F-4D97-AF65-F5344CB8AC3E}">
        <p14:creationId xmlns:p14="http://schemas.microsoft.com/office/powerpoint/2010/main" val="1483964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0C4B2E3-8B5F-4A4C-AB80-CDDCC4EF81FE}" type="datetime1">
              <a:rPr kumimoji="1" lang="ja-JP" altLang="en-US" smtClean="0"/>
              <a:t>2021/11/2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CF7F643-DE0F-324F-AACE-F41B7872FB7C}" type="slidenum">
              <a:rPr kumimoji="1" lang="ja-JP" altLang="en-US" smtClean="0"/>
              <a:t>‹#›</a:t>
            </a:fld>
            <a:endParaRPr kumimoji="1" lang="ja-JP" altLang="en-US"/>
          </a:p>
        </p:txBody>
      </p:sp>
    </p:spTree>
    <p:extLst>
      <p:ext uri="{BB962C8B-B14F-4D97-AF65-F5344CB8AC3E}">
        <p14:creationId xmlns:p14="http://schemas.microsoft.com/office/powerpoint/2010/main" val="1453738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8B69D18-8396-8444-BBA3-B3D4B9E473E9}" type="datetime1">
              <a:rPr kumimoji="1" lang="ja-JP" altLang="en-US" smtClean="0"/>
              <a:t>2021/11/2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CF7F643-DE0F-324F-AACE-F41B7872FB7C}" type="slidenum">
              <a:rPr kumimoji="1" lang="ja-JP" altLang="en-US" smtClean="0"/>
              <a:t>‹#›</a:t>
            </a:fld>
            <a:endParaRPr kumimoji="1" lang="ja-JP" altLang="en-US"/>
          </a:p>
        </p:txBody>
      </p:sp>
    </p:spTree>
    <p:extLst>
      <p:ext uri="{BB962C8B-B14F-4D97-AF65-F5344CB8AC3E}">
        <p14:creationId xmlns:p14="http://schemas.microsoft.com/office/powerpoint/2010/main" val="270379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E8D542-6A6E-D344-A15D-6E59615BE741}" type="datetime1">
              <a:rPr kumimoji="1" lang="ja-JP" altLang="en-US" smtClean="0"/>
              <a:t>2021/11/2</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F7F643-DE0F-324F-AACE-F41B7872FB7C}" type="slidenum">
              <a:rPr kumimoji="1" lang="ja-JP" altLang="en-US" smtClean="0"/>
              <a:t>‹#›</a:t>
            </a:fld>
            <a:endParaRPr kumimoji="1" lang="ja-JP" altLang="en-US"/>
          </a:p>
        </p:txBody>
      </p:sp>
    </p:spTree>
    <p:extLst>
      <p:ext uri="{BB962C8B-B14F-4D97-AF65-F5344CB8AC3E}">
        <p14:creationId xmlns:p14="http://schemas.microsoft.com/office/powerpoint/2010/main" val="31541844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16.emf"/></Relationships>
</file>

<file path=ppt/slides/_rels/slide1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7.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14.xml.rels><?xml version="1.0" encoding="UTF-8" standalone="yes"?>
<Relationships xmlns="http://schemas.openxmlformats.org/package/2006/relationships"><Relationship Id="rId3" Type="http://schemas.openxmlformats.org/officeDocument/2006/relationships/image" Target="../media/image30.emf"/><Relationship Id="rId7" Type="http://schemas.openxmlformats.org/officeDocument/2006/relationships/image" Target="../media/image34.emf"/><Relationship Id="rId2" Type="http://schemas.openxmlformats.org/officeDocument/2006/relationships/image" Target="../media/image29.emf"/><Relationship Id="rId1" Type="http://schemas.openxmlformats.org/officeDocument/2006/relationships/slideLayout" Target="../slideLayouts/slideLayout7.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tif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7.xml"/><Relationship Id="rId6" Type="http://schemas.openxmlformats.org/officeDocument/2006/relationships/image" Target="../media/image53.emf"/><Relationship Id="rId5" Type="http://schemas.openxmlformats.org/officeDocument/2006/relationships/image" Target="../media/image52.emf"/><Relationship Id="rId4" Type="http://schemas.openxmlformats.org/officeDocument/2006/relationships/image" Target="../media/image51.emf"/></Relationships>
</file>

<file path=ppt/slides/_rels/slide3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6.jpe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0.emf"/><Relationship Id="rId5" Type="http://schemas.openxmlformats.org/officeDocument/2006/relationships/image" Target="../media/image69.png"/><Relationship Id="rId4" Type="http://schemas.openxmlformats.org/officeDocument/2006/relationships/image" Target="../media/image68.png"/></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46.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emf"/><Relationship Id="rId1" Type="http://schemas.openxmlformats.org/officeDocument/2006/relationships/slideLayout" Target="../slideLayouts/slideLayout7.xml"/><Relationship Id="rId4" Type="http://schemas.openxmlformats.org/officeDocument/2006/relationships/image" Target="../media/image78.emf"/></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png"/></Relationships>
</file>

<file path=ppt/slides/_rels/slide4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4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50.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png"/><Relationship Id="rId1" Type="http://schemas.openxmlformats.org/officeDocument/2006/relationships/slideLayout" Target="../slideLayouts/slideLayout7.xml"/><Relationship Id="rId5" Type="http://schemas.openxmlformats.org/officeDocument/2006/relationships/image" Target="../media/image90.emf"/><Relationship Id="rId4" Type="http://schemas.openxmlformats.org/officeDocument/2006/relationships/image" Target="../media/image89.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6.xml"/><Relationship Id="rId4" Type="http://schemas.openxmlformats.org/officeDocument/2006/relationships/image" Target="../media/image11.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628822" y="4695636"/>
            <a:ext cx="5756576" cy="1938992"/>
          </a:xfrm>
          <a:prstGeom prst="rect">
            <a:avLst/>
          </a:prstGeom>
          <a:noFill/>
        </p:spPr>
        <p:txBody>
          <a:bodyPr wrap="none" rtlCol="0">
            <a:spAutoFit/>
          </a:bodyPr>
          <a:lstStyle/>
          <a:p>
            <a:pPr algn="ctr"/>
            <a:r>
              <a:rPr lang="en-US" altLang="ja-JP" sz="3000" dirty="0"/>
              <a:t>T. K. </a:t>
            </a:r>
            <a:r>
              <a:rPr lang="en-US" altLang="ja-JP" sz="3000" dirty="0" err="1"/>
              <a:t>Sako</a:t>
            </a:r>
            <a:endParaRPr lang="en-US" altLang="ja-JP" sz="3000" dirty="0"/>
          </a:p>
          <a:p>
            <a:pPr algn="ctr"/>
            <a:endParaRPr kumimoji="1" lang="en-US" altLang="ja-JP" sz="3000" dirty="0"/>
          </a:p>
          <a:p>
            <a:pPr algn="ctr"/>
            <a:r>
              <a:rPr lang="en-US" altLang="ja-JP" sz="3000" dirty="0"/>
              <a:t>ICRR Young Researchers' Workshop </a:t>
            </a:r>
          </a:p>
          <a:p>
            <a:pPr algn="ctr"/>
            <a:r>
              <a:rPr kumimoji="1" lang="en-US" altLang="ja-JP" sz="3000" dirty="0"/>
              <a:t>4-5 November 2021</a:t>
            </a:r>
          </a:p>
        </p:txBody>
      </p:sp>
      <p:sp>
        <p:nvSpPr>
          <p:cNvPr id="3" name="スライド番号プレースホルダー 2"/>
          <p:cNvSpPr>
            <a:spLocks noGrp="1"/>
          </p:cNvSpPr>
          <p:nvPr>
            <p:ph type="sldNum" sz="quarter" idx="12"/>
          </p:nvPr>
        </p:nvSpPr>
        <p:spPr/>
        <p:txBody>
          <a:bodyPr/>
          <a:lstStyle/>
          <a:p>
            <a:fld id="{6CF7F643-DE0F-324F-AACE-F41B7872FB7C}" type="slidenum">
              <a:rPr kumimoji="1" lang="ja-JP" altLang="en-US" smtClean="0"/>
              <a:t>1</a:t>
            </a:fld>
            <a:endParaRPr kumimoji="1" lang="ja-JP" altLang="en-US"/>
          </a:p>
        </p:txBody>
      </p:sp>
      <p:sp>
        <p:nvSpPr>
          <p:cNvPr id="5" name="正方形/長方形 4">
            <a:extLst>
              <a:ext uri="{FF2B5EF4-FFF2-40B4-BE49-F238E27FC236}">
                <a16:creationId xmlns:a16="http://schemas.microsoft.com/office/drawing/2014/main" id="{702C4924-5B0A-C94F-9A16-45B1901C4DC8}"/>
              </a:ext>
            </a:extLst>
          </p:cNvPr>
          <p:cNvSpPr/>
          <p:nvPr/>
        </p:nvSpPr>
        <p:spPr>
          <a:xfrm>
            <a:off x="-88900" y="1792280"/>
            <a:ext cx="9309100" cy="1569660"/>
          </a:xfrm>
          <a:prstGeom prst="rect">
            <a:avLst/>
          </a:prstGeom>
        </p:spPr>
        <p:txBody>
          <a:bodyPr wrap="square">
            <a:spAutoFit/>
          </a:bodyPr>
          <a:lstStyle/>
          <a:p>
            <a:pPr algn="ctr"/>
            <a:r>
              <a:rPr lang="en-US" altLang="ja-JP" sz="3200" dirty="0"/>
              <a:t>Recent results on </a:t>
            </a:r>
            <a:r>
              <a:rPr lang="en-US" altLang="ja-JP" sz="3200" dirty="0">
                <a:latin typeface="Symbol" pitchFamily="2" charset="2"/>
              </a:rPr>
              <a:t>g</a:t>
            </a:r>
            <a:r>
              <a:rPr lang="en-US" altLang="ja-JP" sz="3200" dirty="0"/>
              <a:t>-ray observations of Tibet </a:t>
            </a:r>
            <a:r>
              <a:rPr lang="en-US" altLang="ja-JP" sz="3200" dirty="0" err="1"/>
              <a:t>AS</a:t>
            </a:r>
            <a:r>
              <a:rPr lang="en-US" altLang="ja-JP" sz="3200" dirty="0" err="1">
                <a:latin typeface="Symbol" pitchFamily="2" charset="2"/>
              </a:rPr>
              <a:t>g</a:t>
            </a:r>
            <a:r>
              <a:rPr lang="en-US" altLang="ja-JP" sz="3200" dirty="0">
                <a:latin typeface="Symbol" pitchFamily="2" charset="2"/>
              </a:rPr>
              <a:t> </a:t>
            </a:r>
            <a:r>
              <a:rPr lang="en-US" altLang="ja-JP" sz="3200" dirty="0">
                <a:latin typeface="Calibri" panose="020F0502020204030204" pitchFamily="34" charset="0"/>
                <a:cs typeface="Calibri" panose="020F0502020204030204" pitchFamily="34" charset="0"/>
              </a:rPr>
              <a:t>group</a:t>
            </a:r>
          </a:p>
          <a:p>
            <a:pPr algn="ctr"/>
            <a:r>
              <a:rPr lang="en-US" altLang="ja-JP" sz="3200" dirty="0">
                <a:latin typeface="Calibri" panose="020F0502020204030204" pitchFamily="34" charset="0"/>
                <a:cs typeface="Calibri" panose="020F0502020204030204" pitchFamily="34" charset="0"/>
              </a:rPr>
              <a:t>&amp;</a:t>
            </a:r>
          </a:p>
          <a:p>
            <a:pPr algn="ctr"/>
            <a:r>
              <a:rPr lang="en-US" altLang="ja-JP" sz="3200" dirty="0">
                <a:latin typeface="Calibri" panose="020F0502020204030204" pitchFamily="34" charset="0"/>
                <a:cs typeface="Calibri" panose="020F0502020204030204" pitchFamily="34" charset="0"/>
              </a:rPr>
              <a:t>Current status of ALPACA </a:t>
            </a:r>
            <a:r>
              <a:rPr lang="en-US" altLang="ja-JP" sz="3200" dirty="0"/>
              <a:t>group</a:t>
            </a:r>
          </a:p>
        </p:txBody>
      </p:sp>
    </p:spTree>
    <p:extLst>
      <p:ext uri="{BB962C8B-B14F-4D97-AF65-F5344CB8AC3E}">
        <p14:creationId xmlns:p14="http://schemas.microsoft.com/office/powerpoint/2010/main" val="318931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61505B9-E4C2-CB4E-B39B-8A6859F28459}"/>
              </a:ext>
            </a:extLst>
          </p:cNvPr>
          <p:cNvSpPr>
            <a:spLocks noGrp="1"/>
          </p:cNvSpPr>
          <p:nvPr>
            <p:ph type="sldNum" sz="quarter" idx="12"/>
          </p:nvPr>
        </p:nvSpPr>
        <p:spPr/>
        <p:txBody>
          <a:bodyPr/>
          <a:lstStyle/>
          <a:p>
            <a:fld id="{6CF7F643-DE0F-324F-AACE-F41B7872FB7C}" type="slidenum">
              <a:rPr kumimoji="1" lang="ja-JP" altLang="en-US" smtClean="0"/>
              <a:t>10</a:t>
            </a:fld>
            <a:endParaRPr kumimoji="1" lang="ja-JP" altLang="en-US"/>
          </a:p>
        </p:txBody>
      </p:sp>
      <p:pic>
        <p:nvPicPr>
          <p:cNvPr id="4" name="図 3" descr="グラフ, 散布図&#10;&#10;自動的に生成された説明">
            <a:extLst>
              <a:ext uri="{FF2B5EF4-FFF2-40B4-BE49-F238E27FC236}">
                <a16:creationId xmlns:a16="http://schemas.microsoft.com/office/drawing/2014/main" id="{B53CF5F8-EAA2-3B4B-9BC7-B508C2A3C4A2}"/>
              </a:ext>
            </a:extLst>
          </p:cNvPr>
          <p:cNvPicPr>
            <a:picLocks noChangeAspect="1"/>
          </p:cNvPicPr>
          <p:nvPr/>
        </p:nvPicPr>
        <p:blipFill>
          <a:blip r:embed="rId2"/>
          <a:stretch>
            <a:fillRect/>
          </a:stretch>
        </p:blipFill>
        <p:spPr>
          <a:xfrm>
            <a:off x="0" y="698754"/>
            <a:ext cx="9144000" cy="2972287"/>
          </a:xfrm>
          <a:prstGeom prst="rect">
            <a:avLst/>
          </a:prstGeom>
        </p:spPr>
      </p:pic>
      <p:pic>
        <p:nvPicPr>
          <p:cNvPr id="13" name="図 12" descr="テキスト, テーブル&#10;&#10;中程度の精度で自動的に生成された説明">
            <a:extLst>
              <a:ext uri="{FF2B5EF4-FFF2-40B4-BE49-F238E27FC236}">
                <a16:creationId xmlns:a16="http://schemas.microsoft.com/office/drawing/2014/main" id="{16387750-C41C-EA47-ACD3-73C357FCD591}"/>
              </a:ext>
            </a:extLst>
          </p:cNvPr>
          <p:cNvPicPr>
            <a:picLocks noChangeAspect="1"/>
          </p:cNvPicPr>
          <p:nvPr/>
        </p:nvPicPr>
        <p:blipFill>
          <a:blip r:embed="rId3"/>
          <a:stretch>
            <a:fillRect/>
          </a:stretch>
        </p:blipFill>
        <p:spPr>
          <a:xfrm>
            <a:off x="172529" y="4677056"/>
            <a:ext cx="5712909" cy="963188"/>
          </a:xfrm>
          <a:prstGeom prst="rect">
            <a:avLst/>
          </a:prstGeom>
        </p:spPr>
      </p:pic>
      <p:sp>
        <p:nvSpPr>
          <p:cNvPr id="14" name="テキスト ボックス 13">
            <a:extLst>
              <a:ext uri="{FF2B5EF4-FFF2-40B4-BE49-F238E27FC236}">
                <a16:creationId xmlns:a16="http://schemas.microsoft.com/office/drawing/2014/main" id="{3A73FB6A-5394-C947-A51F-9A4E691782E5}"/>
              </a:ext>
            </a:extLst>
          </p:cNvPr>
          <p:cNvSpPr txBox="1"/>
          <p:nvPr/>
        </p:nvSpPr>
        <p:spPr>
          <a:xfrm>
            <a:off x="172529" y="4117063"/>
            <a:ext cx="5331588" cy="553998"/>
          </a:xfrm>
          <a:prstGeom prst="rect">
            <a:avLst/>
          </a:prstGeom>
          <a:noFill/>
        </p:spPr>
        <p:txBody>
          <a:bodyPr wrap="none" lIns="0" tIns="0" rIns="0" bIns="0" rtlCol="0">
            <a:spAutoFit/>
          </a:bodyPr>
          <a:lstStyle/>
          <a:p>
            <a:pPr marL="285750" indent="-285750">
              <a:buFont typeface="Wingdings" pitchFamily="2" charset="2"/>
              <a:buChar char="Ø"/>
            </a:pPr>
            <a:r>
              <a:rPr lang="en-US" altLang="ja-JP" dirty="0"/>
              <a:t>Estimate parent particles’ spectrum </a:t>
            </a:r>
            <a:r>
              <a:rPr lang="ja-JP" altLang="en-US"/>
              <a:t>∝ </a:t>
            </a:r>
            <a:r>
              <a:rPr lang="en-US" altLang="ja-JP" i="1" dirty="0"/>
              <a:t>E</a:t>
            </a:r>
            <a:r>
              <a:rPr lang="en-US" altLang="ja-JP" baseline="30000" dirty="0">
                <a:latin typeface="Symbol" pitchFamily="2" charset="2"/>
              </a:rPr>
              <a:t>-a</a:t>
            </a:r>
            <a:r>
              <a:rPr lang="en-US" altLang="ja-JP" dirty="0"/>
              <a:t> exp(</a:t>
            </a:r>
            <a:r>
              <a:rPr lang="en-US" altLang="ja-JP" dirty="0">
                <a:latin typeface="Symbol" pitchFamily="2" charset="2"/>
              </a:rPr>
              <a:t>-</a:t>
            </a:r>
            <a:r>
              <a:rPr lang="en-US" altLang="ja-JP" i="1" dirty="0"/>
              <a:t>E</a:t>
            </a:r>
            <a:r>
              <a:rPr lang="en-US" altLang="ja-JP" dirty="0"/>
              <a:t>/</a:t>
            </a:r>
            <a:r>
              <a:rPr lang="en-US" altLang="ja-JP" i="1" dirty="0" err="1"/>
              <a:t>E</a:t>
            </a:r>
            <a:r>
              <a:rPr lang="en-US" altLang="ja-JP" baseline="-25000" dirty="0" err="1"/>
              <a:t>cut</a:t>
            </a:r>
            <a:r>
              <a:rPr lang="en-US" altLang="ja-JP" dirty="0"/>
              <a:t>)</a:t>
            </a:r>
          </a:p>
          <a:p>
            <a:r>
              <a:rPr lang="en-US" altLang="ja-JP" i="1" dirty="0"/>
              <a:t>     </a:t>
            </a:r>
            <a:r>
              <a:rPr lang="en-US" altLang="ja-JP" dirty="0"/>
              <a:t>using </a:t>
            </a:r>
            <a:r>
              <a:rPr lang="en-US" altLang="ja-JP" i="1" dirty="0" err="1"/>
              <a:t>naima</a:t>
            </a:r>
            <a:r>
              <a:rPr lang="en-US" altLang="ja-JP" i="1" dirty="0"/>
              <a:t> </a:t>
            </a:r>
            <a:r>
              <a:rPr lang="en-US" altLang="ja-JP" dirty="0"/>
              <a:t>package </a:t>
            </a:r>
            <a:r>
              <a:rPr lang="en-US" altLang="ja-JP" sz="1500" dirty="0">
                <a:solidFill>
                  <a:schemeClr val="accent6"/>
                </a:solidFill>
              </a:rPr>
              <a:t>(</a:t>
            </a:r>
            <a:r>
              <a:rPr lang="en-US" altLang="ja-JP" sz="1500" i="1" dirty="0" err="1">
                <a:solidFill>
                  <a:schemeClr val="accent6"/>
                </a:solidFill>
              </a:rPr>
              <a:t>Zabalza</a:t>
            </a:r>
            <a:r>
              <a:rPr lang="en-US" altLang="ja-JP" sz="1500" i="1" dirty="0">
                <a:solidFill>
                  <a:schemeClr val="accent6"/>
                </a:solidFill>
              </a:rPr>
              <a:t>, arXiv:1509.03319)</a:t>
            </a:r>
            <a:endParaRPr lang="en-US" altLang="ja-JP" sz="1500" i="1" dirty="0"/>
          </a:p>
        </p:txBody>
      </p:sp>
      <p:sp>
        <p:nvSpPr>
          <p:cNvPr id="17" name="テキスト ボックス 16">
            <a:extLst>
              <a:ext uri="{FF2B5EF4-FFF2-40B4-BE49-F238E27FC236}">
                <a16:creationId xmlns:a16="http://schemas.microsoft.com/office/drawing/2014/main" id="{0165001B-36C6-B24B-951C-228579607637}"/>
              </a:ext>
            </a:extLst>
          </p:cNvPr>
          <p:cNvSpPr txBox="1"/>
          <p:nvPr/>
        </p:nvSpPr>
        <p:spPr>
          <a:xfrm>
            <a:off x="7865458" y="2215700"/>
            <a:ext cx="716863" cy="400110"/>
          </a:xfrm>
          <a:prstGeom prst="rect">
            <a:avLst/>
          </a:prstGeom>
          <a:noFill/>
        </p:spPr>
        <p:txBody>
          <a:bodyPr wrap="none" rtlCol="0">
            <a:spAutoFit/>
          </a:bodyPr>
          <a:lstStyle/>
          <a:p>
            <a:r>
              <a:rPr kumimoji="1" lang="en-US" altLang="ja-JP" sz="2000" dirty="0">
                <a:solidFill>
                  <a:srgbClr val="FF0000"/>
                </a:solidFill>
              </a:rPr>
              <a:t>Tibet</a:t>
            </a:r>
            <a:endParaRPr kumimoji="1" lang="ja-JP" altLang="en-US" sz="2000">
              <a:solidFill>
                <a:srgbClr val="FF0000"/>
              </a:solidFill>
            </a:endParaRPr>
          </a:p>
        </p:txBody>
      </p:sp>
      <p:sp>
        <p:nvSpPr>
          <p:cNvPr id="18" name="テキスト ボックス 17">
            <a:extLst>
              <a:ext uri="{FF2B5EF4-FFF2-40B4-BE49-F238E27FC236}">
                <a16:creationId xmlns:a16="http://schemas.microsoft.com/office/drawing/2014/main" id="{4BCC4EDD-B7FC-3C49-88D9-8F6F5BB48F6A}"/>
              </a:ext>
            </a:extLst>
          </p:cNvPr>
          <p:cNvSpPr txBox="1"/>
          <p:nvPr/>
        </p:nvSpPr>
        <p:spPr>
          <a:xfrm>
            <a:off x="6833637" y="2215700"/>
            <a:ext cx="1031821" cy="400110"/>
          </a:xfrm>
          <a:prstGeom prst="rect">
            <a:avLst/>
          </a:prstGeom>
          <a:noFill/>
        </p:spPr>
        <p:txBody>
          <a:bodyPr wrap="none" rtlCol="0">
            <a:spAutoFit/>
          </a:bodyPr>
          <a:lstStyle/>
          <a:p>
            <a:r>
              <a:rPr lang="en-US" altLang="ja-JP" sz="2000" dirty="0">
                <a:solidFill>
                  <a:srgbClr val="80027F"/>
                </a:solidFill>
              </a:rPr>
              <a:t>VERITAS</a:t>
            </a:r>
            <a:endParaRPr kumimoji="1" lang="ja-JP" altLang="en-US" sz="2000">
              <a:solidFill>
                <a:srgbClr val="80027F"/>
              </a:solidFill>
            </a:endParaRPr>
          </a:p>
        </p:txBody>
      </p:sp>
      <p:sp>
        <p:nvSpPr>
          <p:cNvPr id="19" name="テキスト ボックス 18">
            <a:extLst>
              <a:ext uri="{FF2B5EF4-FFF2-40B4-BE49-F238E27FC236}">
                <a16:creationId xmlns:a16="http://schemas.microsoft.com/office/drawing/2014/main" id="{80343112-51C2-8F4C-9262-5BB8B09D1B79}"/>
              </a:ext>
            </a:extLst>
          </p:cNvPr>
          <p:cNvSpPr txBox="1"/>
          <p:nvPr/>
        </p:nvSpPr>
        <p:spPr>
          <a:xfrm>
            <a:off x="5572805" y="2217265"/>
            <a:ext cx="780983" cy="400110"/>
          </a:xfrm>
          <a:prstGeom prst="rect">
            <a:avLst/>
          </a:prstGeom>
          <a:noFill/>
        </p:spPr>
        <p:txBody>
          <a:bodyPr wrap="none" rtlCol="0">
            <a:spAutoFit/>
          </a:bodyPr>
          <a:lstStyle/>
          <a:p>
            <a:r>
              <a:rPr kumimoji="1" lang="en-US" altLang="ja-JP" sz="2000" dirty="0">
                <a:solidFill>
                  <a:srgbClr val="0923FE"/>
                </a:solidFill>
              </a:rPr>
              <a:t>Fermi</a:t>
            </a:r>
            <a:endParaRPr kumimoji="1" lang="ja-JP" altLang="en-US" sz="2000">
              <a:solidFill>
                <a:srgbClr val="0923FE"/>
              </a:solidFill>
            </a:endParaRPr>
          </a:p>
        </p:txBody>
      </p:sp>
      <p:sp>
        <p:nvSpPr>
          <p:cNvPr id="20" name="テキスト ボックス 19">
            <a:extLst>
              <a:ext uri="{FF2B5EF4-FFF2-40B4-BE49-F238E27FC236}">
                <a16:creationId xmlns:a16="http://schemas.microsoft.com/office/drawing/2014/main" id="{BB135ED8-1C25-864F-8789-2B54F967BFCA}"/>
              </a:ext>
            </a:extLst>
          </p:cNvPr>
          <p:cNvSpPr txBox="1"/>
          <p:nvPr/>
        </p:nvSpPr>
        <p:spPr>
          <a:xfrm>
            <a:off x="6000005" y="3561606"/>
            <a:ext cx="3239990" cy="784830"/>
          </a:xfrm>
          <a:prstGeom prst="rect">
            <a:avLst/>
          </a:prstGeom>
          <a:noFill/>
        </p:spPr>
        <p:txBody>
          <a:bodyPr wrap="none" rtlCol="0">
            <a:spAutoFit/>
          </a:bodyPr>
          <a:lstStyle/>
          <a:p>
            <a:r>
              <a:rPr lang="en-US" altLang="ja-JP" sz="1500" i="1" dirty="0">
                <a:solidFill>
                  <a:schemeClr val="accent6"/>
                </a:solidFill>
              </a:rPr>
              <a:t>Abdo et al., </a:t>
            </a:r>
            <a:r>
              <a:rPr lang="en-US" altLang="ja-JP" sz="1500" i="1" dirty="0" err="1">
                <a:solidFill>
                  <a:schemeClr val="accent6"/>
                </a:solidFill>
              </a:rPr>
              <a:t>ApJL</a:t>
            </a:r>
            <a:r>
              <a:rPr lang="en-US" altLang="ja-JP" sz="1500" i="1" dirty="0">
                <a:solidFill>
                  <a:schemeClr val="accent6"/>
                </a:solidFill>
              </a:rPr>
              <a:t>, 700, L127 (2009)</a:t>
            </a:r>
          </a:p>
          <a:p>
            <a:r>
              <a:rPr lang="en-US" altLang="ja-JP" sz="1500" i="1" dirty="0">
                <a:solidFill>
                  <a:schemeClr val="accent6"/>
                </a:solidFill>
              </a:rPr>
              <a:t>Xin et al., </a:t>
            </a:r>
            <a:r>
              <a:rPr lang="en-US" altLang="ja-JP" sz="1500" i="1" dirty="0" err="1">
                <a:solidFill>
                  <a:schemeClr val="accent6"/>
                </a:solidFill>
              </a:rPr>
              <a:t>ApJ</a:t>
            </a:r>
            <a:r>
              <a:rPr lang="en-US" altLang="ja-JP" sz="1500" i="1" dirty="0">
                <a:solidFill>
                  <a:schemeClr val="accent6"/>
                </a:solidFill>
              </a:rPr>
              <a:t>, 885, 162 (2019)  </a:t>
            </a:r>
            <a:endParaRPr lang="ja-JP" altLang="en-US" sz="1500" i="1">
              <a:solidFill>
                <a:schemeClr val="accent6"/>
              </a:solidFill>
            </a:endParaRPr>
          </a:p>
          <a:p>
            <a:r>
              <a:rPr lang="en-US" altLang="ja-JP" sz="1500" i="1" dirty="0">
                <a:solidFill>
                  <a:schemeClr val="accent6"/>
                </a:solidFill>
              </a:rPr>
              <a:t>Pineault &amp; </a:t>
            </a:r>
            <a:r>
              <a:rPr lang="en-US" altLang="ja-JP" sz="1500" i="1" dirty="0" err="1">
                <a:solidFill>
                  <a:schemeClr val="accent6"/>
                </a:solidFill>
              </a:rPr>
              <a:t>Joncas</a:t>
            </a:r>
            <a:r>
              <a:rPr lang="en-US" altLang="ja-JP" sz="1500" i="1" dirty="0">
                <a:solidFill>
                  <a:schemeClr val="accent6"/>
                </a:solidFill>
              </a:rPr>
              <a:t>, AJ, 120, 3218 (2000)</a:t>
            </a:r>
          </a:p>
        </p:txBody>
      </p:sp>
      <p:sp>
        <p:nvSpPr>
          <p:cNvPr id="21" name="テキスト ボックス 20">
            <a:extLst>
              <a:ext uri="{FF2B5EF4-FFF2-40B4-BE49-F238E27FC236}">
                <a16:creationId xmlns:a16="http://schemas.microsoft.com/office/drawing/2014/main" id="{61DB0DDA-87A2-1E43-A8EC-23CD61E90E21}"/>
              </a:ext>
            </a:extLst>
          </p:cNvPr>
          <p:cNvSpPr txBox="1"/>
          <p:nvPr/>
        </p:nvSpPr>
        <p:spPr>
          <a:xfrm>
            <a:off x="5743517" y="5285434"/>
            <a:ext cx="3525324" cy="323165"/>
          </a:xfrm>
          <a:prstGeom prst="rect">
            <a:avLst/>
          </a:prstGeom>
          <a:noFill/>
        </p:spPr>
        <p:txBody>
          <a:bodyPr wrap="none" rtlCol="0">
            <a:spAutoFit/>
          </a:bodyPr>
          <a:lstStyle/>
          <a:p>
            <a:r>
              <a:rPr kumimoji="1" lang="en-US" altLang="ja-JP" sz="1500" dirty="0"/>
              <a:t>(※</a:t>
            </a:r>
            <a:r>
              <a:rPr kumimoji="1" lang="ja-JP" altLang="en-US" sz="1500"/>
              <a:t> </a:t>
            </a:r>
            <a:r>
              <a:rPr kumimoji="1" lang="en-US" altLang="ja-JP" sz="1500" dirty="0"/>
              <a:t>assuming target gas density = 10 / cm</a:t>
            </a:r>
            <a:r>
              <a:rPr kumimoji="1" lang="en-US" altLang="ja-JP" sz="1500" baseline="30000" dirty="0"/>
              <a:t>3</a:t>
            </a:r>
            <a:r>
              <a:rPr lang="en-US" altLang="ja-JP" sz="1500" dirty="0"/>
              <a:t>)</a:t>
            </a:r>
            <a:endParaRPr kumimoji="1" lang="ja-JP" altLang="en-US" sz="1500" baseline="30000"/>
          </a:p>
        </p:txBody>
      </p:sp>
      <p:sp>
        <p:nvSpPr>
          <p:cNvPr id="22" name="テキスト ボックス 21">
            <a:extLst>
              <a:ext uri="{FF2B5EF4-FFF2-40B4-BE49-F238E27FC236}">
                <a16:creationId xmlns:a16="http://schemas.microsoft.com/office/drawing/2014/main" id="{4605BD07-F77A-E74B-8998-6BD905145A09}"/>
              </a:ext>
            </a:extLst>
          </p:cNvPr>
          <p:cNvSpPr txBox="1"/>
          <p:nvPr/>
        </p:nvSpPr>
        <p:spPr>
          <a:xfrm>
            <a:off x="2822581" y="809226"/>
            <a:ext cx="1641475" cy="307777"/>
          </a:xfrm>
          <a:prstGeom prst="rect">
            <a:avLst/>
          </a:prstGeom>
          <a:solidFill>
            <a:schemeClr val="bg1"/>
          </a:solidFill>
        </p:spPr>
        <p:txBody>
          <a:bodyPr wrap="none" lIns="0" tIns="0" rIns="0" bIns="0" rtlCol="0">
            <a:spAutoFit/>
          </a:bodyPr>
          <a:lstStyle/>
          <a:p>
            <a:r>
              <a:rPr lang="en-US" altLang="ja-JP" sz="2000" b="1" dirty="0"/>
              <a:t>Leptonic model</a:t>
            </a:r>
            <a:endParaRPr kumimoji="1" lang="ja-JP" altLang="en-US" sz="2000" b="1"/>
          </a:p>
        </p:txBody>
      </p:sp>
      <p:sp>
        <p:nvSpPr>
          <p:cNvPr id="24" name="テキスト ボックス 23">
            <a:extLst>
              <a:ext uri="{FF2B5EF4-FFF2-40B4-BE49-F238E27FC236}">
                <a16:creationId xmlns:a16="http://schemas.microsoft.com/office/drawing/2014/main" id="{DEAC0005-02E9-C04B-8E84-A3E747A1E0D5}"/>
              </a:ext>
            </a:extLst>
          </p:cNvPr>
          <p:cNvSpPr txBox="1"/>
          <p:nvPr/>
        </p:nvSpPr>
        <p:spPr>
          <a:xfrm>
            <a:off x="7187437" y="809226"/>
            <a:ext cx="1694375" cy="307777"/>
          </a:xfrm>
          <a:prstGeom prst="rect">
            <a:avLst/>
          </a:prstGeom>
          <a:solidFill>
            <a:schemeClr val="bg1"/>
          </a:solidFill>
        </p:spPr>
        <p:txBody>
          <a:bodyPr wrap="none" lIns="0" tIns="0" rIns="0" bIns="0" rtlCol="0">
            <a:spAutoFit/>
          </a:bodyPr>
          <a:lstStyle/>
          <a:p>
            <a:r>
              <a:rPr kumimoji="1" lang="en-US" altLang="ja-JP" sz="2000" b="1" dirty="0"/>
              <a:t>Hadronic model</a:t>
            </a:r>
            <a:endParaRPr kumimoji="1" lang="ja-JP" altLang="en-US" sz="2000" b="1"/>
          </a:p>
        </p:txBody>
      </p:sp>
      <p:sp>
        <p:nvSpPr>
          <p:cNvPr id="25" name="テキスト ボックス 24">
            <a:extLst>
              <a:ext uri="{FF2B5EF4-FFF2-40B4-BE49-F238E27FC236}">
                <a16:creationId xmlns:a16="http://schemas.microsoft.com/office/drawing/2014/main" id="{BB140871-1B22-034D-81A6-072906EB0EAF}"/>
              </a:ext>
            </a:extLst>
          </p:cNvPr>
          <p:cNvSpPr txBox="1"/>
          <p:nvPr/>
        </p:nvSpPr>
        <p:spPr>
          <a:xfrm>
            <a:off x="108714" y="6075144"/>
            <a:ext cx="8029446" cy="369332"/>
          </a:xfrm>
          <a:prstGeom prst="rect">
            <a:avLst/>
          </a:prstGeom>
          <a:noFill/>
        </p:spPr>
        <p:txBody>
          <a:bodyPr wrap="square" rtlCol="0">
            <a:spAutoFit/>
          </a:bodyPr>
          <a:lstStyle/>
          <a:p>
            <a:pPr marL="285750" indent="-285750">
              <a:buFont typeface="Wingdings" pitchFamily="2" charset="2"/>
              <a:buChar char="Ø"/>
            </a:pPr>
            <a:r>
              <a:rPr kumimoji="1" lang="en-US" altLang="ja-JP" dirty="0">
                <a:latin typeface="Symbol" pitchFamily="2" charset="2"/>
              </a:rPr>
              <a:t>g</a:t>
            </a:r>
            <a:r>
              <a:rPr kumimoji="1" lang="en-US" altLang="ja-JP" dirty="0"/>
              <a:t>-ray morphology and energy budget indicate the hadronic model is favored </a:t>
            </a:r>
            <a:endParaRPr kumimoji="1" lang="ja-JP" altLang="en-US"/>
          </a:p>
        </p:txBody>
      </p:sp>
      <p:sp>
        <p:nvSpPr>
          <p:cNvPr id="3" name="正方形/長方形 2">
            <a:extLst>
              <a:ext uri="{FF2B5EF4-FFF2-40B4-BE49-F238E27FC236}">
                <a16:creationId xmlns:a16="http://schemas.microsoft.com/office/drawing/2014/main" id="{2B244C27-ACFC-7745-8147-72397076BF1B}"/>
              </a:ext>
            </a:extLst>
          </p:cNvPr>
          <p:cNvSpPr/>
          <p:nvPr/>
        </p:nvSpPr>
        <p:spPr>
          <a:xfrm>
            <a:off x="1835675" y="1973179"/>
            <a:ext cx="955651" cy="2356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FBC26F9C-3166-A044-892F-DD10A0F3FA8C}"/>
              </a:ext>
            </a:extLst>
          </p:cNvPr>
          <p:cNvSpPr txBox="1"/>
          <p:nvPr/>
        </p:nvSpPr>
        <p:spPr>
          <a:xfrm>
            <a:off x="147626" y="5608599"/>
            <a:ext cx="4807919" cy="323165"/>
          </a:xfrm>
          <a:prstGeom prst="rect">
            <a:avLst/>
          </a:prstGeom>
          <a:noFill/>
        </p:spPr>
        <p:txBody>
          <a:bodyPr wrap="none" rtlCol="0">
            <a:spAutoFit/>
          </a:bodyPr>
          <a:lstStyle/>
          <a:p>
            <a:r>
              <a:rPr kumimoji="1" lang="en-US" altLang="ja-JP" sz="1500" dirty="0"/>
              <a:t>(※ </a:t>
            </a:r>
            <a:r>
              <a:rPr kumimoji="1" lang="en-US" altLang="ja-JP" sz="1500" i="1" dirty="0"/>
              <a:t>W</a:t>
            </a:r>
            <a:r>
              <a:rPr kumimoji="1" lang="en-US" altLang="ja-JP" sz="1500" i="1" baseline="-25000" dirty="0"/>
              <a:t>e/p</a:t>
            </a:r>
            <a:r>
              <a:rPr kumimoji="1" lang="en-US" altLang="ja-JP" sz="1500" dirty="0"/>
              <a:t>: total electron/proton energy &gt; 10 MeV/&gt; 1 GeV</a:t>
            </a:r>
            <a:r>
              <a:rPr lang="en-US" altLang="ja-JP" sz="1500" dirty="0"/>
              <a:t>)</a:t>
            </a:r>
            <a:endParaRPr kumimoji="1" lang="ja-JP" altLang="en-US" sz="1500" baseline="30000"/>
          </a:p>
        </p:txBody>
      </p:sp>
      <p:sp>
        <p:nvSpPr>
          <p:cNvPr id="26" name="テキスト ボックス 25">
            <a:extLst>
              <a:ext uri="{FF2B5EF4-FFF2-40B4-BE49-F238E27FC236}">
                <a16:creationId xmlns:a16="http://schemas.microsoft.com/office/drawing/2014/main" id="{D1417518-D3A7-6A44-BDB4-5C7AA2312C6B}"/>
              </a:ext>
            </a:extLst>
          </p:cNvPr>
          <p:cNvSpPr txBox="1"/>
          <p:nvPr/>
        </p:nvSpPr>
        <p:spPr>
          <a:xfrm>
            <a:off x="3216343" y="-46723"/>
            <a:ext cx="6673713" cy="553998"/>
          </a:xfrm>
          <a:prstGeom prst="rect">
            <a:avLst/>
          </a:prstGeom>
          <a:noFill/>
        </p:spPr>
        <p:txBody>
          <a:bodyPr wrap="square" rtlCol="0">
            <a:spAutoFit/>
          </a:bodyPr>
          <a:lstStyle/>
          <a:p>
            <a:r>
              <a:rPr lang="en-US" altLang="ja-JP" sz="3000" u="sng" dirty="0">
                <a:latin typeface="Ariel"/>
                <a:cs typeface="Ariel"/>
              </a:rPr>
              <a:t>SNR </a:t>
            </a:r>
            <a:r>
              <a:rPr lang="mr-IN" altLang="ja-JP" sz="3000" u="sng" dirty="0">
                <a:latin typeface="Ariel"/>
                <a:cs typeface="Ariel"/>
              </a:rPr>
              <a:t>G106.3+2.7</a:t>
            </a:r>
          </a:p>
        </p:txBody>
      </p:sp>
      <p:sp>
        <p:nvSpPr>
          <p:cNvPr id="27" name="正方形/長方形 26">
            <a:extLst>
              <a:ext uri="{FF2B5EF4-FFF2-40B4-BE49-F238E27FC236}">
                <a16:creationId xmlns:a16="http://schemas.microsoft.com/office/drawing/2014/main" id="{73A1BAF7-74E4-AB43-988C-AF9BF99379A3}"/>
              </a:ext>
            </a:extLst>
          </p:cNvPr>
          <p:cNvSpPr/>
          <p:nvPr/>
        </p:nvSpPr>
        <p:spPr>
          <a:xfrm>
            <a:off x="3180259" y="357406"/>
            <a:ext cx="8610600" cy="369332"/>
          </a:xfrm>
          <a:prstGeom prst="rect">
            <a:avLst/>
          </a:prstGeom>
        </p:spPr>
        <p:txBody>
          <a:bodyPr wrap="square">
            <a:spAutoFit/>
          </a:bodyPr>
          <a:lstStyle/>
          <a:p>
            <a:r>
              <a:rPr lang="en-US" altLang="ja-JP" b="1" i="1" dirty="0">
                <a:solidFill>
                  <a:schemeClr val="accent6"/>
                </a:solidFill>
              </a:rPr>
              <a:t>M. </a:t>
            </a:r>
            <a:r>
              <a:rPr lang="en-US" altLang="ja-JP" b="1" i="1" dirty="0" err="1">
                <a:solidFill>
                  <a:schemeClr val="accent6"/>
                </a:solidFill>
              </a:rPr>
              <a:t>Amenomori</a:t>
            </a:r>
            <a:r>
              <a:rPr lang="en-US" altLang="ja-JP" b="1" i="1" dirty="0">
                <a:solidFill>
                  <a:schemeClr val="accent6"/>
                </a:solidFill>
              </a:rPr>
              <a:t> et al., Nature Astronomy Letters, 5, 460 (2021) </a:t>
            </a:r>
            <a:endParaRPr lang="en-US" altLang="ja-JP" b="1" i="1" u="sng" dirty="0">
              <a:solidFill>
                <a:schemeClr val="accent6"/>
              </a:solidFill>
            </a:endParaRPr>
          </a:p>
        </p:txBody>
      </p:sp>
    </p:spTree>
    <p:extLst>
      <p:ext uri="{BB962C8B-B14F-4D97-AF65-F5344CB8AC3E}">
        <p14:creationId xmlns:p14="http://schemas.microsoft.com/office/powerpoint/2010/main" val="1299023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FCE6C54-4D03-EA42-B681-C9BA759D2468}"/>
              </a:ext>
            </a:extLst>
          </p:cNvPr>
          <p:cNvSpPr>
            <a:spLocks noGrp="1"/>
          </p:cNvSpPr>
          <p:nvPr>
            <p:ph type="sldNum" sz="quarter" idx="12"/>
          </p:nvPr>
        </p:nvSpPr>
        <p:spPr/>
        <p:txBody>
          <a:bodyPr/>
          <a:lstStyle/>
          <a:p>
            <a:fld id="{6CF7F643-DE0F-324F-AACE-F41B7872FB7C}" type="slidenum">
              <a:rPr kumimoji="1" lang="ja-JP" altLang="en-US" smtClean="0"/>
              <a:t>11</a:t>
            </a:fld>
            <a:endParaRPr kumimoji="1" lang="ja-JP" altLang="en-US"/>
          </a:p>
        </p:txBody>
      </p:sp>
      <p:pic>
        <p:nvPicPr>
          <p:cNvPr id="6" name="図 5" descr="マップ が含まれている画像&#10;&#10;自動的に生成された説明">
            <a:extLst>
              <a:ext uri="{FF2B5EF4-FFF2-40B4-BE49-F238E27FC236}">
                <a16:creationId xmlns:a16="http://schemas.microsoft.com/office/drawing/2014/main" id="{FC5AF17E-0402-EE46-ACC6-2EEA44CBDF11}"/>
              </a:ext>
            </a:extLst>
          </p:cNvPr>
          <p:cNvPicPr>
            <a:picLocks noChangeAspect="1"/>
          </p:cNvPicPr>
          <p:nvPr/>
        </p:nvPicPr>
        <p:blipFill>
          <a:blip r:embed="rId2"/>
          <a:stretch>
            <a:fillRect/>
          </a:stretch>
        </p:blipFill>
        <p:spPr>
          <a:xfrm>
            <a:off x="298886" y="960289"/>
            <a:ext cx="4074975" cy="3735394"/>
          </a:xfrm>
          <a:prstGeom prst="rect">
            <a:avLst/>
          </a:prstGeom>
        </p:spPr>
      </p:pic>
      <p:sp>
        <p:nvSpPr>
          <p:cNvPr id="7" name="テキスト ボックス 6">
            <a:extLst>
              <a:ext uri="{FF2B5EF4-FFF2-40B4-BE49-F238E27FC236}">
                <a16:creationId xmlns:a16="http://schemas.microsoft.com/office/drawing/2014/main" id="{991156C2-ACD7-484C-9F5A-6811A88E366C}"/>
              </a:ext>
            </a:extLst>
          </p:cNvPr>
          <p:cNvSpPr txBox="1"/>
          <p:nvPr/>
        </p:nvSpPr>
        <p:spPr>
          <a:xfrm rot="16200000">
            <a:off x="-815223" y="2442942"/>
            <a:ext cx="2030556" cy="400110"/>
          </a:xfrm>
          <a:prstGeom prst="rect">
            <a:avLst/>
          </a:prstGeom>
          <a:noFill/>
        </p:spPr>
        <p:txBody>
          <a:bodyPr wrap="none" rtlCol="0">
            <a:spAutoFit/>
          </a:bodyPr>
          <a:lstStyle/>
          <a:p>
            <a:r>
              <a:rPr kumimoji="1" lang="en-US" altLang="ja-JP" sz="2000" dirty="0"/>
              <a:t>Declination (deg.)</a:t>
            </a:r>
            <a:endParaRPr kumimoji="1" lang="ja-JP" altLang="en-US" sz="2000"/>
          </a:p>
        </p:txBody>
      </p:sp>
      <p:sp>
        <p:nvSpPr>
          <p:cNvPr id="8" name="テキスト ボックス 7">
            <a:extLst>
              <a:ext uri="{FF2B5EF4-FFF2-40B4-BE49-F238E27FC236}">
                <a16:creationId xmlns:a16="http://schemas.microsoft.com/office/drawing/2014/main" id="{BE64FD15-67BF-894D-995A-FD6A5C3D051A}"/>
              </a:ext>
            </a:extLst>
          </p:cNvPr>
          <p:cNvSpPr txBox="1"/>
          <p:nvPr/>
        </p:nvSpPr>
        <p:spPr>
          <a:xfrm rot="5400000">
            <a:off x="3634667" y="2565443"/>
            <a:ext cx="1785553" cy="400110"/>
          </a:xfrm>
          <a:prstGeom prst="rect">
            <a:avLst/>
          </a:prstGeom>
          <a:noFill/>
        </p:spPr>
        <p:txBody>
          <a:bodyPr wrap="none" rtlCol="0">
            <a:spAutoFit/>
          </a:bodyPr>
          <a:lstStyle/>
          <a:p>
            <a:r>
              <a:rPr kumimoji="1" lang="en-US" altLang="ja-JP" sz="2000" dirty="0"/>
              <a:t>Significance (</a:t>
            </a:r>
            <a:r>
              <a:rPr kumimoji="1" lang="en-US" altLang="ja-JP" sz="2000" dirty="0">
                <a:latin typeface="Symbol" pitchFamily="2" charset="2"/>
              </a:rPr>
              <a:t>s</a:t>
            </a:r>
            <a:r>
              <a:rPr kumimoji="1" lang="en-US" altLang="ja-JP" sz="2000" dirty="0"/>
              <a:t>)</a:t>
            </a:r>
            <a:endParaRPr kumimoji="1" lang="ja-JP" altLang="en-US" sz="2000"/>
          </a:p>
        </p:txBody>
      </p:sp>
      <p:sp>
        <p:nvSpPr>
          <p:cNvPr id="9" name="テキスト ボックス 8">
            <a:extLst>
              <a:ext uri="{FF2B5EF4-FFF2-40B4-BE49-F238E27FC236}">
                <a16:creationId xmlns:a16="http://schemas.microsoft.com/office/drawing/2014/main" id="{97E24E17-DBCE-8D4D-81D7-56ED588CD40E}"/>
              </a:ext>
            </a:extLst>
          </p:cNvPr>
          <p:cNvSpPr txBox="1"/>
          <p:nvPr/>
        </p:nvSpPr>
        <p:spPr>
          <a:xfrm>
            <a:off x="1231510" y="4722034"/>
            <a:ext cx="2493824" cy="400110"/>
          </a:xfrm>
          <a:prstGeom prst="rect">
            <a:avLst/>
          </a:prstGeom>
          <a:noFill/>
        </p:spPr>
        <p:txBody>
          <a:bodyPr wrap="none" rtlCol="0">
            <a:spAutoFit/>
          </a:bodyPr>
          <a:lstStyle/>
          <a:p>
            <a:r>
              <a:rPr kumimoji="1" lang="en-US" altLang="ja-JP" sz="2000" dirty="0"/>
              <a:t>Right Ascension (deg.)</a:t>
            </a:r>
            <a:endParaRPr kumimoji="1" lang="ja-JP" altLang="en-US" sz="2000"/>
          </a:p>
        </p:txBody>
      </p:sp>
      <p:sp>
        <p:nvSpPr>
          <p:cNvPr id="10" name="正方形/長方形 9">
            <a:extLst>
              <a:ext uri="{FF2B5EF4-FFF2-40B4-BE49-F238E27FC236}">
                <a16:creationId xmlns:a16="http://schemas.microsoft.com/office/drawing/2014/main" id="{F4AA0FCD-622F-B845-A3BE-1DB222D9EF0B}"/>
              </a:ext>
            </a:extLst>
          </p:cNvPr>
          <p:cNvSpPr/>
          <p:nvPr/>
        </p:nvSpPr>
        <p:spPr>
          <a:xfrm>
            <a:off x="735519" y="624715"/>
            <a:ext cx="3118316" cy="338554"/>
          </a:xfrm>
          <a:prstGeom prst="rect">
            <a:avLst/>
          </a:prstGeom>
          <a:ln w="25400">
            <a:solidFill>
              <a:schemeClr val="tx1"/>
            </a:solidFill>
          </a:ln>
        </p:spPr>
        <p:txBody>
          <a:bodyPr wrap="square" tIns="0" bIns="0">
            <a:spAutoFit/>
          </a:bodyPr>
          <a:lstStyle/>
          <a:p>
            <a:r>
              <a:rPr lang="en-US" altLang="ja-JP" sz="2200" dirty="0"/>
              <a:t>Significance map &gt; 10 TeV </a:t>
            </a:r>
            <a:endParaRPr lang="ja-JP" altLang="en-US" sz="2200" dirty="0"/>
          </a:p>
        </p:txBody>
      </p:sp>
      <p:sp>
        <p:nvSpPr>
          <p:cNvPr id="11" name="正方形/長方形 10">
            <a:extLst>
              <a:ext uri="{FF2B5EF4-FFF2-40B4-BE49-F238E27FC236}">
                <a16:creationId xmlns:a16="http://schemas.microsoft.com/office/drawing/2014/main" id="{E7286E08-A5B5-354B-9607-43502324572E}"/>
              </a:ext>
            </a:extLst>
          </p:cNvPr>
          <p:cNvSpPr/>
          <p:nvPr/>
        </p:nvSpPr>
        <p:spPr>
          <a:xfrm>
            <a:off x="5160395" y="617380"/>
            <a:ext cx="3493264" cy="338554"/>
          </a:xfrm>
          <a:prstGeom prst="rect">
            <a:avLst/>
          </a:prstGeom>
          <a:ln w="25400">
            <a:solidFill>
              <a:schemeClr val="tx1"/>
            </a:solidFill>
          </a:ln>
        </p:spPr>
        <p:txBody>
          <a:bodyPr wrap="none" tIns="0" bIns="0">
            <a:spAutoFit/>
          </a:bodyPr>
          <a:lstStyle/>
          <a:p>
            <a:r>
              <a:rPr lang="en-US" altLang="ja-JP" sz="2200" dirty="0"/>
              <a:t>Angular distribution &gt; 10 </a:t>
            </a:r>
            <a:r>
              <a:rPr lang="en-US" altLang="ja-JP" sz="2200" dirty="0" err="1"/>
              <a:t>TeV</a:t>
            </a:r>
            <a:endParaRPr lang="ja-JP" altLang="en-US" sz="2200"/>
          </a:p>
        </p:txBody>
      </p:sp>
      <p:pic>
        <p:nvPicPr>
          <p:cNvPr id="13" name="図 12" descr="グラフ&#10;&#10;自動的に生成された説明">
            <a:extLst>
              <a:ext uri="{FF2B5EF4-FFF2-40B4-BE49-F238E27FC236}">
                <a16:creationId xmlns:a16="http://schemas.microsoft.com/office/drawing/2014/main" id="{63A0E7E6-DF8A-C742-BAF0-CD6BEB7ED679}"/>
              </a:ext>
            </a:extLst>
          </p:cNvPr>
          <p:cNvPicPr>
            <a:picLocks noChangeAspect="1"/>
          </p:cNvPicPr>
          <p:nvPr/>
        </p:nvPicPr>
        <p:blipFill rotWithShape="1">
          <a:blip r:embed="rId3"/>
          <a:srcRect t="-1" b="-34808"/>
          <a:stretch/>
        </p:blipFill>
        <p:spPr>
          <a:xfrm>
            <a:off x="4692720" y="994719"/>
            <a:ext cx="4428613" cy="3945991"/>
          </a:xfrm>
          <a:prstGeom prst="rect">
            <a:avLst/>
          </a:prstGeom>
        </p:spPr>
      </p:pic>
      <p:sp>
        <p:nvSpPr>
          <p:cNvPr id="14" name="正方形/長方形 13">
            <a:extLst>
              <a:ext uri="{FF2B5EF4-FFF2-40B4-BE49-F238E27FC236}">
                <a16:creationId xmlns:a16="http://schemas.microsoft.com/office/drawing/2014/main" id="{BA9BEADE-3918-BF46-BAAA-9593C1EF6B44}"/>
              </a:ext>
            </a:extLst>
          </p:cNvPr>
          <p:cNvSpPr/>
          <p:nvPr/>
        </p:nvSpPr>
        <p:spPr>
          <a:xfrm>
            <a:off x="2041388" y="0"/>
            <a:ext cx="4572000" cy="477054"/>
          </a:xfrm>
          <a:prstGeom prst="rect">
            <a:avLst/>
          </a:prstGeom>
        </p:spPr>
        <p:txBody>
          <a:bodyPr>
            <a:spAutoFit/>
          </a:bodyPr>
          <a:lstStyle/>
          <a:p>
            <a:pPr algn="ctr"/>
            <a:r>
              <a:rPr lang="en-US" altLang="ja-JP" sz="2500" u="sng" dirty="0"/>
              <a:t>TASG J2032+414 (Cygnus OB2)</a:t>
            </a:r>
            <a:endParaRPr lang="ja-JP" altLang="en-US" sz="2500" u="sng"/>
          </a:p>
        </p:txBody>
      </p:sp>
      <p:sp>
        <p:nvSpPr>
          <p:cNvPr id="15" name="テキスト ボックス 14">
            <a:extLst>
              <a:ext uri="{FF2B5EF4-FFF2-40B4-BE49-F238E27FC236}">
                <a16:creationId xmlns:a16="http://schemas.microsoft.com/office/drawing/2014/main" id="{849CF8FF-30E9-DC4D-AC56-9058672E8D21}"/>
              </a:ext>
            </a:extLst>
          </p:cNvPr>
          <p:cNvSpPr txBox="1"/>
          <p:nvPr/>
        </p:nvSpPr>
        <p:spPr>
          <a:xfrm>
            <a:off x="2069948" y="4008753"/>
            <a:ext cx="1876989" cy="369332"/>
          </a:xfrm>
          <a:prstGeom prst="rect">
            <a:avLst/>
          </a:prstGeom>
          <a:solidFill>
            <a:schemeClr val="bg1"/>
          </a:solidFill>
        </p:spPr>
        <p:txBody>
          <a:bodyPr wrap="none" rtlCol="0">
            <a:spAutoFit/>
          </a:bodyPr>
          <a:lstStyle/>
          <a:p>
            <a:r>
              <a:rPr kumimoji="1" lang="en-US" altLang="ja-JP" dirty="0">
                <a:solidFill>
                  <a:srgbClr val="0DF7FF"/>
                </a:solidFill>
              </a:rPr>
              <a:t>CGPS (1420 MHz) </a:t>
            </a:r>
            <a:endParaRPr kumimoji="1" lang="ja-JP" altLang="en-US">
              <a:solidFill>
                <a:srgbClr val="0DF7FF"/>
              </a:solidFill>
            </a:endParaRPr>
          </a:p>
        </p:txBody>
      </p:sp>
      <p:sp>
        <p:nvSpPr>
          <p:cNvPr id="16" name="テキスト ボックス 15">
            <a:extLst>
              <a:ext uri="{FF2B5EF4-FFF2-40B4-BE49-F238E27FC236}">
                <a16:creationId xmlns:a16="http://schemas.microsoft.com/office/drawing/2014/main" id="{23979D38-336D-B94B-8A14-DD1D217E2A0B}"/>
              </a:ext>
            </a:extLst>
          </p:cNvPr>
          <p:cNvSpPr txBox="1"/>
          <p:nvPr/>
        </p:nvSpPr>
        <p:spPr>
          <a:xfrm>
            <a:off x="2063711" y="3599902"/>
            <a:ext cx="1838965" cy="369332"/>
          </a:xfrm>
          <a:prstGeom prst="rect">
            <a:avLst/>
          </a:prstGeom>
          <a:solidFill>
            <a:schemeClr val="bg1"/>
          </a:solidFill>
        </p:spPr>
        <p:txBody>
          <a:bodyPr wrap="none" rtlCol="0">
            <a:spAutoFit/>
          </a:bodyPr>
          <a:lstStyle/>
          <a:p>
            <a:r>
              <a:rPr kumimoji="1" lang="en-US" altLang="ja-JP" dirty="0">
                <a:solidFill>
                  <a:srgbClr val="F9B8FF"/>
                </a:solidFill>
              </a:rPr>
              <a:t>MIPSGAL (24 </a:t>
            </a:r>
            <a:r>
              <a:rPr kumimoji="1" lang="en-US" altLang="ja-JP" dirty="0">
                <a:solidFill>
                  <a:srgbClr val="F9B8FF"/>
                </a:solidFill>
                <a:latin typeface="Symbol" pitchFamily="2" charset="2"/>
              </a:rPr>
              <a:t>m</a:t>
            </a:r>
            <a:r>
              <a:rPr kumimoji="1" lang="en-US" altLang="ja-JP" dirty="0">
                <a:solidFill>
                  <a:srgbClr val="F9B8FF"/>
                </a:solidFill>
              </a:rPr>
              <a:t>m)</a:t>
            </a:r>
            <a:endParaRPr kumimoji="1" lang="ja-JP" altLang="en-US">
              <a:solidFill>
                <a:srgbClr val="F9B8FF"/>
              </a:solidFill>
            </a:endParaRPr>
          </a:p>
        </p:txBody>
      </p:sp>
      <p:sp>
        <p:nvSpPr>
          <p:cNvPr id="19" name="ひし形 18">
            <a:extLst>
              <a:ext uri="{FF2B5EF4-FFF2-40B4-BE49-F238E27FC236}">
                <a16:creationId xmlns:a16="http://schemas.microsoft.com/office/drawing/2014/main" id="{ACA93E53-7C44-D742-BA0D-E746378D4E92}"/>
              </a:ext>
            </a:extLst>
          </p:cNvPr>
          <p:cNvSpPr/>
          <p:nvPr/>
        </p:nvSpPr>
        <p:spPr>
          <a:xfrm>
            <a:off x="262768" y="5521356"/>
            <a:ext cx="155736" cy="284786"/>
          </a:xfrm>
          <a:prstGeom prst="diamond">
            <a:avLst/>
          </a:prstGeom>
          <a:solidFill>
            <a:srgbClr val="01FC01"/>
          </a:solidFill>
          <a:ln>
            <a:solidFill>
              <a:srgbClr val="00FE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4000"/>
          </a:p>
        </p:txBody>
      </p:sp>
      <p:sp>
        <p:nvSpPr>
          <p:cNvPr id="20" name="テキスト ボックス 19">
            <a:extLst>
              <a:ext uri="{FF2B5EF4-FFF2-40B4-BE49-F238E27FC236}">
                <a16:creationId xmlns:a16="http://schemas.microsoft.com/office/drawing/2014/main" id="{A108FCE6-1E9E-5D40-8E01-9FC867F5E40A}"/>
              </a:ext>
            </a:extLst>
          </p:cNvPr>
          <p:cNvSpPr txBox="1"/>
          <p:nvPr/>
        </p:nvSpPr>
        <p:spPr>
          <a:xfrm>
            <a:off x="400110" y="5473912"/>
            <a:ext cx="839717" cy="400110"/>
          </a:xfrm>
          <a:prstGeom prst="rect">
            <a:avLst/>
          </a:prstGeom>
          <a:noFill/>
        </p:spPr>
        <p:txBody>
          <a:bodyPr wrap="none" rtlCol="0">
            <a:spAutoFit/>
          </a:bodyPr>
          <a:lstStyle/>
          <a:p>
            <a:r>
              <a:rPr kumimoji="1" lang="en-US" altLang="ja-JP" sz="2000" dirty="0">
                <a:solidFill>
                  <a:srgbClr val="01FC01"/>
                </a:solidFill>
              </a:rPr>
              <a:t>Fermi </a:t>
            </a:r>
            <a:endParaRPr kumimoji="1" lang="ja-JP" altLang="en-US" sz="2000">
              <a:solidFill>
                <a:srgbClr val="01FC01"/>
              </a:solidFill>
            </a:endParaRPr>
          </a:p>
        </p:txBody>
      </p:sp>
      <p:sp>
        <p:nvSpPr>
          <p:cNvPr id="21" name="十字形 20">
            <a:extLst>
              <a:ext uri="{FF2B5EF4-FFF2-40B4-BE49-F238E27FC236}">
                <a16:creationId xmlns:a16="http://schemas.microsoft.com/office/drawing/2014/main" id="{FDBBFD6C-7D18-F642-AD57-BBB738A9B8D2}"/>
              </a:ext>
            </a:extLst>
          </p:cNvPr>
          <p:cNvSpPr/>
          <p:nvPr/>
        </p:nvSpPr>
        <p:spPr>
          <a:xfrm>
            <a:off x="1154984" y="5543402"/>
            <a:ext cx="245187" cy="253137"/>
          </a:xfrm>
          <a:prstGeom prst="plus">
            <a:avLst>
              <a:gd name="adj" fmla="val 37551"/>
            </a:avLst>
          </a:prstGeom>
          <a:noFill/>
          <a:ln>
            <a:solidFill>
              <a:srgbClr val="FC00E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A6DB35EC-9313-364D-AE25-964BB48C2CDF}"/>
              </a:ext>
            </a:extLst>
          </p:cNvPr>
          <p:cNvSpPr/>
          <p:nvPr/>
        </p:nvSpPr>
        <p:spPr>
          <a:xfrm>
            <a:off x="1365221" y="5491853"/>
            <a:ext cx="1031821" cy="400110"/>
          </a:xfrm>
          <a:prstGeom prst="rect">
            <a:avLst/>
          </a:prstGeom>
        </p:spPr>
        <p:txBody>
          <a:bodyPr wrap="none">
            <a:spAutoFit/>
          </a:bodyPr>
          <a:lstStyle/>
          <a:p>
            <a:r>
              <a:rPr kumimoji="1" lang="en-US" altLang="ja-JP" sz="2000" dirty="0">
                <a:solidFill>
                  <a:srgbClr val="FF00D2"/>
                </a:solidFill>
              </a:rPr>
              <a:t>VERITAS</a:t>
            </a:r>
            <a:endParaRPr lang="ja-JP" altLang="en-US" sz="2000">
              <a:solidFill>
                <a:srgbClr val="FF00D2"/>
              </a:solidFill>
            </a:endParaRPr>
          </a:p>
        </p:txBody>
      </p:sp>
      <p:sp>
        <p:nvSpPr>
          <p:cNvPr id="23" name="正方形/長方形 22">
            <a:extLst>
              <a:ext uri="{FF2B5EF4-FFF2-40B4-BE49-F238E27FC236}">
                <a16:creationId xmlns:a16="http://schemas.microsoft.com/office/drawing/2014/main" id="{065D6BBF-15BD-9B49-BEBC-30DA63CBF8C7}"/>
              </a:ext>
            </a:extLst>
          </p:cNvPr>
          <p:cNvSpPr/>
          <p:nvPr/>
        </p:nvSpPr>
        <p:spPr>
          <a:xfrm>
            <a:off x="2604554" y="5488383"/>
            <a:ext cx="845168" cy="400110"/>
          </a:xfrm>
          <a:prstGeom prst="rect">
            <a:avLst/>
          </a:prstGeom>
        </p:spPr>
        <p:txBody>
          <a:bodyPr wrap="none">
            <a:spAutoFit/>
          </a:bodyPr>
          <a:lstStyle/>
          <a:p>
            <a:r>
              <a:rPr kumimoji="1" lang="en-US" altLang="ja-JP" sz="2000" dirty="0">
                <a:solidFill>
                  <a:srgbClr val="141BFF"/>
                </a:solidFill>
              </a:rPr>
              <a:t>HAWC</a:t>
            </a:r>
            <a:endParaRPr lang="ja-JP" altLang="en-US" sz="2000">
              <a:solidFill>
                <a:srgbClr val="141BFF"/>
              </a:solidFill>
            </a:endParaRPr>
          </a:p>
        </p:txBody>
      </p:sp>
      <p:sp>
        <p:nvSpPr>
          <p:cNvPr id="24" name="三角形 23">
            <a:extLst>
              <a:ext uri="{FF2B5EF4-FFF2-40B4-BE49-F238E27FC236}">
                <a16:creationId xmlns:a16="http://schemas.microsoft.com/office/drawing/2014/main" id="{E5B99B4F-5459-8044-9A17-E0CBF645FFC2}"/>
              </a:ext>
            </a:extLst>
          </p:cNvPr>
          <p:cNvSpPr/>
          <p:nvPr/>
        </p:nvSpPr>
        <p:spPr>
          <a:xfrm>
            <a:off x="3470864" y="5600427"/>
            <a:ext cx="211950" cy="185129"/>
          </a:xfrm>
          <a:prstGeom prst="triangle">
            <a:avLst/>
          </a:prstGeom>
          <a:noFill/>
          <a:ln w="38100">
            <a:solidFill>
              <a:srgbClr val="141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B711A5A1-D5E5-2D40-81AC-84453C826FFD}"/>
              </a:ext>
            </a:extLst>
          </p:cNvPr>
          <p:cNvSpPr/>
          <p:nvPr/>
        </p:nvSpPr>
        <p:spPr>
          <a:xfrm>
            <a:off x="3658224" y="5491212"/>
            <a:ext cx="913776" cy="400110"/>
          </a:xfrm>
          <a:prstGeom prst="rect">
            <a:avLst/>
          </a:prstGeom>
        </p:spPr>
        <p:txBody>
          <a:bodyPr wrap="none">
            <a:spAutoFit/>
          </a:bodyPr>
          <a:lstStyle/>
          <a:p>
            <a:r>
              <a:rPr kumimoji="1" lang="en-US" altLang="ja-JP" sz="2000" dirty="0">
                <a:solidFill>
                  <a:srgbClr val="141BFF"/>
                </a:solidFill>
              </a:rPr>
              <a:t>MAGIC</a:t>
            </a:r>
            <a:endParaRPr lang="ja-JP" altLang="en-US" sz="2000">
              <a:solidFill>
                <a:srgbClr val="141BFF"/>
              </a:solidFill>
            </a:endParaRPr>
          </a:p>
        </p:txBody>
      </p:sp>
      <p:grpSp>
        <p:nvGrpSpPr>
          <p:cNvPr id="28" name="グループ化 27">
            <a:extLst>
              <a:ext uri="{FF2B5EF4-FFF2-40B4-BE49-F238E27FC236}">
                <a16:creationId xmlns:a16="http://schemas.microsoft.com/office/drawing/2014/main" id="{D66437EB-CFD1-AC48-8897-56C2489A71B3}"/>
              </a:ext>
            </a:extLst>
          </p:cNvPr>
          <p:cNvGrpSpPr/>
          <p:nvPr/>
        </p:nvGrpSpPr>
        <p:grpSpPr>
          <a:xfrm>
            <a:off x="2199726" y="5154992"/>
            <a:ext cx="567784" cy="1015663"/>
            <a:chOff x="7987555" y="2685368"/>
            <a:chExt cx="567784" cy="1015663"/>
          </a:xfrm>
        </p:grpSpPr>
        <p:sp>
          <p:nvSpPr>
            <p:cNvPr id="29" name="テキスト ボックス 28">
              <a:extLst>
                <a:ext uri="{FF2B5EF4-FFF2-40B4-BE49-F238E27FC236}">
                  <a16:creationId xmlns:a16="http://schemas.microsoft.com/office/drawing/2014/main" id="{8093CCB3-58F2-7947-AB66-E18534FDA057}"/>
                </a:ext>
              </a:extLst>
            </p:cNvPr>
            <p:cNvSpPr txBox="1"/>
            <p:nvPr/>
          </p:nvSpPr>
          <p:spPr>
            <a:xfrm>
              <a:off x="8050949" y="2764407"/>
              <a:ext cx="503664" cy="861774"/>
            </a:xfrm>
            <a:prstGeom prst="rect">
              <a:avLst/>
            </a:prstGeom>
            <a:noFill/>
          </p:spPr>
          <p:txBody>
            <a:bodyPr wrap="none" rtlCol="0">
              <a:spAutoFit/>
            </a:bodyPr>
            <a:lstStyle/>
            <a:p>
              <a:r>
                <a:rPr kumimoji="1" lang="en-US" altLang="ja-JP" sz="5000" b="1" dirty="0">
                  <a:solidFill>
                    <a:srgbClr val="141BFF"/>
                  </a:solidFill>
                </a:rPr>
                <a:t>+</a:t>
              </a:r>
              <a:endParaRPr kumimoji="1" lang="ja-JP" altLang="en-US" sz="5000" b="1">
                <a:solidFill>
                  <a:srgbClr val="141BFF"/>
                </a:solidFill>
              </a:endParaRPr>
            </a:p>
          </p:txBody>
        </p:sp>
        <p:sp>
          <p:nvSpPr>
            <p:cNvPr id="30" name="テキスト ボックス 29">
              <a:extLst>
                <a:ext uri="{FF2B5EF4-FFF2-40B4-BE49-F238E27FC236}">
                  <a16:creationId xmlns:a16="http://schemas.microsoft.com/office/drawing/2014/main" id="{AF1684CE-438D-B242-BDDF-5AD6E695F94A}"/>
                </a:ext>
              </a:extLst>
            </p:cNvPr>
            <p:cNvSpPr txBox="1"/>
            <p:nvPr/>
          </p:nvSpPr>
          <p:spPr>
            <a:xfrm>
              <a:off x="7987555" y="2685368"/>
              <a:ext cx="567784" cy="1015663"/>
            </a:xfrm>
            <a:prstGeom prst="rect">
              <a:avLst/>
            </a:prstGeom>
            <a:noFill/>
            <a:scene3d>
              <a:camera prst="orthographicFront">
                <a:rot lat="0" lon="0" rev="2700000"/>
              </a:camera>
              <a:lightRig rig="threePt" dir="t"/>
            </a:scene3d>
          </p:spPr>
          <p:txBody>
            <a:bodyPr wrap="none" rtlCol="0">
              <a:spAutoFit/>
            </a:bodyPr>
            <a:lstStyle/>
            <a:p>
              <a:r>
                <a:rPr kumimoji="1" lang="en-US" altLang="ja-JP" sz="6000" dirty="0">
                  <a:solidFill>
                    <a:srgbClr val="141BFF"/>
                  </a:solidFill>
                </a:rPr>
                <a:t>+</a:t>
              </a:r>
              <a:endParaRPr kumimoji="1" lang="ja-JP" altLang="en-US" sz="6000">
                <a:solidFill>
                  <a:srgbClr val="141BFF"/>
                </a:solidFill>
              </a:endParaRPr>
            </a:p>
          </p:txBody>
        </p:sp>
      </p:grpSp>
      <p:sp>
        <p:nvSpPr>
          <p:cNvPr id="36" name="テキスト ボックス 35">
            <a:extLst>
              <a:ext uri="{FF2B5EF4-FFF2-40B4-BE49-F238E27FC236}">
                <a16:creationId xmlns:a16="http://schemas.microsoft.com/office/drawing/2014/main" id="{678D117C-DF1D-9243-849B-B3DDA12CDFCF}"/>
              </a:ext>
            </a:extLst>
          </p:cNvPr>
          <p:cNvSpPr txBox="1"/>
          <p:nvPr/>
        </p:nvSpPr>
        <p:spPr>
          <a:xfrm>
            <a:off x="5009681" y="5616026"/>
            <a:ext cx="3492559" cy="1249188"/>
          </a:xfrm>
          <a:prstGeom prst="rect">
            <a:avLst/>
          </a:prstGeom>
          <a:noFill/>
        </p:spPr>
        <p:txBody>
          <a:bodyPr wrap="none" rtlCol="0">
            <a:spAutoFit/>
          </a:bodyPr>
          <a:lstStyle/>
          <a:p>
            <a:pPr algn="r">
              <a:lnSpc>
                <a:spcPts val="1500"/>
              </a:lnSpc>
            </a:pPr>
            <a:r>
              <a:rPr kumimoji="1" lang="en-US" altLang="ja-JP" sz="1500" i="1" dirty="0" err="1">
                <a:solidFill>
                  <a:schemeClr val="accent6"/>
                </a:solidFill>
              </a:rPr>
              <a:t>Abeysekara</a:t>
            </a:r>
            <a:r>
              <a:rPr kumimoji="1" lang="en-US" altLang="ja-JP" sz="1500" i="1" dirty="0">
                <a:solidFill>
                  <a:schemeClr val="accent6"/>
                </a:solidFill>
              </a:rPr>
              <a:t>+, </a:t>
            </a:r>
            <a:r>
              <a:rPr kumimoji="1" lang="en-US" altLang="ja-JP" sz="1500" i="1" dirty="0" err="1">
                <a:solidFill>
                  <a:schemeClr val="accent6"/>
                </a:solidFill>
              </a:rPr>
              <a:t>ApJL</a:t>
            </a:r>
            <a:r>
              <a:rPr kumimoji="1" lang="en-US" altLang="ja-JP" sz="1500" i="1" dirty="0">
                <a:solidFill>
                  <a:schemeClr val="accent6"/>
                </a:solidFill>
              </a:rPr>
              <a:t>, 867, L19 (2018)</a:t>
            </a:r>
          </a:p>
          <a:p>
            <a:pPr algn="r">
              <a:lnSpc>
                <a:spcPts val="1500"/>
              </a:lnSpc>
            </a:pPr>
            <a:r>
              <a:rPr lang="en-US" altLang="ja-JP" sz="1500" i="1" dirty="0" err="1">
                <a:solidFill>
                  <a:schemeClr val="accent6"/>
                </a:solidFill>
              </a:rPr>
              <a:t>Abeysekara</a:t>
            </a:r>
            <a:r>
              <a:rPr lang="en-US" altLang="ja-JP" sz="1500" i="1" dirty="0">
                <a:solidFill>
                  <a:schemeClr val="accent6"/>
                </a:solidFill>
              </a:rPr>
              <a:t>+, Nat. Astron. Let. (2021)</a:t>
            </a:r>
          </a:p>
          <a:p>
            <a:pPr algn="r">
              <a:lnSpc>
                <a:spcPts val="1500"/>
              </a:lnSpc>
            </a:pPr>
            <a:r>
              <a:rPr kumimoji="1" lang="en-US" altLang="ja-JP" sz="1500" i="1" dirty="0" err="1">
                <a:solidFill>
                  <a:schemeClr val="accent6"/>
                </a:solidFill>
              </a:rPr>
              <a:t>Abdollahi</a:t>
            </a:r>
            <a:r>
              <a:rPr kumimoji="1" lang="en-US" altLang="ja-JP" sz="1500" i="1" dirty="0">
                <a:solidFill>
                  <a:schemeClr val="accent6"/>
                </a:solidFill>
              </a:rPr>
              <a:t>+, </a:t>
            </a:r>
            <a:r>
              <a:rPr kumimoji="1" lang="en-US" altLang="ja-JP" sz="1500" i="1" dirty="0" err="1">
                <a:solidFill>
                  <a:schemeClr val="accent6"/>
                </a:solidFill>
              </a:rPr>
              <a:t>ApJ</a:t>
            </a:r>
            <a:r>
              <a:rPr kumimoji="1" lang="en-US" altLang="ja-JP" sz="1500" i="1" dirty="0">
                <a:solidFill>
                  <a:schemeClr val="accent6"/>
                </a:solidFill>
              </a:rPr>
              <a:t>, Suppl.</a:t>
            </a:r>
            <a:r>
              <a:rPr lang="en-US" altLang="ja-JP" sz="1500" i="1" dirty="0">
                <a:solidFill>
                  <a:schemeClr val="accent6"/>
                </a:solidFill>
              </a:rPr>
              <a:t> Ser., 247, 33 (2020)</a:t>
            </a:r>
          </a:p>
          <a:p>
            <a:pPr algn="r">
              <a:lnSpc>
                <a:spcPts val="1500"/>
              </a:lnSpc>
            </a:pPr>
            <a:r>
              <a:rPr kumimoji="1" lang="en-US" altLang="ja-JP" sz="1500" i="1" dirty="0">
                <a:solidFill>
                  <a:schemeClr val="accent6"/>
                </a:solidFill>
              </a:rPr>
              <a:t>Taylor+</a:t>
            </a:r>
            <a:r>
              <a:rPr lang="en-US" altLang="ja-JP" sz="1500" i="1" dirty="0">
                <a:solidFill>
                  <a:schemeClr val="accent6"/>
                </a:solidFill>
              </a:rPr>
              <a:t>, Astron. J. 125, 3145 (2003)</a:t>
            </a:r>
          </a:p>
          <a:p>
            <a:pPr algn="r">
              <a:lnSpc>
                <a:spcPts val="1500"/>
              </a:lnSpc>
            </a:pPr>
            <a:r>
              <a:rPr kumimoji="1" lang="en-US" altLang="ja-JP" sz="1500" i="1" dirty="0" err="1">
                <a:solidFill>
                  <a:schemeClr val="accent6"/>
                </a:solidFill>
              </a:rPr>
              <a:t>Beerer</a:t>
            </a:r>
            <a:r>
              <a:rPr kumimoji="1" lang="en-US" altLang="ja-JP" sz="1500" i="1" dirty="0">
                <a:solidFill>
                  <a:schemeClr val="accent6"/>
                </a:solidFill>
              </a:rPr>
              <a:t>+, </a:t>
            </a:r>
            <a:r>
              <a:rPr kumimoji="1" lang="en-US" altLang="ja-JP" sz="1500" i="1" dirty="0" err="1">
                <a:solidFill>
                  <a:schemeClr val="accent6"/>
                </a:solidFill>
              </a:rPr>
              <a:t>ApJ</a:t>
            </a:r>
            <a:r>
              <a:rPr kumimoji="1" lang="en-US" altLang="ja-JP" sz="1500" i="1" dirty="0">
                <a:solidFill>
                  <a:schemeClr val="accent6"/>
                </a:solidFill>
              </a:rPr>
              <a:t>, 720, 679 (2010)</a:t>
            </a:r>
            <a:br>
              <a:rPr kumimoji="1" lang="en-US" altLang="ja-JP" sz="1500" i="1" dirty="0">
                <a:solidFill>
                  <a:schemeClr val="accent6"/>
                </a:solidFill>
              </a:rPr>
            </a:br>
            <a:r>
              <a:rPr kumimoji="1" lang="en-US" altLang="ja-JP" sz="1500" i="1" dirty="0">
                <a:solidFill>
                  <a:schemeClr val="accent6"/>
                </a:solidFill>
              </a:rPr>
              <a:t>Kraemer+, Astron. J., 139, 2319 (2010)</a:t>
            </a:r>
            <a:endParaRPr kumimoji="1" lang="ja-JP" altLang="en-US" sz="1500" i="1">
              <a:solidFill>
                <a:schemeClr val="accent6"/>
              </a:solidFill>
            </a:endParaRPr>
          </a:p>
        </p:txBody>
      </p:sp>
      <p:sp>
        <p:nvSpPr>
          <p:cNvPr id="37" name="テキスト ボックス 36">
            <a:extLst>
              <a:ext uri="{FF2B5EF4-FFF2-40B4-BE49-F238E27FC236}">
                <a16:creationId xmlns:a16="http://schemas.microsoft.com/office/drawing/2014/main" id="{24308943-5A40-DF4B-AD62-E362399AF2AB}"/>
              </a:ext>
            </a:extLst>
          </p:cNvPr>
          <p:cNvSpPr txBox="1"/>
          <p:nvPr/>
        </p:nvSpPr>
        <p:spPr>
          <a:xfrm>
            <a:off x="5323238" y="4048327"/>
            <a:ext cx="3004349" cy="1631216"/>
          </a:xfrm>
          <a:prstGeom prst="rect">
            <a:avLst/>
          </a:prstGeom>
          <a:noFill/>
        </p:spPr>
        <p:txBody>
          <a:bodyPr wrap="none" rtlCol="0">
            <a:spAutoFit/>
          </a:bodyPr>
          <a:lstStyle/>
          <a:p>
            <a:r>
              <a:rPr lang="en-US" altLang="ja-JP" sz="1500" dirty="0"/>
              <a:t>Fitting with Gaussian:</a:t>
            </a:r>
          </a:p>
          <a:p>
            <a:endParaRPr lang="en-US" altLang="ja-JP" sz="1500" b="1" dirty="0">
              <a:cs typeface="Calibri"/>
            </a:endParaRPr>
          </a:p>
          <a:p>
            <a:pPr marL="285750" indent="-285750">
              <a:buFont typeface="Symbol" charset="0"/>
              <a:buChar char=" "/>
            </a:pPr>
            <a:r>
              <a:rPr lang="en-US" altLang="ja-JP" sz="1500" dirty="0" err="1">
                <a:latin typeface="Symbol" charset="2"/>
                <a:cs typeface="Symbol" charset="2"/>
              </a:rPr>
              <a:t>s</a:t>
            </a:r>
            <a:r>
              <a:rPr lang="en-US" altLang="ja-JP" sz="1500" baseline="-25000" dirty="0" err="1">
                <a:cs typeface="Calibri"/>
              </a:rPr>
              <a:t>PSF</a:t>
            </a:r>
            <a:r>
              <a:rPr lang="ja-JP" altLang="en-US" sz="1500" baseline="-25000">
                <a:cs typeface="Calibri"/>
              </a:rPr>
              <a:t> </a:t>
            </a:r>
            <a:r>
              <a:rPr lang="en-US" altLang="ja-JP" sz="1500" dirty="0"/>
              <a:t>=</a:t>
            </a:r>
            <a:r>
              <a:rPr lang="ja-JP" altLang="en-US" sz="1500"/>
              <a:t> </a:t>
            </a:r>
            <a:r>
              <a:rPr lang="en-US" altLang="ja-JP" sz="1500" dirty="0"/>
              <a:t>0.36</a:t>
            </a:r>
            <a:r>
              <a:rPr lang="en-US" altLang="ja-JP" sz="1500" dirty="0">
                <a:solidFill>
                  <a:srgbClr val="000000"/>
                </a:solidFill>
                <a:latin typeface="Arial" panose="020B0604020202020204" pitchFamily="34" charset="0"/>
                <a:cs typeface="Arial" panose="020B0604020202020204" pitchFamily="34" charset="0"/>
                <a:sym typeface="Symbol" pitchFamily="2" charset="2"/>
              </a:rPr>
              <a:t></a:t>
            </a:r>
            <a:r>
              <a:rPr lang="ja-JP" altLang="en-US" sz="1500" b="1">
                <a:cs typeface="Calibri"/>
              </a:rPr>
              <a:t> </a:t>
            </a:r>
            <a:r>
              <a:rPr lang="en-US" altLang="ja-JP" sz="1500" dirty="0">
                <a:cs typeface="Calibri"/>
              </a:rPr>
              <a:t>from MC simulation</a:t>
            </a:r>
          </a:p>
          <a:p>
            <a:pPr marL="285750" indent="-285750">
              <a:buFont typeface="Symbol" charset="0"/>
              <a:buChar char=" "/>
            </a:pPr>
            <a:r>
              <a:rPr lang="en-US" altLang="ja-JP" sz="1500" dirty="0" err="1">
                <a:latin typeface="Symbol" charset="2"/>
                <a:cs typeface="Symbol" charset="2"/>
              </a:rPr>
              <a:t>s</a:t>
            </a:r>
            <a:r>
              <a:rPr lang="en-US" altLang="ja-JP" sz="1500" baseline="-25000" dirty="0" err="1">
                <a:cs typeface="Calibri"/>
              </a:rPr>
              <a:t>EXT</a:t>
            </a:r>
            <a:r>
              <a:rPr lang="en-US" altLang="ja-JP" sz="1500" dirty="0">
                <a:cs typeface="Calibri"/>
              </a:rPr>
              <a:t>: source extension</a:t>
            </a:r>
            <a:endParaRPr lang="en-US" altLang="ja-JP" sz="1500" dirty="0">
              <a:latin typeface="Symbol" charset="2"/>
              <a:cs typeface="Symbol" charset="2"/>
            </a:endParaRPr>
          </a:p>
          <a:p>
            <a:pPr marL="285750" indent="-285750">
              <a:buFont typeface="Symbol" charset="0"/>
              <a:buChar char=" "/>
            </a:pPr>
            <a:r>
              <a:rPr lang="en-US" altLang="ja-JP" sz="2000" dirty="0">
                <a:latin typeface="Symbol" charset="2"/>
                <a:cs typeface="Symbol" charset="2"/>
              </a:rPr>
              <a:t>➡︎</a:t>
            </a:r>
            <a:r>
              <a:rPr lang="ja-JP" altLang="en-US" sz="2000">
                <a:latin typeface="Symbol" charset="2"/>
                <a:cs typeface="Symbol" charset="2"/>
              </a:rPr>
              <a:t> </a:t>
            </a:r>
            <a:r>
              <a:rPr kumimoji="1" lang="en-US" altLang="ja-JP" sz="2000" b="1" dirty="0" err="1">
                <a:latin typeface="Symbol" charset="2"/>
                <a:cs typeface="Symbol" charset="2"/>
              </a:rPr>
              <a:t>s</a:t>
            </a:r>
            <a:r>
              <a:rPr kumimoji="1" lang="en-US" altLang="ja-JP" sz="2000" b="1" baseline="-25000" dirty="0" err="1"/>
              <a:t>EXT</a:t>
            </a:r>
            <a:r>
              <a:rPr kumimoji="1" lang="en-US" altLang="ja-JP" sz="2000" b="1" dirty="0"/>
              <a:t> = 0.00</a:t>
            </a:r>
            <a:r>
              <a:rPr lang="en-US" altLang="ja-JP" sz="2000" dirty="0">
                <a:solidFill>
                  <a:srgbClr val="000000"/>
                </a:solidFill>
                <a:latin typeface="Arial" panose="020B0604020202020204" pitchFamily="34" charset="0"/>
                <a:cs typeface="Arial" panose="020B0604020202020204" pitchFamily="34" charset="0"/>
                <a:sym typeface="Symbol" pitchFamily="2" charset="2"/>
              </a:rPr>
              <a:t>±</a:t>
            </a:r>
            <a:r>
              <a:rPr lang="en-US" altLang="ja-JP" sz="2000" b="1" dirty="0"/>
              <a:t>0.14</a:t>
            </a:r>
            <a:r>
              <a:rPr lang="en-US" altLang="ja-JP" sz="2000" dirty="0">
                <a:solidFill>
                  <a:srgbClr val="000000"/>
                </a:solidFill>
                <a:latin typeface="Arial" panose="020B0604020202020204" pitchFamily="34" charset="0"/>
                <a:cs typeface="Arial" panose="020B0604020202020204" pitchFamily="34" charset="0"/>
                <a:sym typeface="Symbol" pitchFamily="2" charset="2"/>
              </a:rPr>
              <a:t></a:t>
            </a:r>
            <a:r>
              <a:rPr lang="ja-JP" altLang="en-US" sz="2000"/>
              <a:t>　</a:t>
            </a:r>
            <a:endParaRPr lang="en-US" altLang="ja-JP" sz="2000" dirty="0"/>
          </a:p>
          <a:p>
            <a:pPr marL="285750" indent="-285750">
              <a:buFont typeface="Symbol" charset="0"/>
              <a:buChar char=" "/>
            </a:pPr>
            <a:r>
              <a:rPr lang="ja-JP" altLang="en-US" sz="2000"/>
              <a:t>　　　</a:t>
            </a:r>
            <a:r>
              <a:rPr lang="en-US" altLang="ja-JP" sz="2000" dirty="0"/>
              <a:t> </a:t>
            </a:r>
            <a:endParaRPr kumimoji="1" lang="ja-JP" altLang="en-US" sz="2000" dirty="0"/>
          </a:p>
        </p:txBody>
      </p:sp>
      <p:pic>
        <p:nvPicPr>
          <p:cNvPr id="38" name="図 37" descr="A_exp_left(-_dfr.pdf">
            <a:extLst>
              <a:ext uri="{FF2B5EF4-FFF2-40B4-BE49-F238E27FC236}">
                <a16:creationId xmlns:a16="http://schemas.microsoft.com/office/drawing/2014/main" id="{24B5084B-B52E-6941-B9DD-E33BD1D3F8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4838" y="4053571"/>
            <a:ext cx="1528821" cy="324514"/>
          </a:xfrm>
          <a:prstGeom prst="rect">
            <a:avLst/>
          </a:prstGeom>
        </p:spPr>
      </p:pic>
      <p:sp>
        <p:nvSpPr>
          <p:cNvPr id="39" name="正方形/長方形 38">
            <a:extLst>
              <a:ext uri="{FF2B5EF4-FFF2-40B4-BE49-F238E27FC236}">
                <a16:creationId xmlns:a16="http://schemas.microsoft.com/office/drawing/2014/main" id="{EEC3C612-CF33-094E-AF0A-D403B22173FD}"/>
              </a:ext>
            </a:extLst>
          </p:cNvPr>
          <p:cNvSpPr/>
          <p:nvPr/>
        </p:nvSpPr>
        <p:spPr>
          <a:xfrm>
            <a:off x="4805139" y="5314180"/>
            <a:ext cx="4410182" cy="369332"/>
          </a:xfrm>
          <a:prstGeom prst="rect">
            <a:avLst/>
          </a:prstGeom>
        </p:spPr>
        <p:txBody>
          <a:bodyPr wrap="none">
            <a:spAutoFit/>
          </a:bodyPr>
          <a:lstStyle/>
          <a:p>
            <a:r>
              <a:rPr kumimoji="1" lang="en-US" altLang="ja-JP" dirty="0">
                <a:latin typeface="Calibri" panose="020F0502020204030204" pitchFamily="34" charset="0"/>
                <a:cs typeface="Calibri" panose="020F0502020204030204" pitchFamily="34" charset="0"/>
              </a:rPr>
              <a:t>Consistent</a:t>
            </a:r>
            <a:r>
              <a:rPr kumimoji="1" lang="en-US" altLang="ja-JP" dirty="0">
                <a:latin typeface="Symbol" pitchFamily="2" charset="2"/>
              </a:rPr>
              <a:t> </a:t>
            </a:r>
            <a:r>
              <a:rPr kumimoji="1" lang="en-US" altLang="ja-JP" dirty="0">
                <a:latin typeface="Calibri" panose="020F0502020204030204" pitchFamily="34" charset="0"/>
                <a:cs typeface="Calibri" panose="020F0502020204030204" pitchFamily="34" charset="0"/>
              </a:rPr>
              <a:t>with previous results (</a:t>
            </a:r>
            <a:r>
              <a:rPr kumimoji="1" lang="en-US" altLang="ja-JP" dirty="0" err="1">
                <a:latin typeface="Symbol" pitchFamily="2" charset="2"/>
              </a:rPr>
              <a:t>s</a:t>
            </a:r>
            <a:r>
              <a:rPr kumimoji="1" lang="en-US" altLang="ja-JP" baseline="-25000" dirty="0" err="1"/>
              <a:t>EXT</a:t>
            </a:r>
            <a:r>
              <a:rPr kumimoji="1" lang="en-US" altLang="ja-JP" dirty="0"/>
              <a:t> ≈ 0.2</a:t>
            </a:r>
            <a:r>
              <a:rPr lang="en-US" altLang="ja-JP" dirty="0">
                <a:solidFill>
                  <a:srgbClr val="000000"/>
                </a:solidFill>
                <a:latin typeface="Helvetica" pitchFamily="2" charset="0"/>
                <a:sym typeface="Symbol" pitchFamily="2" charset="2"/>
              </a:rPr>
              <a:t></a:t>
            </a:r>
            <a:r>
              <a:rPr lang="en-US" altLang="ja-JP" dirty="0">
                <a:latin typeface="Calibri" panose="020F0502020204030204" pitchFamily="34" charset="0"/>
                <a:cs typeface="Calibri" panose="020F0502020204030204" pitchFamily="34" charset="0"/>
              </a:rPr>
              <a:t>)</a:t>
            </a:r>
            <a:r>
              <a:rPr lang="en-US" altLang="ja-JP" dirty="0">
                <a:solidFill>
                  <a:srgbClr val="000000"/>
                </a:solidFill>
                <a:latin typeface="Helvetica" pitchFamily="2" charset="0"/>
                <a:sym typeface="Symbol" pitchFamily="2" charset="2"/>
              </a:rPr>
              <a:t> </a:t>
            </a:r>
            <a:endParaRPr lang="ja-JP" altLang="en-US"/>
          </a:p>
        </p:txBody>
      </p:sp>
      <p:cxnSp>
        <p:nvCxnSpPr>
          <p:cNvPr id="31" name="直線矢印コネクタ 30">
            <a:extLst>
              <a:ext uri="{FF2B5EF4-FFF2-40B4-BE49-F238E27FC236}">
                <a16:creationId xmlns:a16="http://schemas.microsoft.com/office/drawing/2014/main" id="{D331422C-812A-4B4D-BEB5-437321DAECBE}"/>
              </a:ext>
            </a:extLst>
          </p:cNvPr>
          <p:cNvCxnSpPr>
            <a:cxnSpLocks/>
          </p:cNvCxnSpPr>
          <p:nvPr/>
        </p:nvCxnSpPr>
        <p:spPr>
          <a:xfrm>
            <a:off x="2019405" y="2267785"/>
            <a:ext cx="613397" cy="0"/>
          </a:xfrm>
          <a:prstGeom prst="straightConnector1">
            <a:avLst/>
          </a:prstGeom>
          <a:ln w="25400">
            <a:solidFill>
              <a:srgbClr val="00FF02"/>
            </a:solidFill>
            <a:tailEnd type="triangle" w="lg" len="lg"/>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FD0A40DF-DD8B-7C4B-B238-DD42E6EDB1E8}"/>
              </a:ext>
            </a:extLst>
          </p:cNvPr>
          <p:cNvSpPr txBox="1"/>
          <p:nvPr/>
        </p:nvSpPr>
        <p:spPr>
          <a:xfrm>
            <a:off x="635642" y="2106202"/>
            <a:ext cx="1459054" cy="323165"/>
          </a:xfrm>
          <a:prstGeom prst="rect">
            <a:avLst/>
          </a:prstGeom>
          <a:noFill/>
        </p:spPr>
        <p:txBody>
          <a:bodyPr wrap="none" rtlCol="0">
            <a:spAutoFit/>
          </a:bodyPr>
          <a:lstStyle/>
          <a:p>
            <a:pPr algn="r"/>
            <a:r>
              <a:rPr kumimoji="1" lang="en-US" altLang="ja-JP" sz="1500" dirty="0">
                <a:solidFill>
                  <a:srgbClr val="00FF02"/>
                </a:solidFill>
              </a:rPr>
              <a:t>PSR J2032+4127</a:t>
            </a:r>
          </a:p>
        </p:txBody>
      </p:sp>
      <p:sp>
        <p:nvSpPr>
          <p:cNvPr id="3" name="星 5 2">
            <a:extLst>
              <a:ext uri="{FF2B5EF4-FFF2-40B4-BE49-F238E27FC236}">
                <a16:creationId xmlns:a16="http://schemas.microsoft.com/office/drawing/2014/main" id="{5AA01E7A-789B-EC47-BF20-FD787CA0085E}"/>
              </a:ext>
            </a:extLst>
          </p:cNvPr>
          <p:cNvSpPr/>
          <p:nvPr/>
        </p:nvSpPr>
        <p:spPr>
          <a:xfrm>
            <a:off x="204110" y="5142255"/>
            <a:ext cx="281130" cy="287325"/>
          </a:xfrm>
          <a:prstGeom prst="star5">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58805A37-F232-DC4D-A5C1-0FF851531B32}"/>
              </a:ext>
            </a:extLst>
          </p:cNvPr>
          <p:cNvSpPr txBox="1"/>
          <p:nvPr/>
        </p:nvSpPr>
        <p:spPr>
          <a:xfrm>
            <a:off x="464247" y="5086164"/>
            <a:ext cx="1274708" cy="430887"/>
          </a:xfrm>
          <a:prstGeom prst="rect">
            <a:avLst/>
          </a:prstGeom>
          <a:noFill/>
        </p:spPr>
        <p:txBody>
          <a:bodyPr wrap="none" rtlCol="0">
            <a:spAutoFit/>
          </a:bodyPr>
          <a:lstStyle/>
          <a:p>
            <a:r>
              <a:rPr lang="en-US" altLang="ja-JP" sz="2200" b="1" dirty="0">
                <a:solidFill>
                  <a:srgbClr val="FF0000"/>
                </a:solidFill>
              </a:rPr>
              <a:t>t</a:t>
            </a:r>
            <a:r>
              <a:rPr kumimoji="1" lang="en-US" altLang="ja-JP" sz="2200" b="1" dirty="0">
                <a:solidFill>
                  <a:srgbClr val="FF0000"/>
                </a:solidFill>
              </a:rPr>
              <a:t>his work</a:t>
            </a:r>
            <a:endParaRPr kumimoji="1" lang="ja-JP" altLang="en-US" sz="2200" b="1">
              <a:solidFill>
                <a:srgbClr val="FF0000"/>
              </a:solidFill>
            </a:endParaRPr>
          </a:p>
        </p:txBody>
      </p:sp>
      <p:sp>
        <p:nvSpPr>
          <p:cNvPr id="5" name="正方形/長方形 4">
            <a:extLst>
              <a:ext uri="{FF2B5EF4-FFF2-40B4-BE49-F238E27FC236}">
                <a16:creationId xmlns:a16="http://schemas.microsoft.com/office/drawing/2014/main" id="{39803E26-61C1-5C45-ADAC-9F245AE536F0}"/>
              </a:ext>
            </a:extLst>
          </p:cNvPr>
          <p:cNvSpPr/>
          <p:nvPr/>
        </p:nvSpPr>
        <p:spPr>
          <a:xfrm>
            <a:off x="104947" y="6003859"/>
            <a:ext cx="4999213" cy="714298"/>
          </a:xfrm>
          <a:prstGeom prst="rect">
            <a:avLst/>
          </a:prstGeom>
        </p:spPr>
        <p:txBody>
          <a:bodyPr wrap="square">
            <a:spAutoFit/>
          </a:bodyPr>
          <a:lstStyle/>
          <a:p>
            <a:pPr marL="285750" indent="-285750">
              <a:lnSpc>
                <a:spcPts val="2500"/>
              </a:lnSpc>
              <a:buFont typeface="Wingdings" pitchFamily="2" charset="2"/>
              <a:buChar char="Ø"/>
            </a:pPr>
            <a:r>
              <a:rPr lang="en-US" altLang="ja-JP" dirty="0"/>
              <a:t>Detection significance 5.3</a:t>
            </a:r>
            <a:r>
              <a:rPr lang="en-US" altLang="ja-JP" dirty="0">
                <a:latin typeface="Symbol" pitchFamily="2" charset="2"/>
              </a:rPr>
              <a:t>s</a:t>
            </a:r>
            <a:r>
              <a:rPr lang="en-US" altLang="ja-JP" dirty="0"/>
              <a:t> &gt; 10 </a:t>
            </a:r>
            <a:r>
              <a:rPr lang="en-US" altLang="ja-JP" dirty="0" err="1"/>
              <a:t>TeV</a:t>
            </a:r>
            <a:endParaRPr lang="en-US" altLang="ja-JP" dirty="0"/>
          </a:p>
          <a:p>
            <a:pPr marL="285750" indent="-285750">
              <a:lnSpc>
                <a:spcPts val="2500"/>
              </a:lnSpc>
              <a:buFont typeface="Wingdings" pitchFamily="2" charset="2"/>
              <a:buChar char="Ø"/>
            </a:pPr>
            <a:r>
              <a:rPr lang="en-US" altLang="ja-JP" dirty="0"/>
              <a:t>Source position coincident with PSR J2032+4127</a:t>
            </a:r>
          </a:p>
        </p:txBody>
      </p:sp>
      <p:pic>
        <p:nvPicPr>
          <p:cNvPr id="17" name="図 16" descr="挿絵 が含まれている画像&#10;&#10;自動的に生成された説明">
            <a:extLst>
              <a:ext uri="{FF2B5EF4-FFF2-40B4-BE49-F238E27FC236}">
                <a16:creationId xmlns:a16="http://schemas.microsoft.com/office/drawing/2014/main" id="{DACEF1E3-8F87-AB46-97EA-4F25EC4D0DD8}"/>
              </a:ext>
            </a:extLst>
          </p:cNvPr>
          <p:cNvPicPr>
            <a:picLocks noChangeAspect="1"/>
          </p:cNvPicPr>
          <p:nvPr/>
        </p:nvPicPr>
        <p:blipFill>
          <a:blip r:embed="rId5"/>
          <a:stretch>
            <a:fillRect/>
          </a:stretch>
        </p:blipFill>
        <p:spPr>
          <a:xfrm>
            <a:off x="6837868" y="3930678"/>
            <a:ext cx="573939" cy="201208"/>
          </a:xfrm>
          <a:prstGeom prst="rect">
            <a:avLst/>
          </a:prstGeom>
        </p:spPr>
      </p:pic>
    </p:spTree>
    <p:extLst>
      <p:ext uri="{BB962C8B-B14F-4D97-AF65-F5344CB8AC3E}">
        <p14:creationId xmlns:p14="http://schemas.microsoft.com/office/powerpoint/2010/main" val="1861809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C0D3E791-C428-5E48-9BF2-A30C0CBCC831}"/>
              </a:ext>
            </a:extLst>
          </p:cNvPr>
          <p:cNvPicPr>
            <a:picLocks noChangeAspect="1"/>
          </p:cNvPicPr>
          <p:nvPr/>
        </p:nvPicPr>
        <p:blipFill rotWithShape="1">
          <a:blip r:embed="rId2"/>
          <a:srcRect l="8310" t="18971" r="12615" b="24385"/>
          <a:stretch/>
        </p:blipFill>
        <p:spPr>
          <a:xfrm>
            <a:off x="-23591" y="1269806"/>
            <a:ext cx="5782568" cy="5360553"/>
          </a:xfrm>
          <a:prstGeom prst="rect">
            <a:avLst/>
          </a:prstGeom>
        </p:spPr>
      </p:pic>
      <p:sp>
        <p:nvSpPr>
          <p:cNvPr id="2" name="スライド番号プレースホルダー 1">
            <a:extLst>
              <a:ext uri="{FF2B5EF4-FFF2-40B4-BE49-F238E27FC236}">
                <a16:creationId xmlns:a16="http://schemas.microsoft.com/office/drawing/2014/main" id="{D35F55CE-ABE3-564F-BD97-287FD910BBA2}"/>
              </a:ext>
            </a:extLst>
          </p:cNvPr>
          <p:cNvSpPr>
            <a:spLocks noGrp="1"/>
          </p:cNvSpPr>
          <p:nvPr>
            <p:ph type="sldNum" sz="quarter" idx="12"/>
          </p:nvPr>
        </p:nvSpPr>
        <p:spPr/>
        <p:txBody>
          <a:bodyPr/>
          <a:lstStyle/>
          <a:p>
            <a:fld id="{6CF7F643-DE0F-324F-AACE-F41B7872FB7C}" type="slidenum">
              <a:rPr kumimoji="1" lang="ja-JP" altLang="en-US" smtClean="0"/>
              <a:t>12</a:t>
            </a:fld>
            <a:endParaRPr kumimoji="1" lang="ja-JP" altLang="en-US"/>
          </a:p>
        </p:txBody>
      </p:sp>
      <p:sp>
        <p:nvSpPr>
          <p:cNvPr id="5" name="正方形/長方形 4">
            <a:extLst>
              <a:ext uri="{FF2B5EF4-FFF2-40B4-BE49-F238E27FC236}">
                <a16:creationId xmlns:a16="http://schemas.microsoft.com/office/drawing/2014/main" id="{19E43056-13EA-1E43-99B2-9DCA6336621A}"/>
              </a:ext>
            </a:extLst>
          </p:cNvPr>
          <p:cNvSpPr/>
          <p:nvPr/>
        </p:nvSpPr>
        <p:spPr>
          <a:xfrm>
            <a:off x="3012842" y="834074"/>
            <a:ext cx="3118316" cy="384721"/>
          </a:xfrm>
          <a:prstGeom prst="rect">
            <a:avLst/>
          </a:prstGeom>
          <a:ln w="25400">
            <a:solidFill>
              <a:schemeClr val="tx1"/>
            </a:solidFill>
          </a:ln>
        </p:spPr>
        <p:txBody>
          <a:bodyPr wrap="square" tIns="0" bIns="0">
            <a:spAutoFit/>
          </a:bodyPr>
          <a:lstStyle/>
          <a:p>
            <a:r>
              <a:rPr lang="en-US" altLang="ja-JP" sz="2500" dirty="0">
                <a:latin typeface="Symbol" pitchFamily="2" charset="2"/>
              </a:rPr>
              <a:t>g</a:t>
            </a:r>
            <a:r>
              <a:rPr lang="en-US" altLang="ja-JP" sz="2500" dirty="0"/>
              <a:t>-ray energy spectrum  </a:t>
            </a:r>
            <a:endParaRPr lang="ja-JP" altLang="en-US" sz="2500" dirty="0"/>
          </a:p>
        </p:txBody>
      </p:sp>
      <p:sp>
        <p:nvSpPr>
          <p:cNvPr id="6" name="正方形/長方形 5">
            <a:extLst>
              <a:ext uri="{FF2B5EF4-FFF2-40B4-BE49-F238E27FC236}">
                <a16:creationId xmlns:a16="http://schemas.microsoft.com/office/drawing/2014/main" id="{09B97A19-23B7-AE4E-AEA1-E9C7BA1084C3}"/>
              </a:ext>
            </a:extLst>
          </p:cNvPr>
          <p:cNvSpPr/>
          <p:nvPr/>
        </p:nvSpPr>
        <p:spPr>
          <a:xfrm>
            <a:off x="2041388" y="0"/>
            <a:ext cx="4572000" cy="477054"/>
          </a:xfrm>
          <a:prstGeom prst="rect">
            <a:avLst/>
          </a:prstGeom>
        </p:spPr>
        <p:txBody>
          <a:bodyPr>
            <a:spAutoFit/>
          </a:bodyPr>
          <a:lstStyle/>
          <a:p>
            <a:pPr algn="ctr"/>
            <a:r>
              <a:rPr lang="en-US" altLang="ja-JP" sz="2500" u="sng" dirty="0"/>
              <a:t>TASG J2032+414 (Cygnus OB2)</a:t>
            </a:r>
            <a:endParaRPr lang="ja-JP" altLang="en-US" sz="2500" u="sng"/>
          </a:p>
        </p:txBody>
      </p:sp>
      <p:sp>
        <p:nvSpPr>
          <p:cNvPr id="7" name="正方形/長方形 6">
            <a:extLst>
              <a:ext uri="{FF2B5EF4-FFF2-40B4-BE49-F238E27FC236}">
                <a16:creationId xmlns:a16="http://schemas.microsoft.com/office/drawing/2014/main" id="{F9DC329E-4A29-D647-BA3D-1932DA0808FE}"/>
              </a:ext>
            </a:extLst>
          </p:cNvPr>
          <p:cNvSpPr/>
          <p:nvPr/>
        </p:nvSpPr>
        <p:spPr>
          <a:xfrm>
            <a:off x="4859176" y="1578715"/>
            <a:ext cx="556182" cy="48076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schemeClr val="bg1"/>
              </a:solidFill>
            </a:endParaRPr>
          </a:p>
        </p:txBody>
      </p:sp>
      <p:sp>
        <p:nvSpPr>
          <p:cNvPr id="8" name="テキスト ボックス 7">
            <a:extLst>
              <a:ext uri="{FF2B5EF4-FFF2-40B4-BE49-F238E27FC236}">
                <a16:creationId xmlns:a16="http://schemas.microsoft.com/office/drawing/2014/main" id="{8FB6961B-9CC0-F74A-A620-D326E95F02A0}"/>
              </a:ext>
            </a:extLst>
          </p:cNvPr>
          <p:cNvSpPr txBox="1"/>
          <p:nvPr/>
        </p:nvSpPr>
        <p:spPr>
          <a:xfrm>
            <a:off x="4156968" y="2100658"/>
            <a:ext cx="1422184" cy="477054"/>
          </a:xfrm>
          <a:prstGeom prst="rect">
            <a:avLst/>
          </a:prstGeom>
          <a:noFill/>
        </p:spPr>
        <p:txBody>
          <a:bodyPr wrap="none" rtlCol="0">
            <a:spAutoFit/>
          </a:bodyPr>
          <a:lstStyle/>
          <a:p>
            <a:r>
              <a:rPr kumimoji="1" lang="en-US" altLang="ja-JP" sz="2500" b="1" dirty="0">
                <a:solidFill>
                  <a:srgbClr val="FF0000"/>
                </a:solidFill>
              </a:rPr>
              <a:t>this work</a:t>
            </a:r>
            <a:endParaRPr kumimoji="1" lang="ja-JP" altLang="en-US" sz="2500" b="1">
              <a:solidFill>
                <a:srgbClr val="FF0000"/>
              </a:solidFill>
            </a:endParaRPr>
          </a:p>
        </p:txBody>
      </p:sp>
      <p:sp>
        <p:nvSpPr>
          <p:cNvPr id="9" name="テキスト ボックス 8">
            <a:extLst>
              <a:ext uri="{FF2B5EF4-FFF2-40B4-BE49-F238E27FC236}">
                <a16:creationId xmlns:a16="http://schemas.microsoft.com/office/drawing/2014/main" id="{BDE3EE18-9566-FA42-892B-3300CE0C1AE6}"/>
              </a:ext>
            </a:extLst>
          </p:cNvPr>
          <p:cNvSpPr txBox="1"/>
          <p:nvPr/>
        </p:nvSpPr>
        <p:spPr>
          <a:xfrm>
            <a:off x="5609002" y="1529134"/>
            <a:ext cx="2642070" cy="923330"/>
          </a:xfrm>
          <a:prstGeom prst="rect">
            <a:avLst/>
          </a:prstGeom>
          <a:noFill/>
        </p:spPr>
        <p:txBody>
          <a:bodyPr wrap="none" rtlCol="0">
            <a:spAutoFit/>
          </a:bodyPr>
          <a:lstStyle/>
          <a:p>
            <a:r>
              <a:rPr kumimoji="1" lang="en-US" altLang="ja-JP" dirty="0"/>
              <a:t>This work can be fitted by </a:t>
            </a:r>
          </a:p>
          <a:p>
            <a:r>
              <a:rPr kumimoji="1" lang="en-US" altLang="ja-JP" dirty="0"/>
              <a:t>a simple power law:</a:t>
            </a:r>
          </a:p>
          <a:p>
            <a:endParaRPr kumimoji="1" lang="en-US" altLang="ja-JP" dirty="0"/>
          </a:p>
        </p:txBody>
      </p:sp>
      <p:grpSp>
        <p:nvGrpSpPr>
          <p:cNvPr id="14" name="グループ化 13">
            <a:extLst>
              <a:ext uri="{FF2B5EF4-FFF2-40B4-BE49-F238E27FC236}">
                <a16:creationId xmlns:a16="http://schemas.microsoft.com/office/drawing/2014/main" id="{7C5929F0-DDDD-FF41-B831-953D75F0353E}"/>
              </a:ext>
            </a:extLst>
          </p:cNvPr>
          <p:cNvGrpSpPr/>
          <p:nvPr/>
        </p:nvGrpSpPr>
        <p:grpSpPr>
          <a:xfrm>
            <a:off x="5732473" y="2206187"/>
            <a:ext cx="3266504" cy="1082510"/>
            <a:chOff x="5831865" y="2256339"/>
            <a:chExt cx="3266504" cy="1082510"/>
          </a:xfrm>
        </p:grpSpPr>
        <p:pic>
          <p:nvPicPr>
            <p:cNvPr id="10" name="図 9">
              <a:extLst>
                <a:ext uri="{FF2B5EF4-FFF2-40B4-BE49-F238E27FC236}">
                  <a16:creationId xmlns:a16="http://schemas.microsoft.com/office/drawing/2014/main" id="{5F120274-460B-0F42-88C3-0E3824F0CC65}"/>
                </a:ext>
              </a:extLst>
            </p:cNvPr>
            <p:cNvPicPr>
              <a:picLocks noChangeAspect="1"/>
            </p:cNvPicPr>
            <p:nvPr/>
          </p:nvPicPr>
          <p:blipFill>
            <a:blip r:embed="rId3"/>
            <a:stretch>
              <a:fillRect/>
            </a:stretch>
          </p:blipFill>
          <p:spPr>
            <a:xfrm>
              <a:off x="5831865" y="2256339"/>
              <a:ext cx="1787807" cy="465320"/>
            </a:xfrm>
            <a:prstGeom prst="rect">
              <a:avLst/>
            </a:prstGeom>
          </p:spPr>
        </p:pic>
        <p:pic>
          <p:nvPicPr>
            <p:cNvPr id="11" name="図 10">
              <a:extLst>
                <a:ext uri="{FF2B5EF4-FFF2-40B4-BE49-F238E27FC236}">
                  <a16:creationId xmlns:a16="http://schemas.microsoft.com/office/drawing/2014/main" id="{9F4CB200-78A9-1C48-A453-13F0FCEB09CF}"/>
                </a:ext>
              </a:extLst>
            </p:cNvPr>
            <p:cNvPicPr>
              <a:picLocks noChangeAspect="1"/>
            </p:cNvPicPr>
            <p:nvPr/>
          </p:nvPicPr>
          <p:blipFill>
            <a:blip r:embed="rId4"/>
            <a:stretch>
              <a:fillRect/>
            </a:stretch>
          </p:blipFill>
          <p:spPr>
            <a:xfrm>
              <a:off x="5858369" y="2837736"/>
              <a:ext cx="3240000" cy="201899"/>
            </a:xfrm>
            <a:prstGeom prst="rect">
              <a:avLst/>
            </a:prstGeom>
          </p:spPr>
        </p:pic>
        <p:pic>
          <p:nvPicPr>
            <p:cNvPr id="12" name="図 11">
              <a:extLst>
                <a:ext uri="{FF2B5EF4-FFF2-40B4-BE49-F238E27FC236}">
                  <a16:creationId xmlns:a16="http://schemas.microsoft.com/office/drawing/2014/main" id="{1679A521-968F-044F-9AB9-5401516A10D8}"/>
                </a:ext>
              </a:extLst>
            </p:cNvPr>
            <p:cNvPicPr>
              <a:picLocks noChangeAspect="1"/>
            </p:cNvPicPr>
            <p:nvPr/>
          </p:nvPicPr>
          <p:blipFill>
            <a:blip r:embed="rId5"/>
            <a:stretch>
              <a:fillRect/>
            </a:stretch>
          </p:blipFill>
          <p:spPr>
            <a:xfrm>
              <a:off x="5936452" y="3166690"/>
              <a:ext cx="1260000" cy="137648"/>
            </a:xfrm>
            <a:prstGeom prst="rect">
              <a:avLst/>
            </a:prstGeom>
          </p:spPr>
        </p:pic>
        <p:pic>
          <p:nvPicPr>
            <p:cNvPr id="13" name="図 12">
              <a:extLst>
                <a:ext uri="{FF2B5EF4-FFF2-40B4-BE49-F238E27FC236}">
                  <a16:creationId xmlns:a16="http://schemas.microsoft.com/office/drawing/2014/main" id="{F6B2DD5D-2B54-9449-B51D-A4C4CF5C8F9A}"/>
                </a:ext>
              </a:extLst>
            </p:cNvPr>
            <p:cNvPicPr>
              <a:picLocks noChangeAspect="1"/>
            </p:cNvPicPr>
            <p:nvPr/>
          </p:nvPicPr>
          <p:blipFill>
            <a:blip r:embed="rId6"/>
            <a:stretch>
              <a:fillRect/>
            </a:stretch>
          </p:blipFill>
          <p:spPr>
            <a:xfrm>
              <a:off x="7619672" y="3112642"/>
              <a:ext cx="1440000" cy="226207"/>
            </a:xfrm>
            <a:prstGeom prst="rect">
              <a:avLst/>
            </a:prstGeom>
          </p:spPr>
        </p:pic>
      </p:grpSp>
      <p:sp>
        <p:nvSpPr>
          <p:cNvPr id="15" name="テキスト ボックス 14">
            <a:extLst>
              <a:ext uri="{FF2B5EF4-FFF2-40B4-BE49-F238E27FC236}">
                <a16:creationId xmlns:a16="http://schemas.microsoft.com/office/drawing/2014/main" id="{01B8AC05-3BE9-8F41-B3D8-E070FEE558F9}"/>
              </a:ext>
            </a:extLst>
          </p:cNvPr>
          <p:cNvSpPr txBox="1"/>
          <p:nvPr/>
        </p:nvSpPr>
        <p:spPr>
          <a:xfrm>
            <a:off x="5912298" y="5019381"/>
            <a:ext cx="3086679" cy="1249188"/>
          </a:xfrm>
          <a:prstGeom prst="rect">
            <a:avLst/>
          </a:prstGeom>
          <a:noFill/>
        </p:spPr>
        <p:txBody>
          <a:bodyPr wrap="none" rtlCol="0">
            <a:spAutoFit/>
          </a:bodyPr>
          <a:lstStyle/>
          <a:p>
            <a:pPr algn="r">
              <a:lnSpc>
                <a:spcPts val="1500"/>
              </a:lnSpc>
            </a:pPr>
            <a:r>
              <a:rPr lang="en-US" altLang="ja-JP" sz="1500" i="1" dirty="0" err="1">
                <a:solidFill>
                  <a:schemeClr val="accent6"/>
                </a:solidFill>
              </a:rPr>
              <a:t>Abeysekara</a:t>
            </a:r>
            <a:r>
              <a:rPr lang="en-US" altLang="ja-JP" sz="1500" i="1" dirty="0">
                <a:solidFill>
                  <a:schemeClr val="accent6"/>
                </a:solidFill>
              </a:rPr>
              <a:t>+, </a:t>
            </a:r>
            <a:r>
              <a:rPr lang="en-US" altLang="ja-JP" sz="1500" i="1" dirty="0" err="1">
                <a:solidFill>
                  <a:schemeClr val="accent6"/>
                </a:solidFill>
              </a:rPr>
              <a:t>ApJ</a:t>
            </a:r>
            <a:r>
              <a:rPr lang="en-US" altLang="ja-JP" sz="1500" i="1" dirty="0">
                <a:solidFill>
                  <a:schemeClr val="accent6"/>
                </a:solidFill>
              </a:rPr>
              <a:t>, 861, 134 (2018)</a:t>
            </a:r>
          </a:p>
          <a:p>
            <a:pPr algn="r">
              <a:lnSpc>
                <a:spcPts val="1500"/>
              </a:lnSpc>
            </a:pPr>
            <a:r>
              <a:rPr kumimoji="1" lang="en-US" altLang="ja-JP" sz="1500" i="1" dirty="0" err="1">
                <a:solidFill>
                  <a:schemeClr val="accent6"/>
                </a:solidFill>
              </a:rPr>
              <a:t>Aliu</a:t>
            </a:r>
            <a:r>
              <a:rPr lang="en-US" altLang="ja-JP" sz="1500" i="1" dirty="0">
                <a:solidFill>
                  <a:schemeClr val="accent6"/>
                </a:solidFill>
              </a:rPr>
              <a:t>+, </a:t>
            </a:r>
            <a:r>
              <a:rPr lang="en-US" altLang="ja-JP" sz="1500" i="1" dirty="0" err="1">
                <a:solidFill>
                  <a:schemeClr val="accent6"/>
                </a:solidFill>
              </a:rPr>
              <a:t>ApJ</a:t>
            </a:r>
            <a:r>
              <a:rPr lang="en-US" altLang="ja-JP" sz="1500" i="1" dirty="0">
                <a:solidFill>
                  <a:schemeClr val="accent6"/>
                </a:solidFill>
              </a:rPr>
              <a:t>, 783, 16 (2014)</a:t>
            </a:r>
          </a:p>
          <a:p>
            <a:pPr algn="r">
              <a:lnSpc>
                <a:spcPts val="1500"/>
              </a:lnSpc>
            </a:pPr>
            <a:r>
              <a:rPr lang="en-US" altLang="ja-JP" sz="1500" i="1" dirty="0">
                <a:solidFill>
                  <a:schemeClr val="accent6"/>
                </a:solidFill>
              </a:rPr>
              <a:t>Albert+, </a:t>
            </a:r>
            <a:r>
              <a:rPr lang="en-US" altLang="ja-JP" sz="1500" i="1" dirty="0" err="1">
                <a:solidFill>
                  <a:schemeClr val="accent6"/>
                </a:solidFill>
              </a:rPr>
              <a:t>ApJL</a:t>
            </a:r>
            <a:r>
              <a:rPr lang="en-US" altLang="ja-JP" sz="1500" i="1" dirty="0">
                <a:solidFill>
                  <a:schemeClr val="accent6"/>
                </a:solidFill>
              </a:rPr>
              <a:t>, 675, L25 (2008)</a:t>
            </a:r>
          </a:p>
          <a:p>
            <a:pPr algn="r">
              <a:lnSpc>
                <a:spcPts val="1500"/>
              </a:lnSpc>
            </a:pPr>
            <a:r>
              <a:rPr lang="en-US" altLang="ja-JP" sz="1500" i="1" dirty="0" err="1">
                <a:solidFill>
                  <a:schemeClr val="accent6"/>
                </a:solidFill>
              </a:rPr>
              <a:t>Aharonian</a:t>
            </a:r>
            <a:r>
              <a:rPr lang="en-US" altLang="ja-JP" sz="1500" i="1" dirty="0">
                <a:solidFill>
                  <a:schemeClr val="accent6"/>
                </a:solidFill>
              </a:rPr>
              <a:t>+, A&amp;A, 431, 197 (2005)</a:t>
            </a:r>
            <a:endParaRPr lang="ja-JP" altLang="en-US" sz="1500"/>
          </a:p>
          <a:p>
            <a:pPr algn="r">
              <a:lnSpc>
                <a:spcPts val="1500"/>
              </a:lnSpc>
            </a:pPr>
            <a:r>
              <a:rPr lang="en-US" altLang="ja-JP" sz="1500" i="1" dirty="0" err="1">
                <a:solidFill>
                  <a:schemeClr val="accent6"/>
                </a:solidFill>
              </a:rPr>
              <a:t>Abeysekara</a:t>
            </a:r>
            <a:r>
              <a:rPr lang="en-US" altLang="ja-JP" sz="1500" i="1" dirty="0">
                <a:solidFill>
                  <a:schemeClr val="accent6"/>
                </a:solidFill>
              </a:rPr>
              <a:t>+, Nat. Astron. Let. (2021)</a:t>
            </a:r>
          </a:p>
          <a:p>
            <a:pPr algn="r">
              <a:lnSpc>
                <a:spcPts val="1500"/>
              </a:lnSpc>
            </a:pPr>
            <a:r>
              <a:rPr lang="en-US" altLang="ja-JP" sz="1500" i="1" dirty="0">
                <a:solidFill>
                  <a:schemeClr val="accent6"/>
                </a:solidFill>
              </a:rPr>
              <a:t>Bartoli+, </a:t>
            </a:r>
            <a:r>
              <a:rPr lang="en-US" altLang="ja-JP" sz="1500" i="1" dirty="0" err="1">
                <a:solidFill>
                  <a:schemeClr val="accent6"/>
                </a:solidFill>
              </a:rPr>
              <a:t>ApJL</a:t>
            </a:r>
            <a:r>
              <a:rPr lang="en-US" altLang="ja-JP" sz="1500" i="1" dirty="0">
                <a:solidFill>
                  <a:schemeClr val="accent6"/>
                </a:solidFill>
              </a:rPr>
              <a:t>, 745, L22 (2012)</a:t>
            </a:r>
          </a:p>
        </p:txBody>
      </p:sp>
      <p:sp>
        <p:nvSpPr>
          <p:cNvPr id="16" name="正方形/長方形 15">
            <a:extLst>
              <a:ext uri="{FF2B5EF4-FFF2-40B4-BE49-F238E27FC236}">
                <a16:creationId xmlns:a16="http://schemas.microsoft.com/office/drawing/2014/main" id="{1BA15DDC-2E5E-5D4A-91CA-845C52744B5F}"/>
              </a:ext>
            </a:extLst>
          </p:cNvPr>
          <p:cNvSpPr/>
          <p:nvPr/>
        </p:nvSpPr>
        <p:spPr>
          <a:xfrm>
            <a:off x="5708950" y="3758952"/>
            <a:ext cx="3622659" cy="1355499"/>
          </a:xfrm>
          <a:prstGeom prst="rect">
            <a:avLst/>
          </a:prstGeom>
        </p:spPr>
        <p:txBody>
          <a:bodyPr wrap="square">
            <a:spAutoFit/>
          </a:bodyPr>
          <a:lstStyle/>
          <a:p>
            <a:pPr>
              <a:lnSpc>
                <a:spcPts val="2500"/>
              </a:lnSpc>
            </a:pPr>
            <a:r>
              <a:rPr lang="en-US" altLang="ja-JP" dirty="0"/>
              <a:t>Gamma rays likely due to IC scattering by electrons produced </a:t>
            </a:r>
          </a:p>
          <a:p>
            <a:pPr>
              <a:lnSpc>
                <a:spcPts val="2500"/>
              </a:lnSpc>
            </a:pPr>
            <a:r>
              <a:rPr lang="en-US" altLang="ja-JP" dirty="0"/>
              <a:t>by PSR J2032+4127</a:t>
            </a:r>
          </a:p>
          <a:p>
            <a:pPr>
              <a:lnSpc>
                <a:spcPts val="2500"/>
              </a:lnSpc>
            </a:pPr>
            <a:endParaRPr lang="en-US" altLang="ja-JP" dirty="0"/>
          </a:p>
        </p:txBody>
      </p:sp>
      <p:sp>
        <p:nvSpPr>
          <p:cNvPr id="19" name="テキスト ボックス 18">
            <a:extLst>
              <a:ext uri="{FF2B5EF4-FFF2-40B4-BE49-F238E27FC236}">
                <a16:creationId xmlns:a16="http://schemas.microsoft.com/office/drawing/2014/main" id="{B4A3E3F8-B37D-4847-B6A4-EFA14E234D0E}"/>
              </a:ext>
            </a:extLst>
          </p:cNvPr>
          <p:cNvSpPr txBox="1"/>
          <p:nvPr/>
        </p:nvSpPr>
        <p:spPr>
          <a:xfrm>
            <a:off x="5227496" y="3429503"/>
            <a:ext cx="973343" cy="369332"/>
          </a:xfrm>
          <a:prstGeom prst="rect">
            <a:avLst/>
          </a:prstGeom>
          <a:noFill/>
        </p:spPr>
        <p:txBody>
          <a:bodyPr wrap="none" rtlCol="0">
            <a:spAutoFit/>
          </a:bodyPr>
          <a:lstStyle/>
          <a:p>
            <a:r>
              <a:rPr kumimoji="1" lang="en-US" altLang="ja-JP" dirty="0">
                <a:solidFill>
                  <a:srgbClr val="FF0000"/>
                </a:solidFill>
              </a:rPr>
              <a:t>95% C.L.</a:t>
            </a:r>
            <a:endParaRPr kumimoji="1" lang="ja-JP" altLang="en-US">
              <a:solidFill>
                <a:srgbClr val="FF0000"/>
              </a:solidFill>
            </a:endParaRPr>
          </a:p>
        </p:txBody>
      </p:sp>
    </p:spTree>
    <p:extLst>
      <p:ext uri="{BB962C8B-B14F-4D97-AF65-F5344CB8AC3E}">
        <p14:creationId xmlns:p14="http://schemas.microsoft.com/office/powerpoint/2010/main" val="15364139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図 52" descr="グラフ&#10;&#10;自動的に生成された説明">
            <a:extLst>
              <a:ext uri="{FF2B5EF4-FFF2-40B4-BE49-F238E27FC236}">
                <a16:creationId xmlns:a16="http://schemas.microsoft.com/office/drawing/2014/main" id="{6142F0AC-A5FD-6A44-9F45-694975AC48FE}"/>
              </a:ext>
            </a:extLst>
          </p:cNvPr>
          <p:cNvPicPr>
            <a:picLocks noChangeAspect="1"/>
          </p:cNvPicPr>
          <p:nvPr/>
        </p:nvPicPr>
        <p:blipFill>
          <a:blip r:embed="rId2"/>
          <a:stretch>
            <a:fillRect/>
          </a:stretch>
        </p:blipFill>
        <p:spPr>
          <a:xfrm>
            <a:off x="4705454" y="1009946"/>
            <a:ext cx="4446605" cy="3091511"/>
          </a:xfrm>
          <a:prstGeom prst="rect">
            <a:avLst/>
          </a:prstGeom>
        </p:spPr>
      </p:pic>
      <p:pic>
        <p:nvPicPr>
          <p:cNvPr id="4" name="図 3" descr="グラフィカル ユーザー インターフェイス&#10;&#10;自動的に生成された説明">
            <a:extLst>
              <a:ext uri="{FF2B5EF4-FFF2-40B4-BE49-F238E27FC236}">
                <a16:creationId xmlns:a16="http://schemas.microsoft.com/office/drawing/2014/main" id="{E408C634-0B38-2949-8F9B-7005501CFDD6}"/>
              </a:ext>
            </a:extLst>
          </p:cNvPr>
          <p:cNvPicPr>
            <a:picLocks noChangeAspect="1"/>
          </p:cNvPicPr>
          <p:nvPr/>
        </p:nvPicPr>
        <p:blipFill>
          <a:blip r:embed="rId3"/>
          <a:stretch>
            <a:fillRect/>
          </a:stretch>
        </p:blipFill>
        <p:spPr>
          <a:xfrm>
            <a:off x="364301" y="1144979"/>
            <a:ext cx="4052230" cy="3583024"/>
          </a:xfrm>
          <a:prstGeom prst="rect">
            <a:avLst/>
          </a:prstGeom>
        </p:spPr>
      </p:pic>
      <p:sp>
        <p:nvSpPr>
          <p:cNvPr id="2" name="スライド番号プレースホルダー 1">
            <a:extLst>
              <a:ext uri="{FF2B5EF4-FFF2-40B4-BE49-F238E27FC236}">
                <a16:creationId xmlns:a16="http://schemas.microsoft.com/office/drawing/2014/main" id="{DFCE6C54-4D03-EA42-B681-C9BA759D2468}"/>
              </a:ext>
            </a:extLst>
          </p:cNvPr>
          <p:cNvSpPr>
            <a:spLocks noGrp="1"/>
          </p:cNvSpPr>
          <p:nvPr>
            <p:ph type="sldNum" sz="quarter" idx="12"/>
          </p:nvPr>
        </p:nvSpPr>
        <p:spPr/>
        <p:txBody>
          <a:bodyPr/>
          <a:lstStyle/>
          <a:p>
            <a:fld id="{6CF7F643-DE0F-324F-AACE-F41B7872FB7C}" type="slidenum">
              <a:rPr kumimoji="1" lang="ja-JP" altLang="en-US" smtClean="0"/>
              <a:t>13</a:t>
            </a:fld>
            <a:endParaRPr kumimoji="1" lang="ja-JP" altLang="en-US"/>
          </a:p>
        </p:txBody>
      </p:sp>
      <p:sp>
        <p:nvSpPr>
          <p:cNvPr id="7" name="テキスト ボックス 6">
            <a:extLst>
              <a:ext uri="{FF2B5EF4-FFF2-40B4-BE49-F238E27FC236}">
                <a16:creationId xmlns:a16="http://schemas.microsoft.com/office/drawing/2014/main" id="{991156C2-ACD7-484C-9F5A-6811A88E366C}"/>
              </a:ext>
            </a:extLst>
          </p:cNvPr>
          <p:cNvSpPr txBox="1"/>
          <p:nvPr/>
        </p:nvSpPr>
        <p:spPr>
          <a:xfrm rot="16200000">
            <a:off x="-815223" y="2442942"/>
            <a:ext cx="2030556" cy="400110"/>
          </a:xfrm>
          <a:prstGeom prst="rect">
            <a:avLst/>
          </a:prstGeom>
          <a:noFill/>
        </p:spPr>
        <p:txBody>
          <a:bodyPr wrap="none" rtlCol="0">
            <a:spAutoFit/>
          </a:bodyPr>
          <a:lstStyle/>
          <a:p>
            <a:r>
              <a:rPr kumimoji="1" lang="en-US" altLang="ja-JP" sz="2000" dirty="0"/>
              <a:t>Declination (deg.)</a:t>
            </a:r>
            <a:endParaRPr kumimoji="1" lang="ja-JP" altLang="en-US" sz="2000"/>
          </a:p>
        </p:txBody>
      </p:sp>
      <p:sp>
        <p:nvSpPr>
          <p:cNvPr id="8" name="テキスト ボックス 7">
            <a:extLst>
              <a:ext uri="{FF2B5EF4-FFF2-40B4-BE49-F238E27FC236}">
                <a16:creationId xmlns:a16="http://schemas.microsoft.com/office/drawing/2014/main" id="{BE64FD15-67BF-894D-995A-FD6A5C3D051A}"/>
              </a:ext>
            </a:extLst>
          </p:cNvPr>
          <p:cNvSpPr txBox="1"/>
          <p:nvPr/>
        </p:nvSpPr>
        <p:spPr>
          <a:xfrm rot="5400000">
            <a:off x="3634667" y="2565443"/>
            <a:ext cx="1785553" cy="400110"/>
          </a:xfrm>
          <a:prstGeom prst="rect">
            <a:avLst/>
          </a:prstGeom>
          <a:noFill/>
        </p:spPr>
        <p:txBody>
          <a:bodyPr wrap="none" rtlCol="0">
            <a:spAutoFit/>
          </a:bodyPr>
          <a:lstStyle/>
          <a:p>
            <a:r>
              <a:rPr kumimoji="1" lang="en-US" altLang="ja-JP" sz="2000" dirty="0"/>
              <a:t>Significance (</a:t>
            </a:r>
            <a:r>
              <a:rPr kumimoji="1" lang="en-US" altLang="ja-JP" sz="2000" dirty="0">
                <a:latin typeface="Symbol" pitchFamily="2" charset="2"/>
              </a:rPr>
              <a:t>s</a:t>
            </a:r>
            <a:r>
              <a:rPr kumimoji="1" lang="en-US" altLang="ja-JP" sz="2000" dirty="0"/>
              <a:t>)</a:t>
            </a:r>
            <a:endParaRPr kumimoji="1" lang="ja-JP" altLang="en-US" sz="2000"/>
          </a:p>
        </p:txBody>
      </p:sp>
      <p:sp>
        <p:nvSpPr>
          <p:cNvPr id="9" name="テキスト ボックス 8">
            <a:extLst>
              <a:ext uri="{FF2B5EF4-FFF2-40B4-BE49-F238E27FC236}">
                <a16:creationId xmlns:a16="http://schemas.microsoft.com/office/drawing/2014/main" id="{97E24E17-DBCE-8D4D-81D7-56ED588CD40E}"/>
              </a:ext>
            </a:extLst>
          </p:cNvPr>
          <p:cNvSpPr txBox="1"/>
          <p:nvPr/>
        </p:nvSpPr>
        <p:spPr>
          <a:xfrm>
            <a:off x="1231510" y="4722034"/>
            <a:ext cx="2493824" cy="400110"/>
          </a:xfrm>
          <a:prstGeom prst="rect">
            <a:avLst/>
          </a:prstGeom>
          <a:noFill/>
        </p:spPr>
        <p:txBody>
          <a:bodyPr wrap="none" rtlCol="0">
            <a:spAutoFit/>
          </a:bodyPr>
          <a:lstStyle/>
          <a:p>
            <a:r>
              <a:rPr kumimoji="1" lang="en-US" altLang="ja-JP" sz="2000" dirty="0"/>
              <a:t>Right Ascension (deg.)</a:t>
            </a:r>
            <a:endParaRPr kumimoji="1" lang="ja-JP" altLang="en-US" sz="2000"/>
          </a:p>
        </p:txBody>
      </p:sp>
      <p:sp>
        <p:nvSpPr>
          <p:cNvPr id="10" name="正方形/長方形 9">
            <a:extLst>
              <a:ext uri="{FF2B5EF4-FFF2-40B4-BE49-F238E27FC236}">
                <a16:creationId xmlns:a16="http://schemas.microsoft.com/office/drawing/2014/main" id="{F4AA0FCD-622F-B845-A3BE-1DB222D9EF0B}"/>
              </a:ext>
            </a:extLst>
          </p:cNvPr>
          <p:cNvSpPr/>
          <p:nvPr/>
        </p:nvSpPr>
        <p:spPr>
          <a:xfrm>
            <a:off x="819968" y="672204"/>
            <a:ext cx="3118316" cy="338554"/>
          </a:xfrm>
          <a:prstGeom prst="rect">
            <a:avLst/>
          </a:prstGeom>
          <a:ln w="25400">
            <a:solidFill>
              <a:schemeClr val="tx1"/>
            </a:solidFill>
          </a:ln>
        </p:spPr>
        <p:txBody>
          <a:bodyPr wrap="square" tIns="0" bIns="0">
            <a:spAutoFit/>
          </a:bodyPr>
          <a:lstStyle/>
          <a:p>
            <a:r>
              <a:rPr lang="en-US" altLang="ja-JP" sz="2200" dirty="0"/>
              <a:t>Significance map &gt; 10 TeV </a:t>
            </a:r>
            <a:endParaRPr lang="ja-JP" altLang="en-US" sz="2200" dirty="0"/>
          </a:p>
        </p:txBody>
      </p:sp>
      <p:sp>
        <p:nvSpPr>
          <p:cNvPr id="11" name="正方形/長方形 10">
            <a:extLst>
              <a:ext uri="{FF2B5EF4-FFF2-40B4-BE49-F238E27FC236}">
                <a16:creationId xmlns:a16="http://schemas.microsoft.com/office/drawing/2014/main" id="{E7286E08-A5B5-354B-9607-43502324572E}"/>
              </a:ext>
            </a:extLst>
          </p:cNvPr>
          <p:cNvSpPr/>
          <p:nvPr/>
        </p:nvSpPr>
        <p:spPr>
          <a:xfrm>
            <a:off x="5160395" y="617380"/>
            <a:ext cx="3493264" cy="338554"/>
          </a:xfrm>
          <a:prstGeom prst="rect">
            <a:avLst/>
          </a:prstGeom>
          <a:ln w="25400">
            <a:solidFill>
              <a:schemeClr val="tx1"/>
            </a:solidFill>
          </a:ln>
        </p:spPr>
        <p:txBody>
          <a:bodyPr wrap="none" tIns="0" bIns="0">
            <a:spAutoFit/>
          </a:bodyPr>
          <a:lstStyle/>
          <a:p>
            <a:r>
              <a:rPr lang="en-US" altLang="ja-JP" sz="2200" dirty="0"/>
              <a:t>Angular distribution &gt; 10 </a:t>
            </a:r>
            <a:r>
              <a:rPr lang="en-US" altLang="ja-JP" sz="2200" dirty="0" err="1"/>
              <a:t>TeV</a:t>
            </a:r>
            <a:endParaRPr lang="ja-JP" altLang="en-US" sz="2200"/>
          </a:p>
        </p:txBody>
      </p:sp>
      <p:sp>
        <p:nvSpPr>
          <p:cNvPr id="14" name="正方形/長方形 13">
            <a:extLst>
              <a:ext uri="{FF2B5EF4-FFF2-40B4-BE49-F238E27FC236}">
                <a16:creationId xmlns:a16="http://schemas.microsoft.com/office/drawing/2014/main" id="{BA9BEADE-3918-BF46-BAAA-9593C1EF6B44}"/>
              </a:ext>
            </a:extLst>
          </p:cNvPr>
          <p:cNvSpPr/>
          <p:nvPr/>
        </p:nvSpPr>
        <p:spPr>
          <a:xfrm>
            <a:off x="2041388" y="0"/>
            <a:ext cx="4572000" cy="477054"/>
          </a:xfrm>
          <a:prstGeom prst="rect">
            <a:avLst/>
          </a:prstGeom>
        </p:spPr>
        <p:txBody>
          <a:bodyPr>
            <a:spAutoFit/>
          </a:bodyPr>
          <a:lstStyle/>
          <a:p>
            <a:pPr algn="ctr"/>
            <a:r>
              <a:rPr lang="en-US" altLang="ja-JP" sz="2500" u="sng" dirty="0"/>
              <a:t>TASG J2019+368 (Cygnus OB1)</a:t>
            </a:r>
            <a:endParaRPr lang="ja-JP" altLang="en-US" sz="2500" u="sng"/>
          </a:p>
        </p:txBody>
      </p:sp>
      <p:sp>
        <p:nvSpPr>
          <p:cNvPr id="19" name="ひし形 18">
            <a:extLst>
              <a:ext uri="{FF2B5EF4-FFF2-40B4-BE49-F238E27FC236}">
                <a16:creationId xmlns:a16="http://schemas.microsoft.com/office/drawing/2014/main" id="{ACA93E53-7C44-D742-BA0D-E746378D4E92}"/>
              </a:ext>
            </a:extLst>
          </p:cNvPr>
          <p:cNvSpPr/>
          <p:nvPr/>
        </p:nvSpPr>
        <p:spPr>
          <a:xfrm>
            <a:off x="256749" y="5474627"/>
            <a:ext cx="155736" cy="284786"/>
          </a:xfrm>
          <a:prstGeom prst="diamond">
            <a:avLst/>
          </a:prstGeom>
          <a:solidFill>
            <a:srgbClr val="01FC01"/>
          </a:solidFill>
          <a:ln>
            <a:solidFill>
              <a:srgbClr val="00FE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4000"/>
          </a:p>
        </p:txBody>
      </p:sp>
      <p:sp>
        <p:nvSpPr>
          <p:cNvPr id="20" name="テキスト ボックス 19">
            <a:extLst>
              <a:ext uri="{FF2B5EF4-FFF2-40B4-BE49-F238E27FC236}">
                <a16:creationId xmlns:a16="http://schemas.microsoft.com/office/drawing/2014/main" id="{A108FCE6-1E9E-5D40-8E01-9FC867F5E40A}"/>
              </a:ext>
            </a:extLst>
          </p:cNvPr>
          <p:cNvSpPr txBox="1"/>
          <p:nvPr/>
        </p:nvSpPr>
        <p:spPr>
          <a:xfrm>
            <a:off x="394091" y="5427183"/>
            <a:ext cx="839717" cy="400110"/>
          </a:xfrm>
          <a:prstGeom prst="rect">
            <a:avLst/>
          </a:prstGeom>
          <a:noFill/>
        </p:spPr>
        <p:txBody>
          <a:bodyPr wrap="none" rtlCol="0">
            <a:spAutoFit/>
          </a:bodyPr>
          <a:lstStyle/>
          <a:p>
            <a:r>
              <a:rPr kumimoji="1" lang="en-US" altLang="ja-JP" sz="2000" dirty="0">
                <a:solidFill>
                  <a:srgbClr val="01FC01"/>
                </a:solidFill>
              </a:rPr>
              <a:t>Fermi </a:t>
            </a:r>
            <a:endParaRPr kumimoji="1" lang="ja-JP" altLang="en-US" sz="2000">
              <a:solidFill>
                <a:srgbClr val="01FC01"/>
              </a:solidFill>
            </a:endParaRPr>
          </a:p>
        </p:txBody>
      </p:sp>
      <p:sp>
        <p:nvSpPr>
          <p:cNvPr id="21" name="十字形 20">
            <a:extLst>
              <a:ext uri="{FF2B5EF4-FFF2-40B4-BE49-F238E27FC236}">
                <a16:creationId xmlns:a16="http://schemas.microsoft.com/office/drawing/2014/main" id="{FDBBFD6C-7D18-F642-AD57-BBB738A9B8D2}"/>
              </a:ext>
            </a:extLst>
          </p:cNvPr>
          <p:cNvSpPr/>
          <p:nvPr/>
        </p:nvSpPr>
        <p:spPr>
          <a:xfrm>
            <a:off x="1148965" y="5496673"/>
            <a:ext cx="245187" cy="253137"/>
          </a:xfrm>
          <a:prstGeom prst="plus">
            <a:avLst>
              <a:gd name="adj" fmla="val 37551"/>
            </a:avLst>
          </a:prstGeom>
          <a:noFill/>
          <a:ln>
            <a:solidFill>
              <a:srgbClr val="FC00E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A6DB35EC-9313-364D-AE25-964BB48C2CDF}"/>
              </a:ext>
            </a:extLst>
          </p:cNvPr>
          <p:cNvSpPr/>
          <p:nvPr/>
        </p:nvSpPr>
        <p:spPr>
          <a:xfrm>
            <a:off x="1359202" y="5445124"/>
            <a:ext cx="1031821" cy="400110"/>
          </a:xfrm>
          <a:prstGeom prst="rect">
            <a:avLst/>
          </a:prstGeom>
        </p:spPr>
        <p:txBody>
          <a:bodyPr wrap="none">
            <a:spAutoFit/>
          </a:bodyPr>
          <a:lstStyle/>
          <a:p>
            <a:r>
              <a:rPr kumimoji="1" lang="en-US" altLang="ja-JP" sz="2000" dirty="0">
                <a:solidFill>
                  <a:srgbClr val="FF00D2"/>
                </a:solidFill>
              </a:rPr>
              <a:t>VERITAS</a:t>
            </a:r>
            <a:endParaRPr lang="ja-JP" altLang="en-US" sz="2000">
              <a:solidFill>
                <a:srgbClr val="FF00D2"/>
              </a:solidFill>
            </a:endParaRPr>
          </a:p>
        </p:txBody>
      </p:sp>
      <p:sp>
        <p:nvSpPr>
          <p:cNvPr id="23" name="正方形/長方形 22">
            <a:extLst>
              <a:ext uri="{FF2B5EF4-FFF2-40B4-BE49-F238E27FC236}">
                <a16:creationId xmlns:a16="http://schemas.microsoft.com/office/drawing/2014/main" id="{065D6BBF-15BD-9B49-BEBC-30DA63CBF8C7}"/>
              </a:ext>
            </a:extLst>
          </p:cNvPr>
          <p:cNvSpPr/>
          <p:nvPr/>
        </p:nvSpPr>
        <p:spPr>
          <a:xfrm>
            <a:off x="2598535" y="5441654"/>
            <a:ext cx="845168" cy="400110"/>
          </a:xfrm>
          <a:prstGeom prst="rect">
            <a:avLst/>
          </a:prstGeom>
        </p:spPr>
        <p:txBody>
          <a:bodyPr wrap="none">
            <a:spAutoFit/>
          </a:bodyPr>
          <a:lstStyle/>
          <a:p>
            <a:r>
              <a:rPr kumimoji="1" lang="en-US" altLang="ja-JP" sz="2000" dirty="0">
                <a:solidFill>
                  <a:srgbClr val="141BFF"/>
                </a:solidFill>
              </a:rPr>
              <a:t>HAWC</a:t>
            </a:r>
            <a:endParaRPr lang="ja-JP" altLang="en-US" sz="2000">
              <a:solidFill>
                <a:srgbClr val="141BFF"/>
              </a:solidFill>
            </a:endParaRPr>
          </a:p>
        </p:txBody>
      </p:sp>
      <p:grpSp>
        <p:nvGrpSpPr>
          <p:cNvPr id="28" name="グループ化 27">
            <a:extLst>
              <a:ext uri="{FF2B5EF4-FFF2-40B4-BE49-F238E27FC236}">
                <a16:creationId xmlns:a16="http://schemas.microsoft.com/office/drawing/2014/main" id="{D66437EB-CFD1-AC48-8897-56C2489A71B3}"/>
              </a:ext>
            </a:extLst>
          </p:cNvPr>
          <p:cNvGrpSpPr/>
          <p:nvPr/>
        </p:nvGrpSpPr>
        <p:grpSpPr>
          <a:xfrm>
            <a:off x="2204631" y="5102562"/>
            <a:ext cx="567784" cy="1015663"/>
            <a:chOff x="7987555" y="2685368"/>
            <a:chExt cx="567784" cy="1015663"/>
          </a:xfrm>
        </p:grpSpPr>
        <p:sp>
          <p:nvSpPr>
            <p:cNvPr id="29" name="テキスト ボックス 28">
              <a:extLst>
                <a:ext uri="{FF2B5EF4-FFF2-40B4-BE49-F238E27FC236}">
                  <a16:creationId xmlns:a16="http://schemas.microsoft.com/office/drawing/2014/main" id="{8093CCB3-58F2-7947-AB66-E18534FDA057}"/>
                </a:ext>
              </a:extLst>
            </p:cNvPr>
            <p:cNvSpPr txBox="1"/>
            <p:nvPr/>
          </p:nvSpPr>
          <p:spPr>
            <a:xfrm>
              <a:off x="8050949" y="2764407"/>
              <a:ext cx="503664" cy="861774"/>
            </a:xfrm>
            <a:prstGeom prst="rect">
              <a:avLst/>
            </a:prstGeom>
            <a:noFill/>
          </p:spPr>
          <p:txBody>
            <a:bodyPr wrap="none" rtlCol="0">
              <a:spAutoFit/>
            </a:bodyPr>
            <a:lstStyle/>
            <a:p>
              <a:r>
                <a:rPr kumimoji="1" lang="en-US" altLang="ja-JP" sz="5000" b="1" dirty="0">
                  <a:solidFill>
                    <a:srgbClr val="141BFF"/>
                  </a:solidFill>
                </a:rPr>
                <a:t>+</a:t>
              </a:r>
              <a:endParaRPr kumimoji="1" lang="ja-JP" altLang="en-US" sz="5000" b="1">
                <a:solidFill>
                  <a:srgbClr val="141BFF"/>
                </a:solidFill>
              </a:endParaRPr>
            </a:p>
          </p:txBody>
        </p:sp>
        <p:sp>
          <p:nvSpPr>
            <p:cNvPr id="30" name="テキスト ボックス 29">
              <a:extLst>
                <a:ext uri="{FF2B5EF4-FFF2-40B4-BE49-F238E27FC236}">
                  <a16:creationId xmlns:a16="http://schemas.microsoft.com/office/drawing/2014/main" id="{AF1684CE-438D-B242-BDDF-5AD6E695F94A}"/>
                </a:ext>
              </a:extLst>
            </p:cNvPr>
            <p:cNvSpPr txBox="1"/>
            <p:nvPr/>
          </p:nvSpPr>
          <p:spPr>
            <a:xfrm>
              <a:off x="7987555" y="2685368"/>
              <a:ext cx="567784" cy="1015663"/>
            </a:xfrm>
            <a:prstGeom prst="rect">
              <a:avLst/>
            </a:prstGeom>
            <a:noFill/>
            <a:scene3d>
              <a:camera prst="orthographicFront">
                <a:rot lat="0" lon="0" rev="2700000"/>
              </a:camera>
              <a:lightRig rig="threePt" dir="t"/>
            </a:scene3d>
          </p:spPr>
          <p:txBody>
            <a:bodyPr wrap="none" rtlCol="0">
              <a:spAutoFit/>
            </a:bodyPr>
            <a:lstStyle/>
            <a:p>
              <a:r>
                <a:rPr kumimoji="1" lang="en-US" altLang="ja-JP" sz="6000" dirty="0">
                  <a:solidFill>
                    <a:srgbClr val="141BFF"/>
                  </a:solidFill>
                </a:rPr>
                <a:t>+</a:t>
              </a:r>
              <a:endParaRPr kumimoji="1" lang="ja-JP" altLang="en-US" sz="6000">
                <a:solidFill>
                  <a:srgbClr val="141BFF"/>
                </a:solidFill>
              </a:endParaRPr>
            </a:p>
          </p:txBody>
        </p:sp>
      </p:grpSp>
      <p:sp>
        <p:nvSpPr>
          <p:cNvPr id="36" name="テキスト ボックス 35">
            <a:extLst>
              <a:ext uri="{FF2B5EF4-FFF2-40B4-BE49-F238E27FC236}">
                <a16:creationId xmlns:a16="http://schemas.microsoft.com/office/drawing/2014/main" id="{678D117C-DF1D-9243-849B-B3DDA12CDFCF}"/>
              </a:ext>
            </a:extLst>
          </p:cNvPr>
          <p:cNvSpPr txBox="1"/>
          <p:nvPr/>
        </p:nvSpPr>
        <p:spPr>
          <a:xfrm>
            <a:off x="4489156" y="5839984"/>
            <a:ext cx="3908506" cy="1249188"/>
          </a:xfrm>
          <a:prstGeom prst="rect">
            <a:avLst/>
          </a:prstGeom>
          <a:noFill/>
        </p:spPr>
        <p:txBody>
          <a:bodyPr wrap="none" rtlCol="0">
            <a:spAutoFit/>
          </a:bodyPr>
          <a:lstStyle/>
          <a:p>
            <a:pPr algn="r">
              <a:lnSpc>
                <a:spcPts val="1500"/>
              </a:lnSpc>
            </a:pPr>
            <a:r>
              <a:rPr lang="en-US" altLang="ja-JP" sz="1500" i="1" dirty="0" err="1">
                <a:solidFill>
                  <a:schemeClr val="accent6"/>
                </a:solidFill>
              </a:rPr>
              <a:t>Abdollahi</a:t>
            </a:r>
            <a:r>
              <a:rPr lang="en-US" altLang="ja-JP" sz="1500" i="1" dirty="0">
                <a:solidFill>
                  <a:schemeClr val="accent6"/>
                </a:solidFill>
              </a:rPr>
              <a:t>+, </a:t>
            </a:r>
            <a:r>
              <a:rPr lang="en-US" altLang="ja-JP" sz="1500" i="1" dirty="0" err="1">
                <a:solidFill>
                  <a:schemeClr val="accent6"/>
                </a:solidFill>
              </a:rPr>
              <a:t>ApJ</a:t>
            </a:r>
            <a:r>
              <a:rPr lang="en-US" altLang="ja-JP" sz="1500" i="1" dirty="0">
                <a:solidFill>
                  <a:schemeClr val="accent6"/>
                </a:solidFill>
              </a:rPr>
              <a:t>, Suppl. Ser., 247, 33 (2020)</a:t>
            </a:r>
          </a:p>
          <a:p>
            <a:pPr algn="r">
              <a:lnSpc>
                <a:spcPts val="1500"/>
              </a:lnSpc>
            </a:pPr>
            <a:r>
              <a:rPr lang="en-US" altLang="ja-JP" sz="1500" i="1" dirty="0">
                <a:solidFill>
                  <a:schemeClr val="accent6"/>
                </a:solidFill>
              </a:rPr>
              <a:t>Van der </a:t>
            </a:r>
            <a:r>
              <a:rPr lang="en-US" altLang="ja-JP" sz="1500" i="1" dirty="0" err="1">
                <a:solidFill>
                  <a:schemeClr val="accent6"/>
                </a:solidFill>
              </a:rPr>
              <a:t>Hucht</a:t>
            </a:r>
            <a:r>
              <a:rPr lang="en-US" altLang="ja-JP" sz="1500" i="1" dirty="0">
                <a:solidFill>
                  <a:schemeClr val="accent6"/>
                </a:solidFill>
              </a:rPr>
              <a:t>, New Astron. Rev. 45, 135 (2001) </a:t>
            </a:r>
          </a:p>
          <a:p>
            <a:pPr algn="r">
              <a:lnSpc>
                <a:spcPts val="1500"/>
              </a:lnSpc>
            </a:pPr>
            <a:r>
              <a:rPr lang="en-US" altLang="ja-JP" sz="1500" i="1" dirty="0" err="1">
                <a:solidFill>
                  <a:schemeClr val="accent6"/>
                </a:solidFill>
              </a:rPr>
              <a:t>Abeysekara</a:t>
            </a:r>
            <a:r>
              <a:rPr lang="en-US" altLang="ja-JP" sz="1500" i="1" dirty="0">
                <a:solidFill>
                  <a:schemeClr val="accent6"/>
                </a:solidFill>
              </a:rPr>
              <a:t>+, </a:t>
            </a:r>
            <a:r>
              <a:rPr lang="en-US" altLang="ja-JP" sz="1500" i="1" dirty="0" err="1">
                <a:solidFill>
                  <a:schemeClr val="accent6"/>
                </a:solidFill>
              </a:rPr>
              <a:t>ApJ</a:t>
            </a:r>
            <a:r>
              <a:rPr lang="en-US" altLang="ja-JP" sz="1500" i="1" dirty="0">
                <a:solidFill>
                  <a:schemeClr val="accent6"/>
                </a:solidFill>
              </a:rPr>
              <a:t>, 861, 134 (2018)</a:t>
            </a:r>
          </a:p>
          <a:p>
            <a:pPr algn="r">
              <a:lnSpc>
                <a:spcPts val="1500"/>
              </a:lnSpc>
            </a:pPr>
            <a:r>
              <a:rPr lang="en-US" altLang="ja-JP" sz="1500" i="1" dirty="0">
                <a:solidFill>
                  <a:schemeClr val="accent6"/>
                </a:solidFill>
              </a:rPr>
              <a:t>Albert+, </a:t>
            </a:r>
            <a:r>
              <a:rPr lang="en-US" altLang="ja-JP" sz="1500" i="1" dirty="0" err="1">
                <a:solidFill>
                  <a:schemeClr val="accent6"/>
                </a:solidFill>
              </a:rPr>
              <a:t>ApJ</a:t>
            </a:r>
            <a:r>
              <a:rPr lang="en-US" altLang="ja-JP" sz="1500" i="1" dirty="0">
                <a:solidFill>
                  <a:schemeClr val="accent6"/>
                </a:solidFill>
              </a:rPr>
              <a:t>, 905, 76 (2020)</a:t>
            </a:r>
          </a:p>
          <a:p>
            <a:pPr algn="r">
              <a:lnSpc>
                <a:spcPts val="1500"/>
              </a:lnSpc>
            </a:pPr>
            <a:r>
              <a:rPr lang="en-US" altLang="ja-JP" sz="1500" i="1" dirty="0" err="1">
                <a:solidFill>
                  <a:schemeClr val="accent6"/>
                </a:solidFill>
              </a:rPr>
              <a:t>Gotthelf</a:t>
            </a:r>
            <a:r>
              <a:rPr lang="en-US" altLang="ja-JP" sz="1500" i="1" dirty="0">
                <a:solidFill>
                  <a:schemeClr val="accent6"/>
                </a:solidFill>
              </a:rPr>
              <a:t>+, </a:t>
            </a:r>
            <a:r>
              <a:rPr lang="en-US" altLang="ja-JP" sz="1500" i="1" dirty="0" err="1">
                <a:solidFill>
                  <a:schemeClr val="accent6"/>
                </a:solidFill>
              </a:rPr>
              <a:t>ApJ</a:t>
            </a:r>
            <a:r>
              <a:rPr lang="en-US" altLang="ja-JP" sz="1500" i="1" dirty="0">
                <a:solidFill>
                  <a:schemeClr val="accent6"/>
                </a:solidFill>
              </a:rPr>
              <a:t>, 826, 25 (2016)</a:t>
            </a:r>
          </a:p>
          <a:p>
            <a:pPr algn="r">
              <a:lnSpc>
                <a:spcPts val="1500"/>
              </a:lnSpc>
            </a:pPr>
            <a:endParaRPr lang="en-US" altLang="ja-JP" sz="1500" i="1" dirty="0">
              <a:solidFill>
                <a:schemeClr val="accent6"/>
              </a:solidFill>
            </a:endParaRPr>
          </a:p>
        </p:txBody>
      </p:sp>
      <p:sp>
        <p:nvSpPr>
          <p:cNvPr id="37" name="テキスト ボックス 36">
            <a:extLst>
              <a:ext uri="{FF2B5EF4-FFF2-40B4-BE49-F238E27FC236}">
                <a16:creationId xmlns:a16="http://schemas.microsoft.com/office/drawing/2014/main" id="{24308943-5A40-DF4B-AD62-E362399AF2AB}"/>
              </a:ext>
            </a:extLst>
          </p:cNvPr>
          <p:cNvSpPr txBox="1"/>
          <p:nvPr/>
        </p:nvSpPr>
        <p:spPr>
          <a:xfrm>
            <a:off x="5051025" y="4106481"/>
            <a:ext cx="3004349" cy="1631216"/>
          </a:xfrm>
          <a:prstGeom prst="rect">
            <a:avLst/>
          </a:prstGeom>
          <a:noFill/>
        </p:spPr>
        <p:txBody>
          <a:bodyPr wrap="none" rtlCol="0">
            <a:spAutoFit/>
          </a:bodyPr>
          <a:lstStyle/>
          <a:p>
            <a:r>
              <a:rPr lang="en-US" altLang="ja-JP" sz="1500" dirty="0"/>
              <a:t>Fitting with Gaussian:</a:t>
            </a:r>
          </a:p>
          <a:p>
            <a:endParaRPr lang="en-US" altLang="ja-JP" sz="1500" b="1" dirty="0">
              <a:cs typeface="Calibri"/>
            </a:endParaRPr>
          </a:p>
          <a:p>
            <a:pPr marL="285750" indent="-285750">
              <a:buFont typeface="Symbol" charset="0"/>
              <a:buChar char=" "/>
            </a:pPr>
            <a:r>
              <a:rPr lang="en-US" altLang="ja-JP" sz="1500" dirty="0" err="1">
                <a:latin typeface="Symbol" charset="2"/>
                <a:cs typeface="Symbol" charset="2"/>
              </a:rPr>
              <a:t>s</a:t>
            </a:r>
            <a:r>
              <a:rPr lang="en-US" altLang="ja-JP" sz="1500" baseline="-25000" dirty="0" err="1">
                <a:cs typeface="Calibri"/>
              </a:rPr>
              <a:t>PSF</a:t>
            </a:r>
            <a:r>
              <a:rPr lang="ja-JP" altLang="en-US" sz="1500" baseline="-25000">
                <a:cs typeface="Calibri"/>
              </a:rPr>
              <a:t> </a:t>
            </a:r>
            <a:r>
              <a:rPr lang="en-US" altLang="ja-JP" sz="1500" dirty="0"/>
              <a:t>=</a:t>
            </a:r>
            <a:r>
              <a:rPr lang="ja-JP" altLang="en-US" sz="1500"/>
              <a:t> </a:t>
            </a:r>
            <a:r>
              <a:rPr lang="en-US" altLang="ja-JP" sz="1500" dirty="0"/>
              <a:t>0.30</a:t>
            </a:r>
            <a:r>
              <a:rPr lang="en-US" altLang="ja-JP" sz="1500" dirty="0">
                <a:solidFill>
                  <a:srgbClr val="000000"/>
                </a:solidFill>
                <a:latin typeface="Arial" panose="020B0604020202020204" pitchFamily="34" charset="0"/>
                <a:cs typeface="Arial" panose="020B0604020202020204" pitchFamily="34" charset="0"/>
                <a:sym typeface="Symbol" pitchFamily="2" charset="2"/>
              </a:rPr>
              <a:t></a:t>
            </a:r>
            <a:r>
              <a:rPr lang="ja-JP" altLang="en-US" sz="1500" b="1">
                <a:cs typeface="Calibri"/>
              </a:rPr>
              <a:t> </a:t>
            </a:r>
            <a:r>
              <a:rPr lang="en-US" altLang="ja-JP" sz="1500" dirty="0">
                <a:cs typeface="Calibri"/>
              </a:rPr>
              <a:t>from MC simulation</a:t>
            </a:r>
          </a:p>
          <a:p>
            <a:pPr marL="285750" indent="-285750">
              <a:buFont typeface="Symbol" charset="0"/>
              <a:buChar char=" "/>
            </a:pPr>
            <a:r>
              <a:rPr lang="en-US" altLang="ja-JP" sz="1500" dirty="0" err="1">
                <a:latin typeface="Symbol" charset="2"/>
                <a:cs typeface="Symbol" charset="2"/>
              </a:rPr>
              <a:t>s</a:t>
            </a:r>
            <a:r>
              <a:rPr lang="en-US" altLang="ja-JP" sz="1500" baseline="-25000" dirty="0" err="1">
                <a:cs typeface="Calibri"/>
              </a:rPr>
              <a:t>EXT</a:t>
            </a:r>
            <a:r>
              <a:rPr lang="en-US" altLang="ja-JP" sz="1500" dirty="0">
                <a:cs typeface="Calibri"/>
              </a:rPr>
              <a:t>: source extension</a:t>
            </a:r>
            <a:endParaRPr lang="en-US" altLang="ja-JP" sz="1500" dirty="0">
              <a:latin typeface="Symbol" charset="2"/>
              <a:cs typeface="Symbol" charset="2"/>
            </a:endParaRPr>
          </a:p>
          <a:p>
            <a:pPr marL="285750" indent="-285750">
              <a:buFont typeface="Symbol" charset="0"/>
              <a:buChar char=" "/>
            </a:pPr>
            <a:r>
              <a:rPr lang="en-US" altLang="ja-JP" sz="2000" dirty="0">
                <a:latin typeface="Symbol" charset="2"/>
                <a:cs typeface="Symbol" charset="2"/>
              </a:rPr>
              <a:t>➡︎</a:t>
            </a:r>
            <a:r>
              <a:rPr lang="ja-JP" altLang="en-US" sz="2000">
                <a:latin typeface="Symbol" charset="2"/>
                <a:cs typeface="Symbol" charset="2"/>
              </a:rPr>
              <a:t> </a:t>
            </a:r>
            <a:r>
              <a:rPr kumimoji="1" lang="en-US" altLang="ja-JP" sz="2000" b="1" dirty="0" err="1">
                <a:latin typeface="Symbol" charset="2"/>
                <a:cs typeface="Symbol" charset="2"/>
              </a:rPr>
              <a:t>s</a:t>
            </a:r>
            <a:r>
              <a:rPr kumimoji="1" lang="en-US" altLang="ja-JP" sz="2000" b="1" baseline="-25000" dirty="0" err="1"/>
              <a:t>EXT</a:t>
            </a:r>
            <a:r>
              <a:rPr kumimoji="1" lang="en-US" altLang="ja-JP" sz="2000" b="1" dirty="0"/>
              <a:t> = 0.28</a:t>
            </a:r>
            <a:r>
              <a:rPr lang="en-US" altLang="ja-JP" sz="2000" dirty="0">
                <a:solidFill>
                  <a:srgbClr val="000000"/>
                </a:solidFill>
                <a:latin typeface="Arial" panose="020B0604020202020204" pitchFamily="34" charset="0"/>
                <a:cs typeface="Arial" panose="020B0604020202020204" pitchFamily="34" charset="0"/>
                <a:sym typeface="Symbol" pitchFamily="2" charset="2"/>
              </a:rPr>
              <a:t>±</a:t>
            </a:r>
            <a:r>
              <a:rPr lang="en-US" altLang="ja-JP" sz="2000" b="1" dirty="0"/>
              <a:t>0.07</a:t>
            </a:r>
            <a:r>
              <a:rPr lang="en-US" altLang="ja-JP" sz="2000" dirty="0">
                <a:solidFill>
                  <a:srgbClr val="000000"/>
                </a:solidFill>
                <a:latin typeface="Arial" panose="020B0604020202020204" pitchFamily="34" charset="0"/>
                <a:cs typeface="Arial" panose="020B0604020202020204" pitchFamily="34" charset="0"/>
                <a:sym typeface="Symbol" pitchFamily="2" charset="2"/>
              </a:rPr>
              <a:t></a:t>
            </a:r>
            <a:r>
              <a:rPr lang="ja-JP" altLang="en-US" sz="2000"/>
              <a:t>　</a:t>
            </a:r>
            <a:endParaRPr lang="en-US" altLang="ja-JP" sz="2000" dirty="0"/>
          </a:p>
          <a:p>
            <a:pPr marL="285750" indent="-285750">
              <a:buFont typeface="Symbol" charset="0"/>
              <a:buChar char=" "/>
            </a:pPr>
            <a:r>
              <a:rPr lang="ja-JP" altLang="en-US" sz="2000"/>
              <a:t>　　　</a:t>
            </a:r>
            <a:r>
              <a:rPr lang="en-US" altLang="ja-JP" sz="2000" dirty="0"/>
              <a:t> </a:t>
            </a:r>
            <a:endParaRPr kumimoji="1" lang="ja-JP" altLang="en-US" sz="2000" dirty="0"/>
          </a:p>
        </p:txBody>
      </p:sp>
      <p:pic>
        <p:nvPicPr>
          <p:cNvPr id="38" name="図 37" descr="A_exp_left(-_dfr.pdf">
            <a:extLst>
              <a:ext uri="{FF2B5EF4-FFF2-40B4-BE49-F238E27FC236}">
                <a16:creationId xmlns:a16="http://schemas.microsoft.com/office/drawing/2014/main" id="{24B5084B-B52E-6941-B9DD-E33BD1D3F8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8841" y="4129253"/>
            <a:ext cx="1528821" cy="324514"/>
          </a:xfrm>
          <a:prstGeom prst="rect">
            <a:avLst/>
          </a:prstGeom>
        </p:spPr>
      </p:pic>
      <p:cxnSp>
        <p:nvCxnSpPr>
          <p:cNvPr id="32" name="直線矢印コネクタ 31">
            <a:extLst>
              <a:ext uri="{FF2B5EF4-FFF2-40B4-BE49-F238E27FC236}">
                <a16:creationId xmlns:a16="http://schemas.microsoft.com/office/drawing/2014/main" id="{2EE89F39-233C-6149-8BA6-075AF4ECA130}"/>
              </a:ext>
            </a:extLst>
          </p:cNvPr>
          <p:cNvCxnSpPr>
            <a:cxnSpLocks/>
          </p:cNvCxnSpPr>
          <p:nvPr/>
        </p:nvCxnSpPr>
        <p:spPr>
          <a:xfrm>
            <a:off x="1881131" y="2213756"/>
            <a:ext cx="613397" cy="0"/>
          </a:xfrm>
          <a:prstGeom prst="straightConnector1">
            <a:avLst/>
          </a:prstGeom>
          <a:ln w="25400">
            <a:solidFill>
              <a:srgbClr val="00FF02"/>
            </a:solidFill>
            <a:tailEnd type="triangle" w="lg" len="lg"/>
          </a:ln>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68693888-A8DD-354D-A85D-3AC6C8F70606}"/>
              </a:ext>
            </a:extLst>
          </p:cNvPr>
          <p:cNvSpPr txBox="1"/>
          <p:nvPr/>
        </p:nvSpPr>
        <p:spPr>
          <a:xfrm>
            <a:off x="510300" y="2058797"/>
            <a:ext cx="1459054" cy="323165"/>
          </a:xfrm>
          <a:prstGeom prst="rect">
            <a:avLst/>
          </a:prstGeom>
          <a:noFill/>
        </p:spPr>
        <p:txBody>
          <a:bodyPr wrap="none" rtlCol="0">
            <a:spAutoFit/>
          </a:bodyPr>
          <a:lstStyle/>
          <a:p>
            <a:pPr algn="r"/>
            <a:r>
              <a:rPr kumimoji="1" lang="en-US" altLang="ja-JP" sz="1500" dirty="0">
                <a:solidFill>
                  <a:srgbClr val="00FF02"/>
                </a:solidFill>
              </a:rPr>
              <a:t>PSR J2021+3651</a:t>
            </a:r>
          </a:p>
        </p:txBody>
      </p:sp>
      <p:sp>
        <p:nvSpPr>
          <p:cNvPr id="34" name="テキスト ボックス 33">
            <a:extLst>
              <a:ext uri="{FF2B5EF4-FFF2-40B4-BE49-F238E27FC236}">
                <a16:creationId xmlns:a16="http://schemas.microsoft.com/office/drawing/2014/main" id="{EDE067B5-EC56-5644-80B1-C439D51D913C}"/>
              </a:ext>
            </a:extLst>
          </p:cNvPr>
          <p:cNvSpPr txBox="1"/>
          <p:nvPr/>
        </p:nvSpPr>
        <p:spPr>
          <a:xfrm>
            <a:off x="2621059" y="1205908"/>
            <a:ext cx="1452641" cy="323165"/>
          </a:xfrm>
          <a:prstGeom prst="rect">
            <a:avLst/>
          </a:prstGeom>
          <a:noFill/>
        </p:spPr>
        <p:txBody>
          <a:bodyPr wrap="none" rtlCol="0">
            <a:spAutoFit/>
          </a:bodyPr>
          <a:lstStyle/>
          <a:p>
            <a:pPr algn="r"/>
            <a:r>
              <a:rPr kumimoji="1" lang="en-US" altLang="ja-JP" sz="1500" dirty="0">
                <a:solidFill>
                  <a:schemeClr val="bg1">
                    <a:lumMod val="65000"/>
                  </a:schemeClr>
                </a:solidFill>
              </a:rPr>
              <a:t>Wolf-</a:t>
            </a:r>
            <a:r>
              <a:rPr kumimoji="1" lang="en-US" altLang="ja-JP" sz="1500" dirty="0" err="1">
                <a:solidFill>
                  <a:schemeClr val="bg1">
                    <a:lumMod val="65000"/>
                  </a:schemeClr>
                </a:solidFill>
              </a:rPr>
              <a:t>Rayet</a:t>
            </a:r>
            <a:r>
              <a:rPr kumimoji="1" lang="en-US" altLang="ja-JP" sz="1500" dirty="0">
                <a:solidFill>
                  <a:schemeClr val="bg1">
                    <a:lumMod val="65000"/>
                  </a:schemeClr>
                </a:solidFill>
              </a:rPr>
              <a:t> stars</a:t>
            </a:r>
          </a:p>
        </p:txBody>
      </p:sp>
      <p:cxnSp>
        <p:nvCxnSpPr>
          <p:cNvPr id="35" name="直線矢印コネクタ 34">
            <a:extLst>
              <a:ext uri="{FF2B5EF4-FFF2-40B4-BE49-F238E27FC236}">
                <a16:creationId xmlns:a16="http://schemas.microsoft.com/office/drawing/2014/main" id="{02373487-EFA5-764E-8356-492321B560F6}"/>
              </a:ext>
            </a:extLst>
          </p:cNvPr>
          <p:cNvCxnSpPr>
            <a:cxnSpLocks/>
          </p:cNvCxnSpPr>
          <p:nvPr/>
        </p:nvCxnSpPr>
        <p:spPr>
          <a:xfrm flipH="1" flipV="1">
            <a:off x="3449723" y="2504661"/>
            <a:ext cx="432863" cy="864591"/>
          </a:xfrm>
          <a:prstGeom prst="straightConnector1">
            <a:avLst/>
          </a:prstGeom>
          <a:ln w="254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sp>
        <p:nvSpPr>
          <p:cNvPr id="40" name="テキスト ボックス 39">
            <a:extLst>
              <a:ext uri="{FF2B5EF4-FFF2-40B4-BE49-F238E27FC236}">
                <a16:creationId xmlns:a16="http://schemas.microsoft.com/office/drawing/2014/main" id="{27ED9BA1-73B3-B648-AFD9-12F3AD81E9E6}"/>
              </a:ext>
            </a:extLst>
          </p:cNvPr>
          <p:cNvSpPr txBox="1"/>
          <p:nvPr/>
        </p:nvSpPr>
        <p:spPr>
          <a:xfrm>
            <a:off x="3100465" y="3344088"/>
            <a:ext cx="992579" cy="608885"/>
          </a:xfrm>
          <a:prstGeom prst="rect">
            <a:avLst/>
          </a:prstGeom>
          <a:noFill/>
        </p:spPr>
        <p:txBody>
          <a:bodyPr wrap="none" rtlCol="0">
            <a:spAutoFit/>
          </a:bodyPr>
          <a:lstStyle/>
          <a:p>
            <a:pPr algn="r">
              <a:lnSpc>
                <a:spcPts val="2000"/>
              </a:lnSpc>
            </a:pPr>
            <a:r>
              <a:rPr kumimoji="1" lang="en-US" altLang="ja-JP" sz="2000" dirty="0" err="1">
                <a:solidFill>
                  <a:schemeClr val="bg1"/>
                </a:solidFill>
              </a:rPr>
              <a:t>NuSTAR</a:t>
            </a:r>
            <a:endParaRPr kumimoji="1" lang="en-US" altLang="ja-JP" sz="2000" dirty="0">
              <a:solidFill>
                <a:schemeClr val="bg1"/>
              </a:solidFill>
            </a:endParaRPr>
          </a:p>
          <a:p>
            <a:pPr algn="r">
              <a:lnSpc>
                <a:spcPts val="2000"/>
              </a:lnSpc>
            </a:pPr>
            <a:r>
              <a:rPr kumimoji="1" lang="en-US" altLang="ja-JP" sz="2000" dirty="0">
                <a:solidFill>
                  <a:schemeClr val="bg1"/>
                </a:solidFill>
              </a:rPr>
              <a:t>sources</a:t>
            </a:r>
          </a:p>
        </p:txBody>
      </p:sp>
      <p:sp>
        <p:nvSpPr>
          <p:cNvPr id="41" name="テキスト ボックス 40">
            <a:extLst>
              <a:ext uri="{FF2B5EF4-FFF2-40B4-BE49-F238E27FC236}">
                <a16:creationId xmlns:a16="http://schemas.microsoft.com/office/drawing/2014/main" id="{AD537D5C-7148-1B46-864D-313C15FB6DD4}"/>
              </a:ext>
            </a:extLst>
          </p:cNvPr>
          <p:cNvSpPr txBox="1"/>
          <p:nvPr/>
        </p:nvSpPr>
        <p:spPr>
          <a:xfrm>
            <a:off x="2397042" y="1748883"/>
            <a:ext cx="686406" cy="369332"/>
          </a:xfrm>
          <a:prstGeom prst="rect">
            <a:avLst/>
          </a:prstGeom>
          <a:noFill/>
        </p:spPr>
        <p:txBody>
          <a:bodyPr wrap="square" rtlCol="0">
            <a:spAutoFit/>
          </a:bodyPr>
          <a:lstStyle/>
          <a:p>
            <a:r>
              <a:rPr kumimoji="1" lang="en-US" altLang="ja-JP" dirty="0">
                <a:solidFill>
                  <a:srgbClr val="141BFF"/>
                </a:solidFill>
              </a:rPr>
              <a:t>0.23</a:t>
            </a:r>
            <a:r>
              <a:rPr lang="en-US" altLang="ja-JP" dirty="0">
                <a:solidFill>
                  <a:srgbClr val="141BFF"/>
                </a:solidFill>
                <a:latin typeface="Helvetica" pitchFamily="2" charset="0"/>
                <a:sym typeface="Symbol" pitchFamily="2" charset="2"/>
              </a:rPr>
              <a:t></a:t>
            </a:r>
            <a:endParaRPr kumimoji="1" lang="ja-JP" altLang="en-US">
              <a:solidFill>
                <a:srgbClr val="141BFF"/>
              </a:solidFill>
            </a:endParaRPr>
          </a:p>
        </p:txBody>
      </p:sp>
      <p:cxnSp>
        <p:nvCxnSpPr>
          <p:cNvPr id="49" name="直線矢印コネクタ 48">
            <a:extLst>
              <a:ext uri="{FF2B5EF4-FFF2-40B4-BE49-F238E27FC236}">
                <a16:creationId xmlns:a16="http://schemas.microsoft.com/office/drawing/2014/main" id="{F7794A36-EA3C-3241-82F0-2141FD8EF5BF}"/>
              </a:ext>
            </a:extLst>
          </p:cNvPr>
          <p:cNvCxnSpPr>
            <a:cxnSpLocks/>
          </p:cNvCxnSpPr>
          <p:nvPr/>
        </p:nvCxnSpPr>
        <p:spPr>
          <a:xfrm>
            <a:off x="2513734" y="2104181"/>
            <a:ext cx="332352" cy="42860"/>
          </a:xfrm>
          <a:prstGeom prst="straightConnector1">
            <a:avLst/>
          </a:prstGeom>
          <a:ln w="25400">
            <a:solidFill>
              <a:srgbClr val="131BFF"/>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54" name="星 5 53">
            <a:extLst>
              <a:ext uri="{FF2B5EF4-FFF2-40B4-BE49-F238E27FC236}">
                <a16:creationId xmlns:a16="http://schemas.microsoft.com/office/drawing/2014/main" id="{422EB0E1-E20D-AD43-832E-C84C4BFCEC5D}"/>
              </a:ext>
            </a:extLst>
          </p:cNvPr>
          <p:cNvSpPr/>
          <p:nvPr/>
        </p:nvSpPr>
        <p:spPr>
          <a:xfrm>
            <a:off x="191135" y="5061832"/>
            <a:ext cx="281130" cy="287325"/>
          </a:xfrm>
          <a:prstGeom prst="star5">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5" name="テキスト ボックス 54">
            <a:extLst>
              <a:ext uri="{FF2B5EF4-FFF2-40B4-BE49-F238E27FC236}">
                <a16:creationId xmlns:a16="http://schemas.microsoft.com/office/drawing/2014/main" id="{A28DBA28-1354-7143-8586-AAD4C5134659}"/>
              </a:ext>
            </a:extLst>
          </p:cNvPr>
          <p:cNvSpPr txBox="1"/>
          <p:nvPr/>
        </p:nvSpPr>
        <p:spPr>
          <a:xfrm>
            <a:off x="451272" y="5005741"/>
            <a:ext cx="1274708" cy="430887"/>
          </a:xfrm>
          <a:prstGeom prst="rect">
            <a:avLst/>
          </a:prstGeom>
          <a:noFill/>
        </p:spPr>
        <p:txBody>
          <a:bodyPr wrap="none" rtlCol="0">
            <a:spAutoFit/>
          </a:bodyPr>
          <a:lstStyle/>
          <a:p>
            <a:r>
              <a:rPr lang="en-US" altLang="ja-JP" sz="2200" b="1" dirty="0">
                <a:solidFill>
                  <a:srgbClr val="FF0000"/>
                </a:solidFill>
              </a:rPr>
              <a:t>t</a:t>
            </a:r>
            <a:r>
              <a:rPr kumimoji="1" lang="en-US" altLang="ja-JP" sz="2200" b="1" dirty="0">
                <a:solidFill>
                  <a:srgbClr val="FF0000"/>
                </a:solidFill>
              </a:rPr>
              <a:t>his work</a:t>
            </a:r>
            <a:endParaRPr kumimoji="1" lang="ja-JP" altLang="en-US" sz="2200" b="1">
              <a:solidFill>
                <a:srgbClr val="FF0000"/>
              </a:solidFill>
            </a:endParaRPr>
          </a:p>
        </p:txBody>
      </p:sp>
      <p:sp>
        <p:nvSpPr>
          <p:cNvPr id="56" name="正方形/長方形 55">
            <a:extLst>
              <a:ext uri="{FF2B5EF4-FFF2-40B4-BE49-F238E27FC236}">
                <a16:creationId xmlns:a16="http://schemas.microsoft.com/office/drawing/2014/main" id="{8C67F967-3D93-334A-9003-2509F5BDFB7E}"/>
              </a:ext>
            </a:extLst>
          </p:cNvPr>
          <p:cNvSpPr/>
          <p:nvPr/>
        </p:nvSpPr>
        <p:spPr>
          <a:xfrm>
            <a:off x="118276" y="5962807"/>
            <a:ext cx="4999213" cy="861774"/>
          </a:xfrm>
          <a:prstGeom prst="rect">
            <a:avLst/>
          </a:prstGeom>
        </p:spPr>
        <p:txBody>
          <a:bodyPr wrap="square">
            <a:spAutoFit/>
          </a:bodyPr>
          <a:lstStyle/>
          <a:p>
            <a:pPr marL="285750" indent="-285750">
              <a:lnSpc>
                <a:spcPts val="2000"/>
              </a:lnSpc>
              <a:buFont typeface="Wingdings" pitchFamily="2" charset="2"/>
              <a:buChar char="Ø"/>
            </a:pPr>
            <a:r>
              <a:rPr lang="en-US" altLang="ja-JP" dirty="0"/>
              <a:t>Detection significance 6.7</a:t>
            </a:r>
            <a:r>
              <a:rPr lang="en-US" altLang="ja-JP" dirty="0">
                <a:latin typeface="Symbol" pitchFamily="2" charset="2"/>
              </a:rPr>
              <a:t>s</a:t>
            </a:r>
            <a:r>
              <a:rPr lang="en-US" altLang="ja-JP" dirty="0"/>
              <a:t> &gt; 10 </a:t>
            </a:r>
            <a:r>
              <a:rPr lang="en-US" altLang="ja-JP" dirty="0" err="1"/>
              <a:t>TeV</a:t>
            </a:r>
            <a:endParaRPr lang="en-US" altLang="ja-JP" dirty="0"/>
          </a:p>
          <a:p>
            <a:pPr marL="285750" indent="-285750">
              <a:lnSpc>
                <a:spcPts val="2000"/>
              </a:lnSpc>
              <a:buFont typeface="Wingdings" pitchFamily="2" charset="2"/>
              <a:buChar char="Ø"/>
            </a:pPr>
            <a:r>
              <a:rPr lang="en-US" altLang="ja-JP" dirty="0"/>
              <a:t>Source position coincident with PWN G75.2+0.1</a:t>
            </a:r>
          </a:p>
          <a:p>
            <a:pPr>
              <a:lnSpc>
                <a:spcPts val="2000"/>
              </a:lnSpc>
            </a:pPr>
            <a:r>
              <a:rPr lang="en-US" altLang="ja-JP" dirty="0"/>
              <a:t>      0.23</a:t>
            </a:r>
            <a:r>
              <a:rPr lang="en-US" altLang="ja-JP" dirty="0">
                <a:solidFill>
                  <a:srgbClr val="000000"/>
                </a:solidFill>
                <a:latin typeface="Arial" panose="020B0604020202020204" pitchFamily="34" charset="0"/>
                <a:cs typeface="Arial" panose="020B0604020202020204" pitchFamily="34" charset="0"/>
                <a:sym typeface="Symbol" pitchFamily="2" charset="2"/>
              </a:rPr>
              <a:t> </a:t>
            </a:r>
            <a:r>
              <a:rPr lang="en-US" altLang="ja-JP" dirty="0">
                <a:solidFill>
                  <a:srgbClr val="000000"/>
                </a:solidFill>
                <a:latin typeface="Calibri" panose="020F0502020204030204" pitchFamily="34" charset="0"/>
                <a:cs typeface="Calibri" panose="020F0502020204030204" pitchFamily="34" charset="0"/>
                <a:sym typeface="Symbol" pitchFamily="2" charset="2"/>
              </a:rPr>
              <a:t>west of PSR </a:t>
            </a:r>
            <a:r>
              <a:rPr lang="en-US" altLang="ja-JP" dirty="0">
                <a:latin typeface="Calibri" panose="020F0502020204030204" pitchFamily="34" charset="0"/>
                <a:cs typeface="Calibri" panose="020F0502020204030204" pitchFamily="34" charset="0"/>
              </a:rPr>
              <a:t>J2021+3651</a:t>
            </a:r>
          </a:p>
        </p:txBody>
      </p:sp>
      <p:sp>
        <p:nvSpPr>
          <p:cNvPr id="42" name="正方形/長方形 41">
            <a:extLst>
              <a:ext uri="{FF2B5EF4-FFF2-40B4-BE49-F238E27FC236}">
                <a16:creationId xmlns:a16="http://schemas.microsoft.com/office/drawing/2014/main" id="{4B9BA322-B903-2649-B78A-1FE78F4B6257}"/>
              </a:ext>
            </a:extLst>
          </p:cNvPr>
          <p:cNvSpPr/>
          <p:nvPr/>
        </p:nvSpPr>
        <p:spPr>
          <a:xfrm>
            <a:off x="4299678" y="5394048"/>
            <a:ext cx="4988930" cy="369332"/>
          </a:xfrm>
          <a:prstGeom prst="rect">
            <a:avLst/>
          </a:prstGeom>
        </p:spPr>
        <p:txBody>
          <a:bodyPr wrap="none">
            <a:spAutoFit/>
          </a:bodyPr>
          <a:lstStyle/>
          <a:p>
            <a:r>
              <a:rPr kumimoji="1" lang="en-US" altLang="ja-JP" dirty="0">
                <a:latin typeface="Calibri" panose="020F0502020204030204" pitchFamily="34" charset="0"/>
                <a:cs typeface="Calibri" panose="020F0502020204030204" pitchFamily="34" charset="0"/>
              </a:rPr>
              <a:t>Consistent</a:t>
            </a:r>
            <a:r>
              <a:rPr kumimoji="1" lang="en-US" altLang="ja-JP" dirty="0">
                <a:latin typeface="Symbol" pitchFamily="2" charset="2"/>
              </a:rPr>
              <a:t> </a:t>
            </a:r>
            <a:r>
              <a:rPr kumimoji="1" lang="en-US" altLang="ja-JP" dirty="0">
                <a:latin typeface="Calibri" panose="020F0502020204030204" pitchFamily="34" charset="0"/>
                <a:cs typeface="Calibri" panose="020F0502020204030204" pitchFamily="34" charset="0"/>
              </a:rPr>
              <a:t>with previous results (</a:t>
            </a:r>
            <a:r>
              <a:rPr kumimoji="1" lang="en-US" altLang="ja-JP" dirty="0" err="1">
                <a:latin typeface="Symbol" pitchFamily="2" charset="2"/>
              </a:rPr>
              <a:t>s</a:t>
            </a:r>
            <a:r>
              <a:rPr kumimoji="1" lang="en-US" altLang="ja-JP" baseline="-25000" dirty="0" err="1"/>
              <a:t>EXT</a:t>
            </a:r>
            <a:r>
              <a:rPr kumimoji="1" lang="en-US" altLang="ja-JP" dirty="0"/>
              <a:t> ≈ 0.2</a:t>
            </a:r>
            <a:r>
              <a:rPr lang="en-US" altLang="ja-JP" dirty="0">
                <a:solidFill>
                  <a:srgbClr val="000000"/>
                </a:solidFill>
                <a:latin typeface="Helvetica" pitchFamily="2" charset="0"/>
                <a:sym typeface="Symbol" pitchFamily="2" charset="2"/>
              </a:rPr>
              <a:t> -</a:t>
            </a:r>
            <a:r>
              <a:rPr lang="en-US" altLang="ja-JP" dirty="0"/>
              <a:t> 0.3</a:t>
            </a:r>
            <a:r>
              <a:rPr lang="en-US" altLang="ja-JP" dirty="0">
                <a:solidFill>
                  <a:srgbClr val="000000"/>
                </a:solidFill>
                <a:latin typeface="Helvetica" pitchFamily="2" charset="0"/>
                <a:sym typeface="Symbol" pitchFamily="2" charset="2"/>
              </a:rPr>
              <a:t></a:t>
            </a:r>
            <a:r>
              <a:rPr lang="en-US" altLang="ja-JP" dirty="0">
                <a:latin typeface="Calibri" panose="020F0502020204030204" pitchFamily="34" charset="0"/>
                <a:cs typeface="Calibri" panose="020F0502020204030204" pitchFamily="34" charset="0"/>
              </a:rPr>
              <a:t>)</a:t>
            </a:r>
            <a:r>
              <a:rPr lang="en-US" altLang="ja-JP" dirty="0">
                <a:solidFill>
                  <a:srgbClr val="000000"/>
                </a:solidFill>
                <a:latin typeface="Helvetica" pitchFamily="2" charset="0"/>
                <a:sym typeface="Symbol" pitchFamily="2" charset="2"/>
              </a:rPr>
              <a:t> </a:t>
            </a:r>
            <a:endParaRPr lang="ja-JP" altLang="en-US"/>
          </a:p>
        </p:txBody>
      </p:sp>
    </p:spTree>
    <p:extLst>
      <p:ext uri="{BB962C8B-B14F-4D97-AF65-F5344CB8AC3E}">
        <p14:creationId xmlns:p14="http://schemas.microsoft.com/office/powerpoint/2010/main" val="2585138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DA8DC969-0480-9544-A693-4C99A373D56E}"/>
              </a:ext>
            </a:extLst>
          </p:cNvPr>
          <p:cNvPicPr>
            <a:picLocks noChangeAspect="1"/>
          </p:cNvPicPr>
          <p:nvPr/>
        </p:nvPicPr>
        <p:blipFill rotWithShape="1">
          <a:blip r:embed="rId2"/>
          <a:srcRect l="8658" t="18345" r="12615" b="24743"/>
          <a:stretch/>
        </p:blipFill>
        <p:spPr>
          <a:xfrm>
            <a:off x="17080" y="1218795"/>
            <a:ext cx="5793246" cy="5419719"/>
          </a:xfrm>
          <a:prstGeom prst="rect">
            <a:avLst/>
          </a:prstGeom>
        </p:spPr>
      </p:pic>
      <p:sp>
        <p:nvSpPr>
          <p:cNvPr id="2" name="スライド番号プレースホルダー 1">
            <a:extLst>
              <a:ext uri="{FF2B5EF4-FFF2-40B4-BE49-F238E27FC236}">
                <a16:creationId xmlns:a16="http://schemas.microsoft.com/office/drawing/2014/main" id="{D35F55CE-ABE3-564F-BD97-287FD910BBA2}"/>
              </a:ext>
            </a:extLst>
          </p:cNvPr>
          <p:cNvSpPr>
            <a:spLocks noGrp="1"/>
          </p:cNvSpPr>
          <p:nvPr>
            <p:ph type="sldNum" sz="quarter" idx="12"/>
          </p:nvPr>
        </p:nvSpPr>
        <p:spPr/>
        <p:txBody>
          <a:bodyPr/>
          <a:lstStyle/>
          <a:p>
            <a:fld id="{6CF7F643-DE0F-324F-AACE-F41B7872FB7C}" type="slidenum">
              <a:rPr kumimoji="1" lang="ja-JP" altLang="en-US" smtClean="0"/>
              <a:t>14</a:t>
            </a:fld>
            <a:endParaRPr kumimoji="1" lang="ja-JP" altLang="en-US"/>
          </a:p>
        </p:txBody>
      </p:sp>
      <p:sp>
        <p:nvSpPr>
          <p:cNvPr id="5" name="正方形/長方形 4">
            <a:extLst>
              <a:ext uri="{FF2B5EF4-FFF2-40B4-BE49-F238E27FC236}">
                <a16:creationId xmlns:a16="http://schemas.microsoft.com/office/drawing/2014/main" id="{19E43056-13EA-1E43-99B2-9DCA6336621A}"/>
              </a:ext>
            </a:extLst>
          </p:cNvPr>
          <p:cNvSpPr/>
          <p:nvPr/>
        </p:nvSpPr>
        <p:spPr>
          <a:xfrm>
            <a:off x="3012842" y="834074"/>
            <a:ext cx="3118316" cy="384721"/>
          </a:xfrm>
          <a:prstGeom prst="rect">
            <a:avLst/>
          </a:prstGeom>
          <a:ln w="25400">
            <a:solidFill>
              <a:schemeClr val="tx1"/>
            </a:solidFill>
          </a:ln>
        </p:spPr>
        <p:txBody>
          <a:bodyPr wrap="square" tIns="0" bIns="0">
            <a:spAutoFit/>
          </a:bodyPr>
          <a:lstStyle/>
          <a:p>
            <a:r>
              <a:rPr lang="en-US" altLang="ja-JP" sz="2500" dirty="0">
                <a:latin typeface="Symbol" pitchFamily="2" charset="2"/>
              </a:rPr>
              <a:t>g</a:t>
            </a:r>
            <a:r>
              <a:rPr lang="en-US" altLang="ja-JP" sz="2500" dirty="0"/>
              <a:t>-ray energy spectrum  </a:t>
            </a:r>
            <a:endParaRPr lang="ja-JP" altLang="en-US" sz="2500" dirty="0"/>
          </a:p>
        </p:txBody>
      </p:sp>
      <p:sp>
        <p:nvSpPr>
          <p:cNvPr id="6" name="正方形/長方形 5">
            <a:extLst>
              <a:ext uri="{FF2B5EF4-FFF2-40B4-BE49-F238E27FC236}">
                <a16:creationId xmlns:a16="http://schemas.microsoft.com/office/drawing/2014/main" id="{09B97A19-23B7-AE4E-AEA1-E9C7BA1084C3}"/>
              </a:ext>
            </a:extLst>
          </p:cNvPr>
          <p:cNvSpPr/>
          <p:nvPr/>
        </p:nvSpPr>
        <p:spPr>
          <a:xfrm>
            <a:off x="2041388" y="0"/>
            <a:ext cx="4572000" cy="477054"/>
          </a:xfrm>
          <a:prstGeom prst="rect">
            <a:avLst/>
          </a:prstGeom>
        </p:spPr>
        <p:txBody>
          <a:bodyPr>
            <a:spAutoFit/>
          </a:bodyPr>
          <a:lstStyle/>
          <a:p>
            <a:pPr algn="ctr"/>
            <a:r>
              <a:rPr lang="en-US" altLang="ja-JP" sz="2500" u="sng" dirty="0"/>
              <a:t>TASG J2019+368 (Cygnus OB1)</a:t>
            </a:r>
            <a:endParaRPr lang="ja-JP" altLang="en-US" sz="2500" u="sng"/>
          </a:p>
        </p:txBody>
      </p:sp>
      <p:sp>
        <p:nvSpPr>
          <p:cNvPr id="7" name="正方形/長方形 6">
            <a:extLst>
              <a:ext uri="{FF2B5EF4-FFF2-40B4-BE49-F238E27FC236}">
                <a16:creationId xmlns:a16="http://schemas.microsoft.com/office/drawing/2014/main" id="{F9DC329E-4A29-D647-BA3D-1932DA0808FE}"/>
              </a:ext>
            </a:extLst>
          </p:cNvPr>
          <p:cNvSpPr/>
          <p:nvPr/>
        </p:nvSpPr>
        <p:spPr>
          <a:xfrm>
            <a:off x="4879054" y="1578715"/>
            <a:ext cx="556182" cy="48076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schemeClr val="bg1"/>
              </a:solidFill>
            </a:endParaRPr>
          </a:p>
        </p:txBody>
      </p:sp>
      <p:sp>
        <p:nvSpPr>
          <p:cNvPr id="8" name="テキスト ボックス 7">
            <a:extLst>
              <a:ext uri="{FF2B5EF4-FFF2-40B4-BE49-F238E27FC236}">
                <a16:creationId xmlns:a16="http://schemas.microsoft.com/office/drawing/2014/main" id="{8FB6961B-9CC0-F74A-A620-D326E95F02A0}"/>
              </a:ext>
            </a:extLst>
          </p:cNvPr>
          <p:cNvSpPr txBox="1"/>
          <p:nvPr/>
        </p:nvSpPr>
        <p:spPr>
          <a:xfrm>
            <a:off x="4186818" y="1977017"/>
            <a:ext cx="1422184" cy="477054"/>
          </a:xfrm>
          <a:prstGeom prst="rect">
            <a:avLst/>
          </a:prstGeom>
          <a:noFill/>
        </p:spPr>
        <p:txBody>
          <a:bodyPr wrap="none" rtlCol="0">
            <a:spAutoFit/>
          </a:bodyPr>
          <a:lstStyle/>
          <a:p>
            <a:r>
              <a:rPr kumimoji="1" lang="en-US" altLang="ja-JP" sz="2500" b="1" dirty="0">
                <a:solidFill>
                  <a:srgbClr val="FF0000"/>
                </a:solidFill>
              </a:rPr>
              <a:t>this work</a:t>
            </a:r>
            <a:endParaRPr kumimoji="1" lang="ja-JP" altLang="en-US" sz="2500" b="1">
              <a:solidFill>
                <a:srgbClr val="FF0000"/>
              </a:solidFill>
            </a:endParaRPr>
          </a:p>
        </p:txBody>
      </p:sp>
      <p:sp>
        <p:nvSpPr>
          <p:cNvPr id="9" name="テキスト ボックス 8">
            <a:extLst>
              <a:ext uri="{FF2B5EF4-FFF2-40B4-BE49-F238E27FC236}">
                <a16:creationId xmlns:a16="http://schemas.microsoft.com/office/drawing/2014/main" id="{BDE3EE18-9566-FA42-892B-3300CE0C1AE6}"/>
              </a:ext>
            </a:extLst>
          </p:cNvPr>
          <p:cNvSpPr txBox="1"/>
          <p:nvPr/>
        </p:nvSpPr>
        <p:spPr>
          <a:xfrm>
            <a:off x="5609002" y="1529134"/>
            <a:ext cx="2642070" cy="646331"/>
          </a:xfrm>
          <a:prstGeom prst="rect">
            <a:avLst/>
          </a:prstGeom>
          <a:noFill/>
        </p:spPr>
        <p:txBody>
          <a:bodyPr wrap="none" rtlCol="0">
            <a:spAutoFit/>
          </a:bodyPr>
          <a:lstStyle/>
          <a:p>
            <a:r>
              <a:rPr kumimoji="1" lang="en-US" altLang="ja-JP" dirty="0"/>
              <a:t>This work can be fitted by</a:t>
            </a:r>
          </a:p>
          <a:p>
            <a:endParaRPr kumimoji="1" lang="en-US" altLang="ja-JP" dirty="0"/>
          </a:p>
        </p:txBody>
      </p:sp>
      <p:pic>
        <p:nvPicPr>
          <p:cNvPr id="16" name="図 15">
            <a:extLst>
              <a:ext uri="{FF2B5EF4-FFF2-40B4-BE49-F238E27FC236}">
                <a16:creationId xmlns:a16="http://schemas.microsoft.com/office/drawing/2014/main" id="{105E9E02-2E81-514C-8872-27A7A8475A59}"/>
              </a:ext>
            </a:extLst>
          </p:cNvPr>
          <p:cNvPicPr>
            <a:picLocks noChangeAspect="1"/>
          </p:cNvPicPr>
          <p:nvPr/>
        </p:nvPicPr>
        <p:blipFill>
          <a:blip r:embed="rId3"/>
          <a:stretch>
            <a:fillRect/>
          </a:stretch>
        </p:blipFill>
        <p:spPr>
          <a:xfrm>
            <a:off x="6035289" y="1948207"/>
            <a:ext cx="2412673" cy="391802"/>
          </a:xfrm>
          <a:prstGeom prst="rect">
            <a:avLst/>
          </a:prstGeom>
        </p:spPr>
      </p:pic>
      <p:pic>
        <p:nvPicPr>
          <p:cNvPr id="17" name="図 16">
            <a:extLst>
              <a:ext uri="{FF2B5EF4-FFF2-40B4-BE49-F238E27FC236}">
                <a16:creationId xmlns:a16="http://schemas.microsoft.com/office/drawing/2014/main" id="{A8B997D2-9AC6-AF4F-B555-B5CBC43A7C45}"/>
              </a:ext>
            </a:extLst>
          </p:cNvPr>
          <p:cNvPicPr>
            <a:picLocks noChangeAspect="1"/>
          </p:cNvPicPr>
          <p:nvPr/>
        </p:nvPicPr>
        <p:blipFill>
          <a:blip r:embed="rId4"/>
          <a:stretch>
            <a:fillRect/>
          </a:stretch>
        </p:blipFill>
        <p:spPr>
          <a:xfrm>
            <a:off x="6035289" y="2441924"/>
            <a:ext cx="2880000" cy="189592"/>
          </a:xfrm>
          <a:prstGeom prst="rect">
            <a:avLst/>
          </a:prstGeom>
        </p:spPr>
      </p:pic>
      <p:pic>
        <p:nvPicPr>
          <p:cNvPr id="18" name="図 17">
            <a:extLst>
              <a:ext uri="{FF2B5EF4-FFF2-40B4-BE49-F238E27FC236}">
                <a16:creationId xmlns:a16="http://schemas.microsoft.com/office/drawing/2014/main" id="{AE8BAB0D-5DA3-F845-83F7-08D3BD36B096}"/>
              </a:ext>
            </a:extLst>
          </p:cNvPr>
          <p:cNvPicPr>
            <a:picLocks noChangeAspect="1"/>
          </p:cNvPicPr>
          <p:nvPr/>
        </p:nvPicPr>
        <p:blipFill>
          <a:blip r:embed="rId5"/>
          <a:stretch>
            <a:fillRect/>
          </a:stretch>
        </p:blipFill>
        <p:spPr>
          <a:xfrm>
            <a:off x="6111280" y="2796060"/>
            <a:ext cx="1063468" cy="135540"/>
          </a:xfrm>
          <a:prstGeom prst="rect">
            <a:avLst/>
          </a:prstGeom>
        </p:spPr>
      </p:pic>
      <p:pic>
        <p:nvPicPr>
          <p:cNvPr id="19" name="図 18">
            <a:extLst>
              <a:ext uri="{FF2B5EF4-FFF2-40B4-BE49-F238E27FC236}">
                <a16:creationId xmlns:a16="http://schemas.microsoft.com/office/drawing/2014/main" id="{C881761C-BBDA-844C-B1E8-8AFB1EB62021}"/>
              </a:ext>
            </a:extLst>
          </p:cNvPr>
          <p:cNvPicPr>
            <a:picLocks noChangeAspect="1"/>
          </p:cNvPicPr>
          <p:nvPr/>
        </p:nvPicPr>
        <p:blipFill>
          <a:blip r:embed="rId6"/>
          <a:stretch>
            <a:fillRect/>
          </a:stretch>
        </p:blipFill>
        <p:spPr>
          <a:xfrm>
            <a:off x="5878628" y="3080354"/>
            <a:ext cx="1596661" cy="160703"/>
          </a:xfrm>
          <a:prstGeom prst="rect">
            <a:avLst/>
          </a:prstGeom>
        </p:spPr>
      </p:pic>
      <p:pic>
        <p:nvPicPr>
          <p:cNvPr id="20" name="図 19">
            <a:extLst>
              <a:ext uri="{FF2B5EF4-FFF2-40B4-BE49-F238E27FC236}">
                <a16:creationId xmlns:a16="http://schemas.microsoft.com/office/drawing/2014/main" id="{1805C093-E5F0-1548-BD86-CF3B815912AB}"/>
              </a:ext>
            </a:extLst>
          </p:cNvPr>
          <p:cNvPicPr>
            <a:picLocks noChangeAspect="1"/>
          </p:cNvPicPr>
          <p:nvPr/>
        </p:nvPicPr>
        <p:blipFill>
          <a:blip r:embed="rId7"/>
          <a:stretch>
            <a:fillRect/>
          </a:stretch>
        </p:blipFill>
        <p:spPr>
          <a:xfrm>
            <a:off x="7715139" y="3020783"/>
            <a:ext cx="1316218" cy="206762"/>
          </a:xfrm>
          <a:prstGeom prst="rect">
            <a:avLst/>
          </a:prstGeom>
        </p:spPr>
      </p:pic>
      <p:sp>
        <p:nvSpPr>
          <p:cNvPr id="21" name="正方形/長方形 20">
            <a:extLst>
              <a:ext uri="{FF2B5EF4-FFF2-40B4-BE49-F238E27FC236}">
                <a16:creationId xmlns:a16="http://schemas.microsoft.com/office/drawing/2014/main" id="{44CFE693-4DEB-7F4D-8DE9-C79C76D86BF2}"/>
              </a:ext>
            </a:extLst>
          </p:cNvPr>
          <p:cNvSpPr/>
          <p:nvPr/>
        </p:nvSpPr>
        <p:spPr>
          <a:xfrm>
            <a:off x="5708950" y="3758952"/>
            <a:ext cx="3622659" cy="1034899"/>
          </a:xfrm>
          <a:prstGeom prst="rect">
            <a:avLst/>
          </a:prstGeom>
        </p:spPr>
        <p:txBody>
          <a:bodyPr wrap="square">
            <a:spAutoFit/>
          </a:bodyPr>
          <a:lstStyle/>
          <a:p>
            <a:pPr>
              <a:lnSpc>
                <a:spcPts val="2500"/>
              </a:lnSpc>
            </a:pPr>
            <a:r>
              <a:rPr lang="en-US" altLang="ja-JP" dirty="0"/>
              <a:t>Gamma rays likely produced in</a:t>
            </a:r>
          </a:p>
          <a:p>
            <a:pPr>
              <a:lnSpc>
                <a:spcPts val="2500"/>
              </a:lnSpc>
            </a:pPr>
            <a:r>
              <a:rPr lang="en-US" altLang="ja-JP" dirty="0"/>
              <a:t>PWN G75.2+0.1 via IC scattering </a:t>
            </a:r>
          </a:p>
          <a:p>
            <a:pPr>
              <a:lnSpc>
                <a:spcPts val="2500"/>
              </a:lnSpc>
            </a:pPr>
            <a:r>
              <a:rPr lang="en-US" altLang="ja-JP" dirty="0"/>
              <a:t>by electrons</a:t>
            </a:r>
          </a:p>
        </p:txBody>
      </p:sp>
      <p:sp>
        <p:nvSpPr>
          <p:cNvPr id="22" name="テキスト ボックス 21">
            <a:extLst>
              <a:ext uri="{FF2B5EF4-FFF2-40B4-BE49-F238E27FC236}">
                <a16:creationId xmlns:a16="http://schemas.microsoft.com/office/drawing/2014/main" id="{59A3D782-7536-FA41-8C59-77286CDE6855}"/>
              </a:ext>
            </a:extLst>
          </p:cNvPr>
          <p:cNvSpPr txBox="1"/>
          <p:nvPr/>
        </p:nvSpPr>
        <p:spPr>
          <a:xfrm>
            <a:off x="5270455" y="3411092"/>
            <a:ext cx="973343" cy="369332"/>
          </a:xfrm>
          <a:prstGeom prst="rect">
            <a:avLst/>
          </a:prstGeom>
          <a:noFill/>
        </p:spPr>
        <p:txBody>
          <a:bodyPr wrap="none" rtlCol="0">
            <a:spAutoFit/>
          </a:bodyPr>
          <a:lstStyle/>
          <a:p>
            <a:r>
              <a:rPr kumimoji="1" lang="en-US" altLang="ja-JP" dirty="0">
                <a:solidFill>
                  <a:srgbClr val="FF0000"/>
                </a:solidFill>
              </a:rPr>
              <a:t>95% C.L.</a:t>
            </a:r>
            <a:endParaRPr kumimoji="1" lang="ja-JP" altLang="en-US">
              <a:solidFill>
                <a:srgbClr val="FF0000"/>
              </a:solidFill>
            </a:endParaRPr>
          </a:p>
        </p:txBody>
      </p:sp>
    </p:spTree>
    <p:extLst>
      <p:ext uri="{BB962C8B-B14F-4D97-AF65-F5344CB8AC3E}">
        <p14:creationId xmlns:p14="http://schemas.microsoft.com/office/powerpoint/2010/main" val="3266242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08F8D15-390E-F64D-B6AD-AF33A3C8EA1E}"/>
              </a:ext>
            </a:extLst>
          </p:cNvPr>
          <p:cNvSpPr>
            <a:spLocks noGrp="1"/>
          </p:cNvSpPr>
          <p:nvPr>
            <p:ph type="sldNum" sz="quarter" idx="12"/>
          </p:nvPr>
        </p:nvSpPr>
        <p:spPr/>
        <p:txBody>
          <a:bodyPr/>
          <a:lstStyle/>
          <a:p>
            <a:fld id="{6CF7F643-DE0F-324F-AACE-F41B7872FB7C}" type="slidenum">
              <a:rPr kumimoji="1" lang="ja-JP" altLang="en-US" smtClean="0"/>
              <a:t>15</a:t>
            </a:fld>
            <a:endParaRPr kumimoji="1" lang="ja-JP" altLang="en-US"/>
          </a:p>
        </p:txBody>
      </p:sp>
      <p:sp>
        <p:nvSpPr>
          <p:cNvPr id="4" name="テキスト ボックス 3">
            <a:extLst>
              <a:ext uri="{FF2B5EF4-FFF2-40B4-BE49-F238E27FC236}">
                <a16:creationId xmlns:a16="http://schemas.microsoft.com/office/drawing/2014/main" id="{73A18372-C41F-2746-9C39-0ABA7AB60783}"/>
              </a:ext>
            </a:extLst>
          </p:cNvPr>
          <p:cNvSpPr txBox="1"/>
          <p:nvPr/>
        </p:nvSpPr>
        <p:spPr>
          <a:xfrm>
            <a:off x="1450497" y="2767280"/>
            <a:ext cx="6243005" cy="1323439"/>
          </a:xfrm>
          <a:prstGeom prst="rect">
            <a:avLst/>
          </a:prstGeom>
          <a:noFill/>
        </p:spPr>
        <p:txBody>
          <a:bodyPr wrap="square">
            <a:spAutoFit/>
          </a:bodyPr>
          <a:lstStyle/>
          <a:p>
            <a:pPr algn="ctr"/>
            <a:r>
              <a:rPr lang="en-US" altLang="ja-JP" sz="4000" dirty="0">
                <a:latin typeface="Calibri" panose="020F0502020204030204" pitchFamily="34" charset="0"/>
                <a:ea typeface="Hiragino Kaku Gothic Pro W3" panose="020B0300000000000000" pitchFamily="34" charset="-128"/>
                <a:cs typeface="Calibri" panose="020F0502020204030204" pitchFamily="34" charset="0"/>
              </a:rPr>
              <a:t>Sub-</a:t>
            </a:r>
            <a:r>
              <a:rPr lang="en-US" altLang="ja-JP" sz="4000" dirty="0" err="1">
                <a:latin typeface="Calibri" panose="020F0502020204030204" pitchFamily="34" charset="0"/>
                <a:ea typeface="Hiragino Kaku Gothic Pro W3" panose="020B0300000000000000" pitchFamily="34" charset="-128"/>
                <a:cs typeface="Calibri" panose="020F0502020204030204" pitchFamily="34" charset="0"/>
              </a:rPr>
              <a:t>PeV</a:t>
            </a:r>
            <a:r>
              <a:rPr lang="en-US" altLang="ja-JP" sz="4000" dirty="0">
                <a:latin typeface="Calibri" panose="020F0502020204030204" pitchFamily="34" charset="0"/>
                <a:ea typeface="Hiragino Kaku Gothic Pro W3" panose="020B0300000000000000" pitchFamily="34" charset="-128"/>
                <a:cs typeface="Calibri" panose="020F0502020204030204" pitchFamily="34" charset="0"/>
              </a:rPr>
              <a:t> diffuse </a:t>
            </a:r>
            <a:r>
              <a:rPr lang="en-US" altLang="ja-JP" sz="4000" dirty="0">
                <a:latin typeface="Symbol" pitchFamily="2" charset="2"/>
                <a:ea typeface="Hiragino Kaku Gothic Pro W3" panose="020B0300000000000000" pitchFamily="34" charset="-128"/>
                <a:cs typeface="Calibri" panose="020F0502020204030204" pitchFamily="34" charset="0"/>
              </a:rPr>
              <a:t>g</a:t>
            </a:r>
            <a:r>
              <a:rPr lang="en-US" altLang="ja-JP" sz="4000" dirty="0">
                <a:latin typeface="Calibri" panose="020F0502020204030204" pitchFamily="34" charset="0"/>
                <a:ea typeface="Hiragino Kaku Gothic Pro W3" panose="020B0300000000000000" pitchFamily="34" charset="-128"/>
                <a:cs typeface="Calibri" panose="020F0502020204030204" pitchFamily="34" charset="0"/>
              </a:rPr>
              <a:t> rays </a:t>
            </a:r>
            <a:br>
              <a:rPr lang="en-US" altLang="ja-JP" sz="4000" dirty="0">
                <a:latin typeface="Calibri" panose="020F0502020204030204" pitchFamily="34" charset="0"/>
                <a:ea typeface="Hiragino Kaku Gothic Pro W3" panose="020B0300000000000000" pitchFamily="34" charset="-128"/>
                <a:cs typeface="Calibri" panose="020F0502020204030204" pitchFamily="34" charset="0"/>
              </a:rPr>
            </a:br>
            <a:r>
              <a:rPr lang="en-US" altLang="ja-JP" sz="4000" dirty="0">
                <a:latin typeface="Calibri" panose="020F0502020204030204" pitchFamily="34" charset="0"/>
                <a:ea typeface="Hiragino Kaku Gothic Pro W3" panose="020B0300000000000000" pitchFamily="34" charset="-128"/>
                <a:cs typeface="Calibri" panose="020F0502020204030204" pitchFamily="34" charset="0"/>
              </a:rPr>
              <a:t>from the Milky Way galaxy</a:t>
            </a:r>
            <a:endParaRPr lang="ja-JP" altLang="en-US" sz="4000">
              <a:latin typeface="Calibri" panose="020F0502020204030204" pitchFamily="34" charset="0"/>
              <a:cs typeface="Calibri" panose="020F0502020204030204" pitchFamily="34" charset="0"/>
            </a:endParaRPr>
          </a:p>
        </p:txBody>
      </p:sp>
      <p:sp>
        <p:nvSpPr>
          <p:cNvPr id="6" name="テキスト ボックス 5">
            <a:extLst>
              <a:ext uri="{FF2B5EF4-FFF2-40B4-BE49-F238E27FC236}">
                <a16:creationId xmlns:a16="http://schemas.microsoft.com/office/drawing/2014/main" id="{94DDCF73-6083-C741-9DFD-6E6D80A24647}"/>
              </a:ext>
            </a:extLst>
          </p:cNvPr>
          <p:cNvSpPr txBox="1"/>
          <p:nvPr/>
        </p:nvSpPr>
        <p:spPr>
          <a:xfrm>
            <a:off x="4111509" y="4275749"/>
            <a:ext cx="4575291" cy="369332"/>
          </a:xfrm>
          <a:prstGeom prst="rect">
            <a:avLst/>
          </a:prstGeom>
          <a:noFill/>
        </p:spPr>
        <p:txBody>
          <a:bodyPr wrap="none" rtlCol="0">
            <a:spAutoFit/>
          </a:bodyPr>
          <a:lstStyle/>
          <a:p>
            <a:r>
              <a:rPr kumimoji="1" lang="en-US" altLang="ja-JP" b="1" i="1" dirty="0">
                <a:solidFill>
                  <a:schemeClr val="accent6"/>
                </a:solidFill>
              </a:rPr>
              <a:t>M. </a:t>
            </a:r>
            <a:r>
              <a:rPr kumimoji="1" lang="en-US" altLang="ja-JP" b="1" i="1" dirty="0" err="1">
                <a:solidFill>
                  <a:schemeClr val="accent6"/>
                </a:solidFill>
              </a:rPr>
              <a:t>Amenomori</a:t>
            </a:r>
            <a:r>
              <a:rPr kumimoji="1" lang="en-US" altLang="ja-JP" b="1" i="1" dirty="0">
                <a:solidFill>
                  <a:schemeClr val="accent6"/>
                </a:solidFill>
              </a:rPr>
              <a:t> et al., PRL, 126, 141101 (2021)</a:t>
            </a:r>
            <a:endParaRPr kumimoji="1" lang="ja-JP" altLang="en-US" b="1" i="1">
              <a:solidFill>
                <a:schemeClr val="accent6"/>
              </a:solidFill>
            </a:endParaRPr>
          </a:p>
        </p:txBody>
      </p:sp>
    </p:spTree>
    <p:extLst>
      <p:ext uri="{BB962C8B-B14F-4D97-AF65-F5344CB8AC3E}">
        <p14:creationId xmlns:p14="http://schemas.microsoft.com/office/powerpoint/2010/main" val="40773550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9B0A553-EF2C-B243-A9AA-CE745E211F37}"/>
              </a:ext>
            </a:extLst>
          </p:cNvPr>
          <p:cNvSpPr>
            <a:spLocks noGrp="1"/>
          </p:cNvSpPr>
          <p:nvPr>
            <p:ph type="title"/>
          </p:nvPr>
        </p:nvSpPr>
        <p:spPr>
          <a:xfrm>
            <a:off x="61771" y="-1"/>
            <a:ext cx="4346294" cy="1155782"/>
          </a:xfrm>
        </p:spPr>
        <p:txBody>
          <a:bodyPr>
            <a:normAutofit/>
          </a:bodyPr>
          <a:lstStyle/>
          <a:p>
            <a:pPr algn="l"/>
            <a:r>
              <a:rPr lang="en-US" altLang="ja-JP" sz="3200" u="sng" dirty="0"/>
              <a:t>Event Distribution</a:t>
            </a:r>
            <a:br>
              <a:rPr lang="en-US" altLang="ja-JP" sz="3200" dirty="0"/>
            </a:br>
            <a:endParaRPr lang="ja-JP" altLang="en-US" sz="3200" dirty="0"/>
          </a:p>
        </p:txBody>
      </p:sp>
      <p:sp>
        <p:nvSpPr>
          <p:cNvPr id="3" name="スライド番号プレースホルダー 2">
            <a:extLst>
              <a:ext uri="{FF2B5EF4-FFF2-40B4-BE49-F238E27FC236}">
                <a16:creationId xmlns:a16="http://schemas.microsoft.com/office/drawing/2014/main" id="{6D5A5474-47C1-234E-B267-9A21AB5FED70}"/>
              </a:ext>
            </a:extLst>
          </p:cNvPr>
          <p:cNvSpPr>
            <a:spLocks noGrp="1"/>
          </p:cNvSpPr>
          <p:nvPr>
            <p:ph type="sldNum" sz="quarter" idx="12"/>
          </p:nvPr>
        </p:nvSpPr>
        <p:spPr/>
        <p:txBody>
          <a:bodyPr/>
          <a:lstStyle/>
          <a:p>
            <a:pPr defTabSz="457177"/>
            <a:fld id="{B71A4618-C46E-E244-9E11-219D45175339}" type="slidenum">
              <a:rPr kumimoji="1" lang="ja-JP" altLang="en-US" kern="1200">
                <a:solidFill>
                  <a:prstClr val="black">
                    <a:tint val="75000"/>
                  </a:prstClr>
                </a:solidFill>
                <a:latin typeface="Calibri"/>
                <a:ea typeface="ＭＳ Ｐゴシック" panose="020B0600070205080204" pitchFamily="50" charset="-128"/>
              </a:rPr>
              <a:pPr defTabSz="457177"/>
              <a:t>16</a:t>
            </a:fld>
            <a:endParaRPr kumimoji="1" lang="ja-JP" altLang="en-US" kern="1200">
              <a:solidFill>
                <a:prstClr val="black">
                  <a:tint val="75000"/>
                </a:prstClr>
              </a:solidFill>
              <a:latin typeface="Calibri"/>
              <a:ea typeface="ＭＳ Ｐゴシック" panose="020B0600070205080204" pitchFamily="50" charset="-128"/>
            </a:endParaRPr>
          </a:p>
        </p:txBody>
      </p:sp>
      <p:sp>
        <p:nvSpPr>
          <p:cNvPr id="5" name="テキスト ボックス 4">
            <a:extLst>
              <a:ext uri="{FF2B5EF4-FFF2-40B4-BE49-F238E27FC236}">
                <a16:creationId xmlns:a16="http://schemas.microsoft.com/office/drawing/2014/main" id="{79DBB8F3-26EA-8848-9F47-8C2AFF546373}"/>
              </a:ext>
            </a:extLst>
          </p:cNvPr>
          <p:cNvSpPr txBox="1"/>
          <p:nvPr/>
        </p:nvSpPr>
        <p:spPr>
          <a:xfrm>
            <a:off x="507423" y="1523990"/>
            <a:ext cx="2366353" cy="1015663"/>
          </a:xfrm>
          <a:prstGeom prst="rect">
            <a:avLst/>
          </a:prstGeom>
          <a:noFill/>
        </p:spPr>
        <p:txBody>
          <a:bodyPr wrap="none" rtlCol="0">
            <a:spAutoFit/>
          </a:bodyPr>
          <a:lstStyle/>
          <a:p>
            <a:pPr defTabSz="457177"/>
            <a:r>
              <a:rPr lang="en-US" altLang="ja-JP" sz="2000" dirty="0">
                <a:solidFill>
                  <a:srgbClr val="255DFF"/>
                </a:solidFill>
                <a:latin typeface="Calibri"/>
                <a:ea typeface="ＭＳ Ｐゴシック" panose="020B0600070205080204" pitchFamily="50" charset="-128"/>
              </a:rPr>
              <a:t>Blue points:</a:t>
            </a:r>
          </a:p>
          <a:p>
            <a:pPr defTabSz="457177"/>
            <a:r>
              <a:rPr lang="en-US" altLang="ja-JP" sz="2000" dirty="0">
                <a:solidFill>
                  <a:srgbClr val="255DFF"/>
                </a:solidFill>
                <a:latin typeface="Calibri"/>
                <a:ea typeface="ＭＳ Ｐゴシック" panose="020B0600070205080204" pitchFamily="50" charset="-128"/>
              </a:rPr>
              <a:t>Tibet AS +MD</a:t>
            </a:r>
          </a:p>
          <a:p>
            <a:pPr defTabSz="457177"/>
            <a:r>
              <a:rPr lang="en-US" altLang="ja-JP" sz="2000" dirty="0">
                <a:solidFill>
                  <a:prstClr val="black"/>
                </a:solidFill>
                <a:latin typeface="Calibri"/>
                <a:ea typeface="ＭＳ Ｐゴシック" panose="020B0600070205080204" pitchFamily="50" charset="-128"/>
              </a:rPr>
              <a:t>(Circle size </a:t>
            </a:r>
            <a:r>
              <a:rPr lang="ja-JP" altLang="en-US" sz="2000" dirty="0">
                <a:solidFill>
                  <a:prstClr val="black"/>
                </a:solidFill>
                <a:latin typeface="Calibri"/>
                <a:ea typeface="ＭＳ Ｐゴシック" panose="020B0600070205080204" pitchFamily="50" charset="-128"/>
              </a:rPr>
              <a:t>∝</a:t>
            </a:r>
            <a:r>
              <a:rPr lang="en-US" altLang="ja-JP" sz="2000" dirty="0">
                <a:solidFill>
                  <a:prstClr val="black"/>
                </a:solidFill>
                <a:latin typeface="Calibri"/>
                <a:ea typeface="ＭＳ Ｐゴシック" panose="020B0600070205080204" pitchFamily="50" charset="-128"/>
              </a:rPr>
              <a:t> Energy)</a:t>
            </a:r>
            <a:endParaRPr lang="ja-JP" altLang="en-US" sz="2000" dirty="0">
              <a:solidFill>
                <a:prstClr val="black"/>
              </a:solidFill>
              <a:latin typeface="Calibri"/>
              <a:ea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3BE8D3CF-A546-FB46-80A5-35A6CE1C1A99}"/>
              </a:ext>
            </a:extLst>
          </p:cNvPr>
          <p:cNvSpPr txBox="1"/>
          <p:nvPr/>
        </p:nvSpPr>
        <p:spPr>
          <a:xfrm>
            <a:off x="561526" y="2557599"/>
            <a:ext cx="1866473" cy="1015663"/>
          </a:xfrm>
          <a:prstGeom prst="rect">
            <a:avLst/>
          </a:prstGeom>
          <a:noFill/>
        </p:spPr>
        <p:txBody>
          <a:bodyPr wrap="none" rtlCol="0">
            <a:spAutoFit/>
          </a:bodyPr>
          <a:lstStyle/>
          <a:p>
            <a:pPr defTabSz="457177"/>
            <a:r>
              <a:rPr lang="en-US" altLang="ja-JP" sz="2000" dirty="0">
                <a:solidFill>
                  <a:srgbClr val="FF0000"/>
                </a:solidFill>
                <a:latin typeface="Calibri"/>
                <a:ea typeface="ＭＳ Ｐゴシック" panose="020B0600070205080204" pitchFamily="50" charset="-128"/>
              </a:rPr>
              <a:t>Red plus marks:</a:t>
            </a:r>
          </a:p>
          <a:p>
            <a:pPr defTabSz="457177"/>
            <a:r>
              <a:rPr lang="en-US" altLang="ja-JP" sz="2000" dirty="0" err="1">
                <a:solidFill>
                  <a:srgbClr val="FF0000"/>
                </a:solidFill>
                <a:latin typeface="Calibri"/>
                <a:ea typeface="ＭＳ Ｐゴシック" panose="020B0600070205080204" pitchFamily="50" charset="-128"/>
              </a:rPr>
              <a:t>TeV</a:t>
            </a:r>
            <a:r>
              <a:rPr lang="en-US" altLang="ja-JP" sz="2000" dirty="0">
                <a:solidFill>
                  <a:srgbClr val="FF0000"/>
                </a:solidFill>
                <a:latin typeface="Calibri"/>
                <a:ea typeface="ＭＳ Ｐゴシック" panose="020B0600070205080204" pitchFamily="50" charset="-128"/>
              </a:rPr>
              <a:t> sources</a:t>
            </a:r>
          </a:p>
          <a:p>
            <a:pPr defTabSz="457177"/>
            <a:r>
              <a:rPr lang="en-US" altLang="ja-JP" sz="2000" dirty="0">
                <a:solidFill>
                  <a:prstClr val="black"/>
                </a:solidFill>
                <a:latin typeface="Calibri"/>
                <a:ea typeface="ＭＳ Ｐゴシック" panose="020B0600070205080204" pitchFamily="50" charset="-128"/>
              </a:rPr>
              <a:t>(</a:t>
            </a:r>
            <a:r>
              <a:rPr lang="en-US" altLang="ja-JP" sz="2000" dirty="0" err="1">
                <a:solidFill>
                  <a:prstClr val="black"/>
                </a:solidFill>
                <a:latin typeface="Calibri"/>
                <a:ea typeface="ＭＳ Ｐゴシック" panose="020B0600070205080204" pitchFamily="50" charset="-128"/>
              </a:rPr>
              <a:t>TeVCat</a:t>
            </a:r>
            <a:r>
              <a:rPr lang="en-US" altLang="ja-JP" sz="2000" dirty="0">
                <a:solidFill>
                  <a:prstClr val="black"/>
                </a:solidFill>
                <a:latin typeface="Calibri"/>
                <a:ea typeface="ＭＳ Ｐゴシック" panose="020B0600070205080204" pitchFamily="50" charset="-128"/>
              </a:rPr>
              <a:t> catalog)</a:t>
            </a:r>
          </a:p>
        </p:txBody>
      </p:sp>
      <p:sp>
        <p:nvSpPr>
          <p:cNvPr id="7" name="テキスト ボックス 6">
            <a:extLst>
              <a:ext uri="{FF2B5EF4-FFF2-40B4-BE49-F238E27FC236}">
                <a16:creationId xmlns:a16="http://schemas.microsoft.com/office/drawing/2014/main" id="{137407A4-5D1E-A049-950B-5C110991280D}"/>
              </a:ext>
            </a:extLst>
          </p:cNvPr>
          <p:cNvSpPr txBox="1"/>
          <p:nvPr/>
        </p:nvSpPr>
        <p:spPr>
          <a:xfrm>
            <a:off x="561526" y="3656266"/>
            <a:ext cx="2255746" cy="646331"/>
          </a:xfrm>
          <a:prstGeom prst="rect">
            <a:avLst/>
          </a:prstGeom>
          <a:noFill/>
          <a:ln>
            <a:solidFill>
              <a:schemeClr val="tx1"/>
            </a:solidFill>
          </a:ln>
        </p:spPr>
        <p:txBody>
          <a:bodyPr wrap="none" rtlCol="0">
            <a:spAutoFit/>
          </a:bodyPr>
          <a:lstStyle/>
          <a:p>
            <a:pPr defTabSz="457177"/>
            <a:r>
              <a:rPr lang="en-US" altLang="ja-JP" dirty="0">
                <a:solidFill>
                  <a:prstClr val="black"/>
                </a:solidFill>
                <a:latin typeface="Calibri"/>
                <a:ea typeface="ＭＳ Ｐゴシック" panose="020B0600070205080204" pitchFamily="50" charset="-128"/>
              </a:rPr>
              <a:t>&gt;0.398 </a:t>
            </a:r>
            <a:r>
              <a:rPr lang="en-US" altLang="ja-JP" dirty="0" err="1">
                <a:solidFill>
                  <a:prstClr val="black"/>
                </a:solidFill>
                <a:latin typeface="Calibri"/>
                <a:ea typeface="ＭＳ Ｐゴシック" panose="020B0600070205080204" pitchFamily="50" charset="-128"/>
              </a:rPr>
              <a:t>PeV</a:t>
            </a:r>
            <a:r>
              <a:rPr lang="en-US" altLang="ja-JP" dirty="0">
                <a:solidFill>
                  <a:prstClr val="black"/>
                </a:solidFill>
                <a:latin typeface="Calibri"/>
                <a:ea typeface="ＭＳ Ｐゴシック" panose="020B0600070205080204" pitchFamily="50" charset="-128"/>
              </a:rPr>
              <a:t> (10</a:t>
            </a:r>
            <a:r>
              <a:rPr lang="en-US" altLang="ja-JP" baseline="30000" dirty="0">
                <a:solidFill>
                  <a:prstClr val="black"/>
                </a:solidFill>
                <a:latin typeface="Calibri"/>
                <a:ea typeface="ＭＳ Ｐゴシック" panose="020B0600070205080204" pitchFamily="50" charset="-128"/>
              </a:rPr>
              <a:t>2.6</a:t>
            </a:r>
            <a:r>
              <a:rPr lang="en-US" altLang="ja-JP" dirty="0">
                <a:solidFill>
                  <a:prstClr val="black"/>
                </a:solidFill>
                <a:latin typeface="Calibri"/>
                <a:ea typeface="ＭＳ Ｐゴシック" panose="020B0600070205080204" pitchFamily="50" charset="-128"/>
              </a:rPr>
              <a:t> </a:t>
            </a:r>
            <a:r>
              <a:rPr lang="en-US" altLang="ja-JP" dirty="0" err="1">
                <a:solidFill>
                  <a:prstClr val="black"/>
                </a:solidFill>
                <a:latin typeface="Calibri"/>
                <a:ea typeface="ＭＳ Ｐゴシック" panose="020B0600070205080204" pitchFamily="50" charset="-128"/>
              </a:rPr>
              <a:t>TeV</a:t>
            </a:r>
            <a:r>
              <a:rPr lang="en-US" altLang="ja-JP" dirty="0">
                <a:solidFill>
                  <a:prstClr val="black"/>
                </a:solidFill>
                <a:latin typeface="Calibri"/>
                <a:ea typeface="ＭＳ Ｐゴシック" panose="020B0600070205080204" pitchFamily="50" charset="-128"/>
              </a:rPr>
              <a:t>)</a:t>
            </a:r>
          </a:p>
          <a:p>
            <a:pPr defTabSz="457177"/>
            <a:r>
              <a:rPr lang="en-US" altLang="ja-JP" dirty="0">
                <a:solidFill>
                  <a:prstClr val="black"/>
                </a:solidFill>
                <a:latin typeface="Calibri"/>
                <a:ea typeface="ＭＳ Ｐゴシック" panose="020B0600070205080204" pitchFamily="50" charset="-128"/>
              </a:rPr>
              <a:t>38 events in our </a:t>
            </a:r>
            <a:r>
              <a:rPr lang="en-US" altLang="ja-JP" dirty="0" err="1">
                <a:solidFill>
                  <a:prstClr val="black"/>
                </a:solidFill>
                <a:latin typeface="Calibri"/>
                <a:ea typeface="ＭＳ Ｐゴシック" panose="020B0600070205080204" pitchFamily="50" charset="-128"/>
              </a:rPr>
              <a:t>FoV</a:t>
            </a:r>
            <a:endParaRPr lang="ja-JP" altLang="en-US" dirty="0">
              <a:solidFill>
                <a:prstClr val="black"/>
              </a:solidFill>
              <a:latin typeface="Calibri"/>
              <a:ea typeface="ＭＳ Ｐゴシック" panose="020B0600070205080204" pitchFamily="50" charset="-128"/>
            </a:endParaRPr>
          </a:p>
        </p:txBody>
      </p:sp>
      <p:sp>
        <p:nvSpPr>
          <p:cNvPr id="8" name="テキスト ボックス 7">
            <a:extLst>
              <a:ext uri="{FF2B5EF4-FFF2-40B4-BE49-F238E27FC236}">
                <a16:creationId xmlns:a16="http://schemas.microsoft.com/office/drawing/2014/main" id="{B143833C-2AA8-7E4A-953A-8229FD594DC2}"/>
              </a:ext>
            </a:extLst>
          </p:cNvPr>
          <p:cNvSpPr txBox="1"/>
          <p:nvPr/>
        </p:nvSpPr>
        <p:spPr>
          <a:xfrm>
            <a:off x="1401056" y="610756"/>
            <a:ext cx="2292807" cy="369332"/>
          </a:xfrm>
          <a:prstGeom prst="rect">
            <a:avLst/>
          </a:prstGeom>
          <a:noFill/>
        </p:spPr>
        <p:txBody>
          <a:bodyPr wrap="none" rtlCol="0">
            <a:spAutoFit/>
          </a:bodyPr>
          <a:lstStyle/>
          <a:p>
            <a:pPr defTabSz="457177"/>
            <a:r>
              <a:rPr lang="en-US" altLang="ja-JP" dirty="0">
                <a:solidFill>
                  <a:prstClr val="black"/>
                </a:solidFill>
                <a:latin typeface="Calibri"/>
                <a:ea typeface="ＭＳ Ｐゴシック" panose="020B0600070205080204" pitchFamily="50" charset="-128"/>
              </a:rPr>
              <a:t>Equatorial coordinates</a:t>
            </a:r>
            <a:endParaRPr lang="ja-JP" altLang="en-US" dirty="0">
              <a:solidFill>
                <a:prstClr val="black"/>
              </a:solidFill>
              <a:latin typeface="Calibri"/>
              <a:ea typeface="ＭＳ Ｐゴシック" panose="020B0600070205080204" pitchFamily="50" charset="-128"/>
            </a:endParaRPr>
          </a:p>
        </p:txBody>
      </p:sp>
      <p:pic>
        <p:nvPicPr>
          <p:cNvPr id="4" name="図 3">
            <a:extLst>
              <a:ext uri="{FF2B5EF4-FFF2-40B4-BE49-F238E27FC236}">
                <a16:creationId xmlns:a16="http://schemas.microsoft.com/office/drawing/2014/main" id="{C4D7963C-D5F3-E049-8481-C4C5ED20C732}"/>
              </a:ext>
            </a:extLst>
          </p:cNvPr>
          <p:cNvPicPr>
            <a:picLocks noChangeAspect="1"/>
          </p:cNvPicPr>
          <p:nvPr/>
        </p:nvPicPr>
        <p:blipFill>
          <a:blip r:embed="rId3"/>
          <a:stretch>
            <a:fillRect/>
          </a:stretch>
        </p:blipFill>
        <p:spPr>
          <a:xfrm>
            <a:off x="3593462" y="28854"/>
            <a:ext cx="4827233" cy="6858000"/>
          </a:xfrm>
          <a:prstGeom prst="rect">
            <a:avLst/>
          </a:prstGeom>
        </p:spPr>
      </p:pic>
      <p:sp>
        <p:nvSpPr>
          <p:cNvPr id="10" name="テキスト ボックス 9">
            <a:extLst>
              <a:ext uri="{FF2B5EF4-FFF2-40B4-BE49-F238E27FC236}">
                <a16:creationId xmlns:a16="http://schemas.microsoft.com/office/drawing/2014/main" id="{1D753977-092A-854E-ACD6-43DB94729AB8}"/>
              </a:ext>
            </a:extLst>
          </p:cNvPr>
          <p:cNvSpPr txBox="1"/>
          <p:nvPr/>
        </p:nvSpPr>
        <p:spPr>
          <a:xfrm>
            <a:off x="141505" y="4312230"/>
            <a:ext cx="3381054" cy="646331"/>
          </a:xfrm>
          <a:prstGeom prst="rect">
            <a:avLst/>
          </a:prstGeom>
          <a:noFill/>
        </p:spPr>
        <p:txBody>
          <a:bodyPr wrap="none" rtlCol="0">
            <a:spAutoFit/>
          </a:bodyPr>
          <a:lstStyle/>
          <a:p>
            <a:pPr defTabSz="457177"/>
            <a:r>
              <a:rPr lang="en-US" altLang="ja-JP" dirty="0">
                <a:solidFill>
                  <a:prstClr val="black"/>
                </a:solidFill>
                <a:latin typeface="Calibri"/>
                <a:ea typeface="ＭＳ Ｐゴシック" panose="020B0600070205080204" pitchFamily="50" charset="-128"/>
                <a:sym typeface="Wingdings" pitchFamily="2" charset="2"/>
              </a:rPr>
              <a:t>Not from known </a:t>
            </a:r>
            <a:r>
              <a:rPr lang="en-US" altLang="ja-JP" dirty="0" err="1">
                <a:solidFill>
                  <a:prstClr val="black"/>
                </a:solidFill>
                <a:latin typeface="Calibri"/>
                <a:ea typeface="ＭＳ Ｐゴシック" panose="020B0600070205080204" pitchFamily="50" charset="-128"/>
              </a:rPr>
              <a:t>TeV</a:t>
            </a:r>
            <a:r>
              <a:rPr lang="en-US" altLang="ja-JP" dirty="0">
                <a:solidFill>
                  <a:prstClr val="black"/>
                </a:solidFill>
                <a:latin typeface="Calibri"/>
                <a:ea typeface="ＭＳ Ｐゴシック" panose="020B0600070205080204" pitchFamily="50" charset="-128"/>
              </a:rPr>
              <a:t> sources!</a:t>
            </a:r>
          </a:p>
          <a:p>
            <a:pPr defTabSz="457177"/>
            <a:r>
              <a:rPr lang="en-US" altLang="ja-JP" dirty="0">
                <a:solidFill>
                  <a:prstClr val="black"/>
                </a:solidFill>
                <a:latin typeface="Calibri"/>
                <a:ea typeface="ＭＳ Ｐゴシック" panose="020B0600070205080204" pitchFamily="50" charset="-128"/>
              </a:rPr>
              <a:t>&amp; No signal &gt; 10 </a:t>
            </a:r>
            <a:r>
              <a:rPr lang="en-US" altLang="ja-JP" dirty="0" err="1">
                <a:solidFill>
                  <a:prstClr val="black"/>
                </a:solidFill>
                <a:latin typeface="Calibri"/>
                <a:ea typeface="ＭＳ Ｐゴシック" panose="020B0600070205080204" pitchFamily="50" charset="-128"/>
              </a:rPr>
              <a:t>TeV</a:t>
            </a:r>
            <a:r>
              <a:rPr lang="en-US" altLang="ja-JP" dirty="0">
                <a:solidFill>
                  <a:prstClr val="black"/>
                </a:solidFill>
                <a:latin typeface="Calibri"/>
                <a:ea typeface="ＭＳ Ｐゴシック" panose="020B0600070205080204" pitchFamily="50" charset="-128"/>
              </a:rPr>
              <a:t> around them</a:t>
            </a:r>
          </a:p>
        </p:txBody>
      </p:sp>
      <p:sp>
        <p:nvSpPr>
          <p:cNvPr id="14" name="テキスト ボックス 13">
            <a:extLst>
              <a:ext uri="{FF2B5EF4-FFF2-40B4-BE49-F238E27FC236}">
                <a16:creationId xmlns:a16="http://schemas.microsoft.com/office/drawing/2014/main" id="{862E3A62-383F-864B-93FC-D0EA72C54FB1}"/>
              </a:ext>
            </a:extLst>
          </p:cNvPr>
          <p:cNvSpPr txBox="1"/>
          <p:nvPr/>
        </p:nvSpPr>
        <p:spPr>
          <a:xfrm>
            <a:off x="5057381" y="1554768"/>
            <a:ext cx="2133599" cy="477054"/>
          </a:xfrm>
          <a:prstGeom prst="rect">
            <a:avLst/>
          </a:prstGeom>
          <a:noFill/>
        </p:spPr>
        <p:txBody>
          <a:bodyPr wrap="square">
            <a:spAutoFit/>
          </a:bodyPr>
          <a:lstStyle/>
          <a:p>
            <a:r>
              <a:rPr lang="en-US" altLang="ja-JP" sz="2500" b="1" dirty="0"/>
              <a:t>100 – 158 </a:t>
            </a:r>
            <a:r>
              <a:rPr lang="en-US" altLang="ja-JP" sz="2500" b="1" dirty="0" err="1"/>
              <a:t>TeV</a:t>
            </a:r>
            <a:endParaRPr lang="ja-JP" altLang="en-US" sz="2500" b="1"/>
          </a:p>
        </p:txBody>
      </p:sp>
      <p:sp>
        <p:nvSpPr>
          <p:cNvPr id="15" name="テキスト ボックス 14">
            <a:extLst>
              <a:ext uri="{FF2B5EF4-FFF2-40B4-BE49-F238E27FC236}">
                <a16:creationId xmlns:a16="http://schemas.microsoft.com/office/drawing/2014/main" id="{41D91271-515C-4F44-B625-9C67F0538334}"/>
              </a:ext>
            </a:extLst>
          </p:cNvPr>
          <p:cNvSpPr txBox="1"/>
          <p:nvPr/>
        </p:nvSpPr>
        <p:spPr>
          <a:xfrm>
            <a:off x="92081" y="6517522"/>
            <a:ext cx="4575291" cy="369332"/>
          </a:xfrm>
          <a:prstGeom prst="rect">
            <a:avLst/>
          </a:prstGeom>
          <a:noFill/>
        </p:spPr>
        <p:txBody>
          <a:bodyPr wrap="none" rtlCol="0">
            <a:spAutoFit/>
          </a:bodyPr>
          <a:lstStyle/>
          <a:p>
            <a:r>
              <a:rPr kumimoji="1" lang="en-US" altLang="ja-JP" b="1" i="1" dirty="0">
                <a:solidFill>
                  <a:schemeClr val="accent6"/>
                </a:solidFill>
              </a:rPr>
              <a:t>M. </a:t>
            </a:r>
            <a:r>
              <a:rPr kumimoji="1" lang="en-US" altLang="ja-JP" b="1" i="1" dirty="0" err="1">
                <a:solidFill>
                  <a:schemeClr val="accent6"/>
                </a:solidFill>
              </a:rPr>
              <a:t>Amenomori</a:t>
            </a:r>
            <a:r>
              <a:rPr kumimoji="1" lang="en-US" altLang="ja-JP" b="1" i="1" dirty="0">
                <a:solidFill>
                  <a:schemeClr val="accent6"/>
                </a:solidFill>
              </a:rPr>
              <a:t> et al., PRL, 126, 141101 (2021)</a:t>
            </a:r>
            <a:endParaRPr kumimoji="1" lang="ja-JP" altLang="en-US" b="1" i="1">
              <a:solidFill>
                <a:schemeClr val="accent6"/>
              </a:solidFill>
            </a:endParaRPr>
          </a:p>
        </p:txBody>
      </p:sp>
      <p:sp>
        <p:nvSpPr>
          <p:cNvPr id="17" name="テキスト ボックス 16">
            <a:extLst>
              <a:ext uri="{FF2B5EF4-FFF2-40B4-BE49-F238E27FC236}">
                <a16:creationId xmlns:a16="http://schemas.microsoft.com/office/drawing/2014/main" id="{46AAF617-66DE-BA42-8066-25FDD341CF5D}"/>
              </a:ext>
            </a:extLst>
          </p:cNvPr>
          <p:cNvSpPr txBox="1"/>
          <p:nvPr/>
        </p:nvSpPr>
        <p:spPr>
          <a:xfrm>
            <a:off x="5057380" y="3896002"/>
            <a:ext cx="2133599" cy="477054"/>
          </a:xfrm>
          <a:prstGeom prst="rect">
            <a:avLst/>
          </a:prstGeom>
          <a:noFill/>
        </p:spPr>
        <p:txBody>
          <a:bodyPr wrap="square">
            <a:spAutoFit/>
          </a:bodyPr>
          <a:lstStyle/>
          <a:p>
            <a:r>
              <a:rPr lang="en-US" altLang="ja-JP" sz="2500" b="1" dirty="0"/>
              <a:t>158 – 398 </a:t>
            </a:r>
            <a:r>
              <a:rPr lang="en-US" altLang="ja-JP" sz="2500" b="1" dirty="0" err="1"/>
              <a:t>TeV</a:t>
            </a:r>
            <a:endParaRPr lang="ja-JP" altLang="en-US" sz="2500" b="1"/>
          </a:p>
        </p:txBody>
      </p:sp>
      <p:sp>
        <p:nvSpPr>
          <p:cNvPr id="18" name="テキスト ボックス 17">
            <a:extLst>
              <a:ext uri="{FF2B5EF4-FFF2-40B4-BE49-F238E27FC236}">
                <a16:creationId xmlns:a16="http://schemas.microsoft.com/office/drawing/2014/main" id="{8910E867-6FF7-4448-8E3E-95B7FB916CDA}"/>
              </a:ext>
            </a:extLst>
          </p:cNvPr>
          <p:cNvSpPr txBox="1"/>
          <p:nvPr/>
        </p:nvSpPr>
        <p:spPr>
          <a:xfrm>
            <a:off x="4947979" y="6076383"/>
            <a:ext cx="2318669" cy="477054"/>
          </a:xfrm>
          <a:prstGeom prst="rect">
            <a:avLst/>
          </a:prstGeom>
          <a:noFill/>
        </p:spPr>
        <p:txBody>
          <a:bodyPr wrap="square">
            <a:spAutoFit/>
          </a:bodyPr>
          <a:lstStyle/>
          <a:p>
            <a:r>
              <a:rPr lang="en-US" altLang="ja-JP" sz="2500" b="1" dirty="0"/>
              <a:t>398 – 1000 </a:t>
            </a:r>
            <a:r>
              <a:rPr lang="en-US" altLang="ja-JP" sz="2500" b="1" dirty="0" err="1"/>
              <a:t>TeV</a:t>
            </a:r>
            <a:endParaRPr lang="ja-JP" altLang="en-US" sz="2500" b="1"/>
          </a:p>
        </p:txBody>
      </p:sp>
    </p:spTree>
    <p:extLst>
      <p:ext uri="{BB962C8B-B14F-4D97-AF65-F5344CB8AC3E}">
        <p14:creationId xmlns:p14="http://schemas.microsoft.com/office/powerpoint/2010/main" val="19446155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38680FF4-7DC0-45FF-BBD2-99E751E8C9BA}"/>
              </a:ext>
            </a:extLst>
          </p:cNvPr>
          <p:cNvSpPr>
            <a:spLocks noGrp="1"/>
          </p:cNvSpPr>
          <p:nvPr>
            <p:ph type="sldNum" sz="quarter" idx="12"/>
          </p:nvPr>
        </p:nvSpPr>
        <p:spPr/>
        <p:txBody>
          <a:bodyPr/>
          <a:lstStyle/>
          <a:p>
            <a:fld id="{6CF7F643-DE0F-324F-AACE-F41B7872FB7C}" type="slidenum">
              <a:rPr kumimoji="1" lang="ja-JP" altLang="en-US" smtClean="0"/>
              <a:t>17</a:t>
            </a:fld>
            <a:endParaRPr kumimoji="1" lang="ja-JP" altLang="en-US"/>
          </a:p>
        </p:txBody>
      </p:sp>
      <p:pic>
        <p:nvPicPr>
          <p:cNvPr id="7" name="図 6" descr="グラフ&#10;&#10;自動的に生成された説明">
            <a:extLst>
              <a:ext uri="{FF2B5EF4-FFF2-40B4-BE49-F238E27FC236}">
                <a16:creationId xmlns:a16="http://schemas.microsoft.com/office/drawing/2014/main" id="{1BE7F5DB-EC37-454E-8FA7-92AA9DB2AF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853" y="1410194"/>
            <a:ext cx="7195361" cy="4643604"/>
          </a:xfrm>
          <a:prstGeom prst="rect">
            <a:avLst/>
          </a:prstGeom>
        </p:spPr>
      </p:pic>
      <p:sp>
        <p:nvSpPr>
          <p:cNvPr id="2" name="テキスト ボックス 1">
            <a:extLst>
              <a:ext uri="{FF2B5EF4-FFF2-40B4-BE49-F238E27FC236}">
                <a16:creationId xmlns:a16="http://schemas.microsoft.com/office/drawing/2014/main" id="{BB877255-85D0-411F-ACED-44F9FE9F4B34}"/>
              </a:ext>
            </a:extLst>
          </p:cNvPr>
          <p:cNvSpPr txBox="1"/>
          <p:nvPr/>
        </p:nvSpPr>
        <p:spPr>
          <a:xfrm>
            <a:off x="11839" y="17726"/>
            <a:ext cx="9331287" cy="461665"/>
          </a:xfrm>
          <a:prstGeom prst="rect">
            <a:avLst/>
          </a:prstGeom>
          <a:noFill/>
        </p:spPr>
        <p:txBody>
          <a:bodyPr wrap="square" rtlCol="0">
            <a:spAutoFit/>
          </a:bodyPr>
          <a:lstStyle/>
          <a:p>
            <a:r>
              <a:rPr lang="en-US" altLang="ja-JP" sz="2400" u="sng" dirty="0"/>
              <a:t>Distribution of distance to the closest </a:t>
            </a:r>
            <a:r>
              <a:rPr lang="en-US" altLang="ja-JP" sz="2400" u="sng" dirty="0" err="1"/>
              <a:t>TeV</a:t>
            </a:r>
            <a:r>
              <a:rPr lang="en-US" altLang="ja-JP" sz="2400" u="sng" dirty="0"/>
              <a:t> source for events &gt; 0.398 </a:t>
            </a:r>
            <a:r>
              <a:rPr lang="en-US" altLang="ja-JP" sz="2400" u="sng" dirty="0" err="1"/>
              <a:t>PeV</a:t>
            </a:r>
            <a:endParaRPr lang="ja-JP" altLang="en-US" sz="2400" u="sng" dirty="0"/>
          </a:p>
        </p:txBody>
      </p:sp>
      <p:sp>
        <p:nvSpPr>
          <p:cNvPr id="3" name="テキスト ボックス 2">
            <a:extLst>
              <a:ext uri="{FF2B5EF4-FFF2-40B4-BE49-F238E27FC236}">
                <a16:creationId xmlns:a16="http://schemas.microsoft.com/office/drawing/2014/main" id="{7797148A-DCE2-4C9D-8206-5A419ACAEEC2}"/>
              </a:ext>
            </a:extLst>
          </p:cNvPr>
          <p:cNvSpPr txBox="1"/>
          <p:nvPr/>
        </p:nvSpPr>
        <p:spPr>
          <a:xfrm>
            <a:off x="291333" y="6090825"/>
            <a:ext cx="8772300" cy="438582"/>
          </a:xfrm>
          <a:prstGeom prst="rect">
            <a:avLst/>
          </a:prstGeom>
          <a:noFill/>
        </p:spPr>
        <p:txBody>
          <a:bodyPr wrap="square" rtlCol="0">
            <a:spAutoFit/>
          </a:bodyPr>
          <a:lstStyle/>
          <a:p>
            <a:r>
              <a:rPr lang="en-US" altLang="ja-JP" sz="2250" dirty="0">
                <a:solidFill>
                  <a:srgbClr val="FF0000"/>
                </a:solidFill>
              </a:rPr>
              <a:t>               no peak around 0 -&gt; no correlation with known </a:t>
            </a:r>
            <a:r>
              <a:rPr lang="en-US" altLang="ja-JP" sz="2250" dirty="0" err="1">
                <a:solidFill>
                  <a:srgbClr val="FF0000"/>
                </a:solidFill>
              </a:rPr>
              <a:t>TeV</a:t>
            </a:r>
            <a:r>
              <a:rPr lang="en-US" altLang="ja-JP" sz="2250" dirty="0">
                <a:solidFill>
                  <a:srgbClr val="FF0000"/>
                </a:solidFill>
              </a:rPr>
              <a:t> sources</a:t>
            </a:r>
            <a:endParaRPr lang="ja-JP" altLang="en-US" sz="2250" dirty="0">
              <a:solidFill>
                <a:srgbClr val="FF0000"/>
              </a:solidFill>
            </a:endParaRPr>
          </a:p>
        </p:txBody>
      </p:sp>
      <p:sp>
        <p:nvSpPr>
          <p:cNvPr id="9" name="正方形/長方形 8">
            <a:extLst>
              <a:ext uri="{FF2B5EF4-FFF2-40B4-BE49-F238E27FC236}">
                <a16:creationId xmlns:a16="http://schemas.microsoft.com/office/drawing/2014/main" id="{B8D59717-B03B-4DED-9AB7-70C63835BD5C}"/>
              </a:ext>
            </a:extLst>
          </p:cNvPr>
          <p:cNvSpPr/>
          <p:nvPr/>
        </p:nvSpPr>
        <p:spPr>
          <a:xfrm>
            <a:off x="2260023" y="6501995"/>
            <a:ext cx="5645673" cy="369332"/>
          </a:xfrm>
          <a:prstGeom prst="rect">
            <a:avLst/>
          </a:prstGeom>
        </p:spPr>
        <p:txBody>
          <a:bodyPr wrap="square">
            <a:spAutoFit/>
          </a:bodyPr>
          <a:lstStyle/>
          <a:p>
            <a:pPr defTabSz="457177"/>
            <a:r>
              <a:rPr lang="en" altLang="ja-JP" i="1" dirty="0">
                <a:solidFill>
                  <a:srgbClr val="C00000"/>
                </a:solidFill>
                <a:latin typeface="Times New Roman" panose="02020603050405020304" pitchFamily="18" charset="0"/>
                <a:ea typeface="ＭＳ Ｐゴシック" panose="020B0600070205080204" pitchFamily="50" charset="-128"/>
                <a:cs typeface="Times New Roman" panose="02020603050405020304" pitchFamily="18" charset="0"/>
              </a:rPr>
              <a:t>Diffuse Model: Lipari &amp; Vernetto, PRD 98, 143003, (</a:t>
            </a:r>
            <a:r>
              <a:rPr lang="en-US" altLang="ja-JP" i="1" dirty="0">
                <a:solidFill>
                  <a:srgbClr val="C00000"/>
                </a:solidFill>
                <a:latin typeface="Times New Roman" panose="02020603050405020304" pitchFamily="18" charset="0"/>
                <a:ea typeface="ＭＳ Ｐゴシック" panose="020B0600070205080204" pitchFamily="50" charset="-128"/>
                <a:cs typeface="Times New Roman" panose="02020603050405020304" pitchFamily="18" charset="0"/>
              </a:rPr>
              <a:t>2018) </a:t>
            </a:r>
            <a:endParaRPr lang="ja-JP" altLang="en-US" i="1" dirty="0">
              <a:solidFill>
                <a:srgbClr val="C00000"/>
              </a:solidFill>
              <a:latin typeface="Times New Roman" panose="02020603050405020304" pitchFamily="18" charset="0"/>
              <a:ea typeface="ＭＳ Ｐゴシック" panose="020B0600070205080204" pitchFamily="50" charset="-128"/>
              <a:cs typeface="Times New Roman" panose="02020603050405020304" pitchFamily="18" charset="0"/>
            </a:endParaRPr>
          </a:p>
        </p:txBody>
      </p:sp>
      <p:cxnSp>
        <p:nvCxnSpPr>
          <p:cNvPr id="6" name="直線矢印コネクタ 5">
            <a:extLst>
              <a:ext uri="{FF2B5EF4-FFF2-40B4-BE49-F238E27FC236}">
                <a16:creationId xmlns:a16="http://schemas.microsoft.com/office/drawing/2014/main" id="{E2A5EA9D-E87C-4934-8B56-691E24579933}"/>
              </a:ext>
            </a:extLst>
          </p:cNvPr>
          <p:cNvCxnSpPr/>
          <p:nvPr/>
        </p:nvCxnSpPr>
        <p:spPr>
          <a:xfrm flipV="1">
            <a:off x="1888629" y="5539156"/>
            <a:ext cx="0" cy="665918"/>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42CE7536-8FFC-7F48-A6D1-42B6FCA831CC}"/>
              </a:ext>
            </a:extLst>
          </p:cNvPr>
          <p:cNvSpPr txBox="1"/>
          <p:nvPr/>
        </p:nvSpPr>
        <p:spPr>
          <a:xfrm>
            <a:off x="4677482" y="452870"/>
            <a:ext cx="4575291" cy="369332"/>
          </a:xfrm>
          <a:prstGeom prst="rect">
            <a:avLst/>
          </a:prstGeom>
          <a:noFill/>
        </p:spPr>
        <p:txBody>
          <a:bodyPr wrap="none" rtlCol="0">
            <a:spAutoFit/>
          </a:bodyPr>
          <a:lstStyle/>
          <a:p>
            <a:r>
              <a:rPr kumimoji="1" lang="en-US" altLang="ja-JP" b="1" i="1" dirty="0">
                <a:solidFill>
                  <a:schemeClr val="accent6"/>
                </a:solidFill>
              </a:rPr>
              <a:t>M. </a:t>
            </a:r>
            <a:r>
              <a:rPr kumimoji="1" lang="en-US" altLang="ja-JP" b="1" i="1" dirty="0" err="1">
                <a:solidFill>
                  <a:schemeClr val="accent6"/>
                </a:solidFill>
              </a:rPr>
              <a:t>Amenomori</a:t>
            </a:r>
            <a:r>
              <a:rPr kumimoji="1" lang="en-US" altLang="ja-JP" b="1" i="1" dirty="0">
                <a:solidFill>
                  <a:schemeClr val="accent6"/>
                </a:solidFill>
              </a:rPr>
              <a:t> et al., PRL, 126, 141101 (2021)</a:t>
            </a:r>
            <a:endParaRPr kumimoji="1" lang="ja-JP" altLang="en-US" b="1" i="1">
              <a:solidFill>
                <a:schemeClr val="accent6"/>
              </a:solidFill>
            </a:endParaRPr>
          </a:p>
        </p:txBody>
      </p:sp>
    </p:spTree>
    <p:extLst>
      <p:ext uri="{BB962C8B-B14F-4D97-AF65-F5344CB8AC3E}">
        <p14:creationId xmlns:p14="http://schemas.microsoft.com/office/powerpoint/2010/main" val="3430335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グラフィカル ユーザー インターフェイス, グラフ, 箱ひげ図&#10;&#10;自動的に生成された説明">
            <a:extLst>
              <a:ext uri="{FF2B5EF4-FFF2-40B4-BE49-F238E27FC236}">
                <a16:creationId xmlns:a16="http://schemas.microsoft.com/office/drawing/2014/main" id="{CD5255C8-E035-419B-BD57-F595BAEBC9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3001" y="819954"/>
            <a:ext cx="3614297" cy="5853113"/>
          </a:xfrm>
          <a:prstGeom prst="rect">
            <a:avLst/>
          </a:prstGeom>
          <a:noFill/>
        </p:spPr>
      </p:pic>
      <p:sp>
        <p:nvSpPr>
          <p:cNvPr id="4" name="スライド番号プレースホルダー 3">
            <a:extLst>
              <a:ext uri="{FF2B5EF4-FFF2-40B4-BE49-F238E27FC236}">
                <a16:creationId xmlns:a16="http://schemas.microsoft.com/office/drawing/2014/main" id="{FA7F92C4-B0AB-47F0-AD2D-E99AD6FD17A8}"/>
              </a:ext>
            </a:extLst>
          </p:cNvPr>
          <p:cNvSpPr>
            <a:spLocks noGrp="1"/>
          </p:cNvSpPr>
          <p:nvPr>
            <p:ph type="sldNum" sz="quarter" idx="12"/>
          </p:nvPr>
        </p:nvSpPr>
        <p:spPr/>
        <p:txBody>
          <a:bodyPr anchor="ctr">
            <a:normAutofit/>
          </a:bodyPr>
          <a:lstStyle/>
          <a:p>
            <a:pPr>
              <a:spcAft>
                <a:spcPts val="422"/>
              </a:spcAft>
            </a:pPr>
            <a:fld id="{6CF7F643-DE0F-324F-AACE-F41B7872FB7C}" type="slidenum">
              <a:rPr kumimoji="1" lang="ja-JP" altLang="en-US" smtClean="0"/>
              <a:pPr>
                <a:spcAft>
                  <a:spcPts val="422"/>
                </a:spcAft>
              </a:pPr>
              <a:t>18</a:t>
            </a:fld>
            <a:endParaRPr kumimoji="1" lang="ja-JP" altLang="en-US"/>
          </a:p>
        </p:txBody>
      </p:sp>
      <p:sp>
        <p:nvSpPr>
          <p:cNvPr id="2" name="テキスト ボックス 1">
            <a:extLst>
              <a:ext uri="{FF2B5EF4-FFF2-40B4-BE49-F238E27FC236}">
                <a16:creationId xmlns:a16="http://schemas.microsoft.com/office/drawing/2014/main" id="{8F48C7C7-CED8-4651-8F25-6A6CB5AC3B5B}"/>
              </a:ext>
            </a:extLst>
          </p:cNvPr>
          <p:cNvSpPr txBox="1"/>
          <p:nvPr/>
        </p:nvSpPr>
        <p:spPr>
          <a:xfrm>
            <a:off x="2346696" y="0"/>
            <a:ext cx="5545336" cy="477054"/>
          </a:xfrm>
          <a:prstGeom prst="rect">
            <a:avLst/>
          </a:prstGeom>
          <a:noFill/>
        </p:spPr>
        <p:txBody>
          <a:bodyPr wrap="square" rtlCol="0">
            <a:spAutoFit/>
          </a:bodyPr>
          <a:lstStyle/>
          <a:p>
            <a:r>
              <a:rPr lang="en-US" altLang="ja-JP" sz="2500" u="sng" dirty="0"/>
              <a:t>Galactic latitude distributions</a:t>
            </a:r>
            <a:endParaRPr lang="ja-JP" altLang="en-US" sz="2500" u="sng" dirty="0"/>
          </a:p>
        </p:txBody>
      </p:sp>
      <p:sp>
        <p:nvSpPr>
          <p:cNvPr id="10" name="正方形/長方形 9">
            <a:extLst>
              <a:ext uri="{FF2B5EF4-FFF2-40B4-BE49-F238E27FC236}">
                <a16:creationId xmlns:a16="http://schemas.microsoft.com/office/drawing/2014/main" id="{9CD76929-DF55-426A-BC81-1D0E24A5E207}"/>
              </a:ext>
            </a:extLst>
          </p:cNvPr>
          <p:cNvSpPr/>
          <p:nvPr/>
        </p:nvSpPr>
        <p:spPr>
          <a:xfrm>
            <a:off x="5867461" y="4852839"/>
            <a:ext cx="3289662" cy="1477328"/>
          </a:xfrm>
          <a:prstGeom prst="rect">
            <a:avLst/>
          </a:prstGeom>
        </p:spPr>
        <p:txBody>
          <a:bodyPr wrap="square">
            <a:spAutoFit/>
          </a:bodyPr>
          <a:lstStyle/>
          <a:p>
            <a:pPr defTabSz="457177"/>
            <a:r>
              <a:rPr lang="en" altLang="ja-JP" dirty="0">
                <a:solidFill>
                  <a:schemeClr val="bg2">
                    <a:lumMod val="25000"/>
                  </a:schemeClr>
                </a:solidFill>
                <a:latin typeface="Times New Roman" panose="02020603050405020304" pitchFamily="18" charset="0"/>
                <a:ea typeface="ＭＳ Ｐゴシック" panose="020B0600070205080204" pitchFamily="50" charset="-128"/>
                <a:cs typeface="Times New Roman" panose="02020603050405020304" pitchFamily="18" charset="0"/>
              </a:rPr>
              <a:t>Shaded Histograms: Model shape normalized to DATA (|b|&lt;5</a:t>
            </a:r>
            <a:r>
              <a:rPr lang="en" altLang="ja-JP" baseline="30000" dirty="0">
                <a:solidFill>
                  <a:schemeClr val="bg2">
                    <a:lumMod val="25000"/>
                  </a:schemeClr>
                </a:solidFill>
                <a:latin typeface="Times New Roman" panose="02020603050405020304" pitchFamily="18" charset="0"/>
                <a:ea typeface="ＭＳ Ｐゴシック" panose="020B0600070205080204" pitchFamily="50" charset="-128"/>
                <a:cs typeface="Times New Roman" panose="02020603050405020304" pitchFamily="18" charset="0"/>
              </a:rPr>
              <a:t>o</a:t>
            </a:r>
            <a:r>
              <a:rPr lang="en" altLang="ja-JP" dirty="0">
                <a:solidFill>
                  <a:schemeClr val="bg2">
                    <a:lumMod val="25000"/>
                  </a:schemeClr>
                </a:solidFill>
                <a:latin typeface="Times New Roman" panose="02020603050405020304" pitchFamily="18" charset="0"/>
                <a:ea typeface="ＭＳ Ｐゴシック" panose="020B0600070205080204" pitchFamily="50" charset="-128"/>
                <a:cs typeface="Times New Roman" panose="02020603050405020304" pitchFamily="18" charset="0"/>
              </a:rPr>
              <a:t>)</a:t>
            </a:r>
          </a:p>
          <a:p>
            <a:pPr defTabSz="457177"/>
            <a:endParaRPr lang="en" altLang="ja-JP" dirty="0">
              <a:solidFill>
                <a:schemeClr val="bg2">
                  <a:lumMod val="25000"/>
                </a:schemeClr>
              </a:solidFill>
              <a:latin typeface="Times New Roman" panose="02020603050405020304" pitchFamily="18" charset="0"/>
              <a:ea typeface="ＭＳ Ｐゴシック" panose="020B0600070205080204" pitchFamily="50" charset="-128"/>
              <a:cs typeface="Times New Roman" panose="02020603050405020304" pitchFamily="18" charset="0"/>
            </a:endParaRPr>
          </a:p>
          <a:p>
            <a:pPr defTabSz="457177"/>
            <a:r>
              <a:rPr lang="en" altLang="ja-JP" i="1" dirty="0">
                <a:solidFill>
                  <a:schemeClr val="bg2">
                    <a:lumMod val="25000"/>
                  </a:schemeClr>
                </a:solidFill>
                <a:latin typeface="Times New Roman" panose="02020603050405020304" pitchFamily="18" charset="0"/>
                <a:ea typeface="ＭＳ Ｐゴシック" panose="020B0600070205080204" pitchFamily="50" charset="-128"/>
                <a:cs typeface="Times New Roman" panose="02020603050405020304" pitchFamily="18" charset="0"/>
              </a:rPr>
              <a:t>Model: Lipari &amp; Vernetto, </a:t>
            </a:r>
          </a:p>
          <a:p>
            <a:pPr defTabSz="457177"/>
            <a:r>
              <a:rPr lang="en" altLang="ja-JP" i="1" dirty="0">
                <a:solidFill>
                  <a:schemeClr val="bg2">
                    <a:lumMod val="25000"/>
                  </a:schemeClr>
                </a:solidFill>
                <a:latin typeface="Times New Roman" panose="02020603050405020304" pitchFamily="18" charset="0"/>
                <a:ea typeface="ＭＳ Ｐゴシック" panose="020B0600070205080204" pitchFamily="50" charset="-128"/>
                <a:cs typeface="Times New Roman" panose="02020603050405020304" pitchFamily="18" charset="0"/>
              </a:rPr>
              <a:t>PRD 98, 143003, (</a:t>
            </a:r>
            <a:r>
              <a:rPr lang="en-US" altLang="ja-JP" i="1" dirty="0">
                <a:solidFill>
                  <a:schemeClr val="bg2">
                    <a:lumMod val="25000"/>
                  </a:schemeClr>
                </a:solidFill>
                <a:latin typeface="Times New Roman" panose="02020603050405020304" pitchFamily="18" charset="0"/>
                <a:ea typeface="ＭＳ Ｐゴシック" panose="020B0600070205080204" pitchFamily="50" charset="-128"/>
                <a:cs typeface="Times New Roman" panose="02020603050405020304" pitchFamily="18" charset="0"/>
              </a:rPr>
              <a:t>2018) </a:t>
            </a:r>
            <a:endParaRPr lang="ja-JP" altLang="en-US" i="1" dirty="0">
              <a:solidFill>
                <a:schemeClr val="bg2">
                  <a:lumMod val="25000"/>
                </a:schemeClr>
              </a:solidFill>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4" name="テキスト ボックス 13">
            <a:extLst>
              <a:ext uri="{FF2B5EF4-FFF2-40B4-BE49-F238E27FC236}">
                <a16:creationId xmlns:a16="http://schemas.microsoft.com/office/drawing/2014/main" id="{43A4D355-1E7B-7543-AF76-374F4726BCA4}"/>
              </a:ext>
            </a:extLst>
          </p:cNvPr>
          <p:cNvSpPr txBox="1"/>
          <p:nvPr/>
        </p:nvSpPr>
        <p:spPr>
          <a:xfrm>
            <a:off x="109402" y="1257588"/>
            <a:ext cx="2133599" cy="477054"/>
          </a:xfrm>
          <a:prstGeom prst="rect">
            <a:avLst/>
          </a:prstGeom>
          <a:noFill/>
        </p:spPr>
        <p:txBody>
          <a:bodyPr wrap="square">
            <a:spAutoFit/>
          </a:bodyPr>
          <a:lstStyle/>
          <a:p>
            <a:r>
              <a:rPr lang="en-US" altLang="ja-JP" sz="2500" b="1" dirty="0"/>
              <a:t>100 – 158 </a:t>
            </a:r>
            <a:r>
              <a:rPr lang="en-US" altLang="ja-JP" sz="2500" b="1" dirty="0" err="1"/>
              <a:t>TeV</a:t>
            </a:r>
            <a:endParaRPr lang="ja-JP" altLang="en-US" sz="2500" b="1"/>
          </a:p>
        </p:txBody>
      </p:sp>
      <p:sp>
        <p:nvSpPr>
          <p:cNvPr id="15" name="テキスト ボックス 14">
            <a:extLst>
              <a:ext uri="{FF2B5EF4-FFF2-40B4-BE49-F238E27FC236}">
                <a16:creationId xmlns:a16="http://schemas.microsoft.com/office/drawing/2014/main" id="{38F5818E-B0AA-724F-9F78-B52F5F2B78CB}"/>
              </a:ext>
            </a:extLst>
          </p:cNvPr>
          <p:cNvSpPr txBox="1"/>
          <p:nvPr/>
        </p:nvSpPr>
        <p:spPr>
          <a:xfrm>
            <a:off x="109402" y="3294846"/>
            <a:ext cx="2133599" cy="477054"/>
          </a:xfrm>
          <a:prstGeom prst="rect">
            <a:avLst/>
          </a:prstGeom>
          <a:noFill/>
        </p:spPr>
        <p:txBody>
          <a:bodyPr wrap="square">
            <a:spAutoFit/>
          </a:bodyPr>
          <a:lstStyle/>
          <a:p>
            <a:r>
              <a:rPr lang="en-US" altLang="ja-JP" sz="2500" b="1" dirty="0"/>
              <a:t>158 – 398 </a:t>
            </a:r>
            <a:r>
              <a:rPr lang="en-US" altLang="ja-JP" sz="2500" b="1" dirty="0" err="1"/>
              <a:t>TeV</a:t>
            </a:r>
            <a:endParaRPr lang="ja-JP" altLang="en-US" sz="2500" b="1"/>
          </a:p>
        </p:txBody>
      </p:sp>
      <p:sp>
        <p:nvSpPr>
          <p:cNvPr id="16" name="テキスト ボックス 15">
            <a:extLst>
              <a:ext uri="{FF2B5EF4-FFF2-40B4-BE49-F238E27FC236}">
                <a16:creationId xmlns:a16="http://schemas.microsoft.com/office/drawing/2014/main" id="{86C20593-1AD1-AC44-B3FB-9DC399E30D97}"/>
              </a:ext>
            </a:extLst>
          </p:cNvPr>
          <p:cNvSpPr txBox="1"/>
          <p:nvPr/>
        </p:nvSpPr>
        <p:spPr>
          <a:xfrm>
            <a:off x="109402" y="5304336"/>
            <a:ext cx="2318669" cy="477054"/>
          </a:xfrm>
          <a:prstGeom prst="rect">
            <a:avLst/>
          </a:prstGeom>
          <a:noFill/>
        </p:spPr>
        <p:txBody>
          <a:bodyPr wrap="square">
            <a:spAutoFit/>
          </a:bodyPr>
          <a:lstStyle/>
          <a:p>
            <a:r>
              <a:rPr lang="en-US" altLang="ja-JP" sz="2500" b="1" dirty="0"/>
              <a:t>398 – 1000 </a:t>
            </a:r>
            <a:r>
              <a:rPr lang="en-US" altLang="ja-JP" sz="2500" b="1" dirty="0" err="1"/>
              <a:t>TeV</a:t>
            </a:r>
            <a:endParaRPr lang="ja-JP" altLang="en-US" sz="2500" b="1"/>
          </a:p>
        </p:txBody>
      </p:sp>
      <p:sp>
        <p:nvSpPr>
          <p:cNvPr id="17" name="テキスト ボックス 16">
            <a:extLst>
              <a:ext uri="{FF2B5EF4-FFF2-40B4-BE49-F238E27FC236}">
                <a16:creationId xmlns:a16="http://schemas.microsoft.com/office/drawing/2014/main" id="{CE47AFF7-28DA-6140-8E38-70B85E81D52E}"/>
              </a:ext>
            </a:extLst>
          </p:cNvPr>
          <p:cNvSpPr txBox="1"/>
          <p:nvPr/>
        </p:nvSpPr>
        <p:spPr>
          <a:xfrm>
            <a:off x="4568709" y="343167"/>
            <a:ext cx="4575291" cy="369332"/>
          </a:xfrm>
          <a:prstGeom prst="rect">
            <a:avLst/>
          </a:prstGeom>
          <a:noFill/>
        </p:spPr>
        <p:txBody>
          <a:bodyPr wrap="none" rtlCol="0">
            <a:spAutoFit/>
          </a:bodyPr>
          <a:lstStyle/>
          <a:p>
            <a:r>
              <a:rPr kumimoji="1" lang="en-US" altLang="ja-JP" b="1" i="1" dirty="0">
                <a:solidFill>
                  <a:schemeClr val="accent6"/>
                </a:solidFill>
              </a:rPr>
              <a:t>M. </a:t>
            </a:r>
            <a:r>
              <a:rPr kumimoji="1" lang="en-US" altLang="ja-JP" b="1" i="1" dirty="0" err="1">
                <a:solidFill>
                  <a:schemeClr val="accent6"/>
                </a:solidFill>
              </a:rPr>
              <a:t>Amenomori</a:t>
            </a:r>
            <a:r>
              <a:rPr kumimoji="1" lang="en-US" altLang="ja-JP" b="1" i="1" dirty="0">
                <a:solidFill>
                  <a:schemeClr val="accent6"/>
                </a:solidFill>
              </a:rPr>
              <a:t> et al., PRL, 126, 141101 (2021)</a:t>
            </a:r>
            <a:endParaRPr kumimoji="1" lang="ja-JP" altLang="en-US" b="1" i="1">
              <a:solidFill>
                <a:schemeClr val="accent6"/>
              </a:solidFill>
            </a:endParaRPr>
          </a:p>
        </p:txBody>
      </p:sp>
    </p:spTree>
    <p:extLst>
      <p:ext uri="{BB962C8B-B14F-4D97-AF65-F5344CB8AC3E}">
        <p14:creationId xmlns:p14="http://schemas.microsoft.com/office/powerpoint/2010/main" val="278095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88BF9E4-B93C-437D-94BD-8B6A5B26D2B4}"/>
              </a:ext>
            </a:extLst>
          </p:cNvPr>
          <p:cNvSpPr>
            <a:spLocks noGrp="1"/>
          </p:cNvSpPr>
          <p:nvPr>
            <p:ph type="sldNum" sz="quarter" idx="12"/>
          </p:nvPr>
        </p:nvSpPr>
        <p:spPr/>
        <p:txBody>
          <a:bodyPr/>
          <a:lstStyle/>
          <a:p>
            <a:fld id="{6CF7F643-DE0F-324F-AACE-F41B7872FB7C}" type="slidenum">
              <a:rPr kumimoji="1" lang="ja-JP" altLang="en-US" smtClean="0"/>
              <a:t>19</a:t>
            </a:fld>
            <a:endParaRPr kumimoji="1" lang="ja-JP" altLang="en-US"/>
          </a:p>
        </p:txBody>
      </p:sp>
      <p:pic>
        <p:nvPicPr>
          <p:cNvPr id="5" name="図 4" descr="テーブル&#10;&#10;自動的に生成された説明">
            <a:extLst>
              <a:ext uri="{FF2B5EF4-FFF2-40B4-BE49-F238E27FC236}">
                <a16:creationId xmlns:a16="http://schemas.microsoft.com/office/drawing/2014/main" id="{D578DCD1-67DA-481C-B81E-1899B91F4C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43637"/>
            <a:ext cx="9144000" cy="3996266"/>
          </a:xfrm>
          <a:prstGeom prst="rect">
            <a:avLst/>
          </a:prstGeom>
        </p:spPr>
      </p:pic>
      <p:sp>
        <p:nvSpPr>
          <p:cNvPr id="4" name="テキスト ボックス 3">
            <a:extLst>
              <a:ext uri="{FF2B5EF4-FFF2-40B4-BE49-F238E27FC236}">
                <a16:creationId xmlns:a16="http://schemas.microsoft.com/office/drawing/2014/main" id="{AAA75E8C-1D37-4E55-9ABF-DBD5367A87EC}"/>
              </a:ext>
            </a:extLst>
          </p:cNvPr>
          <p:cNvSpPr txBox="1"/>
          <p:nvPr/>
        </p:nvSpPr>
        <p:spPr>
          <a:xfrm>
            <a:off x="206722" y="31017"/>
            <a:ext cx="8730556" cy="861774"/>
          </a:xfrm>
          <a:prstGeom prst="rect">
            <a:avLst/>
          </a:prstGeom>
          <a:noFill/>
        </p:spPr>
        <p:txBody>
          <a:bodyPr wrap="square" rtlCol="0">
            <a:spAutoFit/>
          </a:bodyPr>
          <a:lstStyle/>
          <a:p>
            <a:pPr algn="ctr"/>
            <a:r>
              <a:rPr lang="en-US" altLang="ja-JP" sz="2500" u="sng" dirty="0"/>
              <a:t>Number of sub-</a:t>
            </a:r>
            <a:r>
              <a:rPr lang="en-US" altLang="ja-JP" sz="2500" u="sng" dirty="0" err="1"/>
              <a:t>PeV</a:t>
            </a:r>
            <a:r>
              <a:rPr lang="en-US" altLang="ja-JP" sz="2500" u="sng" dirty="0"/>
              <a:t> events in the direction of galactic plane</a:t>
            </a:r>
          </a:p>
          <a:p>
            <a:pPr algn="ctr"/>
            <a:r>
              <a:rPr lang="en-US" altLang="ja-JP" sz="2500" u="sng" dirty="0"/>
              <a:t>observed by Tibet AS+MD array</a:t>
            </a:r>
            <a:endParaRPr lang="ja-JP" altLang="en-US" sz="2500" u="sng" dirty="0"/>
          </a:p>
        </p:txBody>
      </p:sp>
      <p:sp>
        <p:nvSpPr>
          <p:cNvPr id="6" name="テキスト ボックス 5">
            <a:extLst>
              <a:ext uri="{FF2B5EF4-FFF2-40B4-BE49-F238E27FC236}">
                <a16:creationId xmlns:a16="http://schemas.microsoft.com/office/drawing/2014/main" id="{0BEC2822-BED2-4872-AD7D-7D0A76CF8852}"/>
              </a:ext>
            </a:extLst>
          </p:cNvPr>
          <p:cNvSpPr txBox="1"/>
          <p:nvPr/>
        </p:nvSpPr>
        <p:spPr>
          <a:xfrm>
            <a:off x="5394647" y="3857622"/>
            <a:ext cx="3626569" cy="287130"/>
          </a:xfrm>
          <a:prstGeom prst="rect">
            <a:avLst/>
          </a:prstGeom>
          <a:solidFill>
            <a:srgbClr val="FFFF00">
              <a:alpha val="35000"/>
            </a:srgbClr>
          </a:solidFill>
        </p:spPr>
        <p:txBody>
          <a:bodyPr wrap="square" rtlCol="0">
            <a:spAutoFit/>
          </a:bodyPr>
          <a:lstStyle/>
          <a:p>
            <a:r>
              <a:rPr lang="en-US" altLang="ja-JP" sz="1266" dirty="0"/>
              <a:t>                                                       </a:t>
            </a:r>
            <a:endParaRPr lang="ja-JP" altLang="en-US" sz="1266" dirty="0"/>
          </a:p>
        </p:txBody>
      </p:sp>
      <p:sp>
        <p:nvSpPr>
          <p:cNvPr id="7" name="テキスト ボックス 6">
            <a:extLst>
              <a:ext uri="{FF2B5EF4-FFF2-40B4-BE49-F238E27FC236}">
                <a16:creationId xmlns:a16="http://schemas.microsoft.com/office/drawing/2014/main" id="{7318F365-EF65-4E27-AB73-539CA8B1868E}"/>
              </a:ext>
            </a:extLst>
          </p:cNvPr>
          <p:cNvSpPr txBox="1"/>
          <p:nvPr/>
        </p:nvSpPr>
        <p:spPr>
          <a:xfrm>
            <a:off x="6690557" y="2875587"/>
            <a:ext cx="1071563" cy="287130"/>
          </a:xfrm>
          <a:prstGeom prst="rect">
            <a:avLst/>
          </a:prstGeom>
          <a:solidFill>
            <a:srgbClr val="FFFF00">
              <a:alpha val="35000"/>
            </a:srgbClr>
          </a:solidFill>
        </p:spPr>
        <p:txBody>
          <a:bodyPr wrap="square" rtlCol="0">
            <a:spAutoFit/>
          </a:bodyPr>
          <a:lstStyle/>
          <a:p>
            <a:r>
              <a:rPr lang="en-US" altLang="ja-JP" sz="1266" dirty="0"/>
              <a:t>                                                       </a:t>
            </a:r>
            <a:endParaRPr lang="ja-JP" altLang="en-US" sz="1266" dirty="0"/>
          </a:p>
        </p:txBody>
      </p:sp>
      <p:sp>
        <p:nvSpPr>
          <p:cNvPr id="8" name="テキスト ボックス 7">
            <a:extLst>
              <a:ext uri="{FF2B5EF4-FFF2-40B4-BE49-F238E27FC236}">
                <a16:creationId xmlns:a16="http://schemas.microsoft.com/office/drawing/2014/main" id="{14C84F8C-5D99-4A0B-872D-B9F36340AE89}"/>
              </a:ext>
            </a:extLst>
          </p:cNvPr>
          <p:cNvSpPr txBox="1"/>
          <p:nvPr/>
        </p:nvSpPr>
        <p:spPr>
          <a:xfrm>
            <a:off x="6327322" y="2367829"/>
            <a:ext cx="1307231" cy="287130"/>
          </a:xfrm>
          <a:prstGeom prst="rect">
            <a:avLst/>
          </a:prstGeom>
          <a:solidFill>
            <a:srgbClr val="FFFF00">
              <a:alpha val="35000"/>
            </a:srgbClr>
          </a:solidFill>
        </p:spPr>
        <p:txBody>
          <a:bodyPr wrap="square" rtlCol="0">
            <a:spAutoFit/>
          </a:bodyPr>
          <a:lstStyle/>
          <a:p>
            <a:r>
              <a:rPr lang="en-US" altLang="ja-JP" sz="1266" dirty="0"/>
              <a:t>                                                       </a:t>
            </a:r>
            <a:endParaRPr lang="ja-JP" altLang="en-US" sz="1266" dirty="0"/>
          </a:p>
        </p:txBody>
      </p:sp>
      <p:sp>
        <p:nvSpPr>
          <p:cNvPr id="9" name="テキスト ボックス 8">
            <a:extLst>
              <a:ext uri="{FF2B5EF4-FFF2-40B4-BE49-F238E27FC236}">
                <a16:creationId xmlns:a16="http://schemas.microsoft.com/office/drawing/2014/main" id="{54E38807-D1CE-4ECC-863B-A346E913045A}"/>
              </a:ext>
            </a:extLst>
          </p:cNvPr>
          <p:cNvSpPr txBox="1"/>
          <p:nvPr/>
        </p:nvSpPr>
        <p:spPr>
          <a:xfrm>
            <a:off x="126691" y="1482382"/>
            <a:ext cx="8890619" cy="698396"/>
          </a:xfrm>
          <a:prstGeom prst="rect">
            <a:avLst/>
          </a:prstGeom>
          <a:noFill/>
        </p:spPr>
        <p:txBody>
          <a:bodyPr wrap="square" rtlCol="0">
            <a:spAutoFit/>
          </a:bodyPr>
          <a:lstStyle/>
          <a:p>
            <a:r>
              <a:rPr lang="en-US" altLang="ja-JP" sz="1969" dirty="0">
                <a:solidFill>
                  <a:srgbClr val="FF0000"/>
                </a:solidFill>
              </a:rPr>
              <a:t>Highest gamma-ray energy = 0.957 (+ 0.166 - 0.141) </a:t>
            </a:r>
            <a:r>
              <a:rPr lang="en-US" altLang="ja-JP" sz="1969" dirty="0" err="1">
                <a:solidFill>
                  <a:srgbClr val="FF0000"/>
                </a:solidFill>
              </a:rPr>
              <a:t>PeV</a:t>
            </a:r>
            <a:endParaRPr lang="en-US" altLang="ja-JP" sz="1969" dirty="0">
              <a:solidFill>
                <a:srgbClr val="FF0000"/>
              </a:solidFill>
            </a:endParaRPr>
          </a:p>
          <a:p>
            <a:r>
              <a:rPr lang="en-US" altLang="ja-JP" sz="1969" dirty="0">
                <a:solidFill>
                  <a:srgbClr val="FF0000"/>
                </a:solidFill>
              </a:rPr>
              <a:t>(Eres ~ 10 % around 400 </a:t>
            </a:r>
            <a:r>
              <a:rPr lang="en-US" altLang="ja-JP" sz="1969" dirty="0" err="1">
                <a:solidFill>
                  <a:srgbClr val="FF0000"/>
                </a:solidFill>
              </a:rPr>
              <a:t>TeV</a:t>
            </a:r>
            <a:r>
              <a:rPr lang="en-US" altLang="ja-JP" sz="1969" dirty="0">
                <a:solidFill>
                  <a:srgbClr val="FF0000"/>
                </a:solidFill>
              </a:rPr>
              <a:t> &amp; energy scale uncertainty ~13% in quadrature)</a:t>
            </a:r>
            <a:endParaRPr lang="ja-JP" altLang="en-US" sz="1969" dirty="0">
              <a:solidFill>
                <a:srgbClr val="FF0000"/>
              </a:solidFill>
            </a:endParaRPr>
          </a:p>
        </p:txBody>
      </p:sp>
      <p:sp>
        <p:nvSpPr>
          <p:cNvPr id="13" name="テキスト ボックス 12">
            <a:extLst>
              <a:ext uri="{FF2B5EF4-FFF2-40B4-BE49-F238E27FC236}">
                <a16:creationId xmlns:a16="http://schemas.microsoft.com/office/drawing/2014/main" id="{496204D9-33F8-164E-9557-06934F60564D}"/>
              </a:ext>
            </a:extLst>
          </p:cNvPr>
          <p:cNvSpPr txBox="1"/>
          <p:nvPr/>
        </p:nvSpPr>
        <p:spPr>
          <a:xfrm>
            <a:off x="4572000" y="787477"/>
            <a:ext cx="4575291" cy="369332"/>
          </a:xfrm>
          <a:prstGeom prst="rect">
            <a:avLst/>
          </a:prstGeom>
          <a:noFill/>
        </p:spPr>
        <p:txBody>
          <a:bodyPr wrap="none" rtlCol="0">
            <a:spAutoFit/>
          </a:bodyPr>
          <a:lstStyle/>
          <a:p>
            <a:r>
              <a:rPr kumimoji="1" lang="en-US" altLang="ja-JP" b="1" i="1" dirty="0">
                <a:solidFill>
                  <a:schemeClr val="accent6"/>
                </a:solidFill>
              </a:rPr>
              <a:t>M. </a:t>
            </a:r>
            <a:r>
              <a:rPr kumimoji="1" lang="en-US" altLang="ja-JP" b="1" i="1" dirty="0" err="1">
                <a:solidFill>
                  <a:schemeClr val="accent6"/>
                </a:solidFill>
              </a:rPr>
              <a:t>Amenomori</a:t>
            </a:r>
            <a:r>
              <a:rPr kumimoji="1" lang="en-US" altLang="ja-JP" b="1" i="1" dirty="0">
                <a:solidFill>
                  <a:schemeClr val="accent6"/>
                </a:solidFill>
              </a:rPr>
              <a:t> et al., PRL, 126, 141101 (2021)</a:t>
            </a:r>
            <a:endParaRPr kumimoji="1" lang="ja-JP" altLang="en-US" b="1" i="1">
              <a:solidFill>
                <a:schemeClr val="accent6"/>
              </a:solidFill>
            </a:endParaRPr>
          </a:p>
        </p:txBody>
      </p:sp>
    </p:spTree>
    <p:extLst>
      <p:ext uri="{BB962C8B-B14F-4D97-AF65-F5344CB8AC3E}">
        <p14:creationId xmlns:p14="http://schemas.microsoft.com/office/powerpoint/2010/main" val="440593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A202909-CB5D-9048-BFAB-C434F0AAF55C}"/>
              </a:ext>
            </a:extLst>
          </p:cNvPr>
          <p:cNvSpPr>
            <a:spLocks noGrp="1"/>
          </p:cNvSpPr>
          <p:nvPr>
            <p:ph type="sldNum" sz="quarter" idx="12"/>
          </p:nvPr>
        </p:nvSpPr>
        <p:spPr/>
        <p:txBody>
          <a:bodyPr/>
          <a:lstStyle/>
          <a:p>
            <a:fld id="{6CF7F643-DE0F-324F-AACE-F41B7872FB7C}" type="slidenum">
              <a:rPr kumimoji="1" lang="ja-JP" altLang="en-US" smtClean="0"/>
              <a:t>2</a:t>
            </a:fld>
            <a:endParaRPr kumimoji="1" lang="ja-JP" altLang="en-US"/>
          </a:p>
        </p:txBody>
      </p:sp>
      <p:sp>
        <p:nvSpPr>
          <p:cNvPr id="3" name="テキスト ボックス 2">
            <a:extLst>
              <a:ext uri="{FF2B5EF4-FFF2-40B4-BE49-F238E27FC236}">
                <a16:creationId xmlns:a16="http://schemas.microsoft.com/office/drawing/2014/main" id="{0B3D1487-5F06-0341-B334-90D7310B1538}"/>
              </a:ext>
            </a:extLst>
          </p:cNvPr>
          <p:cNvSpPr txBox="1"/>
          <p:nvPr/>
        </p:nvSpPr>
        <p:spPr>
          <a:xfrm>
            <a:off x="3328005" y="0"/>
            <a:ext cx="2487989" cy="553998"/>
          </a:xfrm>
          <a:prstGeom prst="rect">
            <a:avLst/>
          </a:prstGeom>
          <a:noFill/>
        </p:spPr>
        <p:txBody>
          <a:bodyPr wrap="none" rtlCol="0">
            <a:spAutoFit/>
          </a:bodyPr>
          <a:lstStyle/>
          <a:p>
            <a:r>
              <a:rPr kumimoji="1" lang="en-US" altLang="ja-JP" sz="3000" u="sng" dirty="0"/>
              <a:t>ICRR Members</a:t>
            </a:r>
            <a:endParaRPr kumimoji="1" lang="ja-JP" altLang="en-US" sz="3000" u="sng"/>
          </a:p>
        </p:txBody>
      </p:sp>
      <p:graphicFrame>
        <p:nvGraphicFramePr>
          <p:cNvPr id="5" name="表 5">
            <a:extLst>
              <a:ext uri="{FF2B5EF4-FFF2-40B4-BE49-F238E27FC236}">
                <a16:creationId xmlns:a16="http://schemas.microsoft.com/office/drawing/2014/main" id="{4EE3428B-B28E-F543-8C55-58DF17BAD7BB}"/>
              </a:ext>
            </a:extLst>
          </p:cNvPr>
          <p:cNvGraphicFramePr>
            <a:graphicFrameLocks noGrp="1"/>
          </p:cNvGraphicFramePr>
          <p:nvPr>
            <p:extLst>
              <p:ext uri="{D42A27DB-BD31-4B8C-83A1-F6EECF244321}">
                <p14:modId xmlns:p14="http://schemas.microsoft.com/office/powerpoint/2010/main" val="3737799011"/>
              </p:ext>
            </p:extLst>
          </p:nvPr>
        </p:nvGraphicFramePr>
        <p:xfrm>
          <a:off x="141048" y="553998"/>
          <a:ext cx="8861902" cy="6187440"/>
        </p:xfrm>
        <a:graphic>
          <a:graphicData uri="http://schemas.openxmlformats.org/drawingml/2006/table">
            <a:tbl>
              <a:tblPr firstRow="1" bandRow="1">
                <a:tableStyleId>{5C22544A-7EE6-4342-B048-85BDC9FD1C3A}</a:tableStyleId>
              </a:tblPr>
              <a:tblGrid>
                <a:gridCol w="2647872">
                  <a:extLst>
                    <a:ext uri="{9D8B030D-6E8A-4147-A177-3AD203B41FA5}">
                      <a16:colId xmlns:a16="http://schemas.microsoft.com/office/drawing/2014/main" val="373517836"/>
                    </a:ext>
                  </a:extLst>
                </a:gridCol>
                <a:gridCol w="2944368">
                  <a:extLst>
                    <a:ext uri="{9D8B030D-6E8A-4147-A177-3AD203B41FA5}">
                      <a16:colId xmlns:a16="http://schemas.microsoft.com/office/drawing/2014/main" val="2792416809"/>
                    </a:ext>
                  </a:extLst>
                </a:gridCol>
                <a:gridCol w="3269662">
                  <a:extLst>
                    <a:ext uri="{9D8B030D-6E8A-4147-A177-3AD203B41FA5}">
                      <a16:colId xmlns:a16="http://schemas.microsoft.com/office/drawing/2014/main" val="1582803838"/>
                    </a:ext>
                  </a:extLst>
                </a:gridCol>
              </a:tblGrid>
              <a:tr h="370840">
                <a:tc>
                  <a:txBody>
                    <a:bodyPr/>
                    <a:lstStyle/>
                    <a:p>
                      <a:r>
                        <a:rPr kumimoji="1" lang="en-US" altLang="ja-JP" sz="2000" b="0" dirty="0"/>
                        <a:t>Member name</a:t>
                      </a:r>
                      <a:endParaRPr kumimoji="1" lang="ja-JP" altLang="en-US" sz="2000" b="0"/>
                    </a:p>
                  </a:txBody>
                  <a:tcPr/>
                </a:tc>
                <a:tc>
                  <a:txBody>
                    <a:bodyPr/>
                    <a:lstStyle/>
                    <a:p>
                      <a:r>
                        <a:rPr kumimoji="1" lang="en-US" altLang="ja-JP" sz="2000" b="0" dirty="0"/>
                        <a:t>Position </a:t>
                      </a:r>
                      <a:endParaRPr kumimoji="1" lang="ja-JP" altLang="en-US" sz="2000" b="0"/>
                    </a:p>
                  </a:txBody>
                  <a:tcPr/>
                </a:tc>
                <a:tc>
                  <a:txBody>
                    <a:bodyPr/>
                    <a:lstStyle/>
                    <a:p>
                      <a:r>
                        <a:rPr kumimoji="1" lang="en-US" altLang="ja-JP" sz="2000" b="0" dirty="0"/>
                        <a:t>Main work </a:t>
                      </a:r>
                      <a:endParaRPr kumimoji="1" lang="ja-JP" altLang="en-US" sz="2000" b="0"/>
                    </a:p>
                  </a:txBody>
                  <a:tcPr/>
                </a:tc>
                <a:extLst>
                  <a:ext uri="{0D108BD9-81ED-4DB2-BD59-A6C34878D82A}">
                    <a16:rowId xmlns:a16="http://schemas.microsoft.com/office/drawing/2014/main" val="137608915"/>
                  </a:ext>
                </a:extLst>
              </a:tr>
              <a:tr h="370840">
                <a:tc>
                  <a:txBody>
                    <a:bodyPr/>
                    <a:lstStyle/>
                    <a:p>
                      <a:r>
                        <a:rPr kumimoji="1" lang="en-US" altLang="ja-JP" sz="2000" b="0" dirty="0"/>
                        <a:t>Masato TAKITA</a:t>
                      </a:r>
                      <a:endParaRPr kumimoji="1" lang="ja-JP" altLang="en-US" sz="2000" b="0"/>
                    </a:p>
                  </a:txBody>
                  <a:tcPr/>
                </a:tc>
                <a:tc>
                  <a:txBody>
                    <a:bodyPr/>
                    <a:lstStyle/>
                    <a:p>
                      <a:r>
                        <a:rPr kumimoji="1" lang="en-US" altLang="ja-JP" sz="2000" b="0" dirty="0"/>
                        <a:t>professor</a:t>
                      </a:r>
                      <a:endParaRPr kumimoji="1" lang="ja-JP" altLang="en-US" sz="2000" b="0"/>
                    </a:p>
                  </a:txBody>
                  <a:tcPr/>
                </a:tc>
                <a:tc>
                  <a:txBody>
                    <a:bodyPr/>
                    <a:lstStyle/>
                    <a:p>
                      <a:r>
                        <a:rPr kumimoji="1" lang="en-US" altLang="ja-JP" sz="2000" b="0" dirty="0"/>
                        <a:t>supervisor</a:t>
                      </a:r>
                      <a:endParaRPr kumimoji="1" lang="ja-JP" altLang="en-US" sz="2000" b="0"/>
                    </a:p>
                  </a:txBody>
                  <a:tcPr/>
                </a:tc>
                <a:extLst>
                  <a:ext uri="{0D108BD9-81ED-4DB2-BD59-A6C34878D82A}">
                    <a16:rowId xmlns:a16="http://schemas.microsoft.com/office/drawing/2014/main" val="1803489037"/>
                  </a:ext>
                </a:extLst>
              </a:tr>
              <a:tr h="370840">
                <a:tc>
                  <a:txBody>
                    <a:bodyPr/>
                    <a:lstStyle/>
                    <a:p>
                      <a:r>
                        <a:rPr kumimoji="1" lang="en-US" altLang="ja-JP" sz="2000" b="0" dirty="0"/>
                        <a:t>Takashi SAKO (older)</a:t>
                      </a:r>
                      <a:endParaRPr kumimoji="1" lang="ja-JP" altLang="en-US" sz="2000" b="0"/>
                    </a:p>
                  </a:txBody>
                  <a:tcPr/>
                </a:tc>
                <a:tc>
                  <a:txBody>
                    <a:bodyPr/>
                    <a:lstStyle/>
                    <a:p>
                      <a:r>
                        <a:rPr kumimoji="1" lang="en-US" altLang="ja-JP" sz="2000" b="0" dirty="0"/>
                        <a:t>associate professor</a:t>
                      </a:r>
                      <a:endParaRPr kumimoji="1" lang="ja-JP" altLang="en-US" sz="2000" b="0"/>
                    </a:p>
                  </a:txBody>
                  <a:tcPr/>
                </a:tc>
                <a:tc>
                  <a:txBody>
                    <a:bodyPr/>
                    <a:lstStyle/>
                    <a:p>
                      <a:r>
                        <a:rPr kumimoji="1" lang="en-US" altLang="ja-JP" sz="2000" b="0" dirty="0"/>
                        <a:t>supervisor</a:t>
                      </a:r>
                      <a:endParaRPr kumimoji="1" lang="ja-JP" altLang="en-US" sz="2000" b="0"/>
                    </a:p>
                  </a:txBody>
                  <a:tcPr/>
                </a:tc>
                <a:extLst>
                  <a:ext uri="{0D108BD9-81ED-4DB2-BD59-A6C34878D82A}">
                    <a16:rowId xmlns:a16="http://schemas.microsoft.com/office/drawing/2014/main" val="1588775543"/>
                  </a:ext>
                </a:extLst>
              </a:tr>
              <a:tr h="370840">
                <a:tc>
                  <a:txBody>
                    <a:bodyPr/>
                    <a:lstStyle/>
                    <a:p>
                      <a:r>
                        <a:rPr kumimoji="1" lang="en-US" altLang="ja-JP" sz="2000" b="0" dirty="0" err="1"/>
                        <a:t>Munehiro</a:t>
                      </a:r>
                      <a:r>
                        <a:rPr kumimoji="1" lang="en-US" altLang="ja-JP" sz="2000" b="0" dirty="0"/>
                        <a:t> OHNISHI</a:t>
                      </a:r>
                      <a:endParaRPr kumimoji="1" lang="ja-JP" altLang="en-US" sz="2000" b="0"/>
                    </a:p>
                  </a:txBody>
                  <a:tcPr/>
                </a:tc>
                <a:tc>
                  <a:txBody>
                    <a:bodyPr/>
                    <a:lstStyle/>
                    <a:p>
                      <a:r>
                        <a:rPr kumimoji="1" lang="en-US" altLang="ja-JP" sz="2000" b="0" dirty="0"/>
                        <a:t>assistant professor</a:t>
                      </a:r>
                      <a:endParaRPr kumimoji="1" lang="ja-JP" altLang="en-US" sz="2000" b="0"/>
                    </a:p>
                  </a:txBody>
                  <a:tcPr/>
                </a:tc>
                <a:tc>
                  <a:txBody>
                    <a:bodyPr/>
                    <a:lstStyle/>
                    <a:p>
                      <a:r>
                        <a:rPr kumimoji="1" lang="en-US" altLang="ja-JP" sz="2000" b="0" dirty="0"/>
                        <a:t>DAQ,</a:t>
                      </a:r>
                    </a:p>
                    <a:p>
                      <a:r>
                        <a:rPr kumimoji="1" lang="en-US" altLang="ja-JP" sz="2000" b="0" dirty="0"/>
                        <a:t>data reduction, etc. </a:t>
                      </a:r>
                      <a:endParaRPr kumimoji="1" lang="ja-JP" altLang="en-US" sz="2000" b="0"/>
                    </a:p>
                  </a:txBody>
                  <a:tcPr/>
                </a:tc>
                <a:extLst>
                  <a:ext uri="{0D108BD9-81ED-4DB2-BD59-A6C34878D82A}">
                    <a16:rowId xmlns:a16="http://schemas.microsoft.com/office/drawing/2014/main" val="4217985834"/>
                  </a:ext>
                </a:extLst>
              </a:tr>
              <a:tr h="370840">
                <a:tc>
                  <a:txBody>
                    <a:bodyPr/>
                    <a:lstStyle/>
                    <a:p>
                      <a:r>
                        <a:rPr kumimoji="1" lang="en-US" altLang="ja-JP" sz="2000" b="0" dirty="0"/>
                        <a:t>Kazumasa KAWATA</a:t>
                      </a:r>
                      <a:endParaRPr kumimoji="1" lang="ja-JP" altLang="en-US" sz="2000" b="0"/>
                    </a:p>
                  </a:txBody>
                  <a:tcPr/>
                </a:tc>
                <a:tc>
                  <a:txBody>
                    <a:bodyPr/>
                    <a:lstStyle/>
                    <a:p>
                      <a:r>
                        <a:rPr kumimoji="1" lang="en-US" altLang="ja-JP" sz="2000" b="0" dirty="0"/>
                        <a:t>assistant professor</a:t>
                      </a:r>
                      <a:endParaRPr kumimoji="1" lang="ja-JP" altLang="en-US" sz="2000" b="0"/>
                    </a:p>
                  </a:txBody>
                  <a:tcPr/>
                </a:tc>
                <a:tc>
                  <a:txBody>
                    <a:bodyPr/>
                    <a:lstStyle/>
                    <a:p>
                      <a:r>
                        <a:rPr kumimoji="1" lang="en-US" altLang="ja-JP" sz="2000" b="0" dirty="0">
                          <a:latin typeface="Symbol" pitchFamily="2" charset="2"/>
                        </a:rPr>
                        <a:t>g</a:t>
                      </a:r>
                      <a:r>
                        <a:rPr kumimoji="1" lang="en-US" altLang="ja-JP" sz="2000" b="0" dirty="0"/>
                        <a:t>-ray analysis, </a:t>
                      </a:r>
                    </a:p>
                    <a:p>
                      <a:r>
                        <a:rPr kumimoji="1" lang="en-US" altLang="ja-JP" sz="2000" b="0" dirty="0"/>
                        <a:t>Sun’s shadow, etc.</a:t>
                      </a:r>
                      <a:endParaRPr kumimoji="1" lang="ja-JP" altLang="en-US" sz="2000" b="0"/>
                    </a:p>
                  </a:txBody>
                  <a:tcPr/>
                </a:tc>
                <a:extLst>
                  <a:ext uri="{0D108BD9-81ED-4DB2-BD59-A6C34878D82A}">
                    <a16:rowId xmlns:a16="http://schemas.microsoft.com/office/drawing/2014/main" val="3042012575"/>
                  </a:ext>
                </a:extLst>
              </a:tr>
              <a:tr h="370840">
                <a:tc>
                  <a:txBody>
                    <a:bodyPr/>
                    <a:lstStyle/>
                    <a:p>
                      <a:r>
                        <a:rPr kumimoji="1" lang="en-US" altLang="ja-JP" sz="2000" b="0" dirty="0"/>
                        <a:t>Takashi SAKO (younger)</a:t>
                      </a:r>
                      <a:endParaRPr kumimoji="1" lang="ja-JP" altLang="en-US" sz="2000" b="0"/>
                    </a:p>
                  </a:txBody>
                  <a:tcPr/>
                </a:tc>
                <a:tc>
                  <a:txBody>
                    <a:bodyPr/>
                    <a:lstStyle/>
                    <a:p>
                      <a:r>
                        <a:rPr kumimoji="1" lang="en-US" altLang="ja-JP" sz="2000" b="0" dirty="0"/>
                        <a:t>project assistant professor</a:t>
                      </a:r>
                      <a:endParaRPr kumimoji="1" lang="ja-JP" altLang="en-US" sz="2000" b="0"/>
                    </a:p>
                  </a:txBody>
                  <a:tcPr/>
                </a:tc>
                <a:tc>
                  <a:txBody>
                    <a:bodyPr/>
                    <a:lstStyle/>
                    <a:p>
                      <a:r>
                        <a:rPr kumimoji="1" lang="en-US" altLang="ja-JP" sz="2000" b="0" dirty="0">
                          <a:latin typeface="Symbol" pitchFamily="2" charset="2"/>
                        </a:rPr>
                        <a:t>g</a:t>
                      </a:r>
                      <a:r>
                        <a:rPr kumimoji="1" lang="en-US" altLang="ja-JP" sz="2000" b="0" dirty="0"/>
                        <a:t>-ray analysis, </a:t>
                      </a:r>
                    </a:p>
                    <a:p>
                      <a:r>
                        <a:rPr kumimoji="1" lang="en-US" altLang="ja-JP" sz="2000" b="0" dirty="0"/>
                        <a:t>CR anisotropy, etc.</a:t>
                      </a:r>
                      <a:endParaRPr kumimoji="1" lang="ja-JP" altLang="en-US" sz="2000" b="0"/>
                    </a:p>
                  </a:txBody>
                  <a:tcPr/>
                </a:tc>
                <a:extLst>
                  <a:ext uri="{0D108BD9-81ED-4DB2-BD59-A6C34878D82A}">
                    <a16:rowId xmlns:a16="http://schemas.microsoft.com/office/drawing/2014/main" val="1756999035"/>
                  </a:ext>
                </a:extLst>
              </a:tr>
              <a:tr h="370840">
                <a:tc>
                  <a:txBody>
                    <a:bodyPr/>
                    <a:lstStyle/>
                    <a:p>
                      <a:r>
                        <a:rPr kumimoji="1" lang="en-US" altLang="ja-JP" sz="2000" b="0" dirty="0"/>
                        <a:t>Marcos ANZORENA</a:t>
                      </a:r>
                      <a:endParaRPr kumimoji="1" lang="ja-JP" altLang="en-US" sz="2000" b="0"/>
                    </a:p>
                  </a:txBody>
                  <a:tcPr/>
                </a:tc>
                <a:tc>
                  <a:txBody>
                    <a:bodyPr/>
                    <a:lstStyle/>
                    <a:p>
                      <a:r>
                        <a:rPr kumimoji="1" lang="en-US" altLang="ja-JP" sz="2000" b="0" dirty="0"/>
                        <a:t>project researcher</a:t>
                      </a:r>
                      <a:endParaRPr kumimoji="1" lang="ja-JP" altLang="en-US" sz="2000" b="0"/>
                    </a:p>
                  </a:txBody>
                  <a:tcPr/>
                </a:tc>
                <a:tc>
                  <a:txBody>
                    <a:bodyPr/>
                    <a:lstStyle/>
                    <a:p>
                      <a:r>
                        <a:rPr kumimoji="1" lang="en-US" altLang="ja-JP" sz="2000" b="0" dirty="0"/>
                        <a:t>ALPACA/ALPAQUITA MC, etc.</a:t>
                      </a:r>
                      <a:endParaRPr kumimoji="1" lang="ja-JP" altLang="en-US" sz="2000" b="0"/>
                    </a:p>
                  </a:txBody>
                  <a:tcPr/>
                </a:tc>
                <a:extLst>
                  <a:ext uri="{0D108BD9-81ED-4DB2-BD59-A6C34878D82A}">
                    <a16:rowId xmlns:a16="http://schemas.microsoft.com/office/drawing/2014/main" val="1543990640"/>
                  </a:ext>
                </a:extLst>
              </a:tr>
              <a:tr h="370840">
                <a:tc>
                  <a:txBody>
                    <a:bodyPr/>
                    <a:lstStyle/>
                    <a:p>
                      <a:r>
                        <a:rPr kumimoji="1" lang="en-US" altLang="ja-JP" sz="2000" b="0" dirty="0"/>
                        <a:t>Sei KATO</a:t>
                      </a:r>
                      <a:endParaRPr kumimoji="1" lang="ja-JP" altLang="en-US" sz="2000" b="0"/>
                    </a:p>
                  </a:txBody>
                  <a:tcPr/>
                </a:tc>
                <a:tc>
                  <a:txBody>
                    <a:bodyPr/>
                    <a:lstStyle/>
                    <a:p>
                      <a:r>
                        <a:rPr kumimoji="1" lang="en-US" altLang="ja-JP" sz="2000" b="0" dirty="0"/>
                        <a:t>D2</a:t>
                      </a:r>
                      <a:endParaRPr kumimoji="1" lang="ja-JP" altLang="en-US" sz="2000" b="0"/>
                    </a:p>
                  </a:txBody>
                  <a:tcPr/>
                </a:tc>
                <a:tc>
                  <a:txBody>
                    <a:bodyPr/>
                    <a:lstStyle/>
                    <a:p>
                      <a:r>
                        <a:rPr kumimoji="1" lang="en-US" altLang="ja-JP" sz="2000" b="0" dirty="0"/>
                        <a:t>ALPACA/ALPAQUITA MC, </a:t>
                      </a:r>
                    </a:p>
                    <a:p>
                      <a:r>
                        <a:rPr kumimoji="1" lang="en-US" altLang="ja-JP" sz="2000" b="0" dirty="0">
                          <a:latin typeface="Symbol" pitchFamily="2" charset="2"/>
                        </a:rPr>
                        <a:t>g</a:t>
                      </a:r>
                      <a:r>
                        <a:rPr kumimoji="1" lang="en-US" altLang="ja-JP" sz="2000" b="0" dirty="0"/>
                        <a:t>-ray analysis, etc. </a:t>
                      </a:r>
                      <a:endParaRPr kumimoji="1" lang="ja-JP" altLang="en-US" sz="2000" b="0"/>
                    </a:p>
                  </a:txBody>
                  <a:tcPr/>
                </a:tc>
                <a:extLst>
                  <a:ext uri="{0D108BD9-81ED-4DB2-BD59-A6C34878D82A}">
                    <a16:rowId xmlns:a16="http://schemas.microsoft.com/office/drawing/2014/main" val="1636985818"/>
                  </a:ext>
                </a:extLst>
              </a:tr>
              <a:tr h="370840">
                <a:tc>
                  <a:txBody>
                    <a:bodyPr/>
                    <a:lstStyle/>
                    <a:p>
                      <a:r>
                        <a:rPr kumimoji="1" lang="en-US" altLang="ja-JP" sz="2000" b="0" kern="1200" dirty="0" err="1">
                          <a:solidFill>
                            <a:schemeClr val="tx1"/>
                          </a:solidFill>
                          <a:effectLst/>
                        </a:rPr>
                        <a:t>Yoshichika</a:t>
                      </a:r>
                      <a:r>
                        <a:rPr kumimoji="1" lang="en-US" altLang="ja-JP" sz="2000" b="0" kern="1200" dirty="0">
                          <a:solidFill>
                            <a:schemeClr val="tx1"/>
                          </a:solidFill>
                          <a:effectLst/>
                        </a:rPr>
                        <a:t> YOKOE</a:t>
                      </a:r>
                      <a:endParaRPr kumimoji="1" lang="ja-JP" altLang="en-US" sz="2000" b="0"/>
                    </a:p>
                  </a:txBody>
                  <a:tcPr/>
                </a:tc>
                <a:tc>
                  <a:txBody>
                    <a:bodyPr/>
                    <a:lstStyle/>
                    <a:p>
                      <a:r>
                        <a:rPr kumimoji="1" lang="en-US" altLang="ja-JP" sz="2000" b="0" dirty="0"/>
                        <a:t>D1</a:t>
                      </a:r>
                      <a:endParaRPr kumimoji="1" lang="ja-JP" altLang="en-US" sz="2000" b="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dirty="0"/>
                        <a:t>ALPACA/ALPAQUITA MC, etc.</a:t>
                      </a:r>
                    </a:p>
                  </a:txBody>
                  <a:tcPr/>
                </a:tc>
                <a:extLst>
                  <a:ext uri="{0D108BD9-81ED-4DB2-BD59-A6C34878D82A}">
                    <a16:rowId xmlns:a16="http://schemas.microsoft.com/office/drawing/2014/main" val="35279853"/>
                  </a:ext>
                </a:extLst>
              </a:tr>
              <a:tr h="370840">
                <a:tc>
                  <a:txBody>
                    <a:bodyPr/>
                    <a:lstStyle/>
                    <a:p>
                      <a:r>
                        <a:rPr kumimoji="1" lang="en-US" altLang="ja-JP" sz="2000" b="0" dirty="0" err="1"/>
                        <a:t>Teruyoshi</a:t>
                      </a:r>
                      <a:r>
                        <a:rPr kumimoji="1" lang="en-US" altLang="ja-JP" sz="2000" b="0" dirty="0"/>
                        <a:t> KAWASHIMA</a:t>
                      </a:r>
                      <a:endParaRPr kumimoji="1" lang="ja-JP" altLang="en-US" sz="2000" b="0"/>
                    </a:p>
                  </a:txBody>
                  <a:tcPr/>
                </a:tc>
                <a:tc>
                  <a:txBody>
                    <a:bodyPr/>
                    <a:lstStyle/>
                    <a:p>
                      <a:r>
                        <a:rPr kumimoji="1" lang="en-US" altLang="ja-JP" sz="2000" b="0" dirty="0"/>
                        <a:t>M1</a:t>
                      </a:r>
                      <a:endParaRPr kumimoji="1" lang="ja-JP" altLang="en-US" sz="2000" b="0"/>
                    </a:p>
                  </a:txBody>
                  <a:tcPr/>
                </a:tc>
                <a:tc>
                  <a:txBody>
                    <a:bodyPr/>
                    <a:lstStyle/>
                    <a:p>
                      <a:r>
                        <a:rPr kumimoji="1" lang="en-US" altLang="ja-JP" sz="2000" b="0" dirty="0"/>
                        <a:t>PMT test, etc.</a:t>
                      </a:r>
                      <a:endParaRPr kumimoji="1" lang="ja-JP" altLang="en-US" sz="2000" b="0"/>
                    </a:p>
                  </a:txBody>
                  <a:tcPr/>
                </a:tc>
                <a:extLst>
                  <a:ext uri="{0D108BD9-81ED-4DB2-BD59-A6C34878D82A}">
                    <a16:rowId xmlns:a16="http://schemas.microsoft.com/office/drawing/2014/main" val="1781066889"/>
                  </a:ext>
                </a:extLst>
              </a:tr>
              <a:tr h="370840">
                <a:tc>
                  <a:txBody>
                    <a:bodyPr/>
                    <a:lstStyle/>
                    <a:p>
                      <a:r>
                        <a:rPr kumimoji="1" lang="en-US" altLang="ja-JP" sz="2000" b="0" dirty="0"/>
                        <a:t>Eduardo DE LA FUENTE</a:t>
                      </a:r>
                      <a:endParaRPr kumimoji="1" lang="ja-JP" altLang="en-US" sz="2000" b="0"/>
                    </a:p>
                  </a:txBody>
                  <a:tcPr/>
                </a:tc>
                <a:tc>
                  <a:txBody>
                    <a:bodyPr/>
                    <a:lstStyle/>
                    <a:p>
                      <a:r>
                        <a:rPr kumimoji="1" lang="en-US" altLang="ja-JP" sz="2000" b="0" dirty="0"/>
                        <a:t>visiting professor </a:t>
                      </a:r>
                    </a:p>
                    <a:p>
                      <a:r>
                        <a:rPr kumimoji="1" lang="en-US" altLang="ja-JP" sz="2000" b="0" dirty="0"/>
                        <a:t>(from </a:t>
                      </a:r>
                      <a:r>
                        <a:rPr kumimoji="1" lang="en-US" altLang="ja-JP" sz="2000" b="0" kern="1200" dirty="0">
                          <a:solidFill>
                            <a:schemeClr val="tx1"/>
                          </a:solidFill>
                          <a:effectLst/>
                        </a:rPr>
                        <a:t>Universidad de Guadalajara</a:t>
                      </a:r>
                      <a:r>
                        <a:rPr kumimoji="1" lang="en-US" altLang="ja-JP" sz="2000" b="0" dirty="0"/>
                        <a:t>)</a:t>
                      </a:r>
                      <a:endParaRPr kumimoji="1" lang="ja-JP" altLang="en-US" sz="2000" b="0"/>
                    </a:p>
                  </a:txBody>
                  <a:tcPr/>
                </a:tc>
                <a:tc>
                  <a:txBody>
                    <a:bodyPr/>
                    <a:lstStyle/>
                    <a:p>
                      <a:r>
                        <a:rPr kumimoji="1" lang="en-US" altLang="ja-JP" sz="2000" b="0" dirty="0"/>
                        <a:t>radio astronomy, etc.</a:t>
                      </a:r>
                      <a:endParaRPr kumimoji="1" lang="ja-JP" altLang="en-US" sz="2000" b="0"/>
                    </a:p>
                  </a:txBody>
                  <a:tcPr/>
                </a:tc>
                <a:extLst>
                  <a:ext uri="{0D108BD9-81ED-4DB2-BD59-A6C34878D82A}">
                    <a16:rowId xmlns:a16="http://schemas.microsoft.com/office/drawing/2014/main" val="1564566286"/>
                  </a:ext>
                </a:extLst>
              </a:tr>
            </a:tbl>
          </a:graphicData>
        </a:graphic>
      </p:graphicFrame>
    </p:spTree>
    <p:extLst>
      <p:ext uri="{BB962C8B-B14F-4D97-AF65-F5344CB8AC3E}">
        <p14:creationId xmlns:p14="http://schemas.microsoft.com/office/powerpoint/2010/main" val="1854436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1889CA5-B0D0-1A4A-891A-1E4B3D199058}"/>
              </a:ext>
            </a:extLst>
          </p:cNvPr>
          <p:cNvPicPr>
            <a:picLocks noChangeAspect="1"/>
          </p:cNvPicPr>
          <p:nvPr/>
        </p:nvPicPr>
        <p:blipFill>
          <a:blip r:embed="rId2"/>
          <a:stretch>
            <a:fillRect/>
          </a:stretch>
        </p:blipFill>
        <p:spPr>
          <a:xfrm>
            <a:off x="3375508" y="1229669"/>
            <a:ext cx="5656180" cy="5371407"/>
          </a:xfrm>
          <a:prstGeom prst="rect">
            <a:avLst/>
          </a:prstGeom>
        </p:spPr>
      </p:pic>
      <p:sp>
        <p:nvSpPr>
          <p:cNvPr id="2" name="タイトル 1">
            <a:extLst>
              <a:ext uri="{FF2B5EF4-FFF2-40B4-BE49-F238E27FC236}">
                <a16:creationId xmlns:a16="http://schemas.microsoft.com/office/drawing/2014/main" id="{792F4B33-C071-2B45-9F09-93167D2C18D4}"/>
              </a:ext>
            </a:extLst>
          </p:cNvPr>
          <p:cNvSpPr>
            <a:spLocks noGrp="1"/>
          </p:cNvSpPr>
          <p:nvPr>
            <p:ph type="title"/>
          </p:nvPr>
        </p:nvSpPr>
        <p:spPr>
          <a:xfrm>
            <a:off x="2734663" y="-344189"/>
            <a:ext cx="3674673" cy="1296365"/>
          </a:xfrm>
        </p:spPr>
        <p:txBody>
          <a:bodyPr>
            <a:normAutofit/>
          </a:bodyPr>
          <a:lstStyle/>
          <a:p>
            <a:pPr algn="l"/>
            <a:r>
              <a:rPr lang="en-US" altLang="ja-JP" sz="3600" u="sng" dirty="0"/>
              <a:t>Energy Spectrum</a:t>
            </a:r>
            <a:endParaRPr lang="ja-JP" altLang="en-US" sz="3600" u="sng" dirty="0"/>
          </a:p>
        </p:txBody>
      </p:sp>
      <p:sp>
        <p:nvSpPr>
          <p:cNvPr id="3" name="スライド番号プレースホルダー 2">
            <a:extLst>
              <a:ext uri="{FF2B5EF4-FFF2-40B4-BE49-F238E27FC236}">
                <a16:creationId xmlns:a16="http://schemas.microsoft.com/office/drawing/2014/main" id="{A4F3B676-D859-0E41-8467-F19564C657A1}"/>
              </a:ext>
            </a:extLst>
          </p:cNvPr>
          <p:cNvSpPr>
            <a:spLocks noGrp="1"/>
          </p:cNvSpPr>
          <p:nvPr>
            <p:ph type="sldNum" sz="quarter" idx="12"/>
          </p:nvPr>
        </p:nvSpPr>
        <p:spPr/>
        <p:txBody>
          <a:bodyPr/>
          <a:lstStyle/>
          <a:p>
            <a:pPr defTabSz="457177"/>
            <a:fld id="{B71A4618-C46E-E244-9E11-219D45175339}" type="slidenum">
              <a:rPr kumimoji="1" lang="ja-JP" altLang="en-US" kern="1200">
                <a:solidFill>
                  <a:prstClr val="black">
                    <a:tint val="75000"/>
                  </a:prstClr>
                </a:solidFill>
                <a:latin typeface="Calibri"/>
                <a:ea typeface="ＭＳ Ｐゴシック" panose="020B0600070205080204" pitchFamily="50" charset="-128"/>
              </a:rPr>
              <a:pPr defTabSz="457177"/>
              <a:t>20</a:t>
            </a:fld>
            <a:endParaRPr kumimoji="1" lang="ja-JP" altLang="en-US" kern="1200">
              <a:solidFill>
                <a:prstClr val="black">
                  <a:tint val="75000"/>
                </a:prstClr>
              </a:solidFill>
              <a:latin typeface="Calibri"/>
              <a:ea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8BA347E6-EE8B-9847-8B8C-5A62F0E79CF1}"/>
              </a:ext>
            </a:extLst>
          </p:cNvPr>
          <p:cNvSpPr txBox="1"/>
          <p:nvPr/>
        </p:nvSpPr>
        <p:spPr>
          <a:xfrm>
            <a:off x="6073128" y="2821581"/>
            <a:ext cx="1355949" cy="369332"/>
          </a:xfrm>
          <a:prstGeom prst="rect">
            <a:avLst/>
          </a:prstGeom>
          <a:noFill/>
        </p:spPr>
        <p:txBody>
          <a:bodyPr wrap="none" rtlCol="0">
            <a:spAutoFit/>
          </a:bodyPr>
          <a:lstStyle/>
          <a:p>
            <a:pPr defTabSz="457177"/>
            <a:r>
              <a:rPr lang="en-US" altLang="ja-JP" dirty="0">
                <a:solidFill>
                  <a:prstClr val="black"/>
                </a:solidFill>
                <a:latin typeface="Calibri"/>
                <a:ea typeface="ＭＳ Ｐゴシック" panose="020B0600070205080204" pitchFamily="50" charset="-128"/>
              </a:rPr>
              <a:t>Inner Galaxy</a:t>
            </a:r>
            <a:endParaRPr lang="ja-JP" altLang="en-US">
              <a:solidFill>
                <a:prstClr val="black"/>
              </a:solidFill>
              <a:latin typeface="Calibri"/>
              <a:ea typeface="ＭＳ Ｐゴシック" panose="020B0600070205080204" pitchFamily="50" charset="-128"/>
            </a:endParaRPr>
          </a:p>
        </p:txBody>
      </p:sp>
      <p:sp>
        <p:nvSpPr>
          <p:cNvPr id="7" name="テキスト ボックス 6">
            <a:extLst>
              <a:ext uri="{FF2B5EF4-FFF2-40B4-BE49-F238E27FC236}">
                <a16:creationId xmlns:a16="http://schemas.microsoft.com/office/drawing/2014/main" id="{74C5850D-44C2-864B-8310-FBC8945CF25B}"/>
              </a:ext>
            </a:extLst>
          </p:cNvPr>
          <p:cNvSpPr txBox="1"/>
          <p:nvPr/>
        </p:nvSpPr>
        <p:spPr>
          <a:xfrm>
            <a:off x="6049534" y="5369062"/>
            <a:ext cx="1404552" cy="369332"/>
          </a:xfrm>
          <a:prstGeom prst="rect">
            <a:avLst/>
          </a:prstGeom>
          <a:noFill/>
        </p:spPr>
        <p:txBody>
          <a:bodyPr wrap="none" rtlCol="0">
            <a:spAutoFit/>
          </a:bodyPr>
          <a:lstStyle/>
          <a:p>
            <a:pPr defTabSz="457177"/>
            <a:r>
              <a:rPr lang="en-US" altLang="ja-JP" dirty="0">
                <a:solidFill>
                  <a:prstClr val="black"/>
                </a:solidFill>
                <a:latin typeface="Calibri"/>
                <a:ea typeface="ＭＳ Ｐゴシック" panose="020B0600070205080204" pitchFamily="50" charset="-128"/>
              </a:rPr>
              <a:t>Outer Galaxy</a:t>
            </a:r>
            <a:endParaRPr lang="ja-JP" altLang="en-US">
              <a:solidFill>
                <a:prstClr val="black"/>
              </a:solidFill>
              <a:latin typeface="Calibri"/>
              <a:ea typeface="ＭＳ Ｐゴシック" panose="020B0600070205080204" pitchFamily="50" charset="-128"/>
            </a:endParaRPr>
          </a:p>
        </p:txBody>
      </p:sp>
      <p:sp>
        <p:nvSpPr>
          <p:cNvPr id="10" name="正方形/長方形 9">
            <a:extLst>
              <a:ext uri="{FF2B5EF4-FFF2-40B4-BE49-F238E27FC236}">
                <a16:creationId xmlns:a16="http://schemas.microsoft.com/office/drawing/2014/main" id="{12755B06-E675-5E4A-A45E-C70DF26BAFD1}"/>
              </a:ext>
            </a:extLst>
          </p:cNvPr>
          <p:cNvSpPr/>
          <p:nvPr/>
        </p:nvSpPr>
        <p:spPr>
          <a:xfrm>
            <a:off x="243862" y="4090106"/>
            <a:ext cx="3402957" cy="1477328"/>
          </a:xfrm>
          <a:prstGeom prst="rect">
            <a:avLst/>
          </a:prstGeom>
        </p:spPr>
        <p:txBody>
          <a:bodyPr wrap="square">
            <a:spAutoFit/>
          </a:bodyPr>
          <a:lstStyle/>
          <a:p>
            <a:pPr defTabSz="457177"/>
            <a:r>
              <a:rPr lang="en-US" altLang="ja-JP" dirty="0">
                <a:solidFill>
                  <a:srgbClr val="FF0000"/>
                </a:solidFill>
                <a:latin typeface="Calibri"/>
                <a:ea typeface="ＭＳ Ｐゴシック" panose="020B0600070205080204" pitchFamily="50" charset="-128"/>
              </a:rPr>
              <a:t>The measured fluxes are reasonably consistent with Lipari’s galactic diffuse gamma-ray model assuming the hadronic cosmic-ray origin. </a:t>
            </a:r>
          </a:p>
        </p:txBody>
      </p:sp>
      <p:sp>
        <p:nvSpPr>
          <p:cNvPr id="11" name="正方形/長方形 10">
            <a:extLst>
              <a:ext uri="{FF2B5EF4-FFF2-40B4-BE49-F238E27FC236}">
                <a16:creationId xmlns:a16="http://schemas.microsoft.com/office/drawing/2014/main" id="{CB35E3A3-BE29-DE41-9C97-9A0016AB8B82}"/>
              </a:ext>
            </a:extLst>
          </p:cNvPr>
          <p:cNvSpPr/>
          <p:nvPr/>
        </p:nvSpPr>
        <p:spPr>
          <a:xfrm>
            <a:off x="243862" y="1734212"/>
            <a:ext cx="3207548" cy="2031325"/>
          </a:xfrm>
          <a:prstGeom prst="rect">
            <a:avLst/>
          </a:prstGeom>
        </p:spPr>
        <p:txBody>
          <a:bodyPr wrap="square">
            <a:spAutoFit/>
          </a:bodyPr>
          <a:lstStyle/>
          <a:p>
            <a:pPr algn="just" defTabSz="457177"/>
            <a:r>
              <a:rPr lang="en-US" altLang="ja-JP" dirty="0">
                <a:solidFill>
                  <a:prstClr val="black"/>
                </a:solidFill>
                <a:latin typeface="Calibri"/>
                <a:ea typeface="ＭＳ Ｐゴシック" panose="020B0600070205080204" pitchFamily="50" charset="-128"/>
              </a:rPr>
              <a:t>After excluding the contribution from the known </a:t>
            </a:r>
            <a:r>
              <a:rPr lang="en-US" altLang="ja-JP" dirty="0" err="1">
                <a:solidFill>
                  <a:prstClr val="black"/>
                </a:solidFill>
                <a:latin typeface="Calibri"/>
                <a:ea typeface="ＭＳ Ｐゴシック" panose="020B0600070205080204" pitchFamily="50" charset="-128"/>
              </a:rPr>
              <a:t>TeV</a:t>
            </a:r>
            <a:r>
              <a:rPr lang="en-US" altLang="ja-JP" dirty="0">
                <a:solidFill>
                  <a:prstClr val="black"/>
                </a:solidFill>
                <a:latin typeface="Calibri"/>
                <a:ea typeface="ＭＳ Ｐゴシック" panose="020B0600070205080204" pitchFamily="50" charset="-128"/>
              </a:rPr>
              <a:t> sources (within 0.5</a:t>
            </a:r>
            <a:r>
              <a:rPr lang="en-US" altLang="ja-JP" baseline="30000" dirty="0">
                <a:solidFill>
                  <a:prstClr val="black"/>
                </a:solidFill>
                <a:latin typeface="Calibri"/>
                <a:ea typeface="ＭＳ Ｐゴシック" panose="020B0600070205080204" pitchFamily="50" charset="-128"/>
              </a:rPr>
              <a:t>o</a:t>
            </a:r>
            <a:r>
              <a:rPr lang="en-US" altLang="ja-JP" dirty="0">
                <a:solidFill>
                  <a:prstClr val="black"/>
                </a:solidFill>
                <a:latin typeface="Calibri"/>
                <a:ea typeface="ＭＳ Ｐゴシック" panose="020B0600070205080204" pitchFamily="50" charset="-128"/>
              </a:rPr>
              <a:t> in radius) listed in the </a:t>
            </a:r>
            <a:r>
              <a:rPr lang="en-US" altLang="ja-JP" dirty="0" err="1">
                <a:solidFill>
                  <a:prstClr val="black"/>
                </a:solidFill>
                <a:latin typeface="Calibri"/>
                <a:ea typeface="ＭＳ Ｐゴシック" panose="020B0600070205080204" pitchFamily="50" charset="-128"/>
              </a:rPr>
              <a:t>TeVCat</a:t>
            </a:r>
            <a:r>
              <a:rPr lang="en-US" altLang="ja-JP" dirty="0">
                <a:solidFill>
                  <a:prstClr val="black"/>
                </a:solidFill>
                <a:latin typeface="Calibri"/>
                <a:ea typeface="ＭＳ Ｐゴシック" panose="020B0600070205080204" pitchFamily="50" charset="-128"/>
              </a:rPr>
              <a:t> catalog</a:t>
            </a:r>
          </a:p>
          <a:p>
            <a:pPr algn="just" defTabSz="457177"/>
            <a:r>
              <a:rPr lang="en-US" altLang="ja-JP" dirty="0">
                <a:solidFill>
                  <a:prstClr val="black"/>
                </a:solidFill>
                <a:latin typeface="Times New Roman" panose="02020603050405020304" pitchFamily="18" charset="0"/>
                <a:ea typeface="ＭＳ Ｐゴシック" panose="020B0600070205080204" pitchFamily="50" charset="-128"/>
                <a:cs typeface="Times New Roman" panose="02020603050405020304" pitchFamily="18" charset="0"/>
              </a:rPr>
              <a:t>(~</a:t>
            </a:r>
            <a:r>
              <a:rPr lang="en-US" altLang="ja-JP" dirty="0">
                <a:solidFill>
                  <a:prstClr val="black"/>
                </a:solidFill>
                <a:latin typeface="Calibri"/>
                <a:ea typeface="ＭＳ Ｐゴシック" panose="020B0600070205080204" pitchFamily="50" charset="-128"/>
              </a:rPr>
              <a:t>13% to the diffuse flux, but no contamination to events &gt; 0.398 </a:t>
            </a:r>
            <a:r>
              <a:rPr lang="en-US" altLang="ja-JP" dirty="0" err="1">
                <a:solidFill>
                  <a:prstClr val="black"/>
                </a:solidFill>
                <a:latin typeface="Calibri"/>
                <a:ea typeface="ＭＳ Ｐゴシック" panose="020B0600070205080204" pitchFamily="50" charset="-128"/>
              </a:rPr>
              <a:t>PeV</a:t>
            </a:r>
            <a:r>
              <a:rPr lang="en-US" altLang="ja-JP" dirty="0">
                <a:solidFill>
                  <a:prstClr val="black"/>
                </a:solidFill>
                <a:latin typeface="Calibri"/>
                <a:ea typeface="ＭＳ Ｐゴシック" panose="020B0600070205080204" pitchFamily="50" charset="-128"/>
              </a:rPr>
              <a:t>) </a:t>
            </a:r>
          </a:p>
        </p:txBody>
      </p:sp>
      <p:sp>
        <p:nvSpPr>
          <p:cNvPr id="9" name="正方形/長方形 8">
            <a:extLst>
              <a:ext uri="{FF2B5EF4-FFF2-40B4-BE49-F238E27FC236}">
                <a16:creationId xmlns:a16="http://schemas.microsoft.com/office/drawing/2014/main" id="{5AD16653-7FFB-554A-9FDB-1AD0194B7967}"/>
              </a:ext>
            </a:extLst>
          </p:cNvPr>
          <p:cNvSpPr/>
          <p:nvPr/>
        </p:nvSpPr>
        <p:spPr>
          <a:xfrm>
            <a:off x="4108773" y="468401"/>
            <a:ext cx="4998817" cy="369332"/>
          </a:xfrm>
          <a:prstGeom prst="rect">
            <a:avLst/>
          </a:prstGeom>
        </p:spPr>
        <p:txBody>
          <a:bodyPr wrap="square">
            <a:spAutoFit/>
          </a:bodyPr>
          <a:lstStyle/>
          <a:p>
            <a:pPr defTabSz="457177"/>
            <a:r>
              <a:rPr lang="en" altLang="ja-JP" i="1" dirty="0">
                <a:solidFill>
                  <a:srgbClr val="C00000"/>
                </a:solidFill>
                <a:latin typeface="Times New Roman" panose="02020603050405020304" pitchFamily="18" charset="0"/>
                <a:ea typeface="ＭＳ Ｐゴシック" panose="020B0600070205080204" pitchFamily="50" charset="-128"/>
                <a:cs typeface="Times New Roman" panose="02020603050405020304" pitchFamily="18" charset="0"/>
              </a:rPr>
              <a:t>Models: Lipari &amp; Vernetto, PRD 98, 143003, (</a:t>
            </a:r>
            <a:r>
              <a:rPr lang="en-US" altLang="ja-JP" i="1" dirty="0">
                <a:solidFill>
                  <a:srgbClr val="C00000"/>
                </a:solidFill>
                <a:latin typeface="Times New Roman" panose="02020603050405020304" pitchFamily="18" charset="0"/>
                <a:ea typeface="ＭＳ Ｐゴシック" panose="020B0600070205080204" pitchFamily="50" charset="-128"/>
                <a:cs typeface="Times New Roman" panose="02020603050405020304" pitchFamily="18" charset="0"/>
              </a:rPr>
              <a:t>2018) </a:t>
            </a:r>
            <a:endParaRPr lang="ja-JP" altLang="en-US" i="1" dirty="0">
              <a:solidFill>
                <a:srgbClr val="C00000"/>
              </a:solidFill>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F04FEF03-968C-468D-822B-CD207760E2D2}"/>
              </a:ext>
            </a:extLst>
          </p:cNvPr>
          <p:cNvSpPr txBox="1"/>
          <p:nvPr/>
        </p:nvSpPr>
        <p:spPr>
          <a:xfrm>
            <a:off x="7057707" y="730563"/>
            <a:ext cx="2223453" cy="611578"/>
          </a:xfrm>
          <a:prstGeom prst="rect">
            <a:avLst/>
          </a:prstGeom>
          <a:noFill/>
        </p:spPr>
        <p:txBody>
          <a:bodyPr wrap="square" rtlCol="0">
            <a:spAutoFit/>
          </a:bodyPr>
          <a:lstStyle/>
          <a:p>
            <a:r>
              <a:rPr lang="en-US" altLang="ja-JP" sz="1687" dirty="0"/>
              <a:t>4 </a:t>
            </a:r>
            <a:r>
              <a:rPr lang="en-US" altLang="ja-JP" sz="1687" dirty="0" err="1"/>
              <a:t>ev</a:t>
            </a:r>
            <a:r>
              <a:rPr lang="en-US" altLang="ja-JP" sz="1687" dirty="0"/>
              <a:t> / 10 </a:t>
            </a:r>
            <a:r>
              <a:rPr lang="en-US" altLang="ja-JP" sz="1687" dirty="0" err="1"/>
              <a:t>ev</a:t>
            </a:r>
            <a:r>
              <a:rPr lang="en-US" altLang="ja-JP" sz="1687" dirty="0"/>
              <a:t> from Cygnus cocoon (&lt; 4</a:t>
            </a:r>
            <a:r>
              <a:rPr lang="en-US" altLang="ja-JP" sz="1687" baseline="30000" dirty="0"/>
              <a:t>o</a:t>
            </a:r>
            <a:r>
              <a:rPr lang="en-US" altLang="ja-JP" sz="1687" dirty="0"/>
              <a:t>)</a:t>
            </a:r>
            <a:endParaRPr lang="ja-JP" altLang="en-US" sz="1687" dirty="0"/>
          </a:p>
        </p:txBody>
      </p:sp>
      <p:cxnSp>
        <p:nvCxnSpPr>
          <p:cNvPr id="13" name="直線矢印コネクタ 12">
            <a:extLst>
              <a:ext uri="{FF2B5EF4-FFF2-40B4-BE49-F238E27FC236}">
                <a16:creationId xmlns:a16="http://schemas.microsoft.com/office/drawing/2014/main" id="{3AF1E8F9-D624-4AC6-88F3-F6BF5AF44AEB}"/>
              </a:ext>
            </a:extLst>
          </p:cNvPr>
          <p:cNvCxnSpPr>
            <a:cxnSpLocks/>
            <a:stCxn id="15" idx="7"/>
          </p:cNvCxnSpPr>
          <p:nvPr/>
        </p:nvCxnSpPr>
        <p:spPr>
          <a:xfrm flipV="1">
            <a:off x="7837261" y="1229670"/>
            <a:ext cx="207437" cy="38213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楕円 14">
            <a:extLst>
              <a:ext uri="{FF2B5EF4-FFF2-40B4-BE49-F238E27FC236}">
                <a16:creationId xmlns:a16="http://schemas.microsoft.com/office/drawing/2014/main" id="{2B758E70-DF53-4328-AC8D-555B76DF150C}"/>
              </a:ext>
            </a:extLst>
          </p:cNvPr>
          <p:cNvSpPr/>
          <p:nvPr/>
        </p:nvSpPr>
        <p:spPr>
          <a:xfrm>
            <a:off x="7486650" y="1514513"/>
            <a:ext cx="410766" cy="66433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66"/>
          </a:p>
        </p:txBody>
      </p:sp>
      <p:sp>
        <p:nvSpPr>
          <p:cNvPr id="16" name="正方形/長方形 15">
            <a:extLst>
              <a:ext uri="{FF2B5EF4-FFF2-40B4-BE49-F238E27FC236}">
                <a16:creationId xmlns:a16="http://schemas.microsoft.com/office/drawing/2014/main" id="{6B354947-C63D-411B-88D0-42288D130F0F}"/>
              </a:ext>
            </a:extLst>
          </p:cNvPr>
          <p:cNvSpPr/>
          <p:nvPr/>
        </p:nvSpPr>
        <p:spPr>
          <a:xfrm>
            <a:off x="36411" y="6404249"/>
            <a:ext cx="4234069" cy="369332"/>
          </a:xfrm>
          <a:prstGeom prst="rect">
            <a:avLst/>
          </a:prstGeom>
        </p:spPr>
        <p:txBody>
          <a:bodyPr wrap="square">
            <a:spAutoFit/>
          </a:bodyPr>
          <a:lstStyle/>
          <a:p>
            <a:pPr defTabSz="457177"/>
            <a:r>
              <a:rPr lang="en" altLang="ja-JP" i="1" dirty="0">
                <a:solidFill>
                  <a:srgbClr val="C00000"/>
                </a:solidFill>
                <a:latin typeface="Times New Roman" panose="02020603050405020304" pitchFamily="18" charset="0"/>
                <a:ea typeface="ＭＳ Ｐゴシック" panose="020B0600070205080204" pitchFamily="50" charset="-128"/>
                <a:cs typeface="Times New Roman" panose="02020603050405020304" pitchFamily="18" charset="0"/>
              </a:rPr>
              <a:t>Amenomori+., PRL 126, 141101,(2021</a:t>
            </a:r>
            <a:r>
              <a:rPr lang="en-US" altLang="ja-JP" i="1" dirty="0">
                <a:solidFill>
                  <a:srgbClr val="C00000"/>
                </a:solidFill>
                <a:latin typeface="Times New Roman" panose="02020603050405020304" pitchFamily="18" charset="0"/>
                <a:ea typeface="ＭＳ Ｐゴシック" panose="020B0600070205080204" pitchFamily="50" charset="-128"/>
                <a:cs typeface="Times New Roman" panose="02020603050405020304" pitchFamily="18" charset="0"/>
              </a:rPr>
              <a:t>) </a:t>
            </a:r>
            <a:endParaRPr lang="ja-JP" altLang="en-US" i="1" dirty="0">
              <a:solidFill>
                <a:srgbClr val="C00000"/>
              </a:solidFill>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16882724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26CA04E3-F548-5240-92E2-EBA68DB9D91B}"/>
              </a:ext>
            </a:extLst>
          </p:cNvPr>
          <p:cNvPicPr>
            <a:picLocks noChangeAspect="1"/>
          </p:cNvPicPr>
          <p:nvPr/>
        </p:nvPicPr>
        <p:blipFill>
          <a:blip r:embed="rId2"/>
          <a:stretch>
            <a:fillRect/>
          </a:stretch>
        </p:blipFill>
        <p:spPr>
          <a:xfrm>
            <a:off x="1520290" y="1147489"/>
            <a:ext cx="6103421" cy="3142958"/>
          </a:xfrm>
          <a:prstGeom prst="rect">
            <a:avLst/>
          </a:prstGeom>
        </p:spPr>
      </p:pic>
      <p:pic>
        <p:nvPicPr>
          <p:cNvPr id="11" name="図 10">
            <a:extLst>
              <a:ext uri="{FF2B5EF4-FFF2-40B4-BE49-F238E27FC236}">
                <a16:creationId xmlns:a16="http://schemas.microsoft.com/office/drawing/2014/main" id="{C218A132-FBFD-EE48-B59E-16FF44AA80AA}"/>
              </a:ext>
            </a:extLst>
          </p:cNvPr>
          <p:cNvPicPr>
            <a:picLocks noChangeAspect="1"/>
          </p:cNvPicPr>
          <p:nvPr/>
        </p:nvPicPr>
        <p:blipFill>
          <a:blip r:embed="rId3"/>
          <a:stretch>
            <a:fillRect/>
          </a:stretch>
        </p:blipFill>
        <p:spPr>
          <a:xfrm>
            <a:off x="0" y="179300"/>
            <a:ext cx="1372414" cy="968188"/>
          </a:xfrm>
          <a:prstGeom prst="rect">
            <a:avLst/>
          </a:prstGeom>
        </p:spPr>
      </p:pic>
      <p:sp>
        <p:nvSpPr>
          <p:cNvPr id="3" name="テキスト ボックス 2">
            <a:extLst>
              <a:ext uri="{FF2B5EF4-FFF2-40B4-BE49-F238E27FC236}">
                <a16:creationId xmlns:a16="http://schemas.microsoft.com/office/drawing/2014/main" id="{1F2C094B-FA82-D54D-B26A-F651A3068309}"/>
              </a:ext>
            </a:extLst>
          </p:cNvPr>
          <p:cNvSpPr txBox="1"/>
          <p:nvPr/>
        </p:nvSpPr>
        <p:spPr>
          <a:xfrm>
            <a:off x="294613" y="5358158"/>
            <a:ext cx="8616461" cy="523220"/>
          </a:xfrm>
          <a:prstGeom prst="rect">
            <a:avLst/>
          </a:prstGeom>
          <a:solidFill>
            <a:srgbClr val="6BD30B">
              <a:alpha val="38000"/>
            </a:srgbClr>
          </a:solidFill>
        </p:spPr>
        <p:txBody>
          <a:bodyPr wrap="none" rtlCol="0">
            <a:spAutoFit/>
          </a:bodyPr>
          <a:lstStyle/>
          <a:p>
            <a:pPr defTabSz="914353"/>
            <a:r>
              <a:rPr lang="en-US" altLang="ja-JP" sz="2800" dirty="0">
                <a:solidFill>
                  <a:srgbClr val="FF0000"/>
                </a:solidFill>
                <a:latin typeface="Calibri" panose="020F0502020204030204"/>
                <a:ea typeface="游ゴシック" panose="020B0400000000000000" pitchFamily="50" charset="-128"/>
              </a:rPr>
              <a:t>Strong evidence for sub-PeV </a:t>
            </a:r>
            <a:r>
              <a:rPr lang="en-US" altLang="ja-JP" sz="2800" dirty="0">
                <a:solidFill>
                  <a:srgbClr val="FF0000"/>
                </a:solidFill>
                <a:latin typeface="Symbol" pitchFamily="2" charset="2"/>
                <a:ea typeface="游ゴシック" panose="020B0400000000000000" pitchFamily="50" charset="-128"/>
              </a:rPr>
              <a:t>g</a:t>
            </a:r>
            <a:r>
              <a:rPr lang="en-US" altLang="ja-JP" sz="2800" dirty="0">
                <a:solidFill>
                  <a:srgbClr val="FF0000"/>
                </a:solidFill>
                <a:latin typeface="Calibri" panose="020F0502020204030204"/>
                <a:ea typeface="游ゴシック" panose="020B0400000000000000" pitchFamily="50" charset="-128"/>
              </a:rPr>
              <a:t> rays induced by cosmic rays</a:t>
            </a:r>
            <a:endParaRPr lang="ja-JP" altLang="en-US" sz="2800">
              <a:solidFill>
                <a:srgbClr val="FF0000"/>
              </a:solidFill>
              <a:latin typeface="Calibri" panose="020F0502020204030204"/>
              <a:ea typeface="游ゴシック" panose="020B0400000000000000" pitchFamily="50" charset="-128"/>
            </a:endParaRPr>
          </a:p>
        </p:txBody>
      </p:sp>
      <p:sp>
        <p:nvSpPr>
          <p:cNvPr id="9" name="角丸四角形 8">
            <a:extLst>
              <a:ext uri="{FF2B5EF4-FFF2-40B4-BE49-F238E27FC236}">
                <a16:creationId xmlns:a16="http://schemas.microsoft.com/office/drawing/2014/main" id="{354A8198-A5F8-4040-8DBF-44CBA2324705}"/>
              </a:ext>
            </a:extLst>
          </p:cNvPr>
          <p:cNvSpPr/>
          <p:nvPr/>
        </p:nvSpPr>
        <p:spPr>
          <a:xfrm>
            <a:off x="117762" y="4212974"/>
            <a:ext cx="8934797" cy="1131671"/>
          </a:xfrm>
          <a:prstGeom prst="roundRect">
            <a:avLst/>
          </a:prstGeom>
          <a:solidFill>
            <a:schemeClr val="accent5">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3"/>
            <a:endParaRPr lang="ja-JP" altLang="en-US">
              <a:solidFill>
                <a:prstClr val="white"/>
              </a:solidFill>
              <a:latin typeface="Calibri" panose="020F0502020204030204"/>
              <a:ea typeface="游ゴシック" panose="020B0400000000000000" pitchFamily="50" charset="-128"/>
            </a:endParaRPr>
          </a:p>
        </p:txBody>
      </p:sp>
      <p:sp>
        <p:nvSpPr>
          <p:cNvPr id="10" name="タイトル 1">
            <a:extLst>
              <a:ext uri="{FF2B5EF4-FFF2-40B4-BE49-F238E27FC236}">
                <a16:creationId xmlns:a16="http://schemas.microsoft.com/office/drawing/2014/main" id="{031C88AC-B0E9-4148-92DA-DBEB01C56619}"/>
              </a:ext>
            </a:extLst>
          </p:cNvPr>
          <p:cNvSpPr txBox="1">
            <a:spLocks/>
          </p:cNvSpPr>
          <p:nvPr/>
        </p:nvSpPr>
        <p:spPr>
          <a:xfrm>
            <a:off x="1298947" y="190676"/>
            <a:ext cx="7886700" cy="982381"/>
          </a:xfrm>
          <a:prstGeom prst="rect">
            <a:avLst/>
          </a:prstGeom>
        </p:spPr>
        <p:txBody>
          <a:bodyPr anchor="ct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defTabSz="914353"/>
            <a:r>
              <a:rPr lang="en-US" altLang="ja-JP" sz="3200" b="1" dirty="0">
                <a:solidFill>
                  <a:prstClr val="black"/>
                </a:solidFill>
                <a:latin typeface="Hiragino Kaku Gothic Pro W3" panose="020B0300000000000000" pitchFamily="34" charset="-128"/>
                <a:ea typeface="Hiragino Kaku Gothic Pro W3" panose="020B0300000000000000" pitchFamily="34" charset="-128"/>
              </a:rPr>
              <a:t>Electron origin? vs Proton origin?</a:t>
            </a:r>
            <a:endParaRPr lang="ja-JP" altLang="en-US" sz="3200" b="1">
              <a:solidFill>
                <a:prstClr val="black"/>
              </a:solidFill>
              <a:latin typeface="Hiragino Kaku Gothic Pro W3" panose="020B0300000000000000" pitchFamily="34" charset="-128"/>
              <a:ea typeface="Hiragino Kaku Gothic Pro W3" panose="020B0300000000000000" pitchFamily="34" charset="-128"/>
            </a:endParaRPr>
          </a:p>
        </p:txBody>
      </p:sp>
      <p:sp>
        <p:nvSpPr>
          <p:cNvPr id="12" name="テキスト ボックス 11">
            <a:extLst>
              <a:ext uri="{FF2B5EF4-FFF2-40B4-BE49-F238E27FC236}">
                <a16:creationId xmlns:a16="http://schemas.microsoft.com/office/drawing/2014/main" id="{C73954D0-47E8-E04E-AE04-F17588F5A703}"/>
              </a:ext>
            </a:extLst>
          </p:cNvPr>
          <p:cNvSpPr txBox="1"/>
          <p:nvPr/>
        </p:nvSpPr>
        <p:spPr>
          <a:xfrm>
            <a:off x="192403" y="4270977"/>
            <a:ext cx="8759193" cy="1015663"/>
          </a:xfrm>
          <a:prstGeom prst="rect">
            <a:avLst/>
          </a:prstGeom>
          <a:noFill/>
        </p:spPr>
        <p:txBody>
          <a:bodyPr wrap="none" rtlCol="0">
            <a:spAutoFit/>
          </a:bodyPr>
          <a:lstStyle/>
          <a:p>
            <a:pPr marL="285736" indent="-285736" defTabSz="914353">
              <a:spcAft>
                <a:spcPts val="600"/>
              </a:spcAft>
              <a:buFont typeface="Wingdings" pitchFamily="2" charset="2"/>
              <a:buChar char="ü"/>
            </a:pPr>
            <a:r>
              <a:rPr lang="en" altLang="ja-JP" sz="2000" dirty="0">
                <a:solidFill>
                  <a:prstClr val="black"/>
                </a:solidFill>
                <a:latin typeface="Calibri" panose="020F0502020204030204"/>
                <a:ea typeface="游ゴシック" panose="020B0400000000000000" pitchFamily="50" charset="-128"/>
              </a:rPr>
              <a:t>Observed gamma rays are isolated, not coming from known gamma-ray sources.</a:t>
            </a:r>
            <a:br>
              <a:rPr lang="en-US" altLang="ja-JP" sz="2000" dirty="0">
                <a:solidFill>
                  <a:prstClr val="black"/>
                </a:solidFill>
                <a:latin typeface="Calibri" panose="020F0502020204030204"/>
                <a:ea typeface="游ゴシック" panose="020B0400000000000000" pitchFamily="50" charset="-128"/>
              </a:rPr>
            </a:br>
            <a:r>
              <a:rPr lang="en-US" altLang="ja-JP" sz="2000" dirty="0">
                <a:solidFill>
                  <a:prstClr val="black"/>
                </a:solidFill>
                <a:latin typeface="Calibri" panose="020F0502020204030204"/>
                <a:ea typeface="游ゴシック" panose="020B0400000000000000" pitchFamily="50" charset="-128"/>
                <a:sym typeface="Wingdings" pitchFamily="2" charset="2"/>
              </a:rPr>
              <a:t></a:t>
            </a:r>
            <a:r>
              <a:rPr lang="en" altLang="ja-JP" sz="2000" dirty="0">
                <a:solidFill>
                  <a:prstClr val="black"/>
                </a:solidFill>
                <a:latin typeface="Calibri" panose="020F0502020204030204"/>
                <a:ea typeface="游ゴシック" panose="020B0400000000000000" pitchFamily="50" charset="-128"/>
                <a:sym typeface="Wingdings" pitchFamily="2" charset="2"/>
              </a:rPr>
              <a:t> </a:t>
            </a:r>
            <a:r>
              <a:rPr lang="en" altLang="ja-JP" sz="2000" b="1" dirty="0">
                <a:solidFill>
                  <a:srgbClr val="FF0000"/>
                </a:solidFill>
                <a:latin typeface="Calibri" panose="020F0502020204030204"/>
                <a:ea typeface="游ゴシック" panose="020B0400000000000000" pitchFamily="50" charset="-128"/>
                <a:sym typeface="Wingdings" pitchFamily="2" charset="2"/>
              </a:rPr>
              <a:t>Electrons </a:t>
            </a:r>
            <a:r>
              <a:rPr lang="en" altLang="ja-JP" sz="2000" dirty="0">
                <a:solidFill>
                  <a:prstClr val="black"/>
                </a:solidFill>
                <a:latin typeface="Calibri" panose="020F0502020204030204"/>
                <a:ea typeface="游ゴシック" panose="020B0400000000000000" pitchFamily="50" charset="-128"/>
                <a:sym typeface="Wingdings" pitchFamily="2" charset="2"/>
              </a:rPr>
              <a:t>lose their energy quickly, so they </a:t>
            </a:r>
            <a:r>
              <a:rPr lang="en" altLang="ja-JP" sz="2000" b="1" dirty="0">
                <a:solidFill>
                  <a:srgbClr val="FF0000"/>
                </a:solidFill>
                <a:latin typeface="Calibri" panose="020F0502020204030204"/>
                <a:ea typeface="游ゴシック" panose="020B0400000000000000" pitchFamily="50" charset="-128"/>
                <a:sym typeface="Wingdings" pitchFamily="2" charset="2"/>
              </a:rPr>
              <a:t>should stay near the source</a:t>
            </a:r>
            <a:r>
              <a:rPr lang="en" altLang="ja-JP" sz="2000" dirty="0">
                <a:solidFill>
                  <a:prstClr val="black"/>
                </a:solidFill>
                <a:latin typeface="Calibri" panose="020F0502020204030204"/>
                <a:ea typeface="游ゴシック" panose="020B0400000000000000" pitchFamily="50" charset="-128"/>
                <a:sym typeface="Wingdings" pitchFamily="2" charset="2"/>
              </a:rPr>
              <a:t>.</a:t>
            </a:r>
            <a:br>
              <a:rPr lang="en" altLang="ja-JP" sz="2000" dirty="0">
                <a:solidFill>
                  <a:prstClr val="black"/>
                </a:solidFill>
                <a:latin typeface="Calibri" panose="020F0502020204030204"/>
                <a:ea typeface="游ゴシック" panose="020B0400000000000000" pitchFamily="50" charset="-128"/>
                <a:sym typeface="Wingdings" pitchFamily="2" charset="2"/>
              </a:rPr>
            </a:br>
            <a:r>
              <a:rPr lang="en" altLang="ja-JP" sz="2000" dirty="0">
                <a:solidFill>
                  <a:prstClr val="black"/>
                </a:solidFill>
                <a:latin typeface="Calibri" panose="020F0502020204030204"/>
                <a:ea typeface="游ゴシック" panose="020B0400000000000000" pitchFamily="50" charset="-128"/>
                <a:sym typeface="Wingdings" pitchFamily="2" charset="2"/>
              </a:rPr>
              <a:t> </a:t>
            </a:r>
            <a:r>
              <a:rPr lang="en" altLang="ja-JP" sz="2000" b="1" dirty="0">
                <a:solidFill>
                  <a:srgbClr val="00B050"/>
                </a:solidFill>
                <a:latin typeface="Calibri" panose="020F0502020204030204"/>
                <a:ea typeface="游ゴシック" panose="020B0400000000000000" pitchFamily="50" charset="-128"/>
                <a:sym typeface="Wingdings" pitchFamily="2" charset="2"/>
              </a:rPr>
              <a:t>Protons </a:t>
            </a:r>
            <a:r>
              <a:rPr lang="en" altLang="ja-JP" sz="2000" dirty="0">
                <a:solidFill>
                  <a:prstClr val="black"/>
                </a:solidFill>
                <a:latin typeface="Calibri" panose="020F0502020204030204"/>
                <a:ea typeface="游ゴシック" panose="020B0400000000000000" pitchFamily="50" charset="-128"/>
                <a:sym typeface="Wingdings" pitchFamily="2" charset="2"/>
              </a:rPr>
              <a:t>don't lose energy and </a:t>
            </a:r>
            <a:r>
              <a:rPr lang="en" altLang="ja-JP" sz="2000" b="1" dirty="0">
                <a:solidFill>
                  <a:srgbClr val="00B050"/>
                </a:solidFill>
                <a:latin typeface="Calibri" panose="020F0502020204030204"/>
                <a:ea typeface="游ゴシック" panose="020B0400000000000000" pitchFamily="50" charset="-128"/>
                <a:sym typeface="Wingdings" pitchFamily="2" charset="2"/>
              </a:rPr>
              <a:t>can escape farther from the source</a:t>
            </a:r>
            <a:r>
              <a:rPr lang="en" altLang="ja-JP" sz="2000" dirty="0">
                <a:solidFill>
                  <a:prstClr val="black"/>
                </a:solidFill>
                <a:latin typeface="Calibri" panose="020F0502020204030204"/>
                <a:ea typeface="游ゴシック" panose="020B0400000000000000" pitchFamily="50" charset="-128"/>
                <a:sym typeface="Wingdings" pitchFamily="2" charset="2"/>
              </a:rPr>
              <a:t>.</a:t>
            </a:r>
            <a:endParaRPr lang="en-US" altLang="ja-JP" sz="2000" dirty="0">
              <a:solidFill>
                <a:prstClr val="black"/>
              </a:solidFill>
              <a:latin typeface="Calibri" panose="020F0502020204030204"/>
              <a:ea typeface="游ゴシック" panose="020B0400000000000000" pitchFamily="50" charset="-128"/>
              <a:sym typeface="Wingdings" pitchFamily="2" charset="2"/>
            </a:endParaRPr>
          </a:p>
        </p:txBody>
      </p:sp>
      <p:sp>
        <p:nvSpPr>
          <p:cNvPr id="13" name="正方形/長方形 12">
            <a:extLst>
              <a:ext uri="{FF2B5EF4-FFF2-40B4-BE49-F238E27FC236}">
                <a16:creationId xmlns:a16="http://schemas.microsoft.com/office/drawing/2014/main" id="{434B6B46-F1D1-A646-86B6-0CD81EF9A041}"/>
              </a:ext>
            </a:extLst>
          </p:cNvPr>
          <p:cNvSpPr/>
          <p:nvPr/>
        </p:nvSpPr>
        <p:spPr>
          <a:xfrm>
            <a:off x="6496229" y="1251268"/>
            <a:ext cx="2790646" cy="646331"/>
          </a:xfrm>
          <a:prstGeom prst="rect">
            <a:avLst/>
          </a:prstGeom>
        </p:spPr>
        <p:txBody>
          <a:bodyPr wrap="square">
            <a:spAutoFit/>
          </a:bodyPr>
          <a:lstStyle/>
          <a:p>
            <a:pPr defTabSz="914353"/>
            <a:r>
              <a:rPr lang="en-US" altLang="ja-JP" b="1" dirty="0">
                <a:solidFill>
                  <a:prstClr val="black">
                    <a:lumMod val="65000"/>
                    <a:lumOff val="35000"/>
                  </a:prstClr>
                </a:solidFill>
                <a:latin typeface="Hiragino Kaku Gothic Pro W3" panose="020B0300000000000000" pitchFamily="34" charset="-128"/>
                <a:ea typeface="Hiragino Kaku Gothic Pro W3" panose="020B0300000000000000" pitchFamily="34" charset="-128"/>
                <a:cs typeface="Times New Roman" panose="02020603050405020304" pitchFamily="18" charset="0"/>
              </a:rPr>
              <a:t>0.398 – 0.957 PeV </a:t>
            </a:r>
          </a:p>
          <a:p>
            <a:pPr defTabSz="914353"/>
            <a:r>
              <a:rPr lang="en-US" altLang="ja-JP" b="1" dirty="0">
                <a:solidFill>
                  <a:prstClr val="black">
                    <a:lumMod val="65000"/>
                    <a:lumOff val="35000"/>
                  </a:prstClr>
                </a:solidFill>
                <a:latin typeface="Hiragino Kaku Gothic Pro W3" panose="020B0300000000000000" pitchFamily="34" charset="-128"/>
                <a:ea typeface="Hiragino Kaku Gothic Pro W3" panose="020B0300000000000000" pitchFamily="34" charset="-128"/>
                <a:cs typeface="Times New Roman" panose="02020603050405020304" pitchFamily="18" charset="0"/>
              </a:rPr>
              <a:t>      gamma rays</a:t>
            </a:r>
            <a:endParaRPr lang="ja-JP" altLang="en-US" dirty="0">
              <a:solidFill>
                <a:prstClr val="black">
                  <a:lumMod val="65000"/>
                  <a:lumOff val="35000"/>
                </a:prstClr>
              </a:solidFill>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4" name="テキスト ボックス 13">
            <a:extLst>
              <a:ext uri="{FF2B5EF4-FFF2-40B4-BE49-F238E27FC236}">
                <a16:creationId xmlns:a16="http://schemas.microsoft.com/office/drawing/2014/main" id="{C2AE51A7-80C0-2247-995D-28B16668218A}"/>
              </a:ext>
            </a:extLst>
          </p:cNvPr>
          <p:cNvSpPr txBox="1"/>
          <p:nvPr/>
        </p:nvSpPr>
        <p:spPr>
          <a:xfrm>
            <a:off x="682719" y="1251268"/>
            <a:ext cx="2084225" cy="369332"/>
          </a:xfrm>
          <a:prstGeom prst="rect">
            <a:avLst/>
          </a:prstGeom>
          <a:noFill/>
        </p:spPr>
        <p:txBody>
          <a:bodyPr wrap="none" rtlCol="0">
            <a:spAutoFit/>
          </a:bodyPr>
          <a:lstStyle/>
          <a:p>
            <a:pPr defTabSz="914353"/>
            <a:r>
              <a:rPr lang="en-US" altLang="ja-JP" dirty="0">
                <a:solidFill>
                  <a:prstClr val="black"/>
                </a:solidFill>
                <a:latin typeface="Calibri" panose="020F0502020204030204"/>
                <a:ea typeface="游ゴシック" panose="020B0400000000000000" pitchFamily="50" charset="-128"/>
              </a:rPr>
              <a:t>Galactic coordinates</a:t>
            </a:r>
            <a:endParaRPr lang="ja-JP" altLang="en-US" dirty="0">
              <a:solidFill>
                <a:prstClr val="black"/>
              </a:solidFill>
              <a:latin typeface="Calibri" panose="020F0502020204030204"/>
              <a:ea typeface="游ゴシック" panose="020B0400000000000000" pitchFamily="50" charset="-128"/>
            </a:endParaRPr>
          </a:p>
        </p:txBody>
      </p:sp>
      <p:sp>
        <p:nvSpPr>
          <p:cNvPr id="2" name="スライド番号プレースホルダー 1">
            <a:extLst>
              <a:ext uri="{FF2B5EF4-FFF2-40B4-BE49-F238E27FC236}">
                <a16:creationId xmlns:a16="http://schemas.microsoft.com/office/drawing/2014/main" id="{368A63AF-8E41-6C48-8826-DB71AEBA3DC7}"/>
              </a:ext>
            </a:extLst>
          </p:cNvPr>
          <p:cNvSpPr>
            <a:spLocks noGrp="1"/>
          </p:cNvSpPr>
          <p:nvPr>
            <p:ph type="sldNum" sz="quarter" idx="12"/>
          </p:nvPr>
        </p:nvSpPr>
        <p:spPr/>
        <p:txBody>
          <a:bodyPr/>
          <a:lstStyle/>
          <a:p>
            <a:pPr defTabSz="914353"/>
            <a:fld id="{8E6BA6D4-BC5A-504B-AC95-699BDFE87299}" type="slidenum">
              <a:rPr kumimoji="1" lang="ja-JP" altLang="en-US" kern="1200">
                <a:solidFill>
                  <a:prstClr val="black">
                    <a:tint val="75000"/>
                  </a:prstClr>
                </a:solidFill>
                <a:latin typeface="Calibri" panose="020F0502020204030204"/>
                <a:ea typeface="游ゴシック" panose="020B0400000000000000" pitchFamily="50" charset="-128"/>
              </a:rPr>
              <a:pPr defTabSz="914353"/>
              <a:t>21</a:t>
            </a:fld>
            <a:endParaRPr kumimoji="1" lang="ja-JP" altLang="en-US" kern="1200">
              <a:solidFill>
                <a:prstClr val="black">
                  <a:tint val="75000"/>
                </a:prstClr>
              </a:solidFill>
              <a:latin typeface="Calibri" panose="020F0502020204030204"/>
              <a:ea typeface="游ゴシック" panose="020B0400000000000000" pitchFamily="50" charset="-128"/>
            </a:endParaRPr>
          </a:p>
        </p:txBody>
      </p:sp>
      <p:sp>
        <p:nvSpPr>
          <p:cNvPr id="16" name="角丸四角形 15">
            <a:extLst>
              <a:ext uri="{FF2B5EF4-FFF2-40B4-BE49-F238E27FC236}">
                <a16:creationId xmlns:a16="http://schemas.microsoft.com/office/drawing/2014/main" id="{DBC17972-CF20-F744-AF8F-A27685AFCFE5}"/>
              </a:ext>
            </a:extLst>
          </p:cNvPr>
          <p:cNvSpPr/>
          <p:nvPr/>
        </p:nvSpPr>
        <p:spPr>
          <a:xfrm>
            <a:off x="380653" y="5873747"/>
            <a:ext cx="8427716" cy="830882"/>
          </a:xfrm>
          <a:prstGeom prst="roundRect">
            <a:avLst/>
          </a:prstGeom>
          <a:solidFill>
            <a:schemeClr val="accent5">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3"/>
            <a:endParaRPr lang="ja-JP" altLang="en-US">
              <a:solidFill>
                <a:prstClr val="white"/>
              </a:solidFill>
              <a:latin typeface="Calibri" panose="020F0502020204030204"/>
              <a:ea typeface="游ゴシック" panose="020B0400000000000000" pitchFamily="50" charset="-128"/>
            </a:endParaRPr>
          </a:p>
        </p:txBody>
      </p:sp>
      <p:sp>
        <p:nvSpPr>
          <p:cNvPr id="17" name="正方形/長方形 16">
            <a:extLst>
              <a:ext uri="{FF2B5EF4-FFF2-40B4-BE49-F238E27FC236}">
                <a16:creationId xmlns:a16="http://schemas.microsoft.com/office/drawing/2014/main" id="{03DFF750-6536-0F46-A4E9-B6EDF209C77A}"/>
              </a:ext>
            </a:extLst>
          </p:cNvPr>
          <p:cNvSpPr/>
          <p:nvPr/>
        </p:nvSpPr>
        <p:spPr>
          <a:xfrm>
            <a:off x="601730" y="5982585"/>
            <a:ext cx="8245972" cy="646331"/>
          </a:xfrm>
          <a:prstGeom prst="rect">
            <a:avLst/>
          </a:prstGeom>
        </p:spPr>
        <p:txBody>
          <a:bodyPr wrap="square">
            <a:spAutoFit/>
          </a:bodyPr>
          <a:lstStyle/>
          <a:p>
            <a:pPr marL="285736" indent="-285736" defTabSz="914353">
              <a:buFont typeface="Wingdings" pitchFamily="2" charset="2"/>
              <a:buChar char="ü"/>
            </a:pPr>
            <a:r>
              <a:rPr lang="en-US" altLang="ja-JP" dirty="0">
                <a:solidFill>
                  <a:prstClr val="black"/>
                </a:solidFill>
                <a:latin typeface="Calibri" panose="020F0502020204030204"/>
                <a:ea typeface="游ゴシック" panose="020B0400000000000000" pitchFamily="50" charset="-128"/>
              </a:rPr>
              <a:t>This is </a:t>
            </a:r>
            <a:r>
              <a:rPr lang="en-US" altLang="ja-JP" dirty="0">
                <a:solidFill>
                  <a:srgbClr val="FF0000"/>
                </a:solidFill>
                <a:latin typeface="Calibri" panose="020F0502020204030204"/>
                <a:ea typeface="游ゴシック" panose="020B0400000000000000" pitchFamily="50" charset="-128"/>
              </a:rPr>
              <a:t>the first evidence for existence of </a:t>
            </a:r>
            <a:r>
              <a:rPr lang="en-US" altLang="ja-JP" dirty="0" err="1">
                <a:solidFill>
                  <a:srgbClr val="FF0000"/>
                </a:solidFill>
                <a:latin typeface="Calibri" panose="020F0502020204030204"/>
                <a:ea typeface="游ゴシック" panose="020B0400000000000000" pitchFamily="50" charset="-128"/>
              </a:rPr>
              <a:t>PeVatrons</a:t>
            </a:r>
            <a:r>
              <a:rPr lang="en-US" altLang="ja-JP" dirty="0">
                <a:solidFill>
                  <a:prstClr val="black"/>
                </a:solidFill>
                <a:latin typeface="Calibri" panose="020F0502020204030204"/>
                <a:ea typeface="游ゴシック" panose="020B0400000000000000" pitchFamily="50" charset="-128"/>
              </a:rPr>
              <a:t>,</a:t>
            </a:r>
            <a:r>
              <a:rPr lang="en-US" altLang="ja-JP" dirty="0">
                <a:solidFill>
                  <a:srgbClr val="FF0000"/>
                </a:solidFill>
                <a:latin typeface="Calibri" panose="020F0502020204030204"/>
                <a:ea typeface="游ゴシック" panose="020B0400000000000000" pitchFamily="50" charset="-128"/>
              </a:rPr>
              <a:t> </a:t>
            </a:r>
            <a:r>
              <a:rPr lang="en-US" altLang="ja-JP" dirty="0">
                <a:solidFill>
                  <a:prstClr val="black"/>
                </a:solidFill>
                <a:latin typeface="Calibri" panose="020F0502020204030204"/>
                <a:ea typeface="游ゴシック" panose="020B0400000000000000" pitchFamily="50" charset="-128"/>
              </a:rPr>
              <a:t>in the past and/or present Galaxy, which accelerate protons up to the Peta electron volt (PeV) region.</a:t>
            </a:r>
            <a:endParaRPr lang="ja-JP" altLang="ja-JP" dirty="0">
              <a:solidFill>
                <a:prstClr val="black"/>
              </a:solidFill>
              <a:latin typeface="Calibri" panose="020F0502020204030204"/>
              <a:ea typeface="游ゴシック" panose="020B0400000000000000" pitchFamily="50" charset="-128"/>
            </a:endParaRPr>
          </a:p>
        </p:txBody>
      </p:sp>
    </p:spTree>
    <p:extLst>
      <p:ext uri="{BB962C8B-B14F-4D97-AF65-F5344CB8AC3E}">
        <p14:creationId xmlns:p14="http://schemas.microsoft.com/office/powerpoint/2010/main" val="620654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039C9C8-8724-9441-B626-AB396B148522}"/>
              </a:ext>
            </a:extLst>
          </p:cNvPr>
          <p:cNvSpPr>
            <a:spLocks noGrp="1"/>
          </p:cNvSpPr>
          <p:nvPr>
            <p:ph type="sldNum" sz="quarter" idx="12"/>
          </p:nvPr>
        </p:nvSpPr>
        <p:spPr/>
        <p:txBody>
          <a:bodyPr/>
          <a:lstStyle/>
          <a:p>
            <a:fld id="{6CF7F643-DE0F-324F-AACE-F41B7872FB7C}" type="slidenum">
              <a:rPr kumimoji="1" lang="ja-JP" altLang="en-US" smtClean="0"/>
              <a:t>22</a:t>
            </a:fld>
            <a:endParaRPr kumimoji="1" lang="ja-JP" altLang="en-US"/>
          </a:p>
        </p:txBody>
      </p:sp>
      <p:pic>
        <p:nvPicPr>
          <p:cNvPr id="4" name="図 3" descr="テキスト が含まれている画像&#10;&#10;自動的に生成された説明">
            <a:extLst>
              <a:ext uri="{FF2B5EF4-FFF2-40B4-BE49-F238E27FC236}">
                <a16:creationId xmlns:a16="http://schemas.microsoft.com/office/drawing/2014/main" id="{66D15358-7260-8240-B111-8B58A8022BBB}"/>
              </a:ext>
            </a:extLst>
          </p:cNvPr>
          <p:cNvPicPr>
            <a:picLocks noChangeAspect="1"/>
          </p:cNvPicPr>
          <p:nvPr/>
        </p:nvPicPr>
        <p:blipFill>
          <a:blip r:embed="rId2"/>
          <a:stretch>
            <a:fillRect/>
          </a:stretch>
        </p:blipFill>
        <p:spPr>
          <a:xfrm>
            <a:off x="0" y="511629"/>
            <a:ext cx="9144000" cy="5328111"/>
          </a:xfrm>
          <a:prstGeom prst="rect">
            <a:avLst/>
          </a:prstGeom>
        </p:spPr>
      </p:pic>
    </p:spTree>
    <p:extLst>
      <p:ext uri="{BB962C8B-B14F-4D97-AF65-F5344CB8AC3E}">
        <p14:creationId xmlns:p14="http://schemas.microsoft.com/office/powerpoint/2010/main" val="27671057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DD84939-75FA-4B45-BD72-87F63099555E}"/>
              </a:ext>
            </a:extLst>
          </p:cNvPr>
          <p:cNvSpPr>
            <a:spLocks noGrp="1"/>
          </p:cNvSpPr>
          <p:nvPr>
            <p:ph type="sldNum" sz="quarter" idx="12"/>
          </p:nvPr>
        </p:nvSpPr>
        <p:spPr/>
        <p:txBody>
          <a:bodyPr/>
          <a:lstStyle/>
          <a:p>
            <a:fld id="{6CF7F643-DE0F-324F-AACE-F41B7872FB7C}" type="slidenum">
              <a:rPr kumimoji="1" lang="ja-JP" altLang="en-US" smtClean="0"/>
              <a:t>23</a:t>
            </a:fld>
            <a:endParaRPr kumimoji="1" lang="ja-JP" altLang="en-US"/>
          </a:p>
        </p:txBody>
      </p:sp>
      <p:pic>
        <p:nvPicPr>
          <p:cNvPr id="4" name="図 3" descr="テキスト, 写真, 民衆, ジャンプ が含まれている画像&#10;&#10;自動的に生成された説明">
            <a:extLst>
              <a:ext uri="{FF2B5EF4-FFF2-40B4-BE49-F238E27FC236}">
                <a16:creationId xmlns:a16="http://schemas.microsoft.com/office/drawing/2014/main" id="{811C455B-8B29-044C-82A8-CDBB5A579214}"/>
              </a:ext>
            </a:extLst>
          </p:cNvPr>
          <p:cNvPicPr>
            <a:picLocks noChangeAspect="1"/>
          </p:cNvPicPr>
          <p:nvPr/>
        </p:nvPicPr>
        <p:blipFill>
          <a:blip r:embed="rId2"/>
          <a:stretch>
            <a:fillRect/>
          </a:stretch>
        </p:blipFill>
        <p:spPr>
          <a:xfrm>
            <a:off x="0" y="849489"/>
            <a:ext cx="9144000" cy="5159022"/>
          </a:xfrm>
          <a:prstGeom prst="rect">
            <a:avLst/>
          </a:prstGeom>
        </p:spPr>
      </p:pic>
    </p:spTree>
    <p:extLst>
      <p:ext uri="{BB962C8B-B14F-4D97-AF65-F5344CB8AC3E}">
        <p14:creationId xmlns:p14="http://schemas.microsoft.com/office/powerpoint/2010/main" val="2549922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B5AFBC5-B468-8446-BF3D-7EBE3114F296}"/>
              </a:ext>
            </a:extLst>
          </p:cNvPr>
          <p:cNvSpPr>
            <a:spLocks noGrp="1"/>
          </p:cNvSpPr>
          <p:nvPr>
            <p:ph type="sldNum" sz="quarter" idx="12"/>
          </p:nvPr>
        </p:nvSpPr>
        <p:spPr/>
        <p:txBody>
          <a:bodyPr/>
          <a:lstStyle/>
          <a:p>
            <a:fld id="{6CF7F643-DE0F-324F-AACE-F41B7872FB7C}" type="slidenum">
              <a:rPr kumimoji="1" lang="ja-JP" altLang="en-US" smtClean="0"/>
              <a:t>24</a:t>
            </a:fld>
            <a:endParaRPr kumimoji="1" lang="ja-JP" altLang="en-US"/>
          </a:p>
        </p:txBody>
      </p:sp>
      <p:pic>
        <p:nvPicPr>
          <p:cNvPr id="4" name="図 3" descr="ダイアグラム&#10;&#10;自動的に生成された説明">
            <a:extLst>
              <a:ext uri="{FF2B5EF4-FFF2-40B4-BE49-F238E27FC236}">
                <a16:creationId xmlns:a16="http://schemas.microsoft.com/office/drawing/2014/main" id="{4EC54160-ABEF-8145-AEEE-4B7F787384D1}"/>
              </a:ext>
            </a:extLst>
          </p:cNvPr>
          <p:cNvPicPr>
            <a:picLocks noChangeAspect="1"/>
          </p:cNvPicPr>
          <p:nvPr/>
        </p:nvPicPr>
        <p:blipFill>
          <a:blip r:embed="rId2"/>
          <a:stretch>
            <a:fillRect/>
          </a:stretch>
        </p:blipFill>
        <p:spPr>
          <a:xfrm>
            <a:off x="0" y="852534"/>
            <a:ext cx="9144000" cy="5152931"/>
          </a:xfrm>
          <a:prstGeom prst="rect">
            <a:avLst/>
          </a:prstGeom>
        </p:spPr>
      </p:pic>
    </p:spTree>
    <p:extLst>
      <p:ext uri="{BB962C8B-B14F-4D97-AF65-F5344CB8AC3E}">
        <p14:creationId xmlns:p14="http://schemas.microsoft.com/office/powerpoint/2010/main" val="30983190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0E4D082-A870-F045-BBE0-D5EC13F0BAA4}"/>
              </a:ext>
            </a:extLst>
          </p:cNvPr>
          <p:cNvSpPr>
            <a:spLocks noGrp="1"/>
          </p:cNvSpPr>
          <p:nvPr>
            <p:ph type="sldNum" sz="quarter" idx="12"/>
          </p:nvPr>
        </p:nvSpPr>
        <p:spPr/>
        <p:txBody>
          <a:bodyPr/>
          <a:lstStyle/>
          <a:p>
            <a:fld id="{6CF7F643-DE0F-324F-AACE-F41B7872FB7C}" type="slidenum">
              <a:rPr kumimoji="1" lang="ja-JP" altLang="en-US" smtClean="0"/>
              <a:t>25</a:t>
            </a:fld>
            <a:endParaRPr kumimoji="1" lang="ja-JP" altLang="en-US"/>
          </a:p>
        </p:txBody>
      </p:sp>
      <p:pic>
        <p:nvPicPr>
          <p:cNvPr id="4" name="図 3" descr="グラフ が含まれている画像&#10;&#10;自動的に生成された説明">
            <a:extLst>
              <a:ext uri="{FF2B5EF4-FFF2-40B4-BE49-F238E27FC236}">
                <a16:creationId xmlns:a16="http://schemas.microsoft.com/office/drawing/2014/main" id="{CD70351B-9BC9-A34B-AA54-6E6EDCCC5ABD}"/>
              </a:ext>
            </a:extLst>
          </p:cNvPr>
          <p:cNvPicPr>
            <a:picLocks noChangeAspect="1"/>
          </p:cNvPicPr>
          <p:nvPr/>
        </p:nvPicPr>
        <p:blipFill>
          <a:blip r:embed="rId2"/>
          <a:stretch>
            <a:fillRect/>
          </a:stretch>
        </p:blipFill>
        <p:spPr>
          <a:xfrm>
            <a:off x="0" y="849005"/>
            <a:ext cx="9144000" cy="5159990"/>
          </a:xfrm>
          <a:prstGeom prst="rect">
            <a:avLst/>
          </a:prstGeom>
        </p:spPr>
      </p:pic>
    </p:spTree>
    <p:extLst>
      <p:ext uri="{BB962C8B-B14F-4D97-AF65-F5344CB8AC3E}">
        <p14:creationId xmlns:p14="http://schemas.microsoft.com/office/powerpoint/2010/main" val="5424341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B12762F-CC57-0C42-B16A-5D4908D06C26}"/>
              </a:ext>
            </a:extLst>
          </p:cNvPr>
          <p:cNvSpPr>
            <a:spLocks noGrp="1"/>
          </p:cNvSpPr>
          <p:nvPr>
            <p:ph type="sldNum" sz="quarter" idx="12"/>
          </p:nvPr>
        </p:nvSpPr>
        <p:spPr/>
        <p:txBody>
          <a:bodyPr/>
          <a:lstStyle/>
          <a:p>
            <a:fld id="{6CF7F643-DE0F-324F-AACE-F41B7872FB7C}" type="slidenum">
              <a:rPr kumimoji="1" lang="ja-JP" altLang="en-US" smtClean="0"/>
              <a:t>26</a:t>
            </a:fld>
            <a:endParaRPr kumimoji="1" lang="ja-JP" altLang="en-US"/>
          </a:p>
        </p:txBody>
      </p:sp>
      <p:pic>
        <p:nvPicPr>
          <p:cNvPr id="4" name="図 3" descr="部屋に備えている数々の写真のコラージュ&#10;&#10;低い精度で自動的に生成された説明">
            <a:extLst>
              <a:ext uri="{FF2B5EF4-FFF2-40B4-BE49-F238E27FC236}">
                <a16:creationId xmlns:a16="http://schemas.microsoft.com/office/drawing/2014/main" id="{604B3CB1-C3B7-3C4C-B7B0-DA726A398429}"/>
              </a:ext>
            </a:extLst>
          </p:cNvPr>
          <p:cNvPicPr>
            <a:picLocks noChangeAspect="1"/>
          </p:cNvPicPr>
          <p:nvPr/>
        </p:nvPicPr>
        <p:blipFill>
          <a:blip r:embed="rId2"/>
          <a:stretch>
            <a:fillRect/>
          </a:stretch>
        </p:blipFill>
        <p:spPr>
          <a:xfrm>
            <a:off x="0" y="846300"/>
            <a:ext cx="9144000" cy="5165399"/>
          </a:xfrm>
          <a:prstGeom prst="rect">
            <a:avLst/>
          </a:prstGeom>
        </p:spPr>
      </p:pic>
    </p:spTree>
    <p:extLst>
      <p:ext uri="{BB962C8B-B14F-4D97-AF65-F5344CB8AC3E}">
        <p14:creationId xmlns:p14="http://schemas.microsoft.com/office/powerpoint/2010/main" val="19195055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5ABF41F9-C594-A04F-A4E5-988F9E811D9F}"/>
              </a:ext>
            </a:extLst>
          </p:cNvPr>
          <p:cNvSpPr>
            <a:spLocks noGrp="1"/>
          </p:cNvSpPr>
          <p:nvPr>
            <p:ph type="sldNum" sz="quarter" idx="12"/>
          </p:nvPr>
        </p:nvSpPr>
        <p:spPr/>
        <p:txBody>
          <a:bodyPr/>
          <a:lstStyle/>
          <a:p>
            <a:fld id="{6CF7F643-DE0F-324F-AACE-F41B7872FB7C}" type="slidenum">
              <a:rPr kumimoji="1" lang="ja-JP" altLang="en-US" smtClean="0"/>
              <a:t>27</a:t>
            </a:fld>
            <a:endParaRPr kumimoji="1" lang="ja-JP" altLang="en-US"/>
          </a:p>
        </p:txBody>
      </p:sp>
      <p:pic>
        <p:nvPicPr>
          <p:cNvPr id="4" name="図 3" descr="写真, 異なる, 展示, ショー が含まれている画像&#10;&#10;自動的に生成された説明">
            <a:extLst>
              <a:ext uri="{FF2B5EF4-FFF2-40B4-BE49-F238E27FC236}">
                <a16:creationId xmlns:a16="http://schemas.microsoft.com/office/drawing/2014/main" id="{9D999DAB-F264-CD42-83CD-531D7CB3D7EE}"/>
              </a:ext>
            </a:extLst>
          </p:cNvPr>
          <p:cNvPicPr>
            <a:picLocks noChangeAspect="1"/>
          </p:cNvPicPr>
          <p:nvPr/>
        </p:nvPicPr>
        <p:blipFill>
          <a:blip r:embed="rId2"/>
          <a:stretch>
            <a:fillRect/>
          </a:stretch>
        </p:blipFill>
        <p:spPr>
          <a:xfrm>
            <a:off x="0" y="850309"/>
            <a:ext cx="9144000" cy="5157382"/>
          </a:xfrm>
          <a:prstGeom prst="rect">
            <a:avLst/>
          </a:prstGeom>
        </p:spPr>
      </p:pic>
    </p:spTree>
    <p:extLst>
      <p:ext uri="{BB962C8B-B14F-4D97-AF65-F5344CB8AC3E}">
        <p14:creationId xmlns:p14="http://schemas.microsoft.com/office/powerpoint/2010/main" val="17380428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8742BFC-0D19-5443-A444-DBF9601C0013}"/>
              </a:ext>
            </a:extLst>
          </p:cNvPr>
          <p:cNvSpPr>
            <a:spLocks noGrp="1"/>
          </p:cNvSpPr>
          <p:nvPr>
            <p:ph type="sldNum" sz="quarter" idx="12"/>
          </p:nvPr>
        </p:nvSpPr>
        <p:spPr/>
        <p:txBody>
          <a:bodyPr/>
          <a:lstStyle/>
          <a:p>
            <a:fld id="{6CF7F643-DE0F-324F-AACE-F41B7872FB7C}" type="slidenum">
              <a:rPr kumimoji="1" lang="ja-JP" altLang="en-US" smtClean="0"/>
              <a:t>28</a:t>
            </a:fld>
            <a:endParaRPr kumimoji="1" lang="ja-JP" altLang="en-US"/>
          </a:p>
        </p:txBody>
      </p:sp>
      <p:pic>
        <p:nvPicPr>
          <p:cNvPr id="4" name="図 3" descr="ダイアグラム&#10;&#10;中程度の精度で自動的に生成された説明">
            <a:extLst>
              <a:ext uri="{FF2B5EF4-FFF2-40B4-BE49-F238E27FC236}">
                <a16:creationId xmlns:a16="http://schemas.microsoft.com/office/drawing/2014/main" id="{2B9A60F2-0F2C-2A46-8C5F-BB3B7DF5D1F7}"/>
              </a:ext>
            </a:extLst>
          </p:cNvPr>
          <p:cNvPicPr>
            <a:picLocks noChangeAspect="1"/>
          </p:cNvPicPr>
          <p:nvPr/>
        </p:nvPicPr>
        <p:blipFill>
          <a:blip r:embed="rId2"/>
          <a:stretch>
            <a:fillRect/>
          </a:stretch>
        </p:blipFill>
        <p:spPr>
          <a:xfrm>
            <a:off x="0" y="848184"/>
            <a:ext cx="9144000" cy="5161632"/>
          </a:xfrm>
          <a:prstGeom prst="rect">
            <a:avLst/>
          </a:prstGeom>
        </p:spPr>
      </p:pic>
      <p:sp>
        <p:nvSpPr>
          <p:cNvPr id="5" name="テキスト ボックス 4">
            <a:extLst>
              <a:ext uri="{FF2B5EF4-FFF2-40B4-BE49-F238E27FC236}">
                <a16:creationId xmlns:a16="http://schemas.microsoft.com/office/drawing/2014/main" id="{0E09E21F-EFAC-DD49-9840-52C986BF3821}"/>
              </a:ext>
            </a:extLst>
          </p:cNvPr>
          <p:cNvSpPr txBox="1"/>
          <p:nvPr/>
        </p:nvSpPr>
        <p:spPr>
          <a:xfrm>
            <a:off x="1413923" y="6009816"/>
            <a:ext cx="6316153" cy="430887"/>
          </a:xfrm>
          <a:prstGeom prst="rect">
            <a:avLst/>
          </a:prstGeom>
          <a:noFill/>
        </p:spPr>
        <p:txBody>
          <a:bodyPr wrap="none" rtlCol="0">
            <a:spAutoFit/>
          </a:bodyPr>
          <a:lstStyle/>
          <a:p>
            <a:r>
              <a:rPr kumimoji="1" lang="en-US" altLang="ja-JP" sz="2200" b="1" i="1" dirty="0">
                <a:solidFill>
                  <a:schemeClr val="accent6"/>
                </a:solidFill>
              </a:rPr>
              <a:t>S. Kato et al., Experimental Astronomy, 52, 85 (2021)</a:t>
            </a:r>
            <a:endParaRPr kumimoji="1" lang="ja-JP" altLang="en-US" sz="2200" b="1" i="1">
              <a:solidFill>
                <a:schemeClr val="accent6"/>
              </a:solidFill>
            </a:endParaRPr>
          </a:p>
        </p:txBody>
      </p:sp>
      <p:sp>
        <p:nvSpPr>
          <p:cNvPr id="3" name="テキスト ボックス 2">
            <a:extLst>
              <a:ext uri="{FF2B5EF4-FFF2-40B4-BE49-F238E27FC236}">
                <a16:creationId xmlns:a16="http://schemas.microsoft.com/office/drawing/2014/main" id="{ECBF52D6-DBBA-4F4D-97BE-BD574C15798E}"/>
              </a:ext>
            </a:extLst>
          </p:cNvPr>
          <p:cNvSpPr txBox="1"/>
          <p:nvPr/>
        </p:nvSpPr>
        <p:spPr>
          <a:xfrm>
            <a:off x="2438400" y="4546600"/>
            <a:ext cx="1693092" cy="369332"/>
          </a:xfrm>
          <a:prstGeom prst="rect">
            <a:avLst/>
          </a:prstGeom>
          <a:noFill/>
        </p:spPr>
        <p:txBody>
          <a:bodyPr wrap="none" rtlCol="0">
            <a:spAutoFit/>
          </a:bodyPr>
          <a:lstStyle/>
          <a:p>
            <a:r>
              <a:rPr lang="en-US" altLang="ja-JP" dirty="0"/>
              <a:t> </a:t>
            </a:r>
            <a:r>
              <a:rPr lang="en-US" altLang="ja-JP" dirty="0">
                <a:solidFill>
                  <a:srgbClr val="C00000"/>
                </a:solidFill>
              </a:rPr>
              <a:t>from </a:t>
            </a:r>
            <a:r>
              <a:rPr kumimoji="1" lang="en-US" altLang="ja-JP" dirty="0">
                <a:solidFill>
                  <a:srgbClr val="C00000"/>
                </a:solidFill>
              </a:rPr>
              <a:t>ICRC 2021</a:t>
            </a:r>
            <a:endParaRPr kumimoji="1" lang="ja-JP" altLang="en-US">
              <a:solidFill>
                <a:srgbClr val="C00000"/>
              </a:solidFill>
            </a:endParaRPr>
          </a:p>
        </p:txBody>
      </p:sp>
      <p:sp>
        <p:nvSpPr>
          <p:cNvPr id="8" name="テキスト ボックス 7">
            <a:extLst>
              <a:ext uri="{FF2B5EF4-FFF2-40B4-BE49-F238E27FC236}">
                <a16:creationId xmlns:a16="http://schemas.microsoft.com/office/drawing/2014/main" id="{9BB7BA87-9229-0846-B136-D29DF78D9310}"/>
              </a:ext>
            </a:extLst>
          </p:cNvPr>
          <p:cNvSpPr txBox="1"/>
          <p:nvPr/>
        </p:nvSpPr>
        <p:spPr>
          <a:xfrm>
            <a:off x="6210300" y="4508500"/>
            <a:ext cx="1693092" cy="369332"/>
          </a:xfrm>
          <a:prstGeom prst="rect">
            <a:avLst/>
          </a:prstGeom>
          <a:noFill/>
        </p:spPr>
        <p:txBody>
          <a:bodyPr wrap="none" rtlCol="0">
            <a:spAutoFit/>
          </a:bodyPr>
          <a:lstStyle/>
          <a:p>
            <a:r>
              <a:rPr lang="en-US" altLang="ja-JP" dirty="0"/>
              <a:t> </a:t>
            </a:r>
            <a:r>
              <a:rPr lang="en-US" altLang="ja-JP" dirty="0">
                <a:solidFill>
                  <a:srgbClr val="C00000"/>
                </a:solidFill>
              </a:rPr>
              <a:t>from </a:t>
            </a:r>
            <a:r>
              <a:rPr kumimoji="1" lang="en-US" altLang="ja-JP" dirty="0">
                <a:solidFill>
                  <a:srgbClr val="C00000"/>
                </a:solidFill>
              </a:rPr>
              <a:t>ICRC 2021</a:t>
            </a:r>
            <a:endParaRPr kumimoji="1" lang="ja-JP" altLang="en-US">
              <a:solidFill>
                <a:srgbClr val="C00000"/>
              </a:solidFill>
            </a:endParaRPr>
          </a:p>
        </p:txBody>
      </p:sp>
    </p:spTree>
    <p:extLst>
      <p:ext uri="{BB962C8B-B14F-4D97-AF65-F5344CB8AC3E}">
        <p14:creationId xmlns:p14="http://schemas.microsoft.com/office/powerpoint/2010/main" val="8824281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5C93571-89C1-5E40-AAA5-CA7B3F4F83D9}"/>
              </a:ext>
            </a:extLst>
          </p:cNvPr>
          <p:cNvSpPr>
            <a:spLocks noGrp="1"/>
          </p:cNvSpPr>
          <p:nvPr>
            <p:ph type="sldNum" sz="quarter" idx="12"/>
          </p:nvPr>
        </p:nvSpPr>
        <p:spPr/>
        <p:txBody>
          <a:bodyPr/>
          <a:lstStyle/>
          <a:p>
            <a:fld id="{6CF7F643-DE0F-324F-AACE-F41B7872FB7C}" type="slidenum">
              <a:rPr kumimoji="1" lang="ja-JP" altLang="en-US" smtClean="0"/>
              <a:t>29</a:t>
            </a:fld>
            <a:endParaRPr kumimoji="1" lang="ja-JP" altLang="en-US"/>
          </a:p>
        </p:txBody>
      </p:sp>
      <p:sp>
        <p:nvSpPr>
          <p:cNvPr id="3" name="テキスト ボックス 2">
            <a:extLst>
              <a:ext uri="{FF2B5EF4-FFF2-40B4-BE49-F238E27FC236}">
                <a16:creationId xmlns:a16="http://schemas.microsoft.com/office/drawing/2014/main" id="{FD0C927B-C3A6-9749-91CF-DC7C29227978}"/>
              </a:ext>
            </a:extLst>
          </p:cNvPr>
          <p:cNvSpPr txBox="1"/>
          <p:nvPr/>
        </p:nvSpPr>
        <p:spPr>
          <a:xfrm>
            <a:off x="3735072" y="0"/>
            <a:ext cx="1673856" cy="553998"/>
          </a:xfrm>
          <a:prstGeom prst="rect">
            <a:avLst/>
          </a:prstGeom>
          <a:noFill/>
        </p:spPr>
        <p:txBody>
          <a:bodyPr wrap="none" rtlCol="0">
            <a:spAutoFit/>
          </a:bodyPr>
          <a:lstStyle/>
          <a:p>
            <a:r>
              <a:rPr kumimoji="1" lang="en-US" altLang="ja-JP" sz="3000" u="sng" dirty="0"/>
              <a:t>Summary</a:t>
            </a:r>
            <a:endParaRPr kumimoji="1" lang="ja-JP" altLang="en-US" sz="3000" u="sng"/>
          </a:p>
        </p:txBody>
      </p:sp>
      <p:sp>
        <p:nvSpPr>
          <p:cNvPr id="4" name="テキスト ボックス 3">
            <a:extLst>
              <a:ext uri="{FF2B5EF4-FFF2-40B4-BE49-F238E27FC236}">
                <a16:creationId xmlns:a16="http://schemas.microsoft.com/office/drawing/2014/main" id="{537D74DD-B6B9-0F42-B096-DF90CD685025}"/>
              </a:ext>
            </a:extLst>
          </p:cNvPr>
          <p:cNvSpPr txBox="1"/>
          <p:nvPr/>
        </p:nvSpPr>
        <p:spPr>
          <a:xfrm>
            <a:off x="342593" y="904968"/>
            <a:ext cx="8902052" cy="3430170"/>
          </a:xfrm>
          <a:prstGeom prst="rect">
            <a:avLst/>
          </a:prstGeom>
          <a:noFill/>
        </p:spPr>
        <p:txBody>
          <a:bodyPr wrap="none" rtlCol="0">
            <a:spAutoFit/>
          </a:bodyPr>
          <a:lstStyle/>
          <a:p>
            <a:pPr>
              <a:lnSpc>
                <a:spcPct val="150000"/>
              </a:lnSpc>
            </a:pPr>
            <a:r>
              <a:rPr kumimoji="1" lang="en-US" altLang="ja-JP" sz="2000" dirty="0"/>
              <a:t>Recent results of gamma-ray observations: </a:t>
            </a:r>
          </a:p>
          <a:p>
            <a:pPr marL="285750" indent="-285750">
              <a:lnSpc>
                <a:spcPct val="200000"/>
              </a:lnSpc>
              <a:buFont typeface="Wingdings" pitchFamily="2" charset="2"/>
              <a:buChar char="Ø"/>
            </a:pPr>
            <a:r>
              <a:rPr kumimoji="1" lang="en-US" altLang="ja-JP" sz="2000" dirty="0"/>
              <a:t>Crab Nebula -&gt; First detection of sub-</a:t>
            </a:r>
            <a:r>
              <a:rPr kumimoji="1" lang="en-US" altLang="ja-JP" sz="2000" dirty="0" err="1"/>
              <a:t>PeV</a:t>
            </a:r>
            <a:r>
              <a:rPr kumimoji="1" lang="en-US" altLang="ja-JP" sz="2000" dirty="0"/>
              <a:t> gamma rays</a:t>
            </a:r>
          </a:p>
          <a:p>
            <a:pPr marL="285750" indent="-285750">
              <a:lnSpc>
                <a:spcPct val="200000"/>
              </a:lnSpc>
              <a:buFont typeface="Wingdings" pitchFamily="2" charset="2"/>
              <a:buChar char="Ø"/>
            </a:pPr>
            <a:r>
              <a:rPr lang="en-US" altLang="ja-JP" sz="2000" dirty="0"/>
              <a:t>G106.3+2.7 -&gt; Potential </a:t>
            </a:r>
            <a:r>
              <a:rPr lang="en-US" altLang="ja-JP" sz="2000" dirty="0" err="1"/>
              <a:t>PeVatron</a:t>
            </a:r>
            <a:r>
              <a:rPr lang="en-US" altLang="ja-JP" sz="2000" dirty="0"/>
              <a:t> candidate</a:t>
            </a:r>
          </a:p>
          <a:p>
            <a:pPr marL="285750" indent="-285750">
              <a:lnSpc>
                <a:spcPct val="200000"/>
              </a:lnSpc>
              <a:buFont typeface="Wingdings" pitchFamily="2" charset="2"/>
              <a:buChar char="Ø"/>
            </a:pPr>
            <a:r>
              <a:rPr lang="en-US" altLang="ja-JP" sz="2000" dirty="0"/>
              <a:t>Cygnus OB 1 &amp; 2</a:t>
            </a:r>
          </a:p>
          <a:p>
            <a:pPr marL="285750" indent="-285750">
              <a:lnSpc>
                <a:spcPct val="200000"/>
              </a:lnSpc>
              <a:buFont typeface="Wingdings" pitchFamily="2" charset="2"/>
              <a:buChar char="Ø"/>
            </a:pPr>
            <a:r>
              <a:rPr lang="en-US" altLang="ja-JP" sz="2000" dirty="0"/>
              <a:t>Galactic diffuse sub-</a:t>
            </a:r>
            <a:r>
              <a:rPr lang="en-US" altLang="ja-JP" sz="2000" dirty="0" err="1"/>
              <a:t>PeV</a:t>
            </a:r>
            <a:r>
              <a:rPr lang="en-US" altLang="ja-JP" sz="2000" dirty="0"/>
              <a:t> gamma rays</a:t>
            </a:r>
          </a:p>
          <a:p>
            <a:pPr>
              <a:lnSpc>
                <a:spcPct val="150000"/>
              </a:lnSpc>
            </a:pPr>
            <a:r>
              <a:rPr lang="en-US" altLang="ja-JP" sz="2000" dirty="0"/>
              <a:t>                    -&gt; Evidence for existence of past and/or present </a:t>
            </a:r>
            <a:r>
              <a:rPr lang="en-US" altLang="ja-JP" sz="2000" dirty="0" err="1"/>
              <a:t>PeVatrons</a:t>
            </a:r>
            <a:r>
              <a:rPr lang="en-US" altLang="ja-JP" sz="2000" dirty="0"/>
              <a:t> in our Galaxy </a:t>
            </a:r>
          </a:p>
        </p:txBody>
      </p:sp>
      <p:sp>
        <p:nvSpPr>
          <p:cNvPr id="6" name="テキスト ボックス 5">
            <a:extLst>
              <a:ext uri="{FF2B5EF4-FFF2-40B4-BE49-F238E27FC236}">
                <a16:creationId xmlns:a16="http://schemas.microsoft.com/office/drawing/2014/main" id="{E9003987-A9E2-BE44-B9E7-B1BAEF587797}"/>
              </a:ext>
            </a:extLst>
          </p:cNvPr>
          <p:cNvSpPr txBox="1"/>
          <p:nvPr/>
        </p:nvSpPr>
        <p:spPr>
          <a:xfrm>
            <a:off x="342593" y="553998"/>
            <a:ext cx="1841808" cy="400110"/>
          </a:xfrm>
          <a:prstGeom prst="rect">
            <a:avLst/>
          </a:prstGeom>
          <a:noFill/>
          <a:ln>
            <a:solidFill>
              <a:schemeClr val="accent1"/>
            </a:solidFill>
          </a:ln>
        </p:spPr>
        <p:txBody>
          <a:bodyPr wrap="square">
            <a:spAutoFit/>
          </a:bodyPr>
          <a:lstStyle/>
          <a:p>
            <a:r>
              <a:rPr kumimoji="1" lang="en-US" altLang="ja-JP" sz="2000" b="1" dirty="0"/>
              <a:t>Tibet </a:t>
            </a:r>
            <a:r>
              <a:rPr lang="en-US" altLang="ja-JP" sz="2000" b="1" dirty="0" err="1"/>
              <a:t>AS</a:t>
            </a:r>
            <a:r>
              <a:rPr lang="en-US" altLang="ja-JP" sz="2000" b="1" dirty="0" err="1">
                <a:latin typeface="Symbol" pitchFamily="2" charset="2"/>
              </a:rPr>
              <a:t>g</a:t>
            </a:r>
            <a:r>
              <a:rPr lang="en-US" altLang="ja-JP" sz="2000" b="1" dirty="0"/>
              <a:t> group </a:t>
            </a:r>
            <a:endParaRPr kumimoji="1" lang="en-US" altLang="ja-JP" sz="2000" b="1" dirty="0"/>
          </a:p>
        </p:txBody>
      </p:sp>
      <p:sp>
        <p:nvSpPr>
          <p:cNvPr id="8" name="テキスト ボックス 7">
            <a:extLst>
              <a:ext uri="{FF2B5EF4-FFF2-40B4-BE49-F238E27FC236}">
                <a16:creationId xmlns:a16="http://schemas.microsoft.com/office/drawing/2014/main" id="{48BD7EB1-5173-F848-A199-E7F51A0DAB5B}"/>
              </a:ext>
            </a:extLst>
          </p:cNvPr>
          <p:cNvSpPr txBox="1"/>
          <p:nvPr/>
        </p:nvSpPr>
        <p:spPr>
          <a:xfrm>
            <a:off x="342592" y="4776685"/>
            <a:ext cx="7988607" cy="967957"/>
          </a:xfrm>
          <a:prstGeom prst="rect">
            <a:avLst/>
          </a:prstGeom>
          <a:noFill/>
        </p:spPr>
        <p:txBody>
          <a:bodyPr wrap="square">
            <a:spAutoFit/>
          </a:bodyPr>
          <a:lstStyle/>
          <a:p>
            <a:pPr>
              <a:lnSpc>
                <a:spcPct val="150000"/>
              </a:lnSpc>
            </a:pPr>
            <a:r>
              <a:rPr lang="en-US" altLang="ja-JP" sz="2000" dirty="0"/>
              <a:t>Current status: </a:t>
            </a:r>
          </a:p>
          <a:p>
            <a:pPr>
              <a:lnSpc>
                <a:spcPct val="150000"/>
              </a:lnSpc>
            </a:pPr>
            <a:r>
              <a:rPr lang="en-US" altLang="ja-JP" sz="2000" dirty="0"/>
              <a:t>Infrastructure completed, ALPAQUITA (18,500 m</a:t>
            </a:r>
            <a:r>
              <a:rPr lang="en-US" altLang="ja-JP" sz="2000" baseline="30000" dirty="0"/>
              <a:t>2</a:t>
            </a:r>
            <a:r>
              <a:rPr lang="en-US" altLang="ja-JP" sz="2000" dirty="0"/>
              <a:t>) construction under way</a:t>
            </a:r>
          </a:p>
        </p:txBody>
      </p:sp>
      <p:sp>
        <p:nvSpPr>
          <p:cNvPr id="10" name="テキスト ボックス 9">
            <a:extLst>
              <a:ext uri="{FF2B5EF4-FFF2-40B4-BE49-F238E27FC236}">
                <a16:creationId xmlns:a16="http://schemas.microsoft.com/office/drawing/2014/main" id="{2734BEE6-C2A1-A04F-B0B4-D2DDE3120FDC}"/>
              </a:ext>
            </a:extLst>
          </p:cNvPr>
          <p:cNvSpPr txBox="1"/>
          <p:nvPr/>
        </p:nvSpPr>
        <p:spPr>
          <a:xfrm>
            <a:off x="342593" y="4425715"/>
            <a:ext cx="1714807" cy="400110"/>
          </a:xfrm>
          <a:prstGeom prst="rect">
            <a:avLst/>
          </a:prstGeom>
          <a:noFill/>
          <a:ln>
            <a:solidFill>
              <a:schemeClr val="accent1"/>
            </a:solidFill>
          </a:ln>
        </p:spPr>
        <p:txBody>
          <a:bodyPr wrap="square">
            <a:spAutoFit/>
          </a:bodyPr>
          <a:lstStyle/>
          <a:p>
            <a:r>
              <a:rPr lang="en-US" altLang="ja-JP" sz="2000" b="1" dirty="0"/>
              <a:t>ALPACA group</a:t>
            </a:r>
          </a:p>
        </p:txBody>
      </p:sp>
      <p:sp>
        <p:nvSpPr>
          <p:cNvPr id="11" name="正方形/長方形 10">
            <a:extLst>
              <a:ext uri="{FF2B5EF4-FFF2-40B4-BE49-F238E27FC236}">
                <a16:creationId xmlns:a16="http://schemas.microsoft.com/office/drawing/2014/main" id="{6BF1DB30-C9AA-7C45-AADD-6E99B1B0F0E6}"/>
              </a:ext>
            </a:extLst>
          </p:cNvPr>
          <p:cNvSpPr/>
          <p:nvPr/>
        </p:nvSpPr>
        <p:spPr>
          <a:xfrm>
            <a:off x="3087915" y="1888437"/>
            <a:ext cx="4610822" cy="369332"/>
          </a:xfrm>
          <a:prstGeom prst="rect">
            <a:avLst/>
          </a:prstGeom>
        </p:spPr>
        <p:txBody>
          <a:bodyPr wrap="square">
            <a:spAutoFit/>
          </a:bodyPr>
          <a:lstStyle/>
          <a:p>
            <a:r>
              <a:rPr lang="en-US" altLang="ja-JP" b="1" i="1" dirty="0">
                <a:solidFill>
                  <a:srgbClr val="F79646"/>
                </a:solidFill>
              </a:rPr>
              <a:t>M. </a:t>
            </a:r>
            <a:r>
              <a:rPr lang="en-US" altLang="ja-JP" b="1" i="1" dirty="0" err="1">
                <a:solidFill>
                  <a:srgbClr val="F79646"/>
                </a:solidFill>
              </a:rPr>
              <a:t>Amenomori</a:t>
            </a:r>
            <a:r>
              <a:rPr lang="en-US" altLang="ja-JP" b="1" i="1" dirty="0">
                <a:solidFill>
                  <a:srgbClr val="F79646"/>
                </a:solidFill>
              </a:rPr>
              <a:t> et al., PRL, 123, 051101 (2019) </a:t>
            </a:r>
            <a:endParaRPr lang="ja-JP" altLang="en-US" dirty="0"/>
          </a:p>
        </p:txBody>
      </p:sp>
      <p:sp>
        <p:nvSpPr>
          <p:cNvPr id="12" name="正方形/長方形 11">
            <a:extLst>
              <a:ext uri="{FF2B5EF4-FFF2-40B4-BE49-F238E27FC236}">
                <a16:creationId xmlns:a16="http://schemas.microsoft.com/office/drawing/2014/main" id="{70A4BA2F-0CBB-DF4A-A550-63B4857345E9}"/>
              </a:ext>
            </a:extLst>
          </p:cNvPr>
          <p:cNvSpPr/>
          <p:nvPr/>
        </p:nvSpPr>
        <p:spPr>
          <a:xfrm>
            <a:off x="3090107" y="2490204"/>
            <a:ext cx="8610600" cy="369332"/>
          </a:xfrm>
          <a:prstGeom prst="rect">
            <a:avLst/>
          </a:prstGeom>
        </p:spPr>
        <p:txBody>
          <a:bodyPr wrap="square">
            <a:spAutoFit/>
          </a:bodyPr>
          <a:lstStyle/>
          <a:p>
            <a:r>
              <a:rPr lang="en-US" altLang="ja-JP" b="1" i="1" dirty="0">
                <a:solidFill>
                  <a:schemeClr val="accent6"/>
                </a:solidFill>
              </a:rPr>
              <a:t>M. </a:t>
            </a:r>
            <a:r>
              <a:rPr lang="en-US" altLang="ja-JP" b="1" i="1" dirty="0" err="1">
                <a:solidFill>
                  <a:schemeClr val="accent6"/>
                </a:solidFill>
              </a:rPr>
              <a:t>Amenomori</a:t>
            </a:r>
            <a:r>
              <a:rPr lang="en-US" altLang="ja-JP" b="1" i="1" dirty="0">
                <a:solidFill>
                  <a:schemeClr val="accent6"/>
                </a:solidFill>
              </a:rPr>
              <a:t> et al., Nature Astronomy Letters, 5, 460 (2021) </a:t>
            </a:r>
            <a:endParaRPr lang="en-US" altLang="ja-JP" b="1" i="1" u="sng" dirty="0">
              <a:solidFill>
                <a:schemeClr val="accent6"/>
              </a:solidFill>
            </a:endParaRPr>
          </a:p>
        </p:txBody>
      </p:sp>
      <p:sp>
        <p:nvSpPr>
          <p:cNvPr id="13" name="テキスト ボックス 12">
            <a:extLst>
              <a:ext uri="{FF2B5EF4-FFF2-40B4-BE49-F238E27FC236}">
                <a16:creationId xmlns:a16="http://schemas.microsoft.com/office/drawing/2014/main" id="{DF461073-93A6-054F-ABC0-32FD1936FD78}"/>
              </a:ext>
            </a:extLst>
          </p:cNvPr>
          <p:cNvSpPr txBox="1"/>
          <p:nvPr/>
        </p:nvSpPr>
        <p:spPr>
          <a:xfrm>
            <a:off x="2609795" y="2878959"/>
            <a:ext cx="4575291" cy="369332"/>
          </a:xfrm>
          <a:prstGeom prst="rect">
            <a:avLst/>
          </a:prstGeom>
          <a:noFill/>
        </p:spPr>
        <p:txBody>
          <a:bodyPr wrap="none" rtlCol="0">
            <a:spAutoFit/>
          </a:bodyPr>
          <a:lstStyle/>
          <a:p>
            <a:r>
              <a:rPr kumimoji="1" lang="en-US" altLang="ja-JP" b="1" i="1" dirty="0">
                <a:solidFill>
                  <a:schemeClr val="accent6"/>
                </a:solidFill>
              </a:rPr>
              <a:t>M. </a:t>
            </a:r>
            <a:r>
              <a:rPr kumimoji="1" lang="en-US" altLang="ja-JP" b="1" i="1" dirty="0" err="1">
                <a:solidFill>
                  <a:schemeClr val="accent6"/>
                </a:solidFill>
              </a:rPr>
              <a:t>Amenomori</a:t>
            </a:r>
            <a:r>
              <a:rPr kumimoji="1" lang="en-US" altLang="ja-JP" b="1" i="1" dirty="0">
                <a:solidFill>
                  <a:schemeClr val="accent6"/>
                </a:solidFill>
              </a:rPr>
              <a:t> et al., PRL, 127, 031102 (2021)</a:t>
            </a:r>
            <a:endParaRPr kumimoji="1" lang="ja-JP" altLang="en-US" b="1" i="1">
              <a:solidFill>
                <a:schemeClr val="accent6"/>
              </a:solidFill>
            </a:endParaRPr>
          </a:p>
        </p:txBody>
      </p:sp>
      <p:sp>
        <p:nvSpPr>
          <p:cNvPr id="14" name="テキスト ボックス 13">
            <a:extLst>
              <a:ext uri="{FF2B5EF4-FFF2-40B4-BE49-F238E27FC236}">
                <a16:creationId xmlns:a16="http://schemas.microsoft.com/office/drawing/2014/main" id="{F538F7AF-CCAA-4843-B2B7-F9D872B679ED}"/>
              </a:ext>
            </a:extLst>
          </p:cNvPr>
          <p:cNvSpPr txBox="1"/>
          <p:nvPr/>
        </p:nvSpPr>
        <p:spPr>
          <a:xfrm>
            <a:off x="4542037" y="4217998"/>
            <a:ext cx="4575291" cy="369332"/>
          </a:xfrm>
          <a:prstGeom prst="rect">
            <a:avLst/>
          </a:prstGeom>
          <a:noFill/>
        </p:spPr>
        <p:txBody>
          <a:bodyPr wrap="none" rtlCol="0">
            <a:spAutoFit/>
          </a:bodyPr>
          <a:lstStyle/>
          <a:p>
            <a:r>
              <a:rPr kumimoji="1" lang="en-US" altLang="ja-JP" b="1" i="1" dirty="0">
                <a:solidFill>
                  <a:schemeClr val="accent6"/>
                </a:solidFill>
              </a:rPr>
              <a:t>M. </a:t>
            </a:r>
            <a:r>
              <a:rPr kumimoji="1" lang="en-US" altLang="ja-JP" b="1" i="1" dirty="0" err="1">
                <a:solidFill>
                  <a:schemeClr val="accent6"/>
                </a:solidFill>
              </a:rPr>
              <a:t>Amenomori</a:t>
            </a:r>
            <a:r>
              <a:rPr kumimoji="1" lang="en-US" altLang="ja-JP" b="1" i="1" dirty="0">
                <a:solidFill>
                  <a:schemeClr val="accent6"/>
                </a:solidFill>
              </a:rPr>
              <a:t> et al., PRL, 126, 141101 (2021)</a:t>
            </a:r>
            <a:endParaRPr kumimoji="1" lang="ja-JP" altLang="en-US" b="1" i="1">
              <a:solidFill>
                <a:schemeClr val="accent6"/>
              </a:solidFill>
            </a:endParaRPr>
          </a:p>
        </p:txBody>
      </p:sp>
      <p:sp>
        <p:nvSpPr>
          <p:cNvPr id="15" name="テキスト ボックス 14">
            <a:extLst>
              <a:ext uri="{FF2B5EF4-FFF2-40B4-BE49-F238E27FC236}">
                <a16:creationId xmlns:a16="http://schemas.microsoft.com/office/drawing/2014/main" id="{25CBE9BD-0227-074A-93B6-2F42EA11C301}"/>
              </a:ext>
            </a:extLst>
          </p:cNvPr>
          <p:cNvSpPr txBox="1"/>
          <p:nvPr/>
        </p:nvSpPr>
        <p:spPr>
          <a:xfrm>
            <a:off x="1418027" y="5974227"/>
            <a:ext cx="6307945" cy="707886"/>
          </a:xfrm>
          <a:prstGeom prst="rect">
            <a:avLst/>
          </a:prstGeom>
          <a:noFill/>
          <a:ln w="50800">
            <a:noFill/>
          </a:ln>
        </p:spPr>
        <p:txBody>
          <a:bodyPr wrap="none" rtlCol="0">
            <a:spAutoFit/>
          </a:bodyPr>
          <a:lstStyle/>
          <a:p>
            <a:r>
              <a:rPr kumimoji="1" lang="en-US" altLang="ja-JP" sz="4000" dirty="0"/>
              <a:t>Thank you for your attention!</a:t>
            </a:r>
            <a:endParaRPr kumimoji="1" lang="ja-JP" altLang="en-US" sz="4000"/>
          </a:p>
        </p:txBody>
      </p:sp>
    </p:spTree>
    <p:extLst>
      <p:ext uri="{BB962C8B-B14F-4D97-AF65-F5344CB8AC3E}">
        <p14:creationId xmlns:p14="http://schemas.microsoft.com/office/powerpoint/2010/main" val="3784962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51794" y="1092243"/>
            <a:ext cx="9492895" cy="2593018"/>
          </a:xfrm>
          <a:prstGeom prst="rect">
            <a:avLst/>
          </a:prstGeom>
        </p:spPr>
        <p:txBody>
          <a:bodyPr wrap="square">
            <a:spAutoFit/>
          </a:bodyPr>
          <a:lstStyle/>
          <a:p>
            <a:pPr>
              <a:lnSpc>
                <a:spcPts val="1500"/>
              </a:lnSpc>
            </a:pPr>
            <a:r>
              <a:rPr lang="en-US" altLang="ja-JP" sz="1300" dirty="0"/>
              <a:t>M. </a:t>
            </a:r>
            <a:r>
              <a:rPr lang="en-US" altLang="ja-JP" sz="1300" dirty="0" err="1"/>
              <a:t>Amenomori</a:t>
            </a:r>
            <a:r>
              <a:rPr lang="en-US" altLang="ja-JP" sz="1300" dirty="0"/>
              <a:t>(1), S. Asano(2), Y. W. Bao(3), X. J. Bi(4), D. Chen(5), T. L. Chen(6), W. Y. Chen(4), Xu Chen(4), Y. Chen(3), </a:t>
            </a:r>
            <a:r>
              <a:rPr lang="en-US" altLang="ja-JP" sz="1300" dirty="0" err="1"/>
              <a:t>Cirennima</a:t>
            </a:r>
            <a:r>
              <a:rPr lang="en-US" altLang="ja-JP" sz="1300" dirty="0"/>
              <a:t>(6), </a:t>
            </a:r>
          </a:p>
          <a:p>
            <a:pPr>
              <a:lnSpc>
                <a:spcPts val="1500"/>
              </a:lnSpc>
            </a:pPr>
            <a:r>
              <a:rPr lang="en-US" altLang="ja-JP" sz="1300" dirty="0"/>
              <a:t>S. W. Cui(7), </a:t>
            </a:r>
            <a:r>
              <a:rPr lang="en-US" altLang="ja-JP" sz="1300" dirty="0" err="1"/>
              <a:t>Danzengluobu</a:t>
            </a:r>
            <a:r>
              <a:rPr lang="en-US" altLang="ja-JP" sz="1300" dirty="0"/>
              <a:t>(6), L. K. Ding(4), J. H. Fang(4,8), </a:t>
            </a:r>
            <a:r>
              <a:rPr lang="it-IT" altLang="ja-JP" sz="1300" dirty="0"/>
              <a:t>K. </a:t>
            </a:r>
            <a:r>
              <a:rPr lang="it-IT" altLang="ja-JP" sz="1300" dirty="0" err="1"/>
              <a:t>Fang</a:t>
            </a:r>
            <a:r>
              <a:rPr lang="it-IT" altLang="ja-JP" sz="1300" dirty="0"/>
              <a:t>(4), C. </a:t>
            </a:r>
            <a:r>
              <a:rPr lang="it-IT" altLang="ja-JP" sz="1300" dirty="0" err="1"/>
              <a:t>F</a:t>
            </a:r>
            <a:r>
              <a:rPr lang="it-IT" altLang="ja-JP" sz="1300" dirty="0"/>
              <a:t>. Feng(9), </a:t>
            </a:r>
            <a:r>
              <a:rPr lang="it-IT" altLang="ja-JP" sz="1300" dirty="0" err="1"/>
              <a:t>Zhaoyang</a:t>
            </a:r>
            <a:r>
              <a:rPr lang="it-IT" altLang="ja-JP" sz="1300" dirty="0"/>
              <a:t> Feng(4), </a:t>
            </a:r>
            <a:r>
              <a:rPr lang="it-IT" altLang="ja-JP" sz="1300" dirty="0" err="1"/>
              <a:t>Z</a:t>
            </a:r>
            <a:r>
              <a:rPr lang="it-IT" altLang="ja-JP" sz="1300" dirty="0"/>
              <a:t>. Y. Feng(10), Qi Gao(6), </a:t>
            </a:r>
          </a:p>
          <a:p>
            <a:pPr>
              <a:lnSpc>
                <a:spcPts val="1500"/>
              </a:lnSpc>
            </a:pPr>
            <a:r>
              <a:rPr lang="it-IT" altLang="ja-JP" sz="1300" dirty="0"/>
              <a:t>A. </a:t>
            </a:r>
            <a:r>
              <a:rPr lang="it-IT" altLang="ja-JP" sz="1300" dirty="0" err="1"/>
              <a:t>Gomi</a:t>
            </a:r>
            <a:r>
              <a:rPr lang="it-IT" altLang="ja-JP" sz="1300" dirty="0"/>
              <a:t>(11), </a:t>
            </a:r>
            <a:r>
              <a:rPr lang="it-IT" altLang="ja-JP" sz="1300" dirty="0" err="1"/>
              <a:t>Q</a:t>
            </a:r>
            <a:r>
              <a:rPr lang="it-IT" altLang="ja-JP" sz="1300" dirty="0"/>
              <a:t>. B. </a:t>
            </a:r>
            <a:r>
              <a:rPr lang="it-IT" altLang="ja-JP" sz="1300" dirty="0" err="1"/>
              <a:t>Gou</a:t>
            </a:r>
            <a:r>
              <a:rPr lang="it-IT" altLang="ja-JP" sz="1300" dirty="0"/>
              <a:t>(4), Y. </a:t>
            </a:r>
            <a:r>
              <a:rPr lang="it-IT" altLang="ja-JP" sz="1300" dirty="0" err="1"/>
              <a:t>Q</a:t>
            </a:r>
            <a:r>
              <a:rPr lang="it-IT" altLang="ja-JP" sz="1300" dirty="0"/>
              <a:t>. </a:t>
            </a:r>
            <a:r>
              <a:rPr lang="it-IT" altLang="ja-JP" sz="1300" dirty="0" err="1"/>
              <a:t>Guo</a:t>
            </a:r>
            <a:r>
              <a:rPr lang="it-IT" altLang="ja-JP" sz="1300" dirty="0"/>
              <a:t>(4), Y. Y. </a:t>
            </a:r>
            <a:r>
              <a:rPr lang="it-IT" altLang="ja-JP" sz="1300" dirty="0" err="1"/>
              <a:t>Guo</a:t>
            </a:r>
            <a:r>
              <a:rPr lang="it-IT" altLang="ja-JP" sz="1300" dirty="0"/>
              <a:t>(4), H. H. He(4), </a:t>
            </a:r>
            <a:r>
              <a:rPr lang="it-IT" altLang="ja-JP" sz="1300" dirty="0" err="1"/>
              <a:t>Z</a:t>
            </a:r>
            <a:r>
              <a:rPr lang="it-IT" altLang="ja-JP" sz="1300" dirty="0"/>
              <a:t>. T. He(7), K. </a:t>
            </a:r>
            <a:r>
              <a:rPr lang="it-IT" altLang="ja-JP" sz="1300" dirty="0" err="1"/>
              <a:t>Hibino</a:t>
            </a:r>
            <a:r>
              <a:rPr lang="it-IT" altLang="ja-JP" sz="1300" dirty="0"/>
              <a:t>(12), N. </a:t>
            </a:r>
            <a:r>
              <a:rPr lang="it-IT" altLang="ja-JP" sz="1300" dirty="0" err="1"/>
              <a:t>Hotta</a:t>
            </a:r>
            <a:r>
              <a:rPr lang="it-IT" altLang="ja-JP" sz="1300" dirty="0"/>
              <a:t>(13), </a:t>
            </a:r>
            <a:r>
              <a:rPr lang="it-IT" altLang="ja-JP" sz="1300" dirty="0" err="1"/>
              <a:t>Haibing</a:t>
            </a:r>
            <a:r>
              <a:rPr lang="it-IT" altLang="ja-JP" sz="1300" dirty="0"/>
              <a:t> </a:t>
            </a:r>
            <a:r>
              <a:rPr lang="it-IT" altLang="ja-JP" sz="1300" dirty="0" err="1"/>
              <a:t>Hu</a:t>
            </a:r>
            <a:r>
              <a:rPr lang="it-IT" altLang="ja-JP" sz="1300" dirty="0"/>
              <a:t>(6), H. B. </a:t>
            </a:r>
            <a:r>
              <a:rPr lang="it-IT" altLang="ja-JP" sz="1300" dirty="0" err="1"/>
              <a:t>Hu</a:t>
            </a:r>
            <a:r>
              <a:rPr lang="it-IT" altLang="ja-JP" sz="1300" dirty="0"/>
              <a:t>(4), </a:t>
            </a:r>
          </a:p>
          <a:p>
            <a:pPr>
              <a:lnSpc>
                <a:spcPts val="1500"/>
              </a:lnSpc>
            </a:pPr>
            <a:r>
              <a:rPr lang="it-IT" altLang="ja-JP" sz="1300" dirty="0"/>
              <a:t>K. Y. </a:t>
            </a:r>
            <a:r>
              <a:rPr lang="it-IT" altLang="ja-JP" sz="1300" dirty="0" err="1"/>
              <a:t>Hu</a:t>
            </a:r>
            <a:r>
              <a:rPr lang="it-IT" altLang="ja-JP" sz="1300" dirty="0"/>
              <a:t>(4,8), </a:t>
            </a:r>
            <a:r>
              <a:rPr lang="it-IT" altLang="ja-JP" sz="1300" dirty="0" err="1"/>
              <a:t>J</a:t>
            </a:r>
            <a:r>
              <a:rPr lang="it-IT" altLang="ja-JP" sz="1300" dirty="0"/>
              <a:t>. Huang(4), H. Y. </a:t>
            </a:r>
            <a:r>
              <a:rPr lang="it-IT" altLang="ja-JP" sz="1300" dirty="0" err="1"/>
              <a:t>Jia</a:t>
            </a:r>
            <a:r>
              <a:rPr lang="it-IT" altLang="ja-JP" sz="1300" dirty="0"/>
              <a:t>(10), L. Jiang(4), P. Jiang(5), H. B. </a:t>
            </a:r>
            <a:r>
              <a:rPr lang="it-IT" altLang="ja-JP" sz="1300" dirty="0" err="1"/>
              <a:t>Jin</a:t>
            </a:r>
            <a:r>
              <a:rPr lang="it-IT" altLang="ja-JP" sz="1300" dirty="0"/>
              <a:t>(5), K. </a:t>
            </a:r>
            <a:r>
              <a:rPr lang="it-IT" altLang="ja-JP" sz="1300" dirty="0" err="1"/>
              <a:t>Kasahara</a:t>
            </a:r>
            <a:r>
              <a:rPr lang="it-IT" altLang="ja-JP" sz="1300" dirty="0"/>
              <a:t>(14), Y. </a:t>
            </a:r>
            <a:r>
              <a:rPr lang="it-IT" altLang="ja-JP" sz="1300" dirty="0" err="1"/>
              <a:t>Katayose</a:t>
            </a:r>
            <a:r>
              <a:rPr lang="it-IT" altLang="ja-JP" sz="1300" dirty="0"/>
              <a:t>(11), C. Kato(2), S. Kato(15), </a:t>
            </a:r>
          </a:p>
          <a:p>
            <a:pPr>
              <a:lnSpc>
                <a:spcPts val="1500"/>
              </a:lnSpc>
            </a:pPr>
            <a:r>
              <a:rPr lang="it-IT" altLang="ja-JP" sz="1300" dirty="0"/>
              <a:t>T. </a:t>
            </a:r>
            <a:r>
              <a:rPr lang="it-IT" altLang="ja-JP" sz="1300" dirty="0" err="1"/>
              <a:t>Kawashima</a:t>
            </a:r>
            <a:r>
              <a:rPr lang="it-IT" altLang="ja-JP" sz="1300" dirty="0"/>
              <a:t>(15), K. </a:t>
            </a:r>
            <a:r>
              <a:rPr lang="it-IT" altLang="ja-JP" sz="1300" dirty="0" err="1"/>
              <a:t>Kawata</a:t>
            </a:r>
            <a:r>
              <a:rPr lang="it-IT" altLang="ja-JP" sz="1300" dirty="0"/>
              <a:t>(15), M. </a:t>
            </a:r>
            <a:r>
              <a:rPr lang="it-IT" altLang="ja-JP" sz="1300" dirty="0" err="1"/>
              <a:t>Kozai</a:t>
            </a:r>
            <a:r>
              <a:rPr lang="it-IT" altLang="ja-JP" sz="1300" dirty="0"/>
              <a:t>(16), D. </a:t>
            </a:r>
            <a:r>
              <a:rPr lang="it-IT" altLang="ja-JP" sz="1300" dirty="0" err="1"/>
              <a:t>Kurashige</a:t>
            </a:r>
            <a:r>
              <a:rPr lang="it-IT" altLang="ja-JP" sz="1300" dirty="0"/>
              <a:t>(11), </a:t>
            </a:r>
            <a:r>
              <a:rPr lang="it-IT" altLang="ja-JP" sz="1300" dirty="0" err="1"/>
              <a:t>Labaciren</a:t>
            </a:r>
            <a:r>
              <a:rPr lang="it-IT" altLang="ja-JP" sz="1300" dirty="0"/>
              <a:t>(6), </a:t>
            </a:r>
            <a:r>
              <a:rPr lang="pl-PL" altLang="ja-JP" sz="1300" dirty="0"/>
              <a:t>G. M. Le(17), A. F. Li(18,9,4), H. J. Li(6), W. J. Li(4,10), </a:t>
            </a:r>
          </a:p>
          <a:p>
            <a:pPr>
              <a:lnSpc>
                <a:spcPts val="1500"/>
              </a:lnSpc>
            </a:pPr>
            <a:r>
              <a:rPr lang="pl-PL" altLang="ja-JP" sz="1300" dirty="0"/>
              <a:t>Y. Li(5), Y. H. Lin(4,8), B. </a:t>
            </a:r>
            <a:r>
              <a:rPr lang="pl-PL" altLang="ja-JP" sz="1300" dirty="0" err="1"/>
              <a:t>Liu</a:t>
            </a:r>
            <a:r>
              <a:rPr lang="pl-PL" altLang="ja-JP" sz="1300" dirty="0"/>
              <a:t>(19), C. </a:t>
            </a:r>
            <a:r>
              <a:rPr lang="pl-PL" altLang="ja-JP" sz="1300" dirty="0" err="1"/>
              <a:t>Liu</a:t>
            </a:r>
            <a:r>
              <a:rPr lang="pl-PL" altLang="ja-JP" sz="1300" dirty="0"/>
              <a:t>(4), J. S. </a:t>
            </a:r>
            <a:r>
              <a:rPr lang="pl-PL" altLang="ja-JP" sz="1300" dirty="0" err="1"/>
              <a:t>Liu</a:t>
            </a:r>
            <a:r>
              <a:rPr lang="pl-PL" altLang="ja-JP" sz="1300" dirty="0"/>
              <a:t>(4), L. Y. </a:t>
            </a:r>
            <a:r>
              <a:rPr lang="pl-PL" altLang="ja-JP" sz="1300" dirty="0" err="1"/>
              <a:t>Liu</a:t>
            </a:r>
            <a:r>
              <a:rPr lang="pl-PL" altLang="ja-JP" sz="1300" dirty="0"/>
              <a:t>(5), M. Y. </a:t>
            </a:r>
            <a:r>
              <a:rPr lang="pl-PL" altLang="ja-JP" sz="1300" dirty="0" err="1"/>
              <a:t>Liu</a:t>
            </a:r>
            <a:r>
              <a:rPr lang="pl-PL" altLang="ja-JP" sz="1300" dirty="0"/>
              <a:t>(6), W. </a:t>
            </a:r>
            <a:r>
              <a:rPr lang="pl-PL" altLang="ja-JP" sz="1300" dirty="0" err="1"/>
              <a:t>Liu</a:t>
            </a:r>
            <a:r>
              <a:rPr lang="pl-PL" altLang="ja-JP" sz="1300" dirty="0"/>
              <a:t>(4), X. L. </a:t>
            </a:r>
            <a:r>
              <a:rPr lang="pl-PL" altLang="ja-JP" sz="1300" dirty="0" err="1"/>
              <a:t>Liu</a:t>
            </a:r>
            <a:r>
              <a:rPr lang="pl-PL" altLang="ja-JP" sz="1300" dirty="0"/>
              <a:t>(5), Y.-Q. </a:t>
            </a:r>
            <a:r>
              <a:rPr lang="pl-PL" altLang="ja-JP" sz="1300" dirty="0" err="1"/>
              <a:t>Lou</a:t>
            </a:r>
            <a:r>
              <a:rPr lang="pl-PL" altLang="ja-JP" sz="1300" dirty="0"/>
              <a:t>(20, 21, 22), </a:t>
            </a:r>
            <a:r>
              <a:rPr lang="pl-PL" altLang="ja-JP" sz="1300" dirty="0" err="1"/>
              <a:t>H.Lu</a:t>
            </a:r>
            <a:r>
              <a:rPr lang="pl-PL" altLang="ja-JP" sz="1300" dirty="0"/>
              <a:t>(4),</a:t>
            </a:r>
          </a:p>
          <a:p>
            <a:pPr>
              <a:lnSpc>
                <a:spcPts val="1500"/>
              </a:lnSpc>
            </a:pPr>
            <a:r>
              <a:rPr lang="pl-PL" altLang="ja-JP" sz="1300" dirty="0"/>
              <a:t>X. R. </a:t>
            </a:r>
            <a:r>
              <a:rPr lang="pl-PL" altLang="ja-JP" sz="1300" dirty="0" err="1"/>
              <a:t>Meng</a:t>
            </a:r>
            <a:r>
              <a:rPr lang="pl-PL" altLang="ja-JP" sz="1300" dirty="0"/>
              <a:t>(6), Y. </a:t>
            </a:r>
            <a:r>
              <a:rPr lang="pl-PL" altLang="ja-JP" sz="1300" dirty="0" err="1"/>
              <a:t>Meng</a:t>
            </a:r>
            <a:r>
              <a:rPr lang="pl-PL" altLang="ja-JP" sz="1300" dirty="0"/>
              <a:t>(4,8), K. </a:t>
            </a:r>
            <a:r>
              <a:rPr lang="pl-PL" altLang="ja-JP" sz="1300" dirty="0" err="1"/>
              <a:t>Munakata</a:t>
            </a:r>
            <a:r>
              <a:rPr lang="pl-PL" altLang="ja-JP" sz="1300" dirty="0"/>
              <a:t>(2), K. </a:t>
            </a:r>
            <a:r>
              <a:rPr lang="pl-PL" altLang="ja-JP" sz="1300" dirty="0" err="1"/>
              <a:t>Nagaya</a:t>
            </a:r>
            <a:r>
              <a:rPr lang="pl-PL" altLang="ja-JP" sz="1300" dirty="0"/>
              <a:t>(11),  Y. Nakamura(15), Y. </a:t>
            </a:r>
            <a:r>
              <a:rPr lang="pl-PL" altLang="ja-JP" sz="1300" dirty="0" err="1"/>
              <a:t>Nakazawa</a:t>
            </a:r>
            <a:r>
              <a:rPr lang="pl-PL" altLang="ja-JP" sz="1300" dirty="0"/>
              <a:t>(23), H. </a:t>
            </a:r>
            <a:r>
              <a:rPr lang="pl-PL" altLang="ja-JP" sz="1300" dirty="0" err="1"/>
              <a:t>Nanjo</a:t>
            </a:r>
            <a:r>
              <a:rPr lang="pl-PL" altLang="ja-JP" sz="1300" dirty="0"/>
              <a:t>(1), C. C. </a:t>
            </a:r>
            <a:r>
              <a:rPr lang="pl-PL" altLang="ja-JP" sz="1300" dirty="0" err="1"/>
              <a:t>Ning</a:t>
            </a:r>
            <a:r>
              <a:rPr lang="pl-PL" altLang="ja-JP" sz="1300" dirty="0"/>
              <a:t>(6), </a:t>
            </a:r>
          </a:p>
          <a:p>
            <a:pPr>
              <a:lnSpc>
                <a:spcPts val="1500"/>
              </a:lnSpc>
            </a:pPr>
            <a:r>
              <a:rPr lang="pl-PL" altLang="ja-JP" sz="1300" dirty="0"/>
              <a:t>M. </a:t>
            </a:r>
            <a:r>
              <a:rPr lang="pl-PL" altLang="ja-JP" sz="1300" dirty="0" err="1"/>
              <a:t>Nishizawa</a:t>
            </a:r>
            <a:r>
              <a:rPr lang="pl-PL" altLang="ja-JP" sz="1300" dirty="0"/>
              <a:t>(24), M. </a:t>
            </a:r>
            <a:r>
              <a:rPr lang="pl-PL" altLang="ja-JP" sz="1300" dirty="0" err="1"/>
              <a:t>Ohnishi</a:t>
            </a:r>
            <a:r>
              <a:rPr lang="pl-PL" altLang="ja-JP" sz="1300" dirty="0"/>
              <a:t>(15), S. </a:t>
            </a:r>
            <a:r>
              <a:rPr lang="pl-PL" altLang="ja-JP" sz="1300" dirty="0" err="1"/>
              <a:t>Okukawa</a:t>
            </a:r>
            <a:r>
              <a:rPr lang="pl-PL" altLang="ja-JP" sz="1300" dirty="0"/>
              <a:t>(11), S. </a:t>
            </a:r>
            <a:r>
              <a:rPr lang="pl-PL" altLang="ja-JP" sz="1300" dirty="0" err="1"/>
              <a:t>Ozawa</a:t>
            </a:r>
            <a:r>
              <a:rPr lang="pl-PL" altLang="ja-JP" sz="1300" dirty="0"/>
              <a:t>(25), L. </a:t>
            </a:r>
            <a:r>
              <a:rPr lang="pl-PL" altLang="ja-JP" sz="1300" dirty="0" err="1"/>
              <a:t>Qian</a:t>
            </a:r>
            <a:r>
              <a:rPr lang="pl-PL" altLang="ja-JP" sz="1300" dirty="0"/>
              <a:t>(5), X. </a:t>
            </a:r>
            <a:r>
              <a:rPr lang="pl-PL" altLang="ja-JP" sz="1300" dirty="0" err="1"/>
              <a:t>Qian</a:t>
            </a:r>
            <a:r>
              <a:rPr lang="pl-PL" altLang="ja-JP" sz="1300" dirty="0"/>
              <a:t>(5), X. L. </a:t>
            </a:r>
            <a:r>
              <a:rPr lang="pl-PL" altLang="ja-JP" sz="1300" dirty="0" err="1"/>
              <a:t>Qian</a:t>
            </a:r>
            <a:r>
              <a:rPr lang="pl-PL" altLang="ja-JP" sz="1300" dirty="0"/>
              <a:t>(26), X. B. </a:t>
            </a:r>
            <a:r>
              <a:rPr lang="pl-PL" altLang="ja-JP" sz="1300" dirty="0" err="1"/>
              <a:t>Qu</a:t>
            </a:r>
            <a:r>
              <a:rPr lang="pl-PL" altLang="ja-JP" sz="1300" dirty="0"/>
              <a:t>(27), T. </a:t>
            </a:r>
            <a:r>
              <a:rPr lang="pl-PL" altLang="ja-JP" sz="1300" dirty="0" err="1"/>
              <a:t>Saito</a:t>
            </a:r>
            <a:r>
              <a:rPr lang="pl-PL" altLang="ja-JP" sz="1300" dirty="0"/>
              <a:t>(28), </a:t>
            </a:r>
          </a:p>
          <a:p>
            <a:pPr>
              <a:lnSpc>
                <a:spcPts val="1500"/>
              </a:lnSpc>
            </a:pPr>
            <a:r>
              <a:rPr lang="pl-PL" altLang="ja-JP" sz="1300" dirty="0"/>
              <a:t>Y. </a:t>
            </a:r>
            <a:r>
              <a:rPr lang="pl-PL" altLang="ja-JP" sz="1300" dirty="0" err="1"/>
              <a:t>Sakakibara</a:t>
            </a:r>
            <a:r>
              <a:rPr lang="pl-PL" altLang="ja-JP" sz="1300" dirty="0"/>
              <a:t>(11), M. </a:t>
            </a:r>
            <a:r>
              <a:rPr lang="pl-PL" altLang="ja-JP" sz="1300" dirty="0" err="1"/>
              <a:t>Sakata</a:t>
            </a:r>
            <a:r>
              <a:rPr lang="pl-PL" altLang="ja-JP" sz="1300" dirty="0"/>
              <a:t>(29), T. </a:t>
            </a:r>
            <a:r>
              <a:rPr lang="pl-PL" altLang="ja-JP" sz="1300" dirty="0" err="1"/>
              <a:t>Sako</a:t>
            </a:r>
            <a:r>
              <a:rPr lang="pl-PL" altLang="ja-JP" sz="1300" dirty="0"/>
              <a:t>(15), T. K. </a:t>
            </a:r>
            <a:r>
              <a:rPr lang="pl-PL" altLang="ja-JP" sz="1300" dirty="0" err="1"/>
              <a:t>Sako</a:t>
            </a:r>
            <a:r>
              <a:rPr lang="pl-PL" altLang="ja-JP" sz="1300" dirty="0"/>
              <a:t>(15), J. </a:t>
            </a:r>
            <a:r>
              <a:rPr lang="pl-PL" altLang="ja-JP" sz="1300" dirty="0" err="1"/>
              <a:t>Shao</a:t>
            </a:r>
            <a:r>
              <a:rPr lang="pl-PL" altLang="ja-JP" sz="1300" dirty="0"/>
              <a:t>(4,9), M. </a:t>
            </a:r>
            <a:r>
              <a:rPr lang="pl-PL" altLang="ja-JP" sz="1300" dirty="0" err="1"/>
              <a:t>Shibata</a:t>
            </a:r>
            <a:r>
              <a:rPr lang="pl-PL" altLang="ja-JP" sz="1300" dirty="0"/>
              <a:t>(11), A. </a:t>
            </a:r>
            <a:r>
              <a:rPr lang="pl-PL" altLang="ja-JP" sz="1300" dirty="0" err="1"/>
              <a:t>Shiomi</a:t>
            </a:r>
            <a:r>
              <a:rPr lang="pl-PL" altLang="ja-JP" sz="1300" dirty="0"/>
              <a:t>(23), H. </a:t>
            </a:r>
            <a:r>
              <a:rPr lang="pl-PL" altLang="ja-JP" sz="1300" dirty="0" err="1"/>
              <a:t>Sugimoto</a:t>
            </a:r>
            <a:r>
              <a:rPr lang="pl-PL" altLang="ja-JP" sz="1300" dirty="0"/>
              <a:t>(30), W. </a:t>
            </a:r>
            <a:r>
              <a:rPr lang="pl-PL" altLang="ja-JP" sz="1300" dirty="0" err="1"/>
              <a:t>Takano</a:t>
            </a:r>
            <a:r>
              <a:rPr lang="pl-PL" altLang="ja-JP" sz="1300" dirty="0"/>
              <a:t>(12), </a:t>
            </a:r>
          </a:p>
          <a:p>
            <a:pPr>
              <a:lnSpc>
                <a:spcPts val="1500"/>
              </a:lnSpc>
            </a:pPr>
            <a:r>
              <a:rPr lang="pl-PL" altLang="ja-JP" sz="1300" dirty="0"/>
              <a:t>M. </a:t>
            </a:r>
            <a:r>
              <a:rPr lang="pl-PL" altLang="ja-JP" sz="1300" dirty="0" err="1"/>
              <a:t>Takita</a:t>
            </a:r>
            <a:r>
              <a:rPr lang="pl-PL" altLang="ja-JP" sz="1300" dirty="0"/>
              <a:t>(15), Y. H. Tan(4), N. </a:t>
            </a:r>
            <a:r>
              <a:rPr lang="pl-PL" altLang="ja-JP" sz="1300" dirty="0" err="1"/>
              <a:t>Tateyama</a:t>
            </a:r>
            <a:r>
              <a:rPr lang="pl-PL" altLang="ja-JP" sz="1300" dirty="0"/>
              <a:t>(12), S. Torii(31), H. </a:t>
            </a:r>
            <a:r>
              <a:rPr lang="pl-PL" altLang="ja-JP" sz="1300" dirty="0" err="1"/>
              <a:t>Tsuchiya</a:t>
            </a:r>
            <a:r>
              <a:rPr lang="pl-PL" altLang="ja-JP" sz="1300" dirty="0"/>
              <a:t>(32), S. Udo(12), H. </a:t>
            </a:r>
            <a:r>
              <a:rPr lang="pl-PL" altLang="ja-JP" sz="1300" dirty="0" err="1"/>
              <a:t>Wang</a:t>
            </a:r>
            <a:r>
              <a:rPr lang="pl-PL" altLang="ja-JP" sz="1300" dirty="0"/>
              <a:t>(4), Y. P. </a:t>
            </a:r>
            <a:r>
              <a:rPr lang="pl-PL" altLang="ja-JP" sz="1300" dirty="0" err="1"/>
              <a:t>Wang</a:t>
            </a:r>
            <a:r>
              <a:rPr lang="pl-PL" altLang="ja-JP" sz="1300" dirty="0"/>
              <a:t>(6), </a:t>
            </a:r>
            <a:r>
              <a:rPr lang="pl-PL" altLang="ja-JP" sz="1300" dirty="0" err="1"/>
              <a:t>Wangdui</a:t>
            </a:r>
            <a:r>
              <a:rPr lang="pl-PL" altLang="ja-JP" sz="1300" dirty="0"/>
              <a:t>(6), H. R. Wu(4), </a:t>
            </a:r>
          </a:p>
          <a:p>
            <a:pPr>
              <a:lnSpc>
                <a:spcPts val="1500"/>
              </a:lnSpc>
            </a:pPr>
            <a:r>
              <a:rPr lang="pl-PL" altLang="ja-JP" sz="1300" dirty="0"/>
              <a:t>Q. Wu(6), J. L. </a:t>
            </a:r>
            <a:r>
              <a:rPr lang="pl-PL" altLang="ja-JP" sz="1300" dirty="0" err="1"/>
              <a:t>Xu</a:t>
            </a:r>
            <a:r>
              <a:rPr lang="pl-PL" altLang="ja-JP" sz="1300" dirty="0"/>
              <a:t>(5), L. </a:t>
            </a:r>
            <a:r>
              <a:rPr lang="pl-PL" altLang="ja-JP" sz="1300" dirty="0" err="1"/>
              <a:t>Xue</a:t>
            </a:r>
            <a:r>
              <a:rPr lang="pl-PL" altLang="ja-JP" sz="1300" dirty="0"/>
              <a:t>(9), Z. Yang(4), Y. Q. </a:t>
            </a:r>
            <a:r>
              <a:rPr lang="pl-PL" altLang="ja-JP" sz="1300" dirty="0" err="1"/>
              <a:t>Yao</a:t>
            </a:r>
            <a:r>
              <a:rPr lang="pl-PL" altLang="ja-JP" sz="1300" dirty="0"/>
              <a:t>(5), J. </a:t>
            </a:r>
            <a:r>
              <a:rPr lang="pl-PL" altLang="ja-JP" sz="1300" dirty="0" err="1"/>
              <a:t>Yin</a:t>
            </a:r>
            <a:r>
              <a:rPr lang="pl-PL" altLang="ja-JP" sz="1300" dirty="0"/>
              <a:t>(5), Y. </a:t>
            </a:r>
            <a:r>
              <a:rPr lang="pl-PL" altLang="ja-JP" sz="1300" dirty="0" err="1"/>
              <a:t>Yokoe</a:t>
            </a:r>
            <a:r>
              <a:rPr lang="pl-PL" altLang="ja-JP" sz="1300" dirty="0"/>
              <a:t>(15), N. P. </a:t>
            </a:r>
            <a:r>
              <a:rPr lang="pl-PL" altLang="ja-JP" sz="1300" dirty="0" err="1"/>
              <a:t>Yu</a:t>
            </a:r>
            <a:r>
              <a:rPr lang="pl-PL" altLang="ja-JP" sz="1300" dirty="0"/>
              <a:t>(5), A. F. </a:t>
            </a:r>
            <a:r>
              <a:rPr lang="pl-PL" altLang="ja-JP" sz="1300" dirty="0" err="1"/>
              <a:t>Yuan</a:t>
            </a:r>
            <a:r>
              <a:rPr lang="pl-PL" altLang="ja-JP" sz="1300" dirty="0"/>
              <a:t>(6), L. M. </a:t>
            </a:r>
            <a:r>
              <a:rPr lang="pl-PL" altLang="ja-JP" sz="1300" dirty="0" err="1"/>
              <a:t>Zhai</a:t>
            </a:r>
            <a:r>
              <a:rPr lang="pl-PL" altLang="ja-JP" sz="1300" dirty="0"/>
              <a:t>(5), C. P. </a:t>
            </a:r>
            <a:r>
              <a:rPr lang="pl-PL" altLang="ja-JP" sz="1300" dirty="0" err="1"/>
              <a:t>Zhang</a:t>
            </a:r>
            <a:r>
              <a:rPr lang="pl-PL" altLang="ja-JP" sz="1300" dirty="0"/>
              <a:t>(5), </a:t>
            </a:r>
          </a:p>
          <a:p>
            <a:pPr>
              <a:lnSpc>
                <a:spcPts val="1500"/>
              </a:lnSpc>
            </a:pPr>
            <a:r>
              <a:rPr lang="pl-PL" altLang="ja-JP" sz="1300" dirty="0"/>
              <a:t>H. M. </a:t>
            </a:r>
            <a:r>
              <a:rPr lang="pl-PL" altLang="ja-JP" sz="1300" dirty="0" err="1"/>
              <a:t>Zhang</a:t>
            </a:r>
            <a:r>
              <a:rPr lang="pl-PL" altLang="ja-JP" sz="1300" dirty="0"/>
              <a:t>(4), J. L. </a:t>
            </a:r>
            <a:r>
              <a:rPr lang="pl-PL" altLang="ja-JP" sz="1300" dirty="0" err="1"/>
              <a:t>Zhang</a:t>
            </a:r>
            <a:r>
              <a:rPr lang="pl-PL" altLang="ja-JP" sz="1300" dirty="0"/>
              <a:t>(4), X. </a:t>
            </a:r>
            <a:r>
              <a:rPr lang="pl-PL" altLang="ja-JP" sz="1300" dirty="0" err="1"/>
              <a:t>Zhang</a:t>
            </a:r>
            <a:r>
              <a:rPr lang="pl-PL" altLang="ja-JP" sz="1300" dirty="0"/>
              <a:t>(3), X. Y. </a:t>
            </a:r>
            <a:r>
              <a:rPr lang="pl-PL" altLang="ja-JP" sz="1300" dirty="0" err="1"/>
              <a:t>Zhang</a:t>
            </a:r>
            <a:r>
              <a:rPr lang="pl-PL" altLang="ja-JP" sz="1300" dirty="0"/>
              <a:t>(9), Y. </a:t>
            </a:r>
            <a:r>
              <a:rPr lang="pl-PL" altLang="ja-JP" sz="1300" dirty="0" err="1"/>
              <a:t>Zhang</a:t>
            </a:r>
            <a:r>
              <a:rPr lang="pl-PL" altLang="ja-JP" sz="1300" dirty="0"/>
              <a:t>(4), </a:t>
            </a:r>
            <a:r>
              <a:rPr lang="pl-PL" altLang="ja-JP" sz="1300" dirty="0" err="1"/>
              <a:t>Yi</a:t>
            </a:r>
            <a:r>
              <a:rPr lang="pl-PL" altLang="ja-JP" sz="1300" dirty="0"/>
              <a:t> </a:t>
            </a:r>
            <a:r>
              <a:rPr lang="pl-PL" altLang="ja-JP" sz="1300" dirty="0" err="1"/>
              <a:t>Zhang</a:t>
            </a:r>
            <a:r>
              <a:rPr lang="pl-PL" altLang="ja-JP" sz="1300" dirty="0"/>
              <a:t>(33), </a:t>
            </a:r>
            <a:r>
              <a:rPr lang="pl-PL" altLang="ja-JP" sz="1300" dirty="0" err="1"/>
              <a:t>Ying</a:t>
            </a:r>
            <a:r>
              <a:rPr lang="pl-PL" altLang="ja-JP" sz="1300" dirty="0"/>
              <a:t> </a:t>
            </a:r>
            <a:r>
              <a:rPr lang="pl-PL" altLang="ja-JP" sz="1300" dirty="0" err="1"/>
              <a:t>Zhang</a:t>
            </a:r>
            <a:r>
              <a:rPr lang="pl-PL" altLang="ja-JP" sz="1300" dirty="0"/>
              <a:t>(4), S. P. </a:t>
            </a:r>
            <a:r>
              <a:rPr lang="pl-PL" altLang="ja-JP" sz="1300" dirty="0" err="1"/>
              <a:t>Zhao</a:t>
            </a:r>
            <a:r>
              <a:rPr lang="pl-PL" altLang="ja-JP" sz="1300" dirty="0"/>
              <a:t>(4), </a:t>
            </a:r>
            <a:r>
              <a:rPr lang="pl-PL" altLang="ja-JP" sz="1300" dirty="0" err="1"/>
              <a:t>Zhaxisangzhu</a:t>
            </a:r>
            <a:r>
              <a:rPr lang="pl-PL" altLang="ja-JP" sz="1300" dirty="0"/>
              <a:t>(6) </a:t>
            </a:r>
          </a:p>
          <a:p>
            <a:pPr>
              <a:lnSpc>
                <a:spcPts val="1500"/>
              </a:lnSpc>
            </a:pPr>
            <a:r>
              <a:rPr lang="pl-PL" altLang="ja-JP" sz="1300" dirty="0"/>
              <a:t>and X. X. </a:t>
            </a:r>
            <a:r>
              <a:rPr lang="pl-PL" altLang="ja-JP" sz="1300" dirty="0" err="1"/>
              <a:t>Zhou</a:t>
            </a:r>
            <a:r>
              <a:rPr lang="pl-PL" altLang="ja-JP" sz="1300" dirty="0"/>
              <a:t>(10)</a:t>
            </a:r>
          </a:p>
        </p:txBody>
      </p:sp>
      <p:sp>
        <p:nvSpPr>
          <p:cNvPr id="3" name="Rectangle 3"/>
          <p:cNvSpPr>
            <a:spLocks noChangeArrowheads="1"/>
          </p:cNvSpPr>
          <p:nvPr/>
        </p:nvSpPr>
        <p:spPr bwMode="auto">
          <a:xfrm>
            <a:off x="685800" y="24878"/>
            <a:ext cx="7772400" cy="609600"/>
          </a:xfrm>
          <a:prstGeom prst="rect">
            <a:avLst/>
          </a:prstGeom>
          <a:noFill/>
          <a:ln w="9525">
            <a:noFill/>
            <a:miter lim="800000"/>
            <a:headEnd/>
            <a:tailEnd/>
          </a:ln>
        </p:spPr>
        <p:txBody>
          <a:bodyPr anchor="ctr"/>
          <a:lstStyle/>
          <a:p>
            <a:pPr algn="ctr"/>
            <a:r>
              <a:rPr lang="en-US" altLang="ja-JP" sz="3200" dirty="0">
                <a:latin typeface="Calibri" pitchFamily="34" charset="0"/>
              </a:rPr>
              <a:t>The Tibet </a:t>
            </a:r>
            <a:r>
              <a:rPr lang="en-US" altLang="ja-JP" sz="3200" dirty="0" err="1">
                <a:latin typeface="Calibri" pitchFamily="34" charset="0"/>
              </a:rPr>
              <a:t>AS</a:t>
            </a:r>
            <a:r>
              <a:rPr lang="en-US" altLang="ja-JP" sz="3200" dirty="0" err="1">
                <a:latin typeface="Symbol" pitchFamily="18" charset="2"/>
              </a:rPr>
              <a:t>g</a:t>
            </a:r>
            <a:r>
              <a:rPr lang="en-US" altLang="ja-JP" sz="3200" dirty="0"/>
              <a:t> </a:t>
            </a:r>
            <a:r>
              <a:rPr lang="en-US" altLang="ja-JP" sz="3200" dirty="0">
                <a:latin typeface="Calibri" pitchFamily="34" charset="0"/>
              </a:rPr>
              <a:t>Collaboration</a:t>
            </a:r>
          </a:p>
        </p:txBody>
      </p:sp>
      <p:grpSp>
        <p:nvGrpSpPr>
          <p:cNvPr id="4" name="Group 7"/>
          <p:cNvGrpSpPr>
            <a:grpSpLocks/>
          </p:cNvGrpSpPr>
          <p:nvPr/>
        </p:nvGrpSpPr>
        <p:grpSpPr bwMode="auto">
          <a:xfrm>
            <a:off x="7162800" y="165882"/>
            <a:ext cx="1524000" cy="520700"/>
            <a:chOff x="14856" y="25248"/>
            <a:chExt cx="1632" cy="558"/>
          </a:xfrm>
        </p:grpSpPr>
        <p:pic>
          <p:nvPicPr>
            <p:cNvPr id="5" name="Picture 8"/>
            <p:cNvPicPr>
              <a:picLocks noChangeAspect="1" noChangeArrowheads="1"/>
            </p:cNvPicPr>
            <p:nvPr/>
          </p:nvPicPr>
          <p:blipFill>
            <a:blip r:embed="rId2" cstate="print"/>
            <a:srcRect/>
            <a:stretch>
              <a:fillRect/>
            </a:stretch>
          </p:blipFill>
          <p:spPr bwMode="auto">
            <a:xfrm>
              <a:off x="15648" y="25248"/>
              <a:ext cx="840" cy="558"/>
            </a:xfrm>
            <a:prstGeom prst="rect">
              <a:avLst/>
            </a:prstGeom>
            <a:noFill/>
            <a:ln w="9525">
              <a:noFill/>
              <a:miter lim="800000"/>
              <a:headEnd/>
              <a:tailEnd/>
            </a:ln>
          </p:spPr>
        </p:pic>
        <p:pic>
          <p:nvPicPr>
            <p:cNvPr id="6" name="Picture 9"/>
            <p:cNvPicPr>
              <a:picLocks noChangeAspect="1" noChangeArrowheads="1"/>
            </p:cNvPicPr>
            <p:nvPr/>
          </p:nvPicPr>
          <p:blipFill>
            <a:blip r:embed="rId3" cstate="print"/>
            <a:srcRect/>
            <a:stretch>
              <a:fillRect/>
            </a:stretch>
          </p:blipFill>
          <p:spPr bwMode="auto">
            <a:xfrm>
              <a:off x="14856" y="25256"/>
              <a:ext cx="804" cy="542"/>
            </a:xfrm>
            <a:prstGeom prst="rect">
              <a:avLst/>
            </a:prstGeom>
            <a:noFill/>
            <a:ln w="9525">
              <a:noFill/>
              <a:miter lim="800000"/>
              <a:headEnd/>
              <a:tailEnd/>
            </a:ln>
          </p:spPr>
        </p:pic>
      </p:grpSp>
      <p:pic>
        <p:nvPicPr>
          <p:cNvPr id="7" name="図 6"/>
          <p:cNvPicPr>
            <a:picLocks noChangeAspect="1"/>
          </p:cNvPicPr>
          <p:nvPr/>
        </p:nvPicPr>
        <p:blipFill>
          <a:blip r:embed="rId4"/>
          <a:stretch>
            <a:fillRect/>
          </a:stretch>
        </p:blipFill>
        <p:spPr>
          <a:xfrm>
            <a:off x="457200" y="153630"/>
            <a:ext cx="1105714" cy="720000"/>
          </a:xfrm>
          <a:prstGeom prst="rect">
            <a:avLst/>
          </a:prstGeom>
        </p:spPr>
      </p:pic>
      <p:sp>
        <p:nvSpPr>
          <p:cNvPr id="8" name="正方形/長方形 7"/>
          <p:cNvSpPr/>
          <p:nvPr/>
        </p:nvSpPr>
        <p:spPr>
          <a:xfrm>
            <a:off x="0" y="3682595"/>
            <a:ext cx="9144001" cy="2530693"/>
          </a:xfrm>
          <a:prstGeom prst="rect">
            <a:avLst/>
          </a:prstGeom>
        </p:spPr>
        <p:txBody>
          <a:bodyPr wrap="square">
            <a:spAutoFit/>
          </a:bodyPr>
          <a:lstStyle/>
          <a:p>
            <a:pPr>
              <a:lnSpc>
                <a:spcPts val="1000"/>
              </a:lnSpc>
            </a:pPr>
            <a:r>
              <a:rPr lang="en-US" altLang="ja-JP" sz="1000" dirty="0"/>
              <a:t>(1) Department of Physics, </a:t>
            </a:r>
            <a:r>
              <a:rPr lang="en-US" altLang="ja-JP" sz="1000" dirty="0" err="1"/>
              <a:t>Hirosaki</a:t>
            </a:r>
            <a:r>
              <a:rPr lang="en-US" altLang="ja-JP" sz="1000" dirty="0"/>
              <a:t> University, </a:t>
            </a:r>
            <a:r>
              <a:rPr lang="en-US" altLang="ja-JP" sz="1000" dirty="0" err="1"/>
              <a:t>Hirosaki</a:t>
            </a:r>
            <a:r>
              <a:rPr lang="en-US" altLang="ja-JP" sz="1000" dirty="0"/>
              <a:t> 036-8561, Japan (2) Department of Physics, Shinshu University, Matsumoto 390-8621, Japan </a:t>
            </a:r>
          </a:p>
          <a:p>
            <a:pPr>
              <a:lnSpc>
                <a:spcPts val="1000"/>
              </a:lnSpc>
            </a:pPr>
            <a:r>
              <a:rPr lang="en-US" altLang="ja-JP" sz="1000" dirty="0"/>
              <a:t>(3) School of Astronomy and Space Science, Nanjing University, Nanjing 210093, China (4) Key Laboratory of Particle Astrophysics, Institute of High Energy Physics, Chinese Academy of Sciences, Beijing 100049, China (5) National Astronomical Observatories, Chinese Academy of Sciences, Beijing 100012, China (6) Department of Mathematics and Physics, Tibet University, Lhasa 850000, China (7) Department of Physics, Hebei Normal University, Shijiazhuang 050016, China (8) University of Chinese Academy of Sciences, Beijing 100049, China (9) Institute of Frontier and Interdisciplinary Science and Key Laboratory of Particle Physics and Particle Irradiation (MOE), Shandong University, Qingdao 266237, China (10) Institute of Modern Physics, </a:t>
            </a:r>
            <a:r>
              <a:rPr lang="en-US" altLang="ja-JP" sz="1000" dirty="0" err="1"/>
              <a:t>SouthWest</a:t>
            </a:r>
            <a:r>
              <a:rPr lang="en-US" altLang="ja-JP" sz="1000" dirty="0"/>
              <a:t> </a:t>
            </a:r>
            <a:r>
              <a:rPr lang="en-US" altLang="ja-JP" sz="1000" dirty="0" err="1"/>
              <a:t>Jiaotong</a:t>
            </a:r>
            <a:r>
              <a:rPr lang="en-US" altLang="ja-JP" sz="1000" dirty="0"/>
              <a:t> University, Chengdu 610031, China (11) Faculty of Engineering, Yokohama National University, Yokohama 240-8501, Japan (12) Faculty of Engineering, Kanagawa University, Yokohama 221-8686, Japan (13) Faculty of Education, Utsunomiya University, Utsunomiya 321-8505, Japan (14) Faculty of Systems Engineering, Shibaura Institute of Technology, Omiya 330-8570, Japan (15) Institute for Cosmic Ray Research, University of Tokyo, Kashiwa 277-8582, Japan (16) Institute of Space and Astronautical Science, Japan Aerospace Exploration Agency (ISAS/JAXA), Sagamihara 252-5210, Japan (17) National Center for Space Weather, China Meteorological Administration, Beijing 100081, China (18) School of Information Science and Engineering, Shandong Agriculture University, </a:t>
            </a:r>
            <a:r>
              <a:rPr lang="en-US" altLang="ja-JP" sz="1000" dirty="0" err="1"/>
              <a:t>Taian</a:t>
            </a:r>
            <a:r>
              <a:rPr lang="en-US" altLang="ja-JP" sz="1000" dirty="0"/>
              <a:t> 271018, China (19) Department of Astronomy, School of Physical Sciences, University of Science and Technology of China, Hefei, Anhui 230026, China (20) Department of Physics and Tsinghua Centre for Astrophysics (THCA), Tsinghua University, Beijing 100084, China (21) Tsinghua University-National Astronomical Observatories of China (NAOC) Joint Research Center for Astrophysics, Tsinghua University, Beijing 100084, China (22) Department of Astronomy, Tsinghua University, Beijing 100084, China (23) College of Industrial Technology, Nihon University, </a:t>
            </a:r>
            <a:r>
              <a:rPr lang="en-US" altLang="ja-JP" sz="1000" dirty="0" err="1"/>
              <a:t>Narashino</a:t>
            </a:r>
            <a:r>
              <a:rPr lang="en-US" altLang="ja-JP" sz="1000" dirty="0"/>
              <a:t> 275-8575, Japan (24) National Institute of Informatics, Tokyo 101-8430, Japan (25) National Institute of Information and Communications Technology, Tokyo 184-8795, Japan  (26) Department of Mechanical and Electrical Engineering, </a:t>
            </a:r>
            <a:r>
              <a:rPr lang="en-US" altLang="ja-JP" sz="1000" dirty="0" err="1"/>
              <a:t>Shangdong</a:t>
            </a:r>
            <a:r>
              <a:rPr lang="en-US" altLang="ja-JP" sz="1000" dirty="0"/>
              <a:t> Management University, Jinan 250357, China (27) College of Science, China University of Petroleum, Qingdao 266555, China (28) Tokyo Metropolitan College of Industrial Technology, Tokyo 116-8523, Japan (29) Department of Physics, Konan University, Kobe 658-8501, Japan (30) </a:t>
            </a:r>
            <a:r>
              <a:rPr lang="en-US" altLang="ja-JP" sz="1000" dirty="0" err="1"/>
              <a:t>Shonan</a:t>
            </a:r>
            <a:r>
              <a:rPr lang="en-US" altLang="ja-JP" sz="1000" dirty="0"/>
              <a:t> Institute of Technology, Fujisawa 251-8511, Japan (31) Research Institute for Science and Engineering, </a:t>
            </a:r>
            <a:r>
              <a:rPr lang="en-US" altLang="ja-JP" sz="1000" dirty="0" err="1"/>
              <a:t>Waseda</a:t>
            </a:r>
            <a:r>
              <a:rPr lang="en-US" altLang="ja-JP" sz="1000" dirty="0"/>
              <a:t> University, Tokyo 169-8555, Japan (32) Japan Atomic Energy Agency, Tokai-</a:t>
            </a:r>
            <a:r>
              <a:rPr lang="en-US" altLang="ja-JP" sz="1000" dirty="0" err="1"/>
              <a:t>mura</a:t>
            </a:r>
            <a:r>
              <a:rPr lang="en-US" altLang="ja-JP" sz="1000" dirty="0"/>
              <a:t> 319-1195, Japan (33) Key Laboratory of Dark Matter and Space Astronomy, Purple Mountain Observatory, Chinese Academy of Sciences, Nanjing 210034, China</a:t>
            </a:r>
          </a:p>
        </p:txBody>
      </p:sp>
      <p:sp>
        <p:nvSpPr>
          <p:cNvPr id="9" name="スライド番号プレースホルダー 8"/>
          <p:cNvSpPr>
            <a:spLocks noGrp="1"/>
          </p:cNvSpPr>
          <p:nvPr>
            <p:ph type="sldNum" sz="quarter" idx="12"/>
          </p:nvPr>
        </p:nvSpPr>
        <p:spPr/>
        <p:txBody>
          <a:bodyPr/>
          <a:lstStyle/>
          <a:p>
            <a:fld id="{CBC02EAE-EBCB-6B48-8D75-CA5CAC0364C5}" type="slidenum">
              <a:rPr kumimoji="1" lang="ja-JP" altLang="en-US" smtClean="0"/>
              <a:t>3</a:t>
            </a:fld>
            <a:endParaRPr kumimoji="1" lang="ja-JP" altLang="en-US"/>
          </a:p>
        </p:txBody>
      </p:sp>
    </p:spTree>
    <p:extLst>
      <p:ext uri="{BB962C8B-B14F-4D97-AF65-F5344CB8AC3E}">
        <p14:creationId xmlns:p14="http://schemas.microsoft.com/office/powerpoint/2010/main" val="39793587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2613392"/>
            <a:ext cx="9144000" cy="1631216"/>
          </a:xfrm>
          <a:prstGeom prst="rect">
            <a:avLst/>
          </a:prstGeom>
          <a:noFill/>
        </p:spPr>
        <p:txBody>
          <a:bodyPr wrap="square" rtlCol="0">
            <a:spAutoFit/>
          </a:bodyPr>
          <a:lstStyle/>
          <a:p>
            <a:pPr algn="ctr"/>
            <a:r>
              <a:rPr kumimoji="1" lang="en-US" altLang="ja-JP" sz="10000" dirty="0"/>
              <a:t>END</a:t>
            </a:r>
            <a:endParaRPr kumimoji="1" lang="ja-JP" altLang="en-US" sz="10000" dirty="0"/>
          </a:p>
        </p:txBody>
      </p:sp>
      <p:sp>
        <p:nvSpPr>
          <p:cNvPr id="3" name="スライド番号プレースホルダー 2"/>
          <p:cNvSpPr>
            <a:spLocks noGrp="1"/>
          </p:cNvSpPr>
          <p:nvPr>
            <p:ph type="sldNum" sz="quarter" idx="12"/>
          </p:nvPr>
        </p:nvSpPr>
        <p:spPr/>
        <p:txBody>
          <a:bodyPr/>
          <a:lstStyle/>
          <a:p>
            <a:fld id="{6CF7F643-DE0F-324F-AACE-F41B7872FB7C}" type="slidenum">
              <a:rPr kumimoji="1" lang="ja-JP" altLang="en-US" smtClean="0"/>
              <a:t>30</a:t>
            </a:fld>
            <a:endParaRPr kumimoji="1" lang="ja-JP" altLang="en-US"/>
          </a:p>
        </p:txBody>
      </p:sp>
    </p:spTree>
    <p:extLst>
      <p:ext uri="{BB962C8B-B14F-4D97-AF65-F5344CB8AC3E}">
        <p14:creationId xmlns:p14="http://schemas.microsoft.com/office/powerpoint/2010/main" val="12905217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A9F5C17-1256-044C-BC2B-F3BA4C6D695B}"/>
              </a:ext>
            </a:extLst>
          </p:cNvPr>
          <p:cNvSpPr>
            <a:spLocks noGrp="1"/>
          </p:cNvSpPr>
          <p:nvPr>
            <p:ph type="sldNum" sz="quarter" idx="12"/>
          </p:nvPr>
        </p:nvSpPr>
        <p:spPr/>
        <p:txBody>
          <a:bodyPr/>
          <a:lstStyle/>
          <a:p>
            <a:pPr defTabSz="457177"/>
            <a:fld id="{B71A4618-C46E-E244-9E11-219D45175339}" type="slidenum">
              <a:rPr kumimoji="1" lang="ja-JP" altLang="en-US" kern="1200">
                <a:solidFill>
                  <a:prstClr val="black">
                    <a:tint val="75000"/>
                  </a:prstClr>
                </a:solidFill>
                <a:latin typeface="Calibri"/>
                <a:ea typeface="ＭＳ Ｐゴシック" panose="020B0600070205080204" pitchFamily="50" charset="-128"/>
              </a:rPr>
              <a:pPr defTabSz="457177"/>
              <a:t>31</a:t>
            </a:fld>
            <a:endParaRPr kumimoji="1" lang="ja-JP" altLang="en-US" kern="1200">
              <a:solidFill>
                <a:prstClr val="black">
                  <a:tint val="75000"/>
                </a:prstClr>
              </a:solidFill>
              <a:latin typeface="Calibri"/>
              <a:ea typeface="ＭＳ Ｐゴシック" panose="020B0600070205080204" pitchFamily="50" charset="-128"/>
            </a:endParaRPr>
          </a:p>
        </p:txBody>
      </p:sp>
      <p:pic>
        <p:nvPicPr>
          <p:cNvPr id="3" name="図 2">
            <a:extLst>
              <a:ext uri="{FF2B5EF4-FFF2-40B4-BE49-F238E27FC236}">
                <a16:creationId xmlns:a16="http://schemas.microsoft.com/office/drawing/2014/main" id="{13D1125E-385A-C948-88A4-FDDFE49A102F}"/>
              </a:ext>
            </a:extLst>
          </p:cNvPr>
          <p:cNvPicPr>
            <a:picLocks noChangeAspect="1"/>
          </p:cNvPicPr>
          <p:nvPr/>
        </p:nvPicPr>
        <p:blipFill>
          <a:blip r:embed="rId2"/>
          <a:stretch>
            <a:fillRect/>
          </a:stretch>
        </p:blipFill>
        <p:spPr>
          <a:xfrm>
            <a:off x="5985162" y="291186"/>
            <a:ext cx="2946400" cy="2489200"/>
          </a:xfrm>
          <a:prstGeom prst="rect">
            <a:avLst/>
          </a:prstGeom>
        </p:spPr>
      </p:pic>
      <p:pic>
        <p:nvPicPr>
          <p:cNvPr id="4" name="図 3">
            <a:extLst>
              <a:ext uri="{FF2B5EF4-FFF2-40B4-BE49-F238E27FC236}">
                <a16:creationId xmlns:a16="http://schemas.microsoft.com/office/drawing/2014/main" id="{0A1697D7-4B59-D24D-A1A6-DC242923FAAC}"/>
              </a:ext>
            </a:extLst>
          </p:cNvPr>
          <p:cNvPicPr>
            <a:picLocks noChangeAspect="1"/>
          </p:cNvPicPr>
          <p:nvPr/>
        </p:nvPicPr>
        <p:blipFill>
          <a:blip r:embed="rId3"/>
          <a:stretch>
            <a:fillRect/>
          </a:stretch>
        </p:blipFill>
        <p:spPr>
          <a:xfrm>
            <a:off x="520695" y="2655349"/>
            <a:ext cx="3035449" cy="2289027"/>
          </a:xfrm>
          <a:prstGeom prst="rect">
            <a:avLst/>
          </a:prstGeom>
        </p:spPr>
      </p:pic>
      <p:pic>
        <p:nvPicPr>
          <p:cNvPr id="5" name="図 4">
            <a:extLst>
              <a:ext uri="{FF2B5EF4-FFF2-40B4-BE49-F238E27FC236}">
                <a16:creationId xmlns:a16="http://schemas.microsoft.com/office/drawing/2014/main" id="{F1D3A459-B7B2-814C-A4F0-486C0C5E4801}"/>
              </a:ext>
            </a:extLst>
          </p:cNvPr>
          <p:cNvPicPr>
            <a:picLocks noChangeAspect="1"/>
          </p:cNvPicPr>
          <p:nvPr/>
        </p:nvPicPr>
        <p:blipFill>
          <a:blip r:embed="rId4"/>
          <a:stretch>
            <a:fillRect/>
          </a:stretch>
        </p:blipFill>
        <p:spPr>
          <a:xfrm>
            <a:off x="4676172" y="3684319"/>
            <a:ext cx="4010628" cy="2996082"/>
          </a:xfrm>
          <a:prstGeom prst="rect">
            <a:avLst/>
          </a:prstGeom>
        </p:spPr>
      </p:pic>
      <p:pic>
        <p:nvPicPr>
          <p:cNvPr id="6" name="図 5">
            <a:extLst>
              <a:ext uri="{FF2B5EF4-FFF2-40B4-BE49-F238E27FC236}">
                <a16:creationId xmlns:a16="http://schemas.microsoft.com/office/drawing/2014/main" id="{BEA0879A-D0B0-9B48-A01F-5BCAC67D7960}"/>
              </a:ext>
            </a:extLst>
          </p:cNvPr>
          <p:cNvPicPr>
            <a:picLocks noChangeAspect="1"/>
          </p:cNvPicPr>
          <p:nvPr/>
        </p:nvPicPr>
        <p:blipFill>
          <a:blip r:embed="rId5"/>
          <a:stretch>
            <a:fillRect/>
          </a:stretch>
        </p:blipFill>
        <p:spPr>
          <a:xfrm>
            <a:off x="2655743" y="332461"/>
            <a:ext cx="3037902" cy="2406650"/>
          </a:xfrm>
          <a:prstGeom prst="rect">
            <a:avLst/>
          </a:prstGeom>
        </p:spPr>
      </p:pic>
      <p:sp>
        <p:nvSpPr>
          <p:cNvPr id="7" name="テキスト ボックス 6">
            <a:extLst>
              <a:ext uri="{FF2B5EF4-FFF2-40B4-BE49-F238E27FC236}">
                <a16:creationId xmlns:a16="http://schemas.microsoft.com/office/drawing/2014/main" id="{13706943-F6D8-9240-92BB-C83CF3BFFE2C}"/>
              </a:ext>
            </a:extLst>
          </p:cNvPr>
          <p:cNvSpPr txBox="1"/>
          <p:nvPr/>
        </p:nvSpPr>
        <p:spPr>
          <a:xfrm>
            <a:off x="6340727" y="106520"/>
            <a:ext cx="2152128" cy="369332"/>
          </a:xfrm>
          <a:prstGeom prst="rect">
            <a:avLst/>
          </a:prstGeom>
          <a:noFill/>
        </p:spPr>
        <p:txBody>
          <a:bodyPr wrap="none" rtlCol="0">
            <a:spAutoFit/>
          </a:bodyPr>
          <a:lstStyle/>
          <a:p>
            <a:pPr defTabSz="457177"/>
            <a:r>
              <a:rPr lang="en-US" altLang="ja-JP" dirty="0">
                <a:solidFill>
                  <a:srgbClr val="FF0000"/>
                </a:solidFill>
                <a:latin typeface="Calibri"/>
                <a:ea typeface="ＭＳ Ｐゴシック" panose="020B0600070205080204" pitchFamily="50" charset="-128"/>
              </a:rPr>
              <a:t>Cosmic-ray spectrum</a:t>
            </a:r>
            <a:endParaRPr lang="ja-JP" altLang="en-US">
              <a:solidFill>
                <a:srgbClr val="FF0000"/>
              </a:solidFill>
              <a:latin typeface="Calibri"/>
              <a:ea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E837F699-B66A-6C4B-BE32-A81FF962950E}"/>
              </a:ext>
            </a:extLst>
          </p:cNvPr>
          <p:cNvSpPr txBox="1"/>
          <p:nvPr/>
        </p:nvSpPr>
        <p:spPr>
          <a:xfrm>
            <a:off x="520693" y="2318377"/>
            <a:ext cx="1825308" cy="369332"/>
          </a:xfrm>
          <a:prstGeom prst="rect">
            <a:avLst/>
          </a:prstGeom>
          <a:noFill/>
        </p:spPr>
        <p:txBody>
          <a:bodyPr wrap="none" rtlCol="0">
            <a:spAutoFit/>
          </a:bodyPr>
          <a:lstStyle/>
          <a:p>
            <a:pPr defTabSz="457177"/>
            <a:r>
              <a:rPr lang="en-US" altLang="ja-JP" dirty="0">
                <a:solidFill>
                  <a:srgbClr val="FF0000"/>
                </a:solidFill>
                <a:latin typeface="Calibri"/>
                <a:ea typeface="ＭＳ Ｐゴシック" panose="020B0600070205080204" pitchFamily="50" charset="-128"/>
              </a:rPr>
              <a:t>Electron/Positron</a:t>
            </a:r>
          </a:p>
        </p:txBody>
      </p:sp>
      <p:sp>
        <p:nvSpPr>
          <p:cNvPr id="10" name="タイトル 1">
            <a:extLst>
              <a:ext uri="{FF2B5EF4-FFF2-40B4-BE49-F238E27FC236}">
                <a16:creationId xmlns:a16="http://schemas.microsoft.com/office/drawing/2014/main" id="{B1CED933-FB5B-9245-A085-63E0201E8D2B}"/>
              </a:ext>
            </a:extLst>
          </p:cNvPr>
          <p:cNvSpPr txBox="1">
            <a:spLocks/>
          </p:cNvSpPr>
          <p:nvPr/>
        </p:nvSpPr>
        <p:spPr>
          <a:xfrm>
            <a:off x="293356" y="111360"/>
            <a:ext cx="2164499" cy="1263812"/>
          </a:xfrm>
          <a:prstGeom prst="rect">
            <a:avLst/>
          </a:prstGeom>
        </p:spPr>
        <p:txBody>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algn="l" defTabSz="457177"/>
            <a:r>
              <a:rPr lang="en-US" altLang="ja-JP" sz="3600" dirty="0">
                <a:solidFill>
                  <a:prstClr val="black"/>
                </a:solidFill>
                <a:latin typeface="Calibri"/>
                <a:ea typeface="ＭＳ Ｐゴシック" panose="020B0600070205080204" pitchFamily="50" charset="-128"/>
              </a:rPr>
              <a:t>Diffuse </a:t>
            </a:r>
            <a:r>
              <a:rPr lang="en-US" altLang="ja-JP" sz="3600" dirty="0">
                <a:solidFill>
                  <a:prstClr val="black"/>
                </a:solidFill>
                <a:latin typeface="Symbol" panose="05050102010706020507" pitchFamily="18" charset="2"/>
                <a:ea typeface="ＭＳ Ｐゴシック" panose="020B0600070205080204" pitchFamily="50" charset="-128"/>
              </a:rPr>
              <a:t>g</a:t>
            </a:r>
            <a:r>
              <a:rPr lang="en-US" altLang="ja-JP" sz="3600" dirty="0">
                <a:solidFill>
                  <a:prstClr val="black"/>
                </a:solidFill>
                <a:latin typeface="Calibri"/>
                <a:ea typeface="ＭＳ Ｐゴシック" panose="020B0600070205080204" pitchFamily="50" charset="-128"/>
              </a:rPr>
              <a:t>-ray Model</a:t>
            </a:r>
          </a:p>
        </p:txBody>
      </p:sp>
      <p:sp>
        <p:nvSpPr>
          <p:cNvPr id="11" name="正方形/長方形 10">
            <a:extLst>
              <a:ext uri="{FF2B5EF4-FFF2-40B4-BE49-F238E27FC236}">
                <a16:creationId xmlns:a16="http://schemas.microsoft.com/office/drawing/2014/main" id="{A145A0AA-75AB-F144-AABC-6BD13B6E64A4}"/>
              </a:ext>
            </a:extLst>
          </p:cNvPr>
          <p:cNvSpPr/>
          <p:nvPr/>
        </p:nvSpPr>
        <p:spPr>
          <a:xfrm>
            <a:off x="3202942" y="106520"/>
            <a:ext cx="2350323" cy="369332"/>
          </a:xfrm>
          <a:prstGeom prst="rect">
            <a:avLst/>
          </a:prstGeom>
        </p:spPr>
        <p:txBody>
          <a:bodyPr wrap="none">
            <a:spAutoFit/>
          </a:bodyPr>
          <a:lstStyle/>
          <a:p>
            <a:pPr defTabSz="457177"/>
            <a:r>
              <a:rPr lang="en-US" altLang="ja-JP" dirty="0">
                <a:solidFill>
                  <a:srgbClr val="FF0000"/>
                </a:solidFill>
                <a:latin typeface="Calibri"/>
                <a:ea typeface="ＭＳ Ｐゴシック" panose="020B0600070205080204" pitchFamily="50" charset="-128"/>
              </a:rPr>
              <a:t>Interstellar gas density </a:t>
            </a:r>
          </a:p>
        </p:txBody>
      </p:sp>
      <p:sp>
        <p:nvSpPr>
          <p:cNvPr id="12" name="下矢印 11">
            <a:extLst>
              <a:ext uri="{FF2B5EF4-FFF2-40B4-BE49-F238E27FC236}">
                <a16:creationId xmlns:a16="http://schemas.microsoft.com/office/drawing/2014/main" id="{0FE36F3E-60ED-6F46-A8CB-538B29CB1A81}"/>
              </a:ext>
            </a:extLst>
          </p:cNvPr>
          <p:cNvSpPr/>
          <p:nvPr/>
        </p:nvSpPr>
        <p:spPr>
          <a:xfrm>
            <a:off x="5855049" y="2780387"/>
            <a:ext cx="291109" cy="749989"/>
          </a:xfrm>
          <a:prstGeom prst="downArrow">
            <a:avLst/>
          </a:prstGeom>
          <a:ln>
            <a:solidFill>
              <a:srgbClr val="1741F4"/>
            </a:solidFill>
          </a:ln>
        </p:spPr>
        <p:style>
          <a:lnRef idx="1">
            <a:schemeClr val="accent1"/>
          </a:lnRef>
          <a:fillRef idx="3">
            <a:schemeClr val="accent1"/>
          </a:fillRef>
          <a:effectRef idx="2">
            <a:schemeClr val="accent1"/>
          </a:effectRef>
          <a:fontRef idx="minor">
            <a:schemeClr val="lt1"/>
          </a:fontRef>
        </p:style>
        <p:txBody>
          <a:bodyPr rtlCol="0" anchor="ctr"/>
          <a:lstStyle/>
          <a:p>
            <a:pPr defTabSz="457177"/>
            <a:endParaRPr lang="ja-JP" altLang="en-US">
              <a:solidFill>
                <a:prstClr val="white"/>
              </a:solidFill>
              <a:latin typeface="Calibri"/>
              <a:ea typeface="ＭＳ Ｐゴシック" panose="020B0600070205080204" pitchFamily="50" charset="-128"/>
            </a:endParaRPr>
          </a:p>
        </p:txBody>
      </p:sp>
      <p:sp>
        <p:nvSpPr>
          <p:cNvPr id="16" name="テキスト ボックス 15">
            <a:extLst>
              <a:ext uri="{FF2B5EF4-FFF2-40B4-BE49-F238E27FC236}">
                <a16:creationId xmlns:a16="http://schemas.microsoft.com/office/drawing/2014/main" id="{D13649FB-2CDD-FB4A-AA0E-71BB3F620789}"/>
              </a:ext>
            </a:extLst>
          </p:cNvPr>
          <p:cNvSpPr txBox="1"/>
          <p:nvPr/>
        </p:nvSpPr>
        <p:spPr>
          <a:xfrm>
            <a:off x="6175671" y="2934330"/>
            <a:ext cx="1032142" cy="369332"/>
          </a:xfrm>
          <a:prstGeom prst="rect">
            <a:avLst/>
          </a:prstGeom>
          <a:noFill/>
        </p:spPr>
        <p:txBody>
          <a:bodyPr wrap="none" rtlCol="0">
            <a:spAutoFit/>
          </a:bodyPr>
          <a:lstStyle/>
          <a:p>
            <a:pPr defTabSz="457177"/>
            <a:r>
              <a:rPr lang="en-US" altLang="ja-JP" dirty="0">
                <a:solidFill>
                  <a:srgbClr val="00B050"/>
                </a:solidFill>
                <a:latin typeface="Calibri"/>
                <a:ea typeface="ＭＳ Ｐゴシック" panose="020B0600070205080204" pitchFamily="50" charset="-128"/>
              </a:rPr>
              <a:t>Hadronic</a:t>
            </a:r>
            <a:endParaRPr lang="ja-JP" altLang="en-US">
              <a:solidFill>
                <a:srgbClr val="00B050"/>
              </a:solidFill>
              <a:latin typeface="Calibri"/>
              <a:ea typeface="ＭＳ Ｐゴシック" panose="020B0600070205080204" pitchFamily="50" charset="-128"/>
            </a:endParaRPr>
          </a:p>
        </p:txBody>
      </p:sp>
      <p:pic>
        <p:nvPicPr>
          <p:cNvPr id="18" name="図 17">
            <a:extLst>
              <a:ext uri="{FF2B5EF4-FFF2-40B4-BE49-F238E27FC236}">
                <a16:creationId xmlns:a16="http://schemas.microsoft.com/office/drawing/2014/main" id="{F9F596EF-CAF9-8A42-89E0-2CFCE63F6C4F}"/>
              </a:ext>
            </a:extLst>
          </p:cNvPr>
          <p:cNvPicPr>
            <a:picLocks noChangeAspect="1"/>
          </p:cNvPicPr>
          <p:nvPr/>
        </p:nvPicPr>
        <p:blipFill>
          <a:blip r:embed="rId6"/>
          <a:stretch>
            <a:fillRect/>
          </a:stretch>
        </p:blipFill>
        <p:spPr>
          <a:xfrm>
            <a:off x="428097" y="4871216"/>
            <a:ext cx="3107536" cy="1986785"/>
          </a:xfrm>
          <a:prstGeom prst="rect">
            <a:avLst/>
          </a:prstGeom>
        </p:spPr>
      </p:pic>
      <p:sp>
        <p:nvSpPr>
          <p:cNvPr id="19" name="テキスト ボックス 18">
            <a:extLst>
              <a:ext uri="{FF2B5EF4-FFF2-40B4-BE49-F238E27FC236}">
                <a16:creationId xmlns:a16="http://schemas.microsoft.com/office/drawing/2014/main" id="{C9CFCD10-7C0B-C24A-BBEC-05A0C71AC05C}"/>
              </a:ext>
            </a:extLst>
          </p:cNvPr>
          <p:cNvSpPr txBox="1"/>
          <p:nvPr/>
        </p:nvSpPr>
        <p:spPr>
          <a:xfrm>
            <a:off x="1379104" y="5066961"/>
            <a:ext cx="1421543" cy="369332"/>
          </a:xfrm>
          <a:prstGeom prst="rect">
            <a:avLst/>
          </a:prstGeom>
          <a:noFill/>
        </p:spPr>
        <p:txBody>
          <a:bodyPr wrap="none" rtlCol="0">
            <a:spAutoFit/>
          </a:bodyPr>
          <a:lstStyle/>
          <a:p>
            <a:pPr defTabSz="457177"/>
            <a:r>
              <a:rPr lang="en-US" altLang="ja-JP" dirty="0">
                <a:solidFill>
                  <a:srgbClr val="FF0000"/>
                </a:solidFill>
                <a:latin typeface="Calibri"/>
                <a:ea typeface="ＭＳ Ｐゴシック" panose="020B0600070205080204" pitchFamily="50" charset="-128"/>
              </a:rPr>
              <a:t>Photon fields</a:t>
            </a:r>
            <a:endParaRPr lang="ja-JP" altLang="en-US">
              <a:solidFill>
                <a:srgbClr val="FF0000"/>
              </a:solidFill>
              <a:latin typeface="Calibri"/>
              <a:ea typeface="ＭＳ Ｐゴシック" panose="020B0600070205080204" pitchFamily="50" charset="-128"/>
            </a:endParaRPr>
          </a:p>
        </p:txBody>
      </p:sp>
      <p:sp>
        <p:nvSpPr>
          <p:cNvPr id="20" name="下矢印 19">
            <a:extLst>
              <a:ext uri="{FF2B5EF4-FFF2-40B4-BE49-F238E27FC236}">
                <a16:creationId xmlns:a16="http://schemas.microsoft.com/office/drawing/2014/main" id="{82ED999F-E541-CD4A-8A74-A73722E9AEC8}"/>
              </a:ext>
            </a:extLst>
          </p:cNvPr>
          <p:cNvSpPr/>
          <p:nvPr/>
        </p:nvSpPr>
        <p:spPr>
          <a:xfrm rot="18003784">
            <a:off x="4169379" y="3054840"/>
            <a:ext cx="270170" cy="749989"/>
          </a:xfrm>
          <a:prstGeom prst="downArrow">
            <a:avLst/>
          </a:prstGeom>
          <a:ln>
            <a:solidFill>
              <a:srgbClr val="1741F4"/>
            </a:solidFill>
          </a:ln>
        </p:spPr>
        <p:style>
          <a:lnRef idx="1">
            <a:schemeClr val="accent1"/>
          </a:lnRef>
          <a:fillRef idx="3">
            <a:schemeClr val="accent1"/>
          </a:fillRef>
          <a:effectRef idx="2">
            <a:schemeClr val="accent1"/>
          </a:effectRef>
          <a:fontRef idx="minor">
            <a:schemeClr val="lt1"/>
          </a:fontRef>
        </p:style>
        <p:txBody>
          <a:bodyPr rtlCol="0" anchor="ctr"/>
          <a:lstStyle/>
          <a:p>
            <a:pPr defTabSz="457177"/>
            <a:endParaRPr lang="ja-JP" altLang="en-US">
              <a:solidFill>
                <a:prstClr val="white"/>
              </a:solidFill>
              <a:latin typeface="Calibri"/>
              <a:ea typeface="ＭＳ Ｐゴシック" panose="020B0600070205080204" pitchFamily="50" charset="-128"/>
            </a:endParaRPr>
          </a:p>
        </p:txBody>
      </p:sp>
      <p:sp>
        <p:nvSpPr>
          <p:cNvPr id="21" name="下矢印 20">
            <a:extLst>
              <a:ext uri="{FF2B5EF4-FFF2-40B4-BE49-F238E27FC236}">
                <a16:creationId xmlns:a16="http://schemas.microsoft.com/office/drawing/2014/main" id="{F72BDD12-25D5-3D4E-9B0A-71DEF8CBB8F1}"/>
              </a:ext>
            </a:extLst>
          </p:cNvPr>
          <p:cNvSpPr/>
          <p:nvPr/>
        </p:nvSpPr>
        <p:spPr>
          <a:xfrm rot="16200000">
            <a:off x="3920552" y="4496221"/>
            <a:ext cx="270170" cy="749989"/>
          </a:xfrm>
          <a:prstGeom prst="downArrow">
            <a:avLst/>
          </a:prstGeom>
          <a:ln>
            <a:solidFill>
              <a:srgbClr val="1741F4"/>
            </a:solidFill>
          </a:ln>
        </p:spPr>
        <p:style>
          <a:lnRef idx="1">
            <a:schemeClr val="accent1"/>
          </a:lnRef>
          <a:fillRef idx="3">
            <a:schemeClr val="accent1"/>
          </a:fillRef>
          <a:effectRef idx="2">
            <a:schemeClr val="accent1"/>
          </a:effectRef>
          <a:fontRef idx="minor">
            <a:schemeClr val="lt1"/>
          </a:fontRef>
        </p:style>
        <p:txBody>
          <a:bodyPr rtlCol="0" anchor="ctr"/>
          <a:lstStyle/>
          <a:p>
            <a:pPr defTabSz="457177"/>
            <a:endParaRPr lang="ja-JP" altLang="en-US">
              <a:solidFill>
                <a:prstClr val="white"/>
              </a:solidFill>
              <a:latin typeface="Calibri"/>
              <a:ea typeface="ＭＳ Ｐゴシック" panose="020B0600070205080204" pitchFamily="50" charset="-128"/>
            </a:endParaRPr>
          </a:p>
        </p:txBody>
      </p:sp>
      <p:sp>
        <p:nvSpPr>
          <p:cNvPr id="22" name="テキスト ボックス 21">
            <a:extLst>
              <a:ext uri="{FF2B5EF4-FFF2-40B4-BE49-F238E27FC236}">
                <a16:creationId xmlns:a16="http://schemas.microsoft.com/office/drawing/2014/main" id="{981AE4D3-FE7E-0340-8BB5-050FB2A47460}"/>
              </a:ext>
            </a:extLst>
          </p:cNvPr>
          <p:cNvSpPr txBox="1"/>
          <p:nvPr/>
        </p:nvSpPr>
        <p:spPr>
          <a:xfrm rot="1778445">
            <a:off x="4019227" y="2913856"/>
            <a:ext cx="923651" cy="369332"/>
          </a:xfrm>
          <a:prstGeom prst="rect">
            <a:avLst/>
          </a:prstGeom>
          <a:noFill/>
        </p:spPr>
        <p:txBody>
          <a:bodyPr wrap="none" rtlCol="0">
            <a:spAutoFit/>
          </a:bodyPr>
          <a:lstStyle/>
          <a:p>
            <a:pPr defTabSz="457177"/>
            <a:r>
              <a:rPr lang="en-US" altLang="ja-JP" dirty="0" err="1">
                <a:solidFill>
                  <a:srgbClr val="00B050"/>
                </a:solidFill>
                <a:latin typeface="Calibri"/>
                <a:ea typeface="ＭＳ Ｐゴシック" panose="020B0600070205080204" pitchFamily="50" charset="-128"/>
              </a:rPr>
              <a:t>Bremss</a:t>
            </a:r>
            <a:r>
              <a:rPr lang="en-US" altLang="ja-JP" dirty="0">
                <a:solidFill>
                  <a:srgbClr val="00B050"/>
                </a:solidFill>
                <a:latin typeface="Calibri"/>
                <a:ea typeface="ＭＳ Ｐゴシック" panose="020B0600070205080204" pitchFamily="50" charset="-128"/>
              </a:rPr>
              <a:t>.</a:t>
            </a:r>
            <a:endParaRPr lang="ja-JP" altLang="en-US">
              <a:solidFill>
                <a:srgbClr val="00B050"/>
              </a:solidFill>
              <a:latin typeface="Calibri"/>
              <a:ea typeface="ＭＳ Ｐゴシック" panose="020B0600070205080204" pitchFamily="50" charset="-128"/>
            </a:endParaRPr>
          </a:p>
        </p:txBody>
      </p:sp>
      <p:sp>
        <p:nvSpPr>
          <p:cNvPr id="23" name="テキスト ボックス 22">
            <a:extLst>
              <a:ext uri="{FF2B5EF4-FFF2-40B4-BE49-F238E27FC236}">
                <a16:creationId xmlns:a16="http://schemas.microsoft.com/office/drawing/2014/main" id="{A2E5965F-F14B-394B-A7C5-ABB6D84D53BF}"/>
              </a:ext>
            </a:extLst>
          </p:cNvPr>
          <p:cNvSpPr txBox="1"/>
          <p:nvPr/>
        </p:nvSpPr>
        <p:spPr>
          <a:xfrm>
            <a:off x="3827245" y="4394209"/>
            <a:ext cx="365806" cy="369332"/>
          </a:xfrm>
          <a:prstGeom prst="rect">
            <a:avLst/>
          </a:prstGeom>
          <a:noFill/>
        </p:spPr>
        <p:txBody>
          <a:bodyPr wrap="none" rtlCol="0">
            <a:spAutoFit/>
          </a:bodyPr>
          <a:lstStyle/>
          <a:p>
            <a:pPr defTabSz="457177"/>
            <a:r>
              <a:rPr lang="en-US" altLang="ja-JP" dirty="0">
                <a:solidFill>
                  <a:srgbClr val="00B050"/>
                </a:solidFill>
                <a:latin typeface="Calibri"/>
                <a:ea typeface="ＭＳ Ｐゴシック" panose="020B0600070205080204" pitchFamily="50" charset="-128"/>
              </a:rPr>
              <a:t>IC</a:t>
            </a:r>
            <a:endParaRPr lang="ja-JP" altLang="en-US" dirty="0">
              <a:solidFill>
                <a:srgbClr val="00B050"/>
              </a:solidFill>
              <a:latin typeface="Calibri"/>
              <a:ea typeface="ＭＳ Ｐゴシック" panose="020B0600070205080204" pitchFamily="50" charset="-128"/>
            </a:endParaRPr>
          </a:p>
        </p:txBody>
      </p:sp>
      <p:sp>
        <p:nvSpPr>
          <p:cNvPr id="24" name="テキスト ボックス 23">
            <a:extLst>
              <a:ext uri="{FF2B5EF4-FFF2-40B4-BE49-F238E27FC236}">
                <a16:creationId xmlns:a16="http://schemas.microsoft.com/office/drawing/2014/main" id="{EA4372ED-DB8A-7A41-9870-9C46770624F0}"/>
              </a:ext>
            </a:extLst>
          </p:cNvPr>
          <p:cNvSpPr txBox="1"/>
          <p:nvPr/>
        </p:nvSpPr>
        <p:spPr>
          <a:xfrm>
            <a:off x="7998106" y="475852"/>
            <a:ext cx="654346" cy="369332"/>
          </a:xfrm>
          <a:prstGeom prst="rect">
            <a:avLst/>
          </a:prstGeom>
          <a:noFill/>
        </p:spPr>
        <p:txBody>
          <a:bodyPr wrap="none" rtlCol="0">
            <a:spAutoFit/>
          </a:bodyPr>
          <a:lstStyle/>
          <a:p>
            <a:pPr defTabSz="457177"/>
            <a:r>
              <a:rPr lang="en-US" altLang="ja-JP" dirty="0">
                <a:solidFill>
                  <a:prstClr val="black"/>
                </a:solidFill>
                <a:latin typeface="Calibri"/>
                <a:ea typeface="ＭＳ Ｐゴシック" panose="020B0600070205080204" pitchFamily="50" charset="-128"/>
              </a:rPr>
              <a:t>Knee</a:t>
            </a:r>
            <a:endParaRPr lang="ja-JP" altLang="en-US">
              <a:solidFill>
                <a:prstClr val="black"/>
              </a:solidFill>
              <a:latin typeface="Calibri"/>
              <a:ea typeface="ＭＳ Ｐゴシック" panose="020B0600070205080204" pitchFamily="50" charset="-128"/>
            </a:endParaRPr>
          </a:p>
        </p:txBody>
      </p:sp>
      <p:sp>
        <p:nvSpPr>
          <p:cNvPr id="25" name="テキスト ボックス 24">
            <a:extLst>
              <a:ext uri="{FF2B5EF4-FFF2-40B4-BE49-F238E27FC236}">
                <a16:creationId xmlns:a16="http://schemas.microsoft.com/office/drawing/2014/main" id="{BF4F93D3-1591-AF4C-B3AD-CD3FECF0885A}"/>
              </a:ext>
            </a:extLst>
          </p:cNvPr>
          <p:cNvSpPr txBox="1"/>
          <p:nvPr/>
        </p:nvSpPr>
        <p:spPr>
          <a:xfrm>
            <a:off x="965939" y="3684320"/>
            <a:ext cx="1658531" cy="646331"/>
          </a:xfrm>
          <a:prstGeom prst="rect">
            <a:avLst/>
          </a:prstGeom>
          <a:noFill/>
        </p:spPr>
        <p:txBody>
          <a:bodyPr wrap="none" rtlCol="0">
            <a:spAutoFit/>
          </a:bodyPr>
          <a:lstStyle/>
          <a:p>
            <a:pPr defTabSz="457177"/>
            <a:r>
              <a:rPr lang="en-US" altLang="ja-JP" dirty="0">
                <a:solidFill>
                  <a:srgbClr val="1741F4"/>
                </a:solidFill>
                <a:latin typeface="Calibri"/>
                <a:ea typeface="ＭＳ Ｐゴシック" panose="020B0600070205080204" pitchFamily="50" charset="-128"/>
              </a:rPr>
              <a:t>Steep spectrum</a:t>
            </a:r>
          </a:p>
          <a:p>
            <a:pPr defTabSz="457177"/>
            <a:r>
              <a:rPr lang="en-US" altLang="ja-JP" dirty="0">
                <a:solidFill>
                  <a:srgbClr val="1741F4"/>
                </a:solidFill>
                <a:latin typeface="Calibri"/>
                <a:ea typeface="ＭＳ Ｐゴシック" panose="020B0600070205080204" pitchFamily="50" charset="-128"/>
              </a:rPr>
              <a:t>in </a:t>
            </a:r>
            <a:r>
              <a:rPr lang="en-US" altLang="ja-JP" dirty="0" err="1">
                <a:solidFill>
                  <a:srgbClr val="1741F4"/>
                </a:solidFill>
                <a:latin typeface="Calibri"/>
                <a:ea typeface="ＭＳ Ｐゴシック" panose="020B0600070205080204" pitchFamily="50" charset="-128"/>
              </a:rPr>
              <a:t>TeV</a:t>
            </a:r>
            <a:r>
              <a:rPr lang="en-US" altLang="ja-JP" dirty="0">
                <a:solidFill>
                  <a:srgbClr val="1741F4"/>
                </a:solidFill>
                <a:latin typeface="Calibri"/>
                <a:ea typeface="ＭＳ Ｐゴシック" panose="020B0600070205080204" pitchFamily="50" charset="-128"/>
              </a:rPr>
              <a:t> region</a:t>
            </a:r>
            <a:endParaRPr lang="ja-JP" altLang="en-US">
              <a:solidFill>
                <a:srgbClr val="1741F4"/>
              </a:solidFill>
              <a:latin typeface="Calibri"/>
              <a:ea typeface="ＭＳ Ｐゴシック" panose="020B0600070205080204" pitchFamily="50" charset="-128"/>
            </a:endParaRPr>
          </a:p>
        </p:txBody>
      </p:sp>
      <p:sp>
        <p:nvSpPr>
          <p:cNvPr id="26" name="正方形/長方形 25">
            <a:extLst>
              <a:ext uri="{FF2B5EF4-FFF2-40B4-BE49-F238E27FC236}">
                <a16:creationId xmlns:a16="http://schemas.microsoft.com/office/drawing/2014/main" id="{63F12E52-2E5E-3745-8B2B-70EB90D83078}"/>
              </a:ext>
            </a:extLst>
          </p:cNvPr>
          <p:cNvSpPr/>
          <p:nvPr/>
        </p:nvSpPr>
        <p:spPr>
          <a:xfrm>
            <a:off x="415177" y="1302941"/>
            <a:ext cx="1991633" cy="646331"/>
          </a:xfrm>
          <a:prstGeom prst="rect">
            <a:avLst/>
          </a:prstGeom>
        </p:spPr>
        <p:txBody>
          <a:bodyPr wrap="square">
            <a:spAutoFit/>
          </a:bodyPr>
          <a:lstStyle/>
          <a:p>
            <a:pPr defTabSz="457177"/>
            <a:r>
              <a:rPr lang="en" altLang="ja-JP" i="1" dirty="0">
                <a:solidFill>
                  <a:srgbClr val="C00000"/>
                </a:solidFill>
                <a:latin typeface="Times New Roman" panose="02020603050405020304" pitchFamily="18" charset="0"/>
                <a:ea typeface="ＭＳ Ｐゴシック" panose="020B0600070205080204" pitchFamily="50" charset="-128"/>
                <a:cs typeface="Times New Roman" panose="02020603050405020304" pitchFamily="18" charset="0"/>
              </a:rPr>
              <a:t>Lipari &amp; </a:t>
            </a:r>
            <a:r>
              <a:rPr lang="en" altLang="ja-JP" i="1" dirty="0" err="1">
                <a:solidFill>
                  <a:srgbClr val="C00000"/>
                </a:solidFill>
                <a:latin typeface="Times New Roman" panose="02020603050405020304" pitchFamily="18" charset="0"/>
                <a:ea typeface="ＭＳ Ｐゴシック" panose="020B0600070205080204" pitchFamily="50" charset="-128"/>
                <a:cs typeface="Times New Roman" panose="02020603050405020304" pitchFamily="18" charset="0"/>
              </a:rPr>
              <a:t>Vernetto</a:t>
            </a:r>
            <a:r>
              <a:rPr lang="en" altLang="ja-JP" i="1" dirty="0">
                <a:solidFill>
                  <a:srgbClr val="C00000"/>
                </a:solidFill>
                <a:latin typeface="Times New Roman" panose="02020603050405020304" pitchFamily="18" charset="0"/>
                <a:ea typeface="ＭＳ Ｐゴシック" panose="020B0600070205080204" pitchFamily="50" charset="-128"/>
                <a:cs typeface="Times New Roman" panose="02020603050405020304" pitchFamily="18" charset="0"/>
              </a:rPr>
              <a:t>, </a:t>
            </a:r>
          </a:p>
          <a:p>
            <a:pPr defTabSz="457177"/>
            <a:r>
              <a:rPr lang="en" altLang="ja-JP" i="1" dirty="0">
                <a:solidFill>
                  <a:srgbClr val="C00000"/>
                </a:solidFill>
                <a:latin typeface="Times New Roman" panose="02020603050405020304" pitchFamily="18" charset="0"/>
                <a:ea typeface="ＭＳ Ｐゴシック" panose="020B0600070205080204" pitchFamily="50" charset="-128"/>
                <a:cs typeface="Times New Roman" panose="02020603050405020304" pitchFamily="18" charset="0"/>
              </a:rPr>
              <a:t>PRD (</a:t>
            </a:r>
            <a:r>
              <a:rPr lang="en-US" altLang="ja-JP" i="1" dirty="0">
                <a:solidFill>
                  <a:srgbClr val="C00000"/>
                </a:solidFill>
                <a:latin typeface="Times New Roman" panose="02020603050405020304" pitchFamily="18" charset="0"/>
                <a:ea typeface="ＭＳ Ｐゴシック" panose="020B0600070205080204" pitchFamily="50" charset="-128"/>
                <a:cs typeface="Times New Roman" panose="02020603050405020304" pitchFamily="18" charset="0"/>
              </a:rPr>
              <a:t>2018) </a:t>
            </a:r>
            <a:endParaRPr lang="ja-JP" altLang="en-US" i="1">
              <a:solidFill>
                <a:srgbClr val="C00000"/>
              </a:solidFill>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8" name="テキスト ボックス 7">
            <a:extLst>
              <a:ext uri="{FF2B5EF4-FFF2-40B4-BE49-F238E27FC236}">
                <a16:creationId xmlns:a16="http://schemas.microsoft.com/office/drawing/2014/main" id="{9450F43F-1D61-4637-8155-2B343D6A1965}"/>
              </a:ext>
            </a:extLst>
          </p:cNvPr>
          <p:cNvSpPr txBox="1"/>
          <p:nvPr/>
        </p:nvSpPr>
        <p:spPr>
          <a:xfrm>
            <a:off x="3356046" y="6399393"/>
            <a:ext cx="3496686" cy="395365"/>
          </a:xfrm>
          <a:prstGeom prst="rect">
            <a:avLst/>
          </a:prstGeom>
          <a:noFill/>
        </p:spPr>
        <p:txBody>
          <a:bodyPr wrap="square" rtlCol="0">
            <a:spAutoFit/>
          </a:bodyPr>
          <a:lstStyle/>
          <a:p>
            <a:r>
              <a:rPr lang="en-US" altLang="ja-JP" sz="1969" dirty="0">
                <a:solidFill>
                  <a:srgbClr val="FF0000"/>
                </a:solidFill>
              </a:rPr>
              <a:t>Diffuse e origin: negligible!</a:t>
            </a:r>
            <a:endParaRPr lang="ja-JP" altLang="en-US" sz="1969" dirty="0">
              <a:solidFill>
                <a:srgbClr val="FF0000"/>
              </a:solidFill>
            </a:endParaRPr>
          </a:p>
        </p:txBody>
      </p:sp>
    </p:spTree>
    <p:extLst>
      <p:ext uri="{BB962C8B-B14F-4D97-AF65-F5344CB8AC3E}">
        <p14:creationId xmlns:p14="http://schemas.microsoft.com/office/powerpoint/2010/main" val="4078404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ーブル&#10;&#10;自動的に生成された説明">
            <a:extLst>
              <a:ext uri="{FF2B5EF4-FFF2-40B4-BE49-F238E27FC236}">
                <a16:creationId xmlns:a16="http://schemas.microsoft.com/office/drawing/2014/main" id="{E7ABB029-F489-4BCD-8E0A-2F6C69422E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563" y="843983"/>
            <a:ext cx="6742631" cy="6085224"/>
          </a:xfrm>
          <a:prstGeom prst="rect">
            <a:avLst/>
          </a:prstGeom>
          <a:noFill/>
        </p:spPr>
      </p:pic>
      <p:sp>
        <p:nvSpPr>
          <p:cNvPr id="2" name="スライド番号プレースホルダー 1" hidden="1">
            <a:extLst>
              <a:ext uri="{FF2B5EF4-FFF2-40B4-BE49-F238E27FC236}">
                <a16:creationId xmlns:a16="http://schemas.microsoft.com/office/drawing/2014/main" id="{EA6BB82E-F7B9-43B7-9E63-8C065A297F58}"/>
              </a:ext>
            </a:extLst>
          </p:cNvPr>
          <p:cNvSpPr>
            <a:spLocks noGrp="1"/>
          </p:cNvSpPr>
          <p:nvPr>
            <p:ph type="sldNum" sz="quarter" idx="12"/>
          </p:nvPr>
        </p:nvSpPr>
        <p:spPr/>
        <p:txBody>
          <a:bodyPr/>
          <a:lstStyle/>
          <a:p>
            <a:pPr>
              <a:spcAft>
                <a:spcPts val="422"/>
              </a:spcAft>
            </a:pPr>
            <a:fld id="{6CF7F643-DE0F-324F-AACE-F41B7872FB7C}" type="slidenum">
              <a:rPr kumimoji="1" lang="ja-JP" altLang="en-US" smtClean="0"/>
              <a:pPr>
                <a:spcAft>
                  <a:spcPts val="422"/>
                </a:spcAft>
              </a:pPr>
              <a:t>32</a:t>
            </a:fld>
            <a:endParaRPr kumimoji="1" lang="ja-JP" altLang="en-US"/>
          </a:p>
        </p:txBody>
      </p:sp>
      <p:sp>
        <p:nvSpPr>
          <p:cNvPr id="5" name="テキスト ボックス 4">
            <a:extLst>
              <a:ext uri="{FF2B5EF4-FFF2-40B4-BE49-F238E27FC236}">
                <a16:creationId xmlns:a16="http://schemas.microsoft.com/office/drawing/2014/main" id="{BFC4C0A5-E9F7-44B2-AFC5-FE16C816EC66}"/>
              </a:ext>
            </a:extLst>
          </p:cNvPr>
          <p:cNvSpPr txBox="1"/>
          <p:nvPr/>
        </p:nvSpPr>
        <p:spPr>
          <a:xfrm>
            <a:off x="1205508" y="1"/>
            <a:ext cx="6732984" cy="871264"/>
          </a:xfrm>
          <a:prstGeom prst="rect">
            <a:avLst/>
          </a:prstGeom>
          <a:noFill/>
        </p:spPr>
        <p:txBody>
          <a:bodyPr wrap="square" rtlCol="0">
            <a:spAutoFit/>
          </a:bodyPr>
          <a:lstStyle/>
          <a:p>
            <a:r>
              <a:rPr lang="en-US" altLang="ja-JP" sz="2531" dirty="0"/>
              <a:t>Arrival Directions of the 38 events (&gt; 0.398 </a:t>
            </a:r>
            <a:r>
              <a:rPr lang="en-US" altLang="ja-JP" sz="2531" dirty="0" err="1"/>
              <a:t>PeV</a:t>
            </a:r>
            <a:r>
              <a:rPr lang="en-US" altLang="ja-JP" sz="2531" dirty="0"/>
              <a:t>)</a:t>
            </a:r>
          </a:p>
          <a:p>
            <a:r>
              <a:rPr lang="en-US" altLang="ja-JP" sz="2531" dirty="0"/>
              <a:t>See PRL supplemental materials</a:t>
            </a:r>
            <a:endParaRPr lang="ja-JP" altLang="en-US" sz="2531" dirty="0"/>
          </a:p>
        </p:txBody>
      </p:sp>
      <p:pic>
        <p:nvPicPr>
          <p:cNvPr id="6" name="図 5">
            <a:extLst>
              <a:ext uri="{FF2B5EF4-FFF2-40B4-BE49-F238E27FC236}">
                <a16:creationId xmlns:a16="http://schemas.microsoft.com/office/drawing/2014/main" id="{B1B4523A-22EF-4BE9-B197-B2F72C563BA2}"/>
              </a:ext>
            </a:extLst>
          </p:cNvPr>
          <p:cNvPicPr>
            <a:picLocks noChangeAspect="1"/>
          </p:cNvPicPr>
          <p:nvPr/>
        </p:nvPicPr>
        <p:blipFill>
          <a:blip r:embed="rId3"/>
          <a:stretch>
            <a:fillRect/>
          </a:stretch>
        </p:blipFill>
        <p:spPr>
          <a:xfrm>
            <a:off x="0" y="-62102"/>
            <a:ext cx="1372414" cy="968188"/>
          </a:xfrm>
          <a:prstGeom prst="rect">
            <a:avLst/>
          </a:prstGeom>
        </p:spPr>
      </p:pic>
      <p:sp>
        <p:nvSpPr>
          <p:cNvPr id="8" name="正方形/長方形 7">
            <a:extLst>
              <a:ext uri="{FF2B5EF4-FFF2-40B4-BE49-F238E27FC236}">
                <a16:creationId xmlns:a16="http://schemas.microsoft.com/office/drawing/2014/main" id="{8F8D4883-CAAA-43F1-A79C-F817CA6374C0}"/>
              </a:ext>
            </a:extLst>
          </p:cNvPr>
          <p:cNvSpPr/>
          <p:nvPr/>
        </p:nvSpPr>
        <p:spPr>
          <a:xfrm>
            <a:off x="4741545" y="1750067"/>
            <a:ext cx="4234069" cy="369332"/>
          </a:xfrm>
          <a:prstGeom prst="rect">
            <a:avLst/>
          </a:prstGeom>
        </p:spPr>
        <p:txBody>
          <a:bodyPr wrap="square">
            <a:spAutoFit/>
          </a:bodyPr>
          <a:lstStyle/>
          <a:p>
            <a:pPr defTabSz="457177"/>
            <a:r>
              <a:rPr lang="en" altLang="ja-JP" i="1" dirty="0">
                <a:solidFill>
                  <a:srgbClr val="C00000"/>
                </a:solidFill>
                <a:latin typeface="Times New Roman" panose="02020603050405020304" pitchFamily="18" charset="0"/>
                <a:ea typeface="ＭＳ Ｐゴシック" panose="020B0600070205080204" pitchFamily="50" charset="-128"/>
                <a:cs typeface="Times New Roman" panose="02020603050405020304" pitchFamily="18" charset="0"/>
              </a:rPr>
              <a:t>Amenomori+., PRL 126, 141101,(2021</a:t>
            </a:r>
            <a:r>
              <a:rPr lang="en-US" altLang="ja-JP" i="1" dirty="0">
                <a:solidFill>
                  <a:srgbClr val="C00000"/>
                </a:solidFill>
                <a:latin typeface="Times New Roman" panose="02020603050405020304" pitchFamily="18" charset="0"/>
                <a:ea typeface="ＭＳ Ｐゴシック" panose="020B0600070205080204" pitchFamily="50" charset="-128"/>
                <a:cs typeface="Times New Roman" panose="02020603050405020304" pitchFamily="18" charset="0"/>
              </a:rPr>
              <a:t>) </a:t>
            </a:r>
            <a:endParaRPr lang="ja-JP" altLang="en-US" i="1" dirty="0">
              <a:solidFill>
                <a:srgbClr val="C00000"/>
              </a:solidFill>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19874045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5282858-D205-914C-B332-173B85674644}"/>
              </a:ext>
            </a:extLst>
          </p:cNvPr>
          <p:cNvSpPr>
            <a:spLocks noGrp="1"/>
          </p:cNvSpPr>
          <p:nvPr>
            <p:ph type="sldNum" sz="quarter" idx="12"/>
          </p:nvPr>
        </p:nvSpPr>
        <p:spPr/>
        <p:txBody>
          <a:bodyPr/>
          <a:lstStyle/>
          <a:p>
            <a:fld id="{F73CD22A-04BF-D444-AAB6-1622F859F236}" type="slidenum">
              <a:rPr kumimoji="1" lang="ja-JP" altLang="en-US" smtClean="0"/>
              <a:t>33</a:t>
            </a:fld>
            <a:endParaRPr kumimoji="1" lang="ja-JP" altLang="en-US"/>
          </a:p>
        </p:txBody>
      </p:sp>
      <p:pic>
        <p:nvPicPr>
          <p:cNvPr id="4" name="図 3" descr="背景パターン が含まれている画像&#10;&#10;自動的に生成された説明">
            <a:extLst>
              <a:ext uri="{FF2B5EF4-FFF2-40B4-BE49-F238E27FC236}">
                <a16:creationId xmlns:a16="http://schemas.microsoft.com/office/drawing/2014/main" id="{F554B9BF-E300-6E48-946C-8F207BDEEFA9}"/>
              </a:ext>
            </a:extLst>
          </p:cNvPr>
          <p:cNvPicPr>
            <a:picLocks noChangeAspect="1"/>
          </p:cNvPicPr>
          <p:nvPr/>
        </p:nvPicPr>
        <p:blipFill>
          <a:blip r:embed="rId2"/>
          <a:stretch>
            <a:fillRect/>
          </a:stretch>
        </p:blipFill>
        <p:spPr>
          <a:xfrm>
            <a:off x="0" y="1017516"/>
            <a:ext cx="4288535" cy="4615188"/>
          </a:xfrm>
          <a:prstGeom prst="rect">
            <a:avLst/>
          </a:prstGeom>
        </p:spPr>
      </p:pic>
      <p:sp>
        <p:nvSpPr>
          <p:cNvPr id="8" name="テキスト ボックス 7">
            <a:extLst>
              <a:ext uri="{FF2B5EF4-FFF2-40B4-BE49-F238E27FC236}">
                <a16:creationId xmlns:a16="http://schemas.microsoft.com/office/drawing/2014/main" id="{D9EBD7E3-939E-784C-86BC-746276857940}"/>
              </a:ext>
            </a:extLst>
          </p:cNvPr>
          <p:cNvSpPr txBox="1"/>
          <p:nvPr/>
        </p:nvSpPr>
        <p:spPr>
          <a:xfrm>
            <a:off x="121531" y="5742152"/>
            <a:ext cx="9132472" cy="1154162"/>
          </a:xfrm>
          <a:prstGeom prst="rect">
            <a:avLst/>
          </a:prstGeom>
          <a:noFill/>
        </p:spPr>
        <p:txBody>
          <a:bodyPr wrap="square" rtlCol="0">
            <a:spAutoFit/>
          </a:bodyPr>
          <a:lstStyle/>
          <a:p>
            <a:pPr marL="342900" indent="-342900">
              <a:buFont typeface="Wingdings" charset="2"/>
              <a:buChar char="Ø"/>
            </a:pPr>
            <a:r>
              <a:rPr lang="en-US" altLang="ja-JP" sz="2300" dirty="0"/>
              <a:t>Source location consistent with the location of PSR J2229+6114 </a:t>
            </a:r>
          </a:p>
          <a:p>
            <a:r>
              <a:rPr lang="en-US" altLang="ja-JP" sz="2300" dirty="0"/>
              <a:t>     as well as the molecular cloud</a:t>
            </a:r>
          </a:p>
          <a:p>
            <a:pPr marL="342900" indent="-342900">
              <a:buFont typeface="Wingdings" pitchFamily="2" charset="2"/>
              <a:buChar char="Ø"/>
            </a:pPr>
            <a:r>
              <a:rPr kumimoji="1" lang="en-US" altLang="ja-JP" sz="2300" dirty="0"/>
              <a:t>Measured the </a:t>
            </a:r>
            <a:r>
              <a:rPr kumimoji="1" lang="en-US" altLang="ja-JP" sz="2300" dirty="0">
                <a:latin typeface="Symbol" pitchFamily="2" charset="2"/>
              </a:rPr>
              <a:t>g</a:t>
            </a:r>
            <a:r>
              <a:rPr kumimoji="1" lang="en-US" altLang="ja-JP" sz="2300" dirty="0"/>
              <a:t>-ray spectrum </a:t>
            </a:r>
            <a:r>
              <a:rPr lang="en-US" altLang="ja-JP" sz="2300" dirty="0"/>
              <a:t>from 40 </a:t>
            </a:r>
            <a:r>
              <a:rPr lang="en-US" altLang="ja-JP" sz="2300" dirty="0" err="1"/>
              <a:t>TeV</a:t>
            </a:r>
            <a:r>
              <a:rPr lang="en-US" altLang="ja-JP" sz="2300" dirty="0"/>
              <a:t> up to 100 </a:t>
            </a:r>
            <a:r>
              <a:rPr lang="en-US" altLang="ja-JP" sz="2300" dirty="0" err="1"/>
              <a:t>TeV</a:t>
            </a:r>
            <a:endParaRPr kumimoji="1" lang="en-US" altLang="ja-JP" sz="2000" dirty="0"/>
          </a:p>
        </p:txBody>
      </p:sp>
      <p:pic>
        <p:nvPicPr>
          <p:cNvPr id="6" name="図 5" descr="グラフ&#10;&#10;自動的に生成された説明">
            <a:extLst>
              <a:ext uri="{FF2B5EF4-FFF2-40B4-BE49-F238E27FC236}">
                <a16:creationId xmlns:a16="http://schemas.microsoft.com/office/drawing/2014/main" id="{E273AE00-17D6-8B4C-9FF3-72BF76208207}"/>
              </a:ext>
            </a:extLst>
          </p:cNvPr>
          <p:cNvPicPr>
            <a:picLocks noChangeAspect="1"/>
          </p:cNvPicPr>
          <p:nvPr/>
        </p:nvPicPr>
        <p:blipFill rotWithShape="1">
          <a:blip r:embed="rId3"/>
          <a:srcRect l="4518" b="16034"/>
          <a:stretch/>
        </p:blipFill>
        <p:spPr>
          <a:xfrm>
            <a:off x="4215384" y="2049377"/>
            <a:ext cx="4928616" cy="2312311"/>
          </a:xfrm>
          <a:prstGeom prst="rect">
            <a:avLst/>
          </a:prstGeom>
        </p:spPr>
      </p:pic>
      <p:sp>
        <p:nvSpPr>
          <p:cNvPr id="9" name="テキスト ボックス 8">
            <a:extLst>
              <a:ext uri="{FF2B5EF4-FFF2-40B4-BE49-F238E27FC236}">
                <a16:creationId xmlns:a16="http://schemas.microsoft.com/office/drawing/2014/main" id="{72E9FACA-923C-DF4F-AFE6-5113D231B7A7}"/>
              </a:ext>
            </a:extLst>
          </p:cNvPr>
          <p:cNvSpPr txBox="1"/>
          <p:nvPr/>
        </p:nvSpPr>
        <p:spPr>
          <a:xfrm>
            <a:off x="0" y="10526"/>
            <a:ext cx="9144000" cy="553998"/>
          </a:xfrm>
          <a:prstGeom prst="rect">
            <a:avLst/>
          </a:prstGeom>
          <a:noFill/>
        </p:spPr>
        <p:txBody>
          <a:bodyPr wrap="square" rtlCol="0">
            <a:spAutoFit/>
          </a:bodyPr>
          <a:lstStyle/>
          <a:p>
            <a:pPr algn="ctr"/>
            <a:r>
              <a:rPr lang="en-US" altLang="ja-JP" sz="3000" u="sng" dirty="0">
                <a:latin typeface="Ariel"/>
                <a:cs typeface="Ariel"/>
              </a:rPr>
              <a:t>SNR </a:t>
            </a:r>
            <a:r>
              <a:rPr lang="mr-IN" altLang="ja-JP" sz="3000" u="sng" dirty="0">
                <a:latin typeface="Ariel"/>
                <a:cs typeface="Ariel"/>
              </a:rPr>
              <a:t>G106.3+2.7</a:t>
            </a:r>
            <a:r>
              <a:rPr lang="en-US" altLang="ja-JP" sz="3000" u="sng" dirty="0">
                <a:latin typeface="Ariel"/>
                <a:cs typeface="Ariel"/>
              </a:rPr>
              <a:t> observed by HAWC</a:t>
            </a:r>
            <a:r>
              <a:rPr lang="ja-JP" altLang="en-US" sz="3000" u="sng">
                <a:latin typeface="Ariel"/>
                <a:cs typeface="Ariel"/>
              </a:rPr>
              <a:t> </a:t>
            </a:r>
            <a:endParaRPr lang="mr-IN" altLang="ja-JP" sz="3000" u="sng" dirty="0">
              <a:latin typeface="Ariel"/>
              <a:cs typeface="Ariel"/>
            </a:endParaRPr>
          </a:p>
        </p:txBody>
      </p:sp>
      <p:sp>
        <p:nvSpPr>
          <p:cNvPr id="10" name="テキスト ボックス 9">
            <a:extLst>
              <a:ext uri="{FF2B5EF4-FFF2-40B4-BE49-F238E27FC236}">
                <a16:creationId xmlns:a16="http://schemas.microsoft.com/office/drawing/2014/main" id="{21100A45-9B9F-4D47-8BA7-1F9D3E1895FE}"/>
              </a:ext>
            </a:extLst>
          </p:cNvPr>
          <p:cNvSpPr txBox="1"/>
          <p:nvPr/>
        </p:nvSpPr>
        <p:spPr>
          <a:xfrm>
            <a:off x="5678905" y="606354"/>
            <a:ext cx="3388172" cy="369332"/>
          </a:xfrm>
          <a:prstGeom prst="rect">
            <a:avLst/>
          </a:prstGeom>
          <a:noFill/>
        </p:spPr>
        <p:txBody>
          <a:bodyPr wrap="none" rtlCol="0">
            <a:spAutoFit/>
          </a:bodyPr>
          <a:lstStyle/>
          <a:p>
            <a:r>
              <a:rPr kumimoji="1" lang="en-US" altLang="ja-JP" i="1" dirty="0">
                <a:solidFill>
                  <a:schemeClr val="accent6"/>
                </a:solidFill>
              </a:rPr>
              <a:t>Albert et al., </a:t>
            </a:r>
            <a:r>
              <a:rPr kumimoji="1" lang="en-US" altLang="ja-JP" i="1" dirty="0" err="1">
                <a:solidFill>
                  <a:schemeClr val="accent6"/>
                </a:solidFill>
              </a:rPr>
              <a:t>ApJL</a:t>
            </a:r>
            <a:r>
              <a:rPr kumimoji="1" lang="en-US" altLang="ja-JP" i="1" dirty="0">
                <a:solidFill>
                  <a:schemeClr val="accent6"/>
                </a:solidFill>
              </a:rPr>
              <a:t>, 896, L29 (2020)</a:t>
            </a:r>
            <a:endParaRPr kumimoji="1" lang="ja-JP" altLang="en-US" i="1">
              <a:solidFill>
                <a:schemeClr val="accent6"/>
              </a:solidFill>
            </a:endParaRPr>
          </a:p>
        </p:txBody>
      </p:sp>
      <p:cxnSp>
        <p:nvCxnSpPr>
          <p:cNvPr id="12" name="直線矢印コネクタ 11">
            <a:extLst>
              <a:ext uri="{FF2B5EF4-FFF2-40B4-BE49-F238E27FC236}">
                <a16:creationId xmlns:a16="http://schemas.microsoft.com/office/drawing/2014/main" id="{C02B8753-D880-0746-ABD2-EFDBD226D3CD}"/>
              </a:ext>
            </a:extLst>
          </p:cNvPr>
          <p:cNvCxnSpPr>
            <a:cxnSpLocks/>
          </p:cNvCxnSpPr>
          <p:nvPr/>
        </p:nvCxnSpPr>
        <p:spPr>
          <a:xfrm>
            <a:off x="1720274" y="2010211"/>
            <a:ext cx="423993" cy="457308"/>
          </a:xfrm>
          <a:prstGeom prst="straightConnector1">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正方形/長方形 13">
            <a:extLst>
              <a:ext uri="{FF2B5EF4-FFF2-40B4-BE49-F238E27FC236}">
                <a16:creationId xmlns:a16="http://schemas.microsoft.com/office/drawing/2014/main" id="{4EEF701C-D639-E24C-8119-9A60CDD21C74}"/>
              </a:ext>
            </a:extLst>
          </p:cNvPr>
          <p:cNvSpPr/>
          <p:nvPr/>
        </p:nvSpPr>
        <p:spPr>
          <a:xfrm>
            <a:off x="685393" y="3737139"/>
            <a:ext cx="845168" cy="400110"/>
          </a:xfrm>
          <a:prstGeom prst="rect">
            <a:avLst/>
          </a:prstGeom>
        </p:spPr>
        <p:txBody>
          <a:bodyPr wrap="none">
            <a:spAutoFit/>
          </a:bodyPr>
          <a:lstStyle/>
          <a:p>
            <a:r>
              <a:rPr lang="en-US" altLang="ja-JP" sz="2000" dirty="0">
                <a:solidFill>
                  <a:schemeClr val="bg1"/>
                </a:solidFill>
              </a:rPr>
              <a:t>HAWC</a:t>
            </a:r>
          </a:p>
        </p:txBody>
      </p:sp>
      <p:cxnSp>
        <p:nvCxnSpPr>
          <p:cNvPr id="15" name="直線矢印コネクタ 14">
            <a:extLst>
              <a:ext uri="{FF2B5EF4-FFF2-40B4-BE49-F238E27FC236}">
                <a16:creationId xmlns:a16="http://schemas.microsoft.com/office/drawing/2014/main" id="{EB7894FC-3383-2E4B-A5E6-FFA2B4915C28}"/>
              </a:ext>
            </a:extLst>
          </p:cNvPr>
          <p:cNvCxnSpPr>
            <a:cxnSpLocks/>
          </p:cNvCxnSpPr>
          <p:nvPr/>
        </p:nvCxnSpPr>
        <p:spPr>
          <a:xfrm flipV="1">
            <a:off x="1120656" y="2850858"/>
            <a:ext cx="1199237" cy="951121"/>
          </a:xfrm>
          <a:prstGeom prst="straightConnector1">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正方形/長方形 17">
            <a:extLst>
              <a:ext uri="{FF2B5EF4-FFF2-40B4-BE49-F238E27FC236}">
                <a16:creationId xmlns:a16="http://schemas.microsoft.com/office/drawing/2014/main" id="{C49C2694-6D18-A645-9BED-FBCBD22C6150}"/>
              </a:ext>
            </a:extLst>
          </p:cNvPr>
          <p:cNvSpPr/>
          <p:nvPr/>
        </p:nvSpPr>
        <p:spPr>
          <a:xfrm>
            <a:off x="700030" y="4203111"/>
            <a:ext cx="1031821" cy="400110"/>
          </a:xfrm>
          <a:prstGeom prst="rect">
            <a:avLst/>
          </a:prstGeom>
        </p:spPr>
        <p:txBody>
          <a:bodyPr wrap="none">
            <a:spAutoFit/>
          </a:bodyPr>
          <a:lstStyle/>
          <a:p>
            <a:r>
              <a:rPr lang="en-US" altLang="ja-JP" sz="2000" dirty="0">
                <a:solidFill>
                  <a:schemeClr val="bg1"/>
                </a:solidFill>
              </a:rPr>
              <a:t>VERITAS</a:t>
            </a:r>
          </a:p>
        </p:txBody>
      </p:sp>
      <p:cxnSp>
        <p:nvCxnSpPr>
          <p:cNvPr id="19" name="直線矢印コネクタ 18">
            <a:extLst>
              <a:ext uri="{FF2B5EF4-FFF2-40B4-BE49-F238E27FC236}">
                <a16:creationId xmlns:a16="http://schemas.microsoft.com/office/drawing/2014/main" id="{318C2531-9420-294B-9FD2-9FDAF6BE032C}"/>
              </a:ext>
            </a:extLst>
          </p:cNvPr>
          <p:cNvCxnSpPr>
            <a:cxnSpLocks/>
          </p:cNvCxnSpPr>
          <p:nvPr/>
        </p:nvCxnSpPr>
        <p:spPr>
          <a:xfrm flipV="1">
            <a:off x="1434218" y="3132460"/>
            <a:ext cx="943651" cy="1122511"/>
          </a:xfrm>
          <a:prstGeom prst="straightConnector1">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正方形/長方形 20">
            <a:extLst>
              <a:ext uri="{FF2B5EF4-FFF2-40B4-BE49-F238E27FC236}">
                <a16:creationId xmlns:a16="http://schemas.microsoft.com/office/drawing/2014/main" id="{F4D49C3D-3617-1C4E-8306-E92EE57E44D0}"/>
              </a:ext>
            </a:extLst>
          </p:cNvPr>
          <p:cNvSpPr/>
          <p:nvPr/>
        </p:nvSpPr>
        <p:spPr>
          <a:xfrm>
            <a:off x="777268" y="1086893"/>
            <a:ext cx="2146420" cy="589255"/>
          </a:xfrm>
          <a:prstGeom prst="rect">
            <a:avLst/>
          </a:prstGeom>
          <a:noFill/>
          <a:ln w="25400">
            <a:solidFill>
              <a:schemeClr val="bg1"/>
            </a:solidFill>
          </a:ln>
        </p:spPr>
        <p:txBody>
          <a:bodyPr wrap="none" lIns="0" tIns="36000" rIns="0" bIns="36000">
            <a:spAutoFit/>
          </a:bodyPr>
          <a:lstStyle/>
          <a:p>
            <a:pPr algn="r">
              <a:lnSpc>
                <a:spcPts val="2000"/>
              </a:lnSpc>
            </a:pPr>
            <a:r>
              <a:rPr lang="en-US" altLang="ja-JP" sz="2000" b="1" dirty="0">
                <a:solidFill>
                  <a:srgbClr val="FFBFCB"/>
                </a:solidFill>
              </a:rPr>
              <a:t>Radio (1.4 GHz)</a:t>
            </a:r>
            <a:endParaRPr lang="en-US" altLang="ja-JP" sz="2000" b="1" dirty="0">
              <a:solidFill>
                <a:srgbClr val="BDC3CE"/>
              </a:solidFill>
            </a:endParaRPr>
          </a:p>
          <a:p>
            <a:pPr algn="r">
              <a:lnSpc>
                <a:spcPts val="2000"/>
              </a:lnSpc>
            </a:pPr>
            <a:r>
              <a:rPr lang="en-US" altLang="ja-JP" sz="2000" b="1" dirty="0">
                <a:solidFill>
                  <a:srgbClr val="BDC3CE"/>
                </a:solidFill>
              </a:rPr>
              <a:t>Significance contour</a:t>
            </a:r>
          </a:p>
        </p:txBody>
      </p:sp>
      <p:sp>
        <p:nvSpPr>
          <p:cNvPr id="25" name="正方形/長方形 24">
            <a:extLst>
              <a:ext uri="{FF2B5EF4-FFF2-40B4-BE49-F238E27FC236}">
                <a16:creationId xmlns:a16="http://schemas.microsoft.com/office/drawing/2014/main" id="{40300F8B-93B5-D548-B82D-5EE50968BE42}"/>
              </a:ext>
            </a:extLst>
          </p:cNvPr>
          <p:cNvSpPr/>
          <p:nvPr/>
        </p:nvSpPr>
        <p:spPr>
          <a:xfrm>
            <a:off x="5673346" y="1572323"/>
            <a:ext cx="2381229" cy="477054"/>
          </a:xfrm>
          <a:prstGeom prst="rect">
            <a:avLst/>
          </a:prstGeom>
        </p:spPr>
        <p:txBody>
          <a:bodyPr wrap="none">
            <a:spAutoFit/>
          </a:bodyPr>
          <a:lstStyle/>
          <a:p>
            <a:r>
              <a:rPr lang="en-US" altLang="ja-JP" sz="2500" dirty="0">
                <a:latin typeface="Ariel"/>
              </a:rPr>
              <a:t>Energy spectrum</a:t>
            </a:r>
            <a:endParaRPr lang="ja-JP" altLang="en-US" sz="2500"/>
          </a:p>
        </p:txBody>
      </p:sp>
      <p:sp>
        <p:nvSpPr>
          <p:cNvPr id="16" name="正方形/長方形 15">
            <a:extLst>
              <a:ext uri="{FF2B5EF4-FFF2-40B4-BE49-F238E27FC236}">
                <a16:creationId xmlns:a16="http://schemas.microsoft.com/office/drawing/2014/main" id="{1936E344-FE2D-1240-A78E-2BFAF14073D4}"/>
              </a:ext>
            </a:extLst>
          </p:cNvPr>
          <p:cNvSpPr/>
          <p:nvPr/>
        </p:nvSpPr>
        <p:spPr>
          <a:xfrm>
            <a:off x="7620000" y="3575556"/>
            <a:ext cx="690895" cy="323165"/>
          </a:xfrm>
          <a:prstGeom prst="rect">
            <a:avLst/>
          </a:prstGeom>
        </p:spPr>
        <p:txBody>
          <a:bodyPr wrap="none">
            <a:spAutoFit/>
          </a:bodyPr>
          <a:lstStyle/>
          <a:p>
            <a:r>
              <a:rPr lang="en-US" altLang="ja-JP" sz="1500" b="1" dirty="0">
                <a:solidFill>
                  <a:srgbClr val="9899FF"/>
                </a:solidFill>
              </a:rPr>
              <a:t>HAWC</a:t>
            </a:r>
          </a:p>
        </p:txBody>
      </p:sp>
      <p:sp>
        <p:nvSpPr>
          <p:cNvPr id="3" name="正方形/長方形 2">
            <a:extLst>
              <a:ext uri="{FF2B5EF4-FFF2-40B4-BE49-F238E27FC236}">
                <a16:creationId xmlns:a16="http://schemas.microsoft.com/office/drawing/2014/main" id="{B0B57736-839C-2E48-A530-BA9DD82C2492}"/>
              </a:ext>
            </a:extLst>
          </p:cNvPr>
          <p:cNvSpPr/>
          <p:nvPr/>
        </p:nvSpPr>
        <p:spPr>
          <a:xfrm>
            <a:off x="708720" y="1690155"/>
            <a:ext cx="1712328" cy="369332"/>
          </a:xfrm>
          <a:prstGeom prst="rect">
            <a:avLst/>
          </a:prstGeom>
        </p:spPr>
        <p:txBody>
          <a:bodyPr wrap="none">
            <a:spAutoFit/>
          </a:bodyPr>
          <a:lstStyle/>
          <a:p>
            <a:r>
              <a:rPr lang="en-US" altLang="ja-JP" dirty="0">
                <a:solidFill>
                  <a:schemeClr val="bg1"/>
                </a:solidFill>
              </a:rPr>
              <a:t>PSR J2229+6114</a:t>
            </a:r>
            <a:endParaRPr lang="ja-JP" altLang="en-US">
              <a:solidFill>
                <a:schemeClr val="bg1"/>
              </a:solidFill>
            </a:endParaRPr>
          </a:p>
        </p:txBody>
      </p:sp>
      <p:cxnSp>
        <p:nvCxnSpPr>
          <p:cNvPr id="20" name="直線コネクタ 19">
            <a:extLst>
              <a:ext uri="{FF2B5EF4-FFF2-40B4-BE49-F238E27FC236}">
                <a16:creationId xmlns:a16="http://schemas.microsoft.com/office/drawing/2014/main" id="{A0E2134F-5C3F-5B48-AC9A-7E2FBBDCB5EB}"/>
              </a:ext>
            </a:extLst>
          </p:cNvPr>
          <p:cNvCxnSpPr>
            <a:cxnSpLocks/>
          </p:cNvCxnSpPr>
          <p:nvPr/>
        </p:nvCxnSpPr>
        <p:spPr>
          <a:xfrm>
            <a:off x="5265033" y="2090228"/>
            <a:ext cx="0" cy="1953998"/>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22" name="テキスト ボックス 21">
            <a:extLst>
              <a:ext uri="{FF2B5EF4-FFF2-40B4-BE49-F238E27FC236}">
                <a16:creationId xmlns:a16="http://schemas.microsoft.com/office/drawing/2014/main" id="{303CFB1D-E6F6-E449-A60C-EA5C5001A2DF}"/>
              </a:ext>
            </a:extLst>
          </p:cNvPr>
          <p:cNvSpPr txBox="1"/>
          <p:nvPr/>
        </p:nvSpPr>
        <p:spPr>
          <a:xfrm>
            <a:off x="4918464" y="4125677"/>
            <a:ext cx="693138" cy="369332"/>
          </a:xfrm>
          <a:prstGeom prst="rect">
            <a:avLst/>
          </a:prstGeom>
          <a:noFill/>
        </p:spPr>
        <p:txBody>
          <a:bodyPr wrap="square" rtlCol="0">
            <a:spAutoFit/>
          </a:bodyPr>
          <a:lstStyle/>
          <a:p>
            <a:r>
              <a:rPr kumimoji="1" lang="en-US" altLang="ja-JP" dirty="0"/>
              <a:t>1 </a:t>
            </a:r>
            <a:r>
              <a:rPr kumimoji="1" lang="en-US" altLang="ja-JP" dirty="0" err="1"/>
              <a:t>TeV</a:t>
            </a:r>
            <a:endParaRPr kumimoji="1" lang="ja-JP" altLang="en-US"/>
          </a:p>
        </p:txBody>
      </p:sp>
      <p:cxnSp>
        <p:nvCxnSpPr>
          <p:cNvPr id="23" name="直線コネクタ 22">
            <a:extLst>
              <a:ext uri="{FF2B5EF4-FFF2-40B4-BE49-F238E27FC236}">
                <a16:creationId xmlns:a16="http://schemas.microsoft.com/office/drawing/2014/main" id="{1ECD44EE-40F3-0744-99CB-B8FFEED970BA}"/>
              </a:ext>
            </a:extLst>
          </p:cNvPr>
          <p:cNvCxnSpPr>
            <a:cxnSpLocks/>
          </p:cNvCxnSpPr>
          <p:nvPr/>
        </p:nvCxnSpPr>
        <p:spPr>
          <a:xfrm>
            <a:off x="8268043" y="2112966"/>
            <a:ext cx="0" cy="1953998"/>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24" name="テキスト ボックス 23">
            <a:extLst>
              <a:ext uri="{FF2B5EF4-FFF2-40B4-BE49-F238E27FC236}">
                <a16:creationId xmlns:a16="http://schemas.microsoft.com/office/drawing/2014/main" id="{576D4F30-B1D0-2D45-89E2-57790725603F}"/>
              </a:ext>
            </a:extLst>
          </p:cNvPr>
          <p:cNvSpPr txBox="1"/>
          <p:nvPr/>
        </p:nvSpPr>
        <p:spPr>
          <a:xfrm>
            <a:off x="7835555" y="4117730"/>
            <a:ext cx="952499" cy="369332"/>
          </a:xfrm>
          <a:prstGeom prst="rect">
            <a:avLst/>
          </a:prstGeom>
          <a:noFill/>
        </p:spPr>
        <p:txBody>
          <a:bodyPr wrap="square" rtlCol="0">
            <a:spAutoFit/>
          </a:bodyPr>
          <a:lstStyle/>
          <a:p>
            <a:r>
              <a:rPr kumimoji="1" lang="en-US" altLang="ja-JP" dirty="0"/>
              <a:t>100 </a:t>
            </a:r>
            <a:r>
              <a:rPr kumimoji="1" lang="en-US" altLang="ja-JP" dirty="0" err="1"/>
              <a:t>TeV</a:t>
            </a:r>
            <a:endParaRPr kumimoji="1" lang="ja-JP" altLang="en-US"/>
          </a:p>
        </p:txBody>
      </p:sp>
      <p:sp>
        <p:nvSpPr>
          <p:cNvPr id="17" name="テキスト ボックス 16">
            <a:extLst>
              <a:ext uri="{FF2B5EF4-FFF2-40B4-BE49-F238E27FC236}">
                <a16:creationId xmlns:a16="http://schemas.microsoft.com/office/drawing/2014/main" id="{1932E6DA-3EB4-3D47-AD64-4AA06AE8D3F6}"/>
              </a:ext>
            </a:extLst>
          </p:cNvPr>
          <p:cNvSpPr txBox="1"/>
          <p:nvPr/>
        </p:nvSpPr>
        <p:spPr>
          <a:xfrm>
            <a:off x="5851400" y="2734011"/>
            <a:ext cx="817275" cy="323165"/>
          </a:xfrm>
          <a:prstGeom prst="rect">
            <a:avLst/>
          </a:prstGeom>
          <a:noFill/>
        </p:spPr>
        <p:txBody>
          <a:bodyPr wrap="none" rtlCol="0">
            <a:spAutoFit/>
          </a:bodyPr>
          <a:lstStyle/>
          <a:p>
            <a:r>
              <a:rPr kumimoji="1" lang="en-US" altLang="ja-JP" sz="1500" dirty="0">
                <a:solidFill>
                  <a:srgbClr val="FF0000"/>
                </a:solidFill>
              </a:rPr>
              <a:t>VERITAS</a:t>
            </a:r>
            <a:endParaRPr kumimoji="1" lang="ja-JP" altLang="en-US" sz="1500">
              <a:solidFill>
                <a:srgbClr val="FF0000"/>
              </a:solidFill>
            </a:endParaRPr>
          </a:p>
        </p:txBody>
      </p:sp>
      <p:sp>
        <p:nvSpPr>
          <p:cNvPr id="26" name="テキスト ボックス 25">
            <a:extLst>
              <a:ext uri="{FF2B5EF4-FFF2-40B4-BE49-F238E27FC236}">
                <a16:creationId xmlns:a16="http://schemas.microsoft.com/office/drawing/2014/main" id="{1888E36F-932D-F745-940E-9778642DF9F1}"/>
              </a:ext>
            </a:extLst>
          </p:cNvPr>
          <p:cNvSpPr txBox="1"/>
          <p:nvPr/>
        </p:nvSpPr>
        <p:spPr>
          <a:xfrm>
            <a:off x="6953693" y="2720785"/>
            <a:ext cx="785921" cy="323165"/>
          </a:xfrm>
          <a:prstGeom prst="rect">
            <a:avLst/>
          </a:prstGeom>
          <a:noFill/>
        </p:spPr>
        <p:txBody>
          <a:bodyPr wrap="none" rtlCol="0">
            <a:spAutoFit/>
          </a:bodyPr>
          <a:lstStyle/>
          <a:p>
            <a:r>
              <a:rPr lang="en-US" altLang="ja-JP" sz="1500" dirty="0">
                <a:solidFill>
                  <a:srgbClr val="800080"/>
                </a:solidFill>
              </a:rPr>
              <a:t>Milagro</a:t>
            </a:r>
            <a:endParaRPr kumimoji="1" lang="ja-JP" altLang="en-US" sz="1500">
              <a:solidFill>
                <a:srgbClr val="800080"/>
              </a:solidFill>
            </a:endParaRPr>
          </a:p>
        </p:txBody>
      </p:sp>
    </p:spTree>
    <p:extLst>
      <p:ext uri="{BB962C8B-B14F-4D97-AF65-F5344CB8AC3E}">
        <p14:creationId xmlns:p14="http://schemas.microsoft.com/office/powerpoint/2010/main" val="38589705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グループ化 16">
            <a:extLst>
              <a:ext uri="{FF2B5EF4-FFF2-40B4-BE49-F238E27FC236}">
                <a16:creationId xmlns:a16="http://schemas.microsoft.com/office/drawing/2014/main" id="{04BB32C9-57CF-EF44-85B8-9619B7D05C83}"/>
              </a:ext>
            </a:extLst>
          </p:cNvPr>
          <p:cNvGrpSpPr/>
          <p:nvPr/>
        </p:nvGrpSpPr>
        <p:grpSpPr>
          <a:xfrm>
            <a:off x="0" y="635509"/>
            <a:ext cx="9113392" cy="5191871"/>
            <a:chOff x="0" y="768594"/>
            <a:chExt cx="9113392" cy="5191871"/>
          </a:xfrm>
        </p:grpSpPr>
        <p:sp>
          <p:nvSpPr>
            <p:cNvPr id="3" name="テキスト ボックス 2">
              <a:extLst>
                <a:ext uri="{FF2B5EF4-FFF2-40B4-BE49-F238E27FC236}">
                  <a16:creationId xmlns:a16="http://schemas.microsoft.com/office/drawing/2014/main" id="{F129162B-0D86-3049-A967-01C6CA34239D}"/>
                </a:ext>
              </a:extLst>
            </p:cNvPr>
            <p:cNvSpPr txBox="1"/>
            <p:nvPr/>
          </p:nvSpPr>
          <p:spPr>
            <a:xfrm>
              <a:off x="0" y="768594"/>
              <a:ext cx="9113392" cy="5191871"/>
            </a:xfrm>
            <a:prstGeom prst="rect">
              <a:avLst/>
            </a:prstGeom>
            <a:noFill/>
          </p:spPr>
          <p:txBody>
            <a:bodyPr wrap="none" rtlCol="0">
              <a:spAutoFit/>
            </a:bodyPr>
            <a:lstStyle/>
            <a:p>
              <a:pPr>
                <a:lnSpc>
                  <a:spcPts val="2500"/>
                </a:lnSpc>
              </a:pPr>
              <a:r>
                <a:rPr lang="en-US" altLang="ja-JP" dirty="0"/>
                <a:t>Hadronic model</a:t>
              </a:r>
            </a:p>
            <a:p>
              <a:pPr marL="285750" indent="-285750">
                <a:lnSpc>
                  <a:spcPts val="2500"/>
                </a:lnSpc>
                <a:buFont typeface="Wingdings" pitchFamily="2" charset="2"/>
                <a:buChar char="Ø"/>
              </a:pPr>
              <a:r>
                <a:rPr lang="en-US" altLang="ja-JP" dirty="0"/>
                <a:t>Protons accelerated by SNR shock interact with molecular cloud gas       </a:t>
              </a:r>
              <a:r>
                <a:rPr lang="en-US" altLang="ja-JP" dirty="0">
                  <a:latin typeface="Symbol" pitchFamily="2" charset="2"/>
                </a:rPr>
                <a:t>p</a:t>
              </a:r>
              <a:r>
                <a:rPr lang="en-US" altLang="ja-JP" baseline="30000" dirty="0"/>
                <a:t>0    </a:t>
              </a:r>
              <a:r>
                <a:rPr lang="en-US" altLang="ja-JP" dirty="0"/>
                <a:t>     2</a:t>
              </a:r>
              <a:r>
                <a:rPr lang="en-US" altLang="ja-JP" dirty="0">
                  <a:latin typeface="Symbol" pitchFamily="2" charset="2"/>
                </a:rPr>
                <a:t>g</a:t>
              </a:r>
              <a:endParaRPr kumimoji="1" lang="en-US" altLang="ja-JP" dirty="0"/>
            </a:p>
            <a:p>
              <a:pPr marL="285750" indent="-285750">
                <a:lnSpc>
                  <a:spcPts val="2500"/>
                </a:lnSpc>
                <a:buFont typeface="Wingdings" pitchFamily="2" charset="2"/>
                <a:buChar char="Ø"/>
              </a:pPr>
              <a:r>
                <a:rPr kumimoji="1" lang="en-US" altLang="ja-JP" i="1" dirty="0" err="1"/>
                <a:t>E</a:t>
              </a:r>
              <a:r>
                <a:rPr kumimoji="1" lang="en-US" altLang="ja-JP" baseline="-25000" dirty="0" err="1"/>
                <a:t>cut</a:t>
              </a:r>
              <a:r>
                <a:rPr kumimoji="1" lang="en-US" altLang="ja-JP" dirty="0"/>
                <a:t> </a:t>
              </a:r>
              <a:r>
                <a:rPr kumimoji="1" lang="en-US" altLang="ja-JP" dirty="0">
                  <a:latin typeface="Symbol" pitchFamily="2" charset="2"/>
                </a:rPr>
                <a:t>~</a:t>
              </a:r>
              <a:r>
                <a:rPr kumimoji="1" lang="en-US" altLang="ja-JP" dirty="0"/>
                <a:t> 0.5 </a:t>
              </a:r>
              <a:r>
                <a:rPr kumimoji="1" lang="en-US" altLang="ja-JP" dirty="0" err="1"/>
                <a:t>PeV</a:t>
              </a:r>
              <a:endParaRPr lang="en-US" altLang="ja-JP" dirty="0"/>
            </a:p>
            <a:p>
              <a:pPr>
                <a:lnSpc>
                  <a:spcPts val="2500"/>
                </a:lnSpc>
              </a:pPr>
              <a:endParaRPr lang="en-US" altLang="ja-JP" dirty="0"/>
            </a:p>
            <a:p>
              <a:pPr>
                <a:lnSpc>
                  <a:spcPts val="2500"/>
                </a:lnSpc>
              </a:pPr>
              <a:r>
                <a:rPr lang="en-US" altLang="ja-JP" dirty="0"/>
                <a:t>Leptonic model</a:t>
              </a:r>
            </a:p>
            <a:p>
              <a:pPr marL="285750" indent="-285750">
                <a:lnSpc>
                  <a:spcPts val="2500"/>
                </a:lnSpc>
                <a:buFont typeface="Wingdings" pitchFamily="2" charset="2"/>
                <a:buChar char="Ø"/>
              </a:pPr>
              <a:r>
                <a:rPr lang="en-US" altLang="ja-JP" dirty="0"/>
                <a:t>Inverse Compton scattering of ambient photons by electrons injected by PSR J2229+6114</a:t>
              </a:r>
            </a:p>
            <a:p>
              <a:pPr marL="285750" indent="-285750">
                <a:lnSpc>
                  <a:spcPts val="2500"/>
                </a:lnSpc>
                <a:buFont typeface="Wingdings" pitchFamily="2" charset="2"/>
                <a:buChar char="Ø"/>
              </a:pPr>
              <a:r>
                <a:rPr lang="en-US" altLang="ja-JP" i="1" dirty="0" err="1"/>
                <a:t>E</a:t>
              </a:r>
              <a:r>
                <a:rPr lang="en-US" altLang="ja-JP" baseline="-25000" dirty="0" err="1"/>
                <a:t>cut</a:t>
              </a:r>
              <a:r>
                <a:rPr lang="en-US" altLang="ja-JP" dirty="0"/>
                <a:t> </a:t>
              </a:r>
              <a:r>
                <a:rPr lang="en-US" altLang="ja-JP" dirty="0">
                  <a:latin typeface="Symbol" pitchFamily="2" charset="2"/>
                </a:rPr>
                <a:t>~</a:t>
              </a:r>
              <a:r>
                <a:rPr lang="en-US" altLang="ja-JP" dirty="0"/>
                <a:t> 190 </a:t>
              </a:r>
              <a:r>
                <a:rPr lang="en-US" altLang="ja-JP" dirty="0" err="1"/>
                <a:t>TeV</a:t>
              </a:r>
              <a:r>
                <a:rPr lang="en-US" altLang="ja-JP" dirty="0"/>
                <a:t>,  </a:t>
              </a:r>
              <a:r>
                <a:rPr lang="en-US" altLang="ja-JP" i="1" dirty="0"/>
                <a:t>B</a:t>
              </a:r>
              <a:r>
                <a:rPr lang="en-US" altLang="ja-JP" dirty="0"/>
                <a:t> </a:t>
              </a:r>
              <a:r>
                <a:rPr lang="en-US" altLang="ja-JP" dirty="0">
                  <a:latin typeface="Symbol" pitchFamily="2" charset="2"/>
                </a:rPr>
                <a:t>~ </a:t>
              </a:r>
              <a:r>
                <a:rPr lang="en-US" altLang="ja-JP" dirty="0"/>
                <a:t>9 </a:t>
              </a:r>
              <a:r>
                <a:rPr lang="en-US" altLang="ja-JP" dirty="0" err="1">
                  <a:latin typeface="Symbol" pitchFamily="2" charset="2"/>
                </a:rPr>
                <a:t>m</a:t>
              </a:r>
              <a:r>
                <a:rPr lang="en-US" altLang="ja-JP" dirty="0" err="1"/>
                <a:t>G</a:t>
              </a:r>
              <a:endParaRPr lang="en-US" altLang="ja-JP" dirty="0"/>
            </a:p>
            <a:p>
              <a:pPr marL="285750" indent="-285750">
                <a:lnSpc>
                  <a:spcPts val="2500"/>
                </a:lnSpc>
                <a:buFont typeface="Wingdings" pitchFamily="2" charset="2"/>
                <a:buChar char="Ø"/>
              </a:pPr>
              <a:r>
                <a:rPr lang="en-US" altLang="ja-JP" i="1" dirty="0"/>
                <a:t>W</a:t>
              </a:r>
              <a:r>
                <a:rPr lang="en-US" altLang="ja-JP" i="1" baseline="-25000" dirty="0"/>
                <a:t>e</a:t>
              </a:r>
              <a:r>
                <a:rPr lang="en-US" altLang="ja-JP" dirty="0"/>
                <a:t> </a:t>
              </a:r>
              <a:r>
                <a:rPr lang="en-US" altLang="ja-JP" dirty="0">
                  <a:latin typeface="Symbol" pitchFamily="2" charset="2"/>
                </a:rPr>
                <a:t>~</a:t>
              </a:r>
              <a:r>
                <a:rPr lang="en-US" altLang="ja-JP" dirty="0"/>
                <a:t> 1.4 x 10</a:t>
              </a:r>
              <a:r>
                <a:rPr lang="en-US" altLang="ja-JP" baseline="30000" dirty="0"/>
                <a:t>47</a:t>
              </a:r>
              <a:r>
                <a:rPr lang="en-US" altLang="ja-JP" dirty="0"/>
                <a:t> erg: only 2% of energy released by PSR J2229+6114 during its age of 10 </a:t>
              </a:r>
              <a:r>
                <a:rPr lang="en-US" altLang="ja-JP" dirty="0" err="1"/>
                <a:t>kyr</a:t>
              </a:r>
              <a:endParaRPr lang="en-US" altLang="ja-JP" dirty="0"/>
            </a:p>
            <a:p>
              <a:pPr>
                <a:lnSpc>
                  <a:spcPts val="2500"/>
                </a:lnSpc>
              </a:pPr>
              <a:r>
                <a:rPr lang="en-US" altLang="ja-JP" dirty="0"/>
                <a:t>                                         98% used for B amplification        </a:t>
              </a:r>
              <a:r>
                <a:rPr lang="en-US" altLang="ja-JP" i="1" dirty="0"/>
                <a:t>B</a:t>
              </a:r>
              <a:r>
                <a:rPr lang="en-US" altLang="ja-JP" dirty="0"/>
                <a:t> should be much stronger than 9 </a:t>
              </a:r>
              <a:r>
                <a:rPr lang="en-US" altLang="ja-JP" dirty="0" err="1">
                  <a:latin typeface="Symbol" pitchFamily="2" charset="2"/>
                </a:rPr>
                <a:t>m</a:t>
              </a:r>
              <a:r>
                <a:rPr lang="en-US" altLang="ja-JP" dirty="0" err="1"/>
                <a:t>G</a:t>
              </a:r>
              <a:r>
                <a:rPr lang="en-US" altLang="ja-JP" dirty="0"/>
                <a:t>   </a:t>
              </a:r>
            </a:p>
            <a:p>
              <a:pPr>
                <a:lnSpc>
                  <a:spcPts val="2500"/>
                </a:lnSpc>
              </a:pPr>
              <a:r>
                <a:rPr lang="en-US" altLang="ja-JP" dirty="0"/>
                <a:t>                                         — What if pulsar age is 1 </a:t>
              </a:r>
              <a:r>
                <a:rPr lang="en-US" altLang="ja-JP" dirty="0" err="1"/>
                <a:t>kyr</a:t>
              </a:r>
              <a:r>
                <a:rPr lang="en-US" altLang="ja-JP" dirty="0"/>
                <a:t>?</a:t>
              </a:r>
            </a:p>
            <a:p>
              <a:pPr>
                <a:lnSpc>
                  <a:spcPts val="2500"/>
                </a:lnSpc>
              </a:pPr>
              <a:r>
                <a:rPr lang="en-US" altLang="ja-JP" dirty="0"/>
                <a:t>                                               Diffusion length of 1 </a:t>
              </a:r>
              <a:r>
                <a:rPr lang="en-US" altLang="ja-JP" dirty="0" err="1"/>
                <a:t>TeV</a:t>
              </a:r>
              <a:r>
                <a:rPr lang="en-US" altLang="ja-JP" dirty="0"/>
                <a:t> electrons  </a:t>
              </a:r>
              <a:r>
                <a:rPr lang="en-US" altLang="ja-JP" dirty="0">
                  <a:latin typeface="Symbol" pitchFamily="2" charset="2"/>
                </a:rPr>
                <a:t>~ </a:t>
              </a:r>
              <a:r>
                <a:rPr lang="en-US" altLang="ja-JP" dirty="0"/>
                <a:t>1.7 pc = 0.12</a:t>
              </a:r>
              <a:r>
                <a:rPr lang="en-US" altLang="ja-JP" dirty="0">
                  <a:solidFill>
                    <a:srgbClr val="000000"/>
                  </a:solidFill>
                  <a:latin typeface="Arial" panose="020B0604020202020204" pitchFamily="34" charset="0"/>
                  <a:cs typeface="Arial" panose="020B0604020202020204" pitchFamily="34" charset="0"/>
                  <a:sym typeface="Symbol" pitchFamily="2" charset="2"/>
                </a:rPr>
                <a:t> during 1 </a:t>
              </a:r>
              <a:r>
                <a:rPr lang="en-US" altLang="ja-JP" dirty="0" err="1">
                  <a:solidFill>
                    <a:srgbClr val="000000"/>
                  </a:solidFill>
                  <a:latin typeface="Arial" panose="020B0604020202020204" pitchFamily="34" charset="0"/>
                  <a:cs typeface="Arial" panose="020B0604020202020204" pitchFamily="34" charset="0"/>
                  <a:sym typeface="Symbol" pitchFamily="2" charset="2"/>
                </a:rPr>
                <a:t>kyr</a:t>
              </a:r>
              <a:endParaRPr lang="en-US" altLang="ja-JP" dirty="0">
                <a:solidFill>
                  <a:srgbClr val="000000"/>
                </a:solidFill>
                <a:latin typeface="Arial" panose="020B0604020202020204" pitchFamily="34" charset="0"/>
                <a:cs typeface="Arial" panose="020B0604020202020204" pitchFamily="34" charset="0"/>
                <a:sym typeface="Symbol" pitchFamily="2" charset="2"/>
              </a:endParaRPr>
            </a:p>
            <a:p>
              <a:pPr>
                <a:lnSpc>
                  <a:spcPts val="2500"/>
                </a:lnSpc>
              </a:pPr>
              <a:r>
                <a:rPr lang="en-US" altLang="ja-JP" dirty="0">
                  <a:solidFill>
                    <a:srgbClr val="000000"/>
                  </a:solidFill>
                  <a:latin typeface="Arial" panose="020B0604020202020204" pitchFamily="34" charset="0"/>
                  <a:cs typeface="Arial" panose="020B0604020202020204" pitchFamily="34" charset="0"/>
                  <a:sym typeface="Symbol" pitchFamily="2" charset="2"/>
                </a:rPr>
                <a:t>                                            inconsistent with the location of the 10 GeV </a:t>
              </a:r>
              <a:r>
                <a:rPr lang="en-US" altLang="ja-JP" dirty="0">
                  <a:solidFill>
                    <a:srgbClr val="000000"/>
                  </a:solidFill>
                  <a:latin typeface="Symbol" pitchFamily="2" charset="2"/>
                  <a:cs typeface="Arial" panose="020B0604020202020204" pitchFamily="34" charset="0"/>
                  <a:sym typeface="Symbol" pitchFamily="2" charset="2"/>
                </a:rPr>
                <a:t>g</a:t>
              </a:r>
              <a:r>
                <a:rPr lang="en-US" altLang="ja-JP" dirty="0">
                  <a:solidFill>
                    <a:srgbClr val="000000"/>
                  </a:solidFill>
                  <a:latin typeface="Arial" panose="020B0604020202020204" pitchFamily="34" charset="0"/>
                  <a:cs typeface="Arial" panose="020B0604020202020204" pitchFamily="34" charset="0"/>
                  <a:sym typeface="Symbol" pitchFamily="2" charset="2"/>
                </a:rPr>
                <a:t>-ray emission </a:t>
              </a:r>
            </a:p>
            <a:p>
              <a:pPr>
                <a:lnSpc>
                  <a:spcPts val="2500"/>
                </a:lnSpc>
              </a:pPr>
              <a:r>
                <a:rPr lang="en-US" altLang="ja-JP" dirty="0">
                  <a:solidFill>
                    <a:srgbClr val="000000"/>
                  </a:solidFill>
                  <a:latin typeface="Arial" panose="020B0604020202020204" pitchFamily="34" charset="0"/>
                  <a:cs typeface="Arial" panose="020B0604020202020204" pitchFamily="34" charset="0"/>
                  <a:sym typeface="Symbol" pitchFamily="2" charset="2"/>
                </a:rPr>
                <a:t>                                            observed by </a:t>
              </a:r>
              <a:r>
                <a:rPr lang="en-US" altLang="ja-JP" i="1" dirty="0">
                  <a:solidFill>
                    <a:srgbClr val="000000"/>
                  </a:solidFill>
                  <a:latin typeface="Arial" panose="020B0604020202020204" pitchFamily="34" charset="0"/>
                  <a:cs typeface="Arial" panose="020B0604020202020204" pitchFamily="34" charset="0"/>
                  <a:sym typeface="Symbol" pitchFamily="2" charset="2"/>
                </a:rPr>
                <a:t>Fermi</a:t>
              </a:r>
            </a:p>
            <a:p>
              <a:pPr>
                <a:lnSpc>
                  <a:spcPts val="2500"/>
                </a:lnSpc>
              </a:pPr>
              <a:endParaRPr lang="en-US" altLang="ja-JP" dirty="0"/>
            </a:p>
            <a:p>
              <a:pPr>
                <a:lnSpc>
                  <a:spcPts val="2500"/>
                </a:lnSpc>
              </a:pPr>
              <a:r>
                <a:rPr kumimoji="1" lang="ja-JP" altLang="en-US"/>
                <a:t>　　</a:t>
              </a:r>
              <a:endParaRPr lang="en-US" altLang="ja-JP" dirty="0">
                <a:solidFill>
                  <a:srgbClr val="000000"/>
                </a:solidFill>
                <a:latin typeface="Arial" panose="020B0604020202020204" pitchFamily="34" charset="0"/>
                <a:cs typeface="Arial" panose="020B0604020202020204" pitchFamily="34" charset="0"/>
                <a:sym typeface="Symbol" pitchFamily="2" charset="2"/>
              </a:endParaRPr>
            </a:p>
            <a:p>
              <a:pPr>
                <a:lnSpc>
                  <a:spcPts val="2500"/>
                </a:lnSpc>
              </a:pPr>
              <a:r>
                <a:rPr kumimoji="1" lang="ja-JP" altLang="en-US">
                  <a:solidFill>
                    <a:srgbClr val="000000"/>
                  </a:solidFill>
                  <a:latin typeface="Arial" panose="020B0604020202020204" pitchFamily="34" charset="0"/>
                  <a:cs typeface="Arial" panose="020B0604020202020204" pitchFamily="34" charset="0"/>
                  <a:sym typeface="Symbol" pitchFamily="2" charset="2"/>
                </a:rPr>
                <a:t>　</a:t>
              </a:r>
              <a:endParaRPr kumimoji="1" lang="en-US" altLang="ja-JP" dirty="0">
                <a:solidFill>
                  <a:srgbClr val="000000"/>
                </a:solidFill>
                <a:latin typeface="Arial" panose="020B0604020202020204" pitchFamily="34" charset="0"/>
                <a:cs typeface="Arial" panose="020B0604020202020204" pitchFamily="34" charset="0"/>
                <a:sym typeface="Symbol" pitchFamily="2" charset="2"/>
              </a:endParaRPr>
            </a:p>
          </p:txBody>
        </p:sp>
        <p:sp>
          <p:nvSpPr>
            <p:cNvPr id="15" name="正方形/長方形 14">
              <a:extLst>
                <a:ext uri="{FF2B5EF4-FFF2-40B4-BE49-F238E27FC236}">
                  <a16:creationId xmlns:a16="http://schemas.microsoft.com/office/drawing/2014/main" id="{66BF3B71-8051-D447-B461-E132B59BBEE3}"/>
                </a:ext>
              </a:extLst>
            </p:cNvPr>
            <p:cNvSpPr/>
            <p:nvPr/>
          </p:nvSpPr>
          <p:spPr>
            <a:xfrm>
              <a:off x="50643" y="829551"/>
              <a:ext cx="1588502" cy="285666"/>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2" name="スライド番号プレースホルダー 1">
            <a:extLst>
              <a:ext uri="{FF2B5EF4-FFF2-40B4-BE49-F238E27FC236}">
                <a16:creationId xmlns:a16="http://schemas.microsoft.com/office/drawing/2014/main" id="{DB26AC7D-60BD-064E-9716-638E79BECA6F}"/>
              </a:ext>
            </a:extLst>
          </p:cNvPr>
          <p:cNvSpPr>
            <a:spLocks noGrp="1"/>
          </p:cNvSpPr>
          <p:nvPr>
            <p:ph type="sldNum" sz="quarter" idx="12"/>
          </p:nvPr>
        </p:nvSpPr>
        <p:spPr/>
        <p:txBody>
          <a:bodyPr/>
          <a:lstStyle/>
          <a:p>
            <a:fld id="{6CF7F643-DE0F-324F-AACE-F41B7872FB7C}" type="slidenum">
              <a:rPr kumimoji="1" lang="ja-JP" altLang="en-US" smtClean="0"/>
              <a:t>34</a:t>
            </a:fld>
            <a:endParaRPr kumimoji="1" lang="ja-JP" altLang="en-US"/>
          </a:p>
        </p:txBody>
      </p:sp>
      <p:sp>
        <p:nvSpPr>
          <p:cNvPr id="5" name="テキスト ボックス 4">
            <a:extLst>
              <a:ext uri="{FF2B5EF4-FFF2-40B4-BE49-F238E27FC236}">
                <a16:creationId xmlns:a16="http://schemas.microsoft.com/office/drawing/2014/main" id="{C6218ECE-D285-E44B-950A-63C48C59C0CB}"/>
              </a:ext>
            </a:extLst>
          </p:cNvPr>
          <p:cNvSpPr txBox="1"/>
          <p:nvPr/>
        </p:nvSpPr>
        <p:spPr>
          <a:xfrm>
            <a:off x="3642053" y="36334"/>
            <a:ext cx="2037294" cy="553998"/>
          </a:xfrm>
          <a:prstGeom prst="rect">
            <a:avLst/>
          </a:prstGeom>
          <a:noFill/>
        </p:spPr>
        <p:txBody>
          <a:bodyPr wrap="square" rtlCol="0">
            <a:spAutoFit/>
          </a:bodyPr>
          <a:lstStyle/>
          <a:p>
            <a:r>
              <a:rPr lang="en-US" altLang="ja-JP" sz="3000" u="sng" dirty="0">
                <a:latin typeface="Ariel"/>
                <a:cs typeface="Ariel"/>
              </a:rPr>
              <a:t>Discussion</a:t>
            </a:r>
            <a:endParaRPr lang="mr-IN" altLang="ja-JP" sz="3000" u="sng" dirty="0">
              <a:latin typeface="Ariel"/>
              <a:cs typeface="Ariel"/>
            </a:endParaRPr>
          </a:p>
        </p:txBody>
      </p:sp>
      <p:sp>
        <p:nvSpPr>
          <p:cNvPr id="4" name="テキスト ボックス 3">
            <a:extLst>
              <a:ext uri="{FF2B5EF4-FFF2-40B4-BE49-F238E27FC236}">
                <a16:creationId xmlns:a16="http://schemas.microsoft.com/office/drawing/2014/main" id="{CD610273-AD60-8B4A-907C-3F50E280D9B4}"/>
              </a:ext>
            </a:extLst>
          </p:cNvPr>
          <p:cNvSpPr txBox="1"/>
          <p:nvPr/>
        </p:nvSpPr>
        <p:spPr>
          <a:xfrm>
            <a:off x="2579783" y="5808019"/>
            <a:ext cx="3658374" cy="477054"/>
          </a:xfrm>
          <a:prstGeom prst="rect">
            <a:avLst/>
          </a:prstGeom>
          <a:noFill/>
        </p:spPr>
        <p:txBody>
          <a:bodyPr wrap="none" rtlCol="0">
            <a:spAutoFit/>
          </a:bodyPr>
          <a:lstStyle/>
          <a:p>
            <a:r>
              <a:rPr kumimoji="1" lang="en-US" altLang="ja-JP" sz="2500" dirty="0"/>
              <a:t>Hadronic model is favored </a:t>
            </a:r>
          </a:p>
        </p:txBody>
      </p:sp>
      <p:sp>
        <p:nvSpPr>
          <p:cNvPr id="6" name="下矢印 5">
            <a:extLst>
              <a:ext uri="{FF2B5EF4-FFF2-40B4-BE49-F238E27FC236}">
                <a16:creationId xmlns:a16="http://schemas.microsoft.com/office/drawing/2014/main" id="{2F1471A4-8A18-3A4F-B75B-514E1A9B30EF}"/>
              </a:ext>
            </a:extLst>
          </p:cNvPr>
          <p:cNvSpPr/>
          <p:nvPr/>
        </p:nvSpPr>
        <p:spPr>
          <a:xfrm>
            <a:off x="3961295" y="4996427"/>
            <a:ext cx="895350" cy="706638"/>
          </a:xfrm>
          <a:prstGeom prst="down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右矢印 6">
            <a:extLst>
              <a:ext uri="{FF2B5EF4-FFF2-40B4-BE49-F238E27FC236}">
                <a16:creationId xmlns:a16="http://schemas.microsoft.com/office/drawing/2014/main" id="{E22E7A9E-A340-2147-8647-C4B1E3461497}"/>
              </a:ext>
            </a:extLst>
          </p:cNvPr>
          <p:cNvSpPr/>
          <p:nvPr/>
        </p:nvSpPr>
        <p:spPr>
          <a:xfrm>
            <a:off x="6698827" y="1056641"/>
            <a:ext cx="257386" cy="209973"/>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右矢印 10">
            <a:extLst>
              <a:ext uri="{FF2B5EF4-FFF2-40B4-BE49-F238E27FC236}">
                <a16:creationId xmlns:a16="http://schemas.microsoft.com/office/drawing/2014/main" id="{DE9AA4A4-E7CE-0443-84E7-662FD077E119}"/>
              </a:ext>
            </a:extLst>
          </p:cNvPr>
          <p:cNvSpPr/>
          <p:nvPr/>
        </p:nvSpPr>
        <p:spPr>
          <a:xfrm>
            <a:off x="7298267" y="1056641"/>
            <a:ext cx="257386" cy="209973"/>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2807DE7A-2390-BC45-A34F-3CB255F26B56}"/>
              </a:ext>
            </a:extLst>
          </p:cNvPr>
          <p:cNvSpPr/>
          <p:nvPr/>
        </p:nvSpPr>
        <p:spPr>
          <a:xfrm>
            <a:off x="50642" y="1980013"/>
            <a:ext cx="1534317" cy="285666"/>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右矢印 12">
            <a:extLst>
              <a:ext uri="{FF2B5EF4-FFF2-40B4-BE49-F238E27FC236}">
                <a16:creationId xmlns:a16="http://schemas.microsoft.com/office/drawing/2014/main" id="{04FA44D6-D2BC-454F-98F6-D1DA6F8136BD}"/>
              </a:ext>
            </a:extLst>
          </p:cNvPr>
          <p:cNvSpPr/>
          <p:nvPr/>
        </p:nvSpPr>
        <p:spPr>
          <a:xfrm>
            <a:off x="2585640" y="4224967"/>
            <a:ext cx="257386" cy="209973"/>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 name="右矢印 13">
            <a:extLst>
              <a:ext uri="{FF2B5EF4-FFF2-40B4-BE49-F238E27FC236}">
                <a16:creationId xmlns:a16="http://schemas.microsoft.com/office/drawing/2014/main" id="{952E6B39-789D-2242-A51C-2E6A838460DA}"/>
              </a:ext>
            </a:extLst>
          </p:cNvPr>
          <p:cNvSpPr/>
          <p:nvPr/>
        </p:nvSpPr>
        <p:spPr>
          <a:xfrm>
            <a:off x="4955633" y="3275107"/>
            <a:ext cx="257386" cy="209973"/>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457851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2550AE1-D596-C547-9A49-F012624D6BEE}"/>
              </a:ext>
            </a:extLst>
          </p:cNvPr>
          <p:cNvSpPr>
            <a:spLocks noGrp="1"/>
          </p:cNvSpPr>
          <p:nvPr>
            <p:ph type="sldNum" sz="quarter" idx="12"/>
          </p:nvPr>
        </p:nvSpPr>
        <p:spPr/>
        <p:txBody>
          <a:bodyPr/>
          <a:lstStyle/>
          <a:p>
            <a:fld id="{6CF7F643-DE0F-324F-AACE-F41B7872FB7C}" type="slidenum">
              <a:rPr kumimoji="1" lang="ja-JP" altLang="en-US" smtClean="0"/>
              <a:t>35</a:t>
            </a:fld>
            <a:endParaRPr kumimoji="1" lang="ja-JP" altLang="en-US"/>
          </a:p>
        </p:txBody>
      </p:sp>
      <p:sp>
        <p:nvSpPr>
          <p:cNvPr id="5" name="正方形/長方形 4">
            <a:extLst>
              <a:ext uri="{FF2B5EF4-FFF2-40B4-BE49-F238E27FC236}">
                <a16:creationId xmlns:a16="http://schemas.microsoft.com/office/drawing/2014/main" id="{2821B0E3-86B6-5D4F-BD4E-AFEBA45E8742}"/>
              </a:ext>
            </a:extLst>
          </p:cNvPr>
          <p:cNvSpPr/>
          <p:nvPr/>
        </p:nvSpPr>
        <p:spPr>
          <a:xfrm>
            <a:off x="240228" y="1095214"/>
            <a:ext cx="9330492" cy="2637902"/>
          </a:xfrm>
          <a:prstGeom prst="rect">
            <a:avLst/>
          </a:prstGeom>
        </p:spPr>
        <p:txBody>
          <a:bodyPr wrap="square">
            <a:spAutoFit/>
          </a:bodyPr>
          <a:lstStyle/>
          <a:p>
            <a:pPr marL="285750" indent="-285750">
              <a:lnSpc>
                <a:spcPts val="2500"/>
              </a:lnSpc>
              <a:buFont typeface="Wingdings" pitchFamily="2" charset="2"/>
              <a:buChar char="Ø"/>
            </a:pPr>
            <a:r>
              <a:rPr lang="en-US" altLang="ja-JP" dirty="0"/>
              <a:t>190 </a:t>
            </a:r>
            <a:r>
              <a:rPr lang="en-US" altLang="ja-JP" dirty="0" err="1"/>
              <a:t>TeV</a:t>
            </a:r>
            <a:r>
              <a:rPr lang="en-US" altLang="ja-JP" dirty="0"/>
              <a:t> electrons diffuse away by 0.44</a:t>
            </a:r>
            <a:r>
              <a:rPr lang="en-US" altLang="ja-JP" dirty="0">
                <a:solidFill>
                  <a:srgbClr val="000000"/>
                </a:solidFill>
                <a:latin typeface="Arial" panose="020B0604020202020204" pitchFamily="34" charset="0"/>
                <a:cs typeface="Arial" panose="020B0604020202020204" pitchFamily="34" charset="0"/>
                <a:sym typeface="Symbol" pitchFamily="2" charset="2"/>
              </a:rPr>
              <a:t> </a:t>
            </a:r>
          </a:p>
          <a:p>
            <a:pPr>
              <a:lnSpc>
                <a:spcPts val="2500"/>
              </a:lnSpc>
            </a:pPr>
            <a:r>
              <a:rPr lang="en-US" altLang="ja-JP" dirty="0">
                <a:solidFill>
                  <a:srgbClr val="000000"/>
                </a:solidFill>
                <a:latin typeface="Arial" panose="020B0604020202020204" pitchFamily="34" charset="0"/>
                <a:cs typeface="Arial" panose="020B0604020202020204" pitchFamily="34" charset="0"/>
                <a:sym typeface="Symbol" pitchFamily="2" charset="2"/>
              </a:rPr>
              <a:t>     (= diffusion length 6 pc @ distance from the Earth 0.8 kpc)</a:t>
            </a:r>
          </a:p>
          <a:p>
            <a:pPr>
              <a:lnSpc>
                <a:spcPts val="2500"/>
              </a:lnSpc>
            </a:pPr>
            <a:r>
              <a:rPr lang="en-US" altLang="ja-JP" dirty="0">
                <a:solidFill>
                  <a:srgbClr val="000000"/>
                </a:solidFill>
                <a:latin typeface="Arial" panose="020B0604020202020204" pitchFamily="34" charset="0"/>
                <a:cs typeface="Arial" panose="020B0604020202020204" pitchFamily="34" charset="0"/>
                <a:sym typeface="Symbol" pitchFamily="2" charset="2"/>
              </a:rPr>
              <a:t>     during its synchrotron cooling time of 0.9 </a:t>
            </a:r>
            <a:r>
              <a:rPr lang="en-US" altLang="ja-JP" dirty="0" err="1">
                <a:solidFill>
                  <a:srgbClr val="000000"/>
                </a:solidFill>
                <a:latin typeface="Arial" panose="020B0604020202020204" pitchFamily="34" charset="0"/>
                <a:cs typeface="Arial" panose="020B0604020202020204" pitchFamily="34" charset="0"/>
                <a:sym typeface="Symbol" pitchFamily="2" charset="2"/>
              </a:rPr>
              <a:t>kyr</a:t>
            </a:r>
            <a:endParaRPr lang="en-US" altLang="ja-JP" dirty="0"/>
          </a:p>
          <a:p>
            <a:pPr>
              <a:lnSpc>
                <a:spcPts val="2500"/>
              </a:lnSpc>
            </a:pPr>
            <a:r>
              <a:rPr lang="ja-JP" altLang="en-US"/>
              <a:t>　　➡︎</a:t>
            </a:r>
            <a:r>
              <a:rPr lang="en-US" altLang="ja-JP" dirty="0"/>
              <a:t> reduction factor of diffusion coefficient </a:t>
            </a:r>
            <a:r>
              <a:rPr lang="en-US" altLang="ja-JP" dirty="0">
                <a:latin typeface="Symbol" pitchFamily="2" charset="2"/>
              </a:rPr>
              <a:t>c</a:t>
            </a:r>
            <a:r>
              <a:rPr lang="en-US" altLang="ja-JP" dirty="0"/>
              <a:t> </a:t>
            </a:r>
            <a:r>
              <a:rPr lang="en-US" altLang="ja-JP" dirty="0">
                <a:latin typeface="Symbol" pitchFamily="2" charset="2"/>
              </a:rPr>
              <a:t>~ </a:t>
            </a:r>
            <a:r>
              <a:rPr lang="en-US" altLang="ja-JP" dirty="0"/>
              <a:t>0.004</a:t>
            </a:r>
          </a:p>
          <a:p>
            <a:pPr>
              <a:lnSpc>
                <a:spcPts val="2500"/>
              </a:lnSpc>
            </a:pPr>
            <a:r>
              <a:rPr lang="ja-JP" altLang="en-US"/>
              <a:t>　　➡︎</a:t>
            </a:r>
            <a:r>
              <a:rPr lang="en-US" altLang="ja-JP" dirty="0"/>
              <a:t> if the true age of the pulsar is 1 </a:t>
            </a:r>
            <a:r>
              <a:rPr lang="en-US" altLang="ja-JP" dirty="0" err="1"/>
              <a:t>kyr</a:t>
            </a:r>
            <a:r>
              <a:rPr lang="en-US" altLang="ja-JP" dirty="0"/>
              <a:t>, 1 </a:t>
            </a:r>
            <a:r>
              <a:rPr lang="en-US" altLang="ja-JP" dirty="0" err="1"/>
              <a:t>TeV</a:t>
            </a:r>
            <a:r>
              <a:rPr lang="en-US" altLang="ja-JP" dirty="0"/>
              <a:t> electrons diffuse away only by </a:t>
            </a:r>
            <a:r>
              <a:rPr lang="en-US" altLang="ja-JP" dirty="0">
                <a:latin typeface="Symbol" pitchFamily="2" charset="2"/>
              </a:rPr>
              <a:t>~</a:t>
            </a:r>
            <a:r>
              <a:rPr lang="en-US" altLang="ja-JP" dirty="0"/>
              <a:t>1.7 pc = 0.12</a:t>
            </a:r>
            <a:r>
              <a:rPr lang="en-US" altLang="ja-JP" dirty="0">
                <a:solidFill>
                  <a:srgbClr val="000000"/>
                </a:solidFill>
                <a:latin typeface="Arial" panose="020B0604020202020204" pitchFamily="34" charset="0"/>
                <a:cs typeface="Arial" panose="020B0604020202020204" pitchFamily="34" charset="0"/>
                <a:sym typeface="Symbol" pitchFamily="2" charset="2"/>
              </a:rPr>
              <a:t> </a:t>
            </a:r>
            <a:endParaRPr lang="en-US" altLang="ja-JP" dirty="0"/>
          </a:p>
          <a:p>
            <a:pPr>
              <a:lnSpc>
                <a:spcPts val="2500"/>
              </a:lnSpc>
            </a:pPr>
            <a:r>
              <a:rPr lang="ja-JP" altLang="en-US"/>
              <a:t>　　➡︎ </a:t>
            </a:r>
            <a:r>
              <a:rPr lang="en-US" altLang="ja-JP" dirty="0">
                <a:solidFill>
                  <a:srgbClr val="000000"/>
                </a:solidFill>
                <a:latin typeface="Arial" panose="020B0604020202020204" pitchFamily="34" charset="0"/>
                <a:cs typeface="Arial" panose="020B0604020202020204" pitchFamily="34" charset="0"/>
                <a:sym typeface="Symbol" pitchFamily="2" charset="2"/>
              </a:rPr>
              <a:t>inconsistent with the location of the 10 GeV </a:t>
            </a:r>
            <a:r>
              <a:rPr lang="en-US" altLang="ja-JP" dirty="0">
                <a:solidFill>
                  <a:srgbClr val="000000"/>
                </a:solidFill>
                <a:latin typeface="Symbol" pitchFamily="2" charset="2"/>
                <a:cs typeface="Arial" panose="020B0604020202020204" pitchFamily="34" charset="0"/>
                <a:sym typeface="Symbol" pitchFamily="2" charset="2"/>
              </a:rPr>
              <a:t>g</a:t>
            </a:r>
            <a:r>
              <a:rPr lang="en-US" altLang="ja-JP" dirty="0">
                <a:solidFill>
                  <a:srgbClr val="000000"/>
                </a:solidFill>
                <a:latin typeface="Arial" panose="020B0604020202020204" pitchFamily="34" charset="0"/>
                <a:cs typeface="Arial" panose="020B0604020202020204" pitchFamily="34" charset="0"/>
                <a:sym typeface="Symbol" pitchFamily="2" charset="2"/>
              </a:rPr>
              <a:t>-ray emission observed by </a:t>
            </a:r>
            <a:r>
              <a:rPr lang="en-US" altLang="ja-JP" i="1" dirty="0">
                <a:solidFill>
                  <a:srgbClr val="000000"/>
                </a:solidFill>
                <a:latin typeface="Arial" panose="020B0604020202020204" pitchFamily="34" charset="0"/>
                <a:cs typeface="Arial" panose="020B0604020202020204" pitchFamily="34" charset="0"/>
                <a:sym typeface="Symbol" pitchFamily="2" charset="2"/>
              </a:rPr>
              <a:t>Fermi</a:t>
            </a:r>
          </a:p>
          <a:p>
            <a:pPr>
              <a:lnSpc>
                <a:spcPts val="2500"/>
              </a:lnSpc>
            </a:pPr>
            <a:endParaRPr lang="ja-JP" altLang="en-US"/>
          </a:p>
          <a:p>
            <a:pPr>
              <a:lnSpc>
                <a:spcPts val="2500"/>
              </a:lnSpc>
            </a:pPr>
            <a:endParaRPr lang="ja-JP" altLang="en-US"/>
          </a:p>
        </p:txBody>
      </p:sp>
      <p:sp>
        <p:nvSpPr>
          <p:cNvPr id="7" name="テキスト ボックス 6">
            <a:extLst>
              <a:ext uri="{FF2B5EF4-FFF2-40B4-BE49-F238E27FC236}">
                <a16:creationId xmlns:a16="http://schemas.microsoft.com/office/drawing/2014/main" id="{7041EF20-0F15-6747-91E6-EE4176D7581C}"/>
              </a:ext>
            </a:extLst>
          </p:cNvPr>
          <p:cNvSpPr txBox="1"/>
          <p:nvPr/>
        </p:nvSpPr>
        <p:spPr>
          <a:xfrm>
            <a:off x="6895254" y="-10831"/>
            <a:ext cx="2337499" cy="461665"/>
          </a:xfrm>
          <a:prstGeom prst="rect">
            <a:avLst/>
          </a:prstGeom>
          <a:noFill/>
        </p:spPr>
        <p:txBody>
          <a:bodyPr wrap="none" rtlCol="0">
            <a:spAutoFit/>
          </a:bodyPr>
          <a:lstStyle/>
          <a:p>
            <a:r>
              <a:rPr lang="en-US" altLang="ja-JP" sz="1200" i="1" dirty="0" err="1">
                <a:solidFill>
                  <a:schemeClr val="accent6"/>
                </a:solidFill>
              </a:rPr>
              <a:t>Aharonian</a:t>
            </a:r>
            <a:r>
              <a:rPr lang="en-US" altLang="ja-JP" sz="1200" i="1" dirty="0">
                <a:solidFill>
                  <a:schemeClr val="accent6"/>
                </a:solidFill>
              </a:rPr>
              <a:t>+, A&amp;A, 309, 917 (1996)</a:t>
            </a:r>
          </a:p>
          <a:p>
            <a:r>
              <a:rPr lang="en-US" altLang="ja-JP" sz="1200" i="1" dirty="0" err="1">
                <a:solidFill>
                  <a:schemeClr val="accent6"/>
                </a:solidFill>
              </a:rPr>
              <a:t>Gabici</a:t>
            </a:r>
            <a:r>
              <a:rPr lang="en-US" altLang="ja-JP" sz="1200" i="1" dirty="0">
                <a:solidFill>
                  <a:schemeClr val="accent6"/>
                </a:solidFill>
              </a:rPr>
              <a:t>+, MNRAS, 396, 1629 (2009)</a:t>
            </a:r>
          </a:p>
        </p:txBody>
      </p:sp>
      <p:pic>
        <p:nvPicPr>
          <p:cNvPr id="8" name="図 7">
            <a:extLst>
              <a:ext uri="{FF2B5EF4-FFF2-40B4-BE49-F238E27FC236}">
                <a16:creationId xmlns:a16="http://schemas.microsoft.com/office/drawing/2014/main" id="{CD90B192-9712-5D4A-8953-A496628E2465}"/>
              </a:ext>
            </a:extLst>
          </p:cNvPr>
          <p:cNvPicPr>
            <a:picLocks noChangeAspect="1"/>
          </p:cNvPicPr>
          <p:nvPr/>
        </p:nvPicPr>
        <p:blipFill>
          <a:blip r:embed="rId2"/>
          <a:stretch>
            <a:fillRect/>
          </a:stretch>
        </p:blipFill>
        <p:spPr>
          <a:xfrm>
            <a:off x="6278880" y="499610"/>
            <a:ext cx="720527" cy="151475"/>
          </a:xfrm>
          <a:prstGeom prst="rect">
            <a:avLst/>
          </a:prstGeom>
        </p:spPr>
      </p:pic>
      <p:pic>
        <p:nvPicPr>
          <p:cNvPr id="9" name="図 8">
            <a:extLst>
              <a:ext uri="{FF2B5EF4-FFF2-40B4-BE49-F238E27FC236}">
                <a16:creationId xmlns:a16="http://schemas.microsoft.com/office/drawing/2014/main" id="{C079E59E-552E-044D-8F65-3F8141DACC1C}"/>
              </a:ext>
            </a:extLst>
          </p:cNvPr>
          <p:cNvPicPr>
            <a:picLocks noChangeAspect="1"/>
          </p:cNvPicPr>
          <p:nvPr/>
        </p:nvPicPr>
        <p:blipFill>
          <a:blip r:embed="rId3"/>
          <a:stretch>
            <a:fillRect/>
          </a:stretch>
        </p:blipFill>
        <p:spPr>
          <a:xfrm>
            <a:off x="6278880" y="748636"/>
            <a:ext cx="2768931" cy="346578"/>
          </a:xfrm>
          <a:prstGeom prst="rect">
            <a:avLst/>
          </a:prstGeom>
        </p:spPr>
      </p:pic>
      <p:sp>
        <p:nvSpPr>
          <p:cNvPr id="10" name="正方形/長方形 9">
            <a:extLst>
              <a:ext uri="{FF2B5EF4-FFF2-40B4-BE49-F238E27FC236}">
                <a16:creationId xmlns:a16="http://schemas.microsoft.com/office/drawing/2014/main" id="{5249C147-DCE6-744E-840D-07B9126C1C8B}"/>
              </a:ext>
            </a:extLst>
          </p:cNvPr>
          <p:cNvSpPr/>
          <p:nvPr/>
        </p:nvSpPr>
        <p:spPr>
          <a:xfrm>
            <a:off x="240228" y="657190"/>
            <a:ext cx="3440365" cy="391326"/>
          </a:xfrm>
          <a:prstGeom prst="rect">
            <a:avLst/>
          </a:prstGeom>
        </p:spPr>
        <p:txBody>
          <a:bodyPr wrap="none">
            <a:spAutoFit/>
          </a:bodyPr>
          <a:lstStyle/>
          <a:p>
            <a:pPr marL="285750" indent="-285750">
              <a:lnSpc>
                <a:spcPts val="2500"/>
              </a:lnSpc>
              <a:buFont typeface="Wingdings" pitchFamily="2" charset="2"/>
              <a:buChar char="Ø"/>
            </a:pPr>
            <a:r>
              <a:rPr lang="en-US" altLang="ja-JP" i="1" dirty="0" err="1"/>
              <a:t>E</a:t>
            </a:r>
            <a:r>
              <a:rPr lang="en-US" altLang="ja-JP" baseline="-25000" dirty="0" err="1"/>
              <a:t>cut</a:t>
            </a:r>
            <a:r>
              <a:rPr lang="en-US" altLang="ja-JP" dirty="0"/>
              <a:t> </a:t>
            </a:r>
            <a:r>
              <a:rPr lang="en-US" altLang="ja-JP" dirty="0">
                <a:latin typeface="Symbol" pitchFamily="2" charset="2"/>
              </a:rPr>
              <a:t>~</a:t>
            </a:r>
            <a:r>
              <a:rPr lang="en-US" altLang="ja-JP" dirty="0"/>
              <a:t> 190 </a:t>
            </a:r>
            <a:r>
              <a:rPr lang="en-US" altLang="ja-JP" dirty="0" err="1"/>
              <a:t>TeV</a:t>
            </a:r>
            <a:r>
              <a:rPr lang="en-US" altLang="ja-JP" dirty="0"/>
              <a:t>, </a:t>
            </a:r>
            <a:r>
              <a:rPr lang="en-US" altLang="ja-JP" dirty="0">
                <a:latin typeface="Symbol" pitchFamily="2" charset="2"/>
              </a:rPr>
              <a:t>a</a:t>
            </a:r>
            <a:r>
              <a:rPr lang="en-US" altLang="ja-JP" dirty="0"/>
              <a:t> </a:t>
            </a:r>
            <a:r>
              <a:rPr lang="en-US" altLang="ja-JP" dirty="0">
                <a:latin typeface="Symbol" pitchFamily="2" charset="2"/>
              </a:rPr>
              <a:t>~</a:t>
            </a:r>
            <a:r>
              <a:rPr lang="en-US" altLang="ja-JP" dirty="0"/>
              <a:t> 2.3, B </a:t>
            </a:r>
            <a:r>
              <a:rPr lang="en-US" altLang="ja-JP" dirty="0">
                <a:latin typeface="Symbol" pitchFamily="2" charset="2"/>
              </a:rPr>
              <a:t>~ </a:t>
            </a:r>
            <a:r>
              <a:rPr lang="en-US" altLang="ja-JP" dirty="0"/>
              <a:t>9 </a:t>
            </a:r>
            <a:r>
              <a:rPr lang="en-US" altLang="ja-JP" dirty="0" err="1">
                <a:latin typeface="Symbol" pitchFamily="2" charset="2"/>
              </a:rPr>
              <a:t>m</a:t>
            </a:r>
            <a:r>
              <a:rPr lang="en-US" altLang="ja-JP" dirty="0" err="1"/>
              <a:t>G</a:t>
            </a:r>
            <a:endParaRPr lang="en-US" altLang="ja-JP" dirty="0"/>
          </a:p>
        </p:txBody>
      </p:sp>
      <p:sp>
        <p:nvSpPr>
          <p:cNvPr id="11" name="テキスト ボックス 10">
            <a:extLst>
              <a:ext uri="{FF2B5EF4-FFF2-40B4-BE49-F238E27FC236}">
                <a16:creationId xmlns:a16="http://schemas.microsoft.com/office/drawing/2014/main" id="{C135E9AE-BB62-3E4E-B662-AF4750D08789}"/>
              </a:ext>
            </a:extLst>
          </p:cNvPr>
          <p:cNvSpPr txBox="1"/>
          <p:nvPr/>
        </p:nvSpPr>
        <p:spPr>
          <a:xfrm>
            <a:off x="194419" y="180136"/>
            <a:ext cx="2196692" cy="477054"/>
          </a:xfrm>
          <a:prstGeom prst="rect">
            <a:avLst/>
          </a:prstGeom>
          <a:noFill/>
        </p:spPr>
        <p:txBody>
          <a:bodyPr wrap="none" rtlCol="0">
            <a:spAutoFit/>
          </a:bodyPr>
          <a:lstStyle/>
          <a:p>
            <a:r>
              <a:rPr kumimoji="1" lang="en-US" altLang="ja-JP" sz="2500" u="sng" dirty="0"/>
              <a:t>Leptonic model</a:t>
            </a:r>
            <a:endParaRPr kumimoji="1" lang="ja-JP" altLang="en-US" sz="2500" u="sng"/>
          </a:p>
        </p:txBody>
      </p:sp>
      <p:sp>
        <p:nvSpPr>
          <p:cNvPr id="12" name="テキスト ボックス 11">
            <a:extLst>
              <a:ext uri="{FF2B5EF4-FFF2-40B4-BE49-F238E27FC236}">
                <a16:creationId xmlns:a16="http://schemas.microsoft.com/office/drawing/2014/main" id="{A8AB0586-1A26-6D48-8FFE-381300E5393F}"/>
              </a:ext>
            </a:extLst>
          </p:cNvPr>
          <p:cNvSpPr txBox="1"/>
          <p:nvPr/>
        </p:nvSpPr>
        <p:spPr>
          <a:xfrm>
            <a:off x="4182819" y="390681"/>
            <a:ext cx="1733167" cy="369332"/>
          </a:xfrm>
          <a:prstGeom prst="rect">
            <a:avLst/>
          </a:prstGeom>
          <a:noFill/>
        </p:spPr>
        <p:txBody>
          <a:bodyPr wrap="none" rtlCol="0">
            <a:spAutoFit/>
          </a:bodyPr>
          <a:lstStyle/>
          <a:p>
            <a:pPr algn="r"/>
            <a:r>
              <a:rPr lang="en-US" altLang="ja-JP" dirty="0"/>
              <a:t>Diffusion length:</a:t>
            </a:r>
            <a:endParaRPr kumimoji="1" lang="en-US" altLang="ja-JP" dirty="0"/>
          </a:p>
        </p:txBody>
      </p:sp>
      <p:sp>
        <p:nvSpPr>
          <p:cNvPr id="3" name="正方形/長方形 2">
            <a:extLst>
              <a:ext uri="{FF2B5EF4-FFF2-40B4-BE49-F238E27FC236}">
                <a16:creationId xmlns:a16="http://schemas.microsoft.com/office/drawing/2014/main" id="{EA2989D1-E598-614C-BBE2-BC2CA4875BE3}"/>
              </a:ext>
            </a:extLst>
          </p:cNvPr>
          <p:cNvSpPr/>
          <p:nvPr/>
        </p:nvSpPr>
        <p:spPr>
          <a:xfrm>
            <a:off x="4182819" y="734055"/>
            <a:ext cx="2116284" cy="369332"/>
          </a:xfrm>
          <a:prstGeom prst="rect">
            <a:avLst/>
          </a:prstGeom>
        </p:spPr>
        <p:txBody>
          <a:bodyPr wrap="none">
            <a:spAutoFit/>
          </a:bodyPr>
          <a:lstStyle/>
          <a:p>
            <a:pPr algn="r"/>
            <a:r>
              <a:rPr lang="en-US" altLang="ja-JP" dirty="0"/>
              <a:t>Diffusion coefficient:</a:t>
            </a:r>
            <a:endParaRPr lang="ja-JP" altLang="en-US"/>
          </a:p>
        </p:txBody>
      </p:sp>
      <p:sp>
        <p:nvSpPr>
          <p:cNvPr id="4" name="正方形/長方形 3">
            <a:extLst>
              <a:ext uri="{FF2B5EF4-FFF2-40B4-BE49-F238E27FC236}">
                <a16:creationId xmlns:a16="http://schemas.microsoft.com/office/drawing/2014/main" id="{F00FD6B6-794F-0E4E-9AA6-24083420820C}"/>
              </a:ext>
            </a:extLst>
          </p:cNvPr>
          <p:cNvSpPr/>
          <p:nvPr/>
        </p:nvSpPr>
        <p:spPr>
          <a:xfrm>
            <a:off x="4203138" y="438982"/>
            <a:ext cx="4912649" cy="684724"/>
          </a:xfrm>
          <a:prstGeom prst="rect">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0BB3B6CC-9960-AF43-9A5E-AABF6C1D9911}"/>
              </a:ext>
            </a:extLst>
          </p:cNvPr>
          <p:cNvSpPr/>
          <p:nvPr/>
        </p:nvSpPr>
        <p:spPr>
          <a:xfrm>
            <a:off x="246602" y="4395398"/>
            <a:ext cx="9642066" cy="709810"/>
          </a:xfrm>
          <a:prstGeom prst="rect">
            <a:avLst/>
          </a:prstGeom>
        </p:spPr>
        <p:txBody>
          <a:bodyPr wrap="square">
            <a:spAutoFit/>
          </a:bodyPr>
          <a:lstStyle/>
          <a:p>
            <a:pPr marL="285750" indent="-285750">
              <a:lnSpc>
                <a:spcPts val="2500"/>
              </a:lnSpc>
              <a:buFont typeface="Wingdings" pitchFamily="2" charset="2"/>
              <a:buChar char="Ø"/>
            </a:pPr>
            <a:r>
              <a:rPr lang="en-US" altLang="ja-JP" dirty="0"/>
              <a:t>Proton spectrum remains hard (</a:t>
            </a:r>
            <a:r>
              <a:rPr lang="en-US" altLang="ja-JP" dirty="0">
                <a:latin typeface="Symbol" pitchFamily="2" charset="2"/>
              </a:rPr>
              <a:t>a</a:t>
            </a:r>
            <a:r>
              <a:rPr lang="en-US" altLang="ja-JP" dirty="0"/>
              <a:t> </a:t>
            </a:r>
            <a:r>
              <a:rPr lang="en-US" altLang="ja-JP" dirty="0">
                <a:latin typeface="Symbol" pitchFamily="2" charset="2"/>
              </a:rPr>
              <a:t>~</a:t>
            </a:r>
            <a:r>
              <a:rPr lang="en-US" altLang="ja-JP" dirty="0"/>
              <a:t> 1.8) even after diffusion time of 10 </a:t>
            </a:r>
            <a:r>
              <a:rPr lang="en-US" altLang="ja-JP" dirty="0" err="1"/>
              <a:t>kyr</a:t>
            </a:r>
            <a:r>
              <a:rPr lang="en-US" altLang="ja-JP" dirty="0"/>
              <a:t> (SNR age) </a:t>
            </a:r>
          </a:p>
          <a:p>
            <a:pPr>
              <a:lnSpc>
                <a:spcPts val="2500"/>
              </a:lnSpc>
            </a:pPr>
            <a:r>
              <a:rPr lang="ja-JP" altLang="en-US"/>
              <a:t> </a:t>
            </a:r>
            <a:r>
              <a:rPr lang="en-US" altLang="ja-JP" dirty="0"/>
              <a:t>    </a:t>
            </a:r>
            <a:r>
              <a:rPr lang="ja-JP" altLang="en-US"/>
              <a:t>➡︎</a:t>
            </a:r>
            <a:r>
              <a:rPr lang="en-US" altLang="ja-JP" dirty="0"/>
              <a:t> Diffusion could be suppressed due to the trapping of protons inside the molecular cloud</a:t>
            </a:r>
          </a:p>
        </p:txBody>
      </p:sp>
      <p:sp>
        <p:nvSpPr>
          <p:cNvPr id="14" name="正方形/長方形 13">
            <a:extLst>
              <a:ext uri="{FF2B5EF4-FFF2-40B4-BE49-F238E27FC236}">
                <a16:creationId xmlns:a16="http://schemas.microsoft.com/office/drawing/2014/main" id="{494AEABA-4B5D-6542-AEE4-129C806B78E5}"/>
              </a:ext>
            </a:extLst>
          </p:cNvPr>
          <p:cNvSpPr/>
          <p:nvPr/>
        </p:nvSpPr>
        <p:spPr>
          <a:xfrm>
            <a:off x="246602" y="4006189"/>
            <a:ext cx="9372600" cy="389209"/>
          </a:xfrm>
          <a:prstGeom prst="rect">
            <a:avLst/>
          </a:prstGeom>
        </p:spPr>
        <p:txBody>
          <a:bodyPr wrap="square">
            <a:spAutoFit/>
          </a:bodyPr>
          <a:lstStyle/>
          <a:p>
            <a:pPr marL="285750" indent="-285750">
              <a:lnSpc>
                <a:spcPts val="2500"/>
              </a:lnSpc>
              <a:buFont typeface="Wingdings" pitchFamily="2" charset="2"/>
              <a:buChar char="Ø"/>
            </a:pPr>
            <a:r>
              <a:rPr lang="en-US" altLang="ja-JP" i="1" dirty="0" err="1"/>
              <a:t>E</a:t>
            </a:r>
            <a:r>
              <a:rPr lang="en-US" altLang="ja-JP" baseline="-25000" dirty="0" err="1"/>
              <a:t>cut</a:t>
            </a:r>
            <a:r>
              <a:rPr lang="en-US" altLang="ja-JP" dirty="0"/>
              <a:t> </a:t>
            </a:r>
            <a:r>
              <a:rPr lang="en-US" altLang="ja-JP" dirty="0">
                <a:latin typeface="Symbol" pitchFamily="2" charset="2"/>
              </a:rPr>
              <a:t>~</a:t>
            </a:r>
            <a:r>
              <a:rPr lang="en-US" altLang="ja-JP" dirty="0"/>
              <a:t> 0.5 </a:t>
            </a:r>
            <a:r>
              <a:rPr lang="en-US" altLang="ja-JP" dirty="0" err="1"/>
              <a:t>PeV</a:t>
            </a:r>
            <a:r>
              <a:rPr lang="en-US" altLang="ja-JP" dirty="0"/>
              <a:t>, </a:t>
            </a:r>
            <a:r>
              <a:rPr lang="en-US" altLang="ja-JP" dirty="0">
                <a:latin typeface="Symbol" pitchFamily="2" charset="2"/>
              </a:rPr>
              <a:t>a</a:t>
            </a:r>
            <a:r>
              <a:rPr lang="en-US" altLang="ja-JP" dirty="0"/>
              <a:t> </a:t>
            </a:r>
            <a:r>
              <a:rPr lang="en-US" altLang="ja-JP" dirty="0">
                <a:latin typeface="Symbol" pitchFamily="2" charset="2"/>
              </a:rPr>
              <a:t>~</a:t>
            </a:r>
            <a:r>
              <a:rPr lang="en-US" altLang="ja-JP" dirty="0"/>
              <a:t> 1.8</a:t>
            </a:r>
          </a:p>
        </p:txBody>
      </p:sp>
      <p:sp>
        <p:nvSpPr>
          <p:cNvPr id="15" name="テキスト ボックス 14">
            <a:extLst>
              <a:ext uri="{FF2B5EF4-FFF2-40B4-BE49-F238E27FC236}">
                <a16:creationId xmlns:a16="http://schemas.microsoft.com/office/drawing/2014/main" id="{F1BC5FC4-FA82-3645-9033-13ACD06EEB01}"/>
              </a:ext>
            </a:extLst>
          </p:cNvPr>
          <p:cNvSpPr txBox="1"/>
          <p:nvPr/>
        </p:nvSpPr>
        <p:spPr>
          <a:xfrm>
            <a:off x="197092" y="3463546"/>
            <a:ext cx="2260555" cy="477054"/>
          </a:xfrm>
          <a:prstGeom prst="rect">
            <a:avLst/>
          </a:prstGeom>
          <a:noFill/>
        </p:spPr>
        <p:txBody>
          <a:bodyPr wrap="none" rtlCol="0">
            <a:spAutoFit/>
          </a:bodyPr>
          <a:lstStyle/>
          <a:p>
            <a:r>
              <a:rPr lang="en-US" altLang="ja-JP" sz="2500" u="sng" dirty="0"/>
              <a:t>Hadronic</a:t>
            </a:r>
            <a:r>
              <a:rPr kumimoji="1" lang="en-US" altLang="ja-JP" sz="2500" u="sng" dirty="0"/>
              <a:t> model</a:t>
            </a:r>
            <a:endParaRPr kumimoji="1" lang="ja-JP" altLang="en-US" sz="2500" u="sng"/>
          </a:p>
        </p:txBody>
      </p:sp>
    </p:spTree>
    <p:extLst>
      <p:ext uri="{BB962C8B-B14F-4D97-AF65-F5344CB8AC3E}">
        <p14:creationId xmlns:p14="http://schemas.microsoft.com/office/powerpoint/2010/main" val="10380118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9810529-AE96-0242-B0E1-022F00CC917B}"/>
              </a:ext>
            </a:extLst>
          </p:cNvPr>
          <p:cNvSpPr>
            <a:spLocks noGrp="1"/>
          </p:cNvSpPr>
          <p:nvPr>
            <p:ph type="sldNum" sz="quarter" idx="12"/>
          </p:nvPr>
        </p:nvSpPr>
        <p:spPr/>
        <p:txBody>
          <a:bodyPr/>
          <a:lstStyle/>
          <a:p>
            <a:fld id="{6CF7F643-DE0F-324F-AACE-F41B7872FB7C}" type="slidenum">
              <a:rPr kumimoji="1" lang="ja-JP" altLang="en-US" smtClean="0"/>
              <a:t>36</a:t>
            </a:fld>
            <a:endParaRPr kumimoji="1" lang="ja-JP" altLang="en-US"/>
          </a:p>
        </p:txBody>
      </p:sp>
      <p:pic>
        <p:nvPicPr>
          <p:cNvPr id="4" name="図 3" descr="グラフィカル ユーザー インターフェイス が含まれている画像&#10;&#10;自動的に生成された説明">
            <a:extLst>
              <a:ext uri="{FF2B5EF4-FFF2-40B4-BE49-F238E27FC236}">
                <a16:creationId xmlns:a16="http://schemas.microsoft.com/office/drawing/2014/main" id="{80BD252B-44F7-D748-87EA-BACB66B7D3A1}"/>
              </a:ext>
            </a:extLst>
          </p:cNvPr>
          <p:cNvPicPr>
            <a:picLocks noChangeAspect="1"/>
          </p:cNvPicPr>
          <p:nvPr/>
        </p:nvPicPr>
        <p:blipFill>
          <a:blip r:embed="rId2"/>
          <a:stretch>
            <a:fillRect/>
          </a:stretch>
        </p:blipFill>
        <p:spPr>
          <a:xfrm>
            <a:off x="1311941" y="625642"/>
            <a:ext cx="6308059" cy="5606716"/>
          </a:xfrm>
          <a:prstGeom prst="rect">
            <a:avLst/>
          </a:prstGeom>
        </p:spPr>
      </p:pic>
      <p:sp>
        <p:nvSpPr>
          <p:cNvPr id="5" name="テキスト ボックス 4">
            <a:extLst>
              <a:ext uri="{FF2B5EF4-FFF2-40B4-BE49-F238E27FC236}">
                <a16:creationId xmlns:a16="http://schemas.microsoft.com/office/drawing/2014/main" id="{38CD14FC-7212-A64D-9F31-AF296954037C}"/>
              </a:ext>
            </a:extLst>
          </p:cNvPr>
          <p:cNvSpPr txBox="1"/>
          <p:nvPr/>
        </p:nvSpPr>
        <p:spPr>
          <a:xfrm>
            <a:off x="3038567" y="6232358"/>
            <a:ext cx="3066865" cy="477054"/>
          </a:xfrm>
          <a:prstGeom prst="rect">
            <a:avLst/>
          </a:prstGeom>
          <a:noFill/>
        </p:spPr>
        <p:txBody>
          <a:bodyPr wrap="none" rtlCol="0">
            <a:spAutoFit/>
          </a:bodyPr>
          <a:lstStyle/>
          <a:p>
            <a:r>
              <a:rPr kumimoji="1" lang="en-US" altLang="ja-JP" sz="2500" dirty="0"/>
              <a:t>Right Ascension (deg.)</a:t>
            </a:r>
            <a:endParaRPr kumimoji="1" lang="ja-JP" altLang="en-US" sz="2500"/>
          </a:p>
        </p:txBody>
      </p:sp>
      <p:sp>
        <p:nvSpPr>
          <p:cNvPr id="6" name="テキスト ボックス 5">
            <a:extLst>
              <a:ext uri="{FF2B5EF4-FFF2-40B4-BE49-F238E27FC236}">
                <a16:creationId xmlns:a16="http://schemas.microsoft.com/office/drawing/2014/main" id="{58BF30F2-9A4D-D34C-B332-7385D6F946C8}"/>
              </a:ext>
            </a:extLst>
          </p:cNvPr>
          <p:cNvSpPr txBox="1"/>
          <p:nvPr/>
        </p:nvSpPr>
        <p:spPr>
          <a:xfrm rot="16200000">
            <a:off x="-178914" y="3190473"/>
            <a:ext cx="2490041" cy="477054"/>
          </a:xfrm>
          <a:prstGeom prst="rect">
            <a:avLst/>
          </a:prstGeom>
          <a:noFill/>
        </p:spPr>
        <p:txBody>
          <a:bodyPr wrap="none" rtlCol="0">
            <a:spAutoFit/>
          </a:bodyPr>
          <a:lstStyle/>
          <a:p>
            <a:r>
              <a:rPr lang="en-US" altLang="ja-JP" sz="2500" dirty="0"/>
              <a:t>Declination </a:t>
            </a:r>
            <a:r>
              <a:rPr kumimoji="1" lang="en-US" altLang="ja-JP" sz="2500" dirty="0"/>
              <a:t>(deg.)</a:t>
            </a:r>
            <a:endParaRPr kumimoji="1" lang="ja-JP" altLang="en-US" sz="2500"/>
          </a:p>
        </p:txBody>
      </p:sp>
      <p:sp>
        <p:nvSpPr>
          <p:cNvPr id="7" name="正方形/長方形 6">
            <a:extLst>
              <a:ext uri="{FF2B5EF4-FFF2-40B4-BE49-F238E27FC236}">
                <a16:creationId xmlns:a16="http://schemas.microsoft.com/office/drawing/2014/main" id="{F571C16E-6BA8-A54B-A7B2-845ACADD1A64}"/>
              </a:ext>
            </a:extLst>
          </p:cNvPr>
          <p:cNvSpPr/>
          <p:nvPr/>
        </p:nvSpPr>
        <p:spPr>
          <a:xfrm>
            <a:off x="1911336" y="1703807"/>
            <a:ext cx="1469197" cy="323165"/>
          </a:xfrm>
          <a:prstGeom prst="rect">
            <a:avLst/>
          </a:prstGeom>
          <a:ln>
            <a:noFill/>
          </a:ln>
          <a:effectLst/>
        </p:spPr>
        <p:txBody>
          <a:bodyPr wrap="none">
            <a:spAutoFit/>
          </a:bodyPr>
          <a:lstStyle/>
          <a:p>
            <a:r>
              <a:rPr lang="en-US" altLang="ja-JP" sz="1500" b="1" dirty="0">
                <a:solidFill>
                  <a:srgbClr val="CACCCC"/>
                </a:solidFill>
              </a:rPr>
              <a:t>PSR J2229+6114</a:t>
            </a:r>
            <a:endParaRPr lang="ja-JP" altLang="en-US" sz="1500" b="1" dirty="0">
              <a:solidFill>
                <a:srgbClr val="CACCCC"/>
              </a:solidFill>
            </a:endParaRPr>
          </a:p>
        </p:txBody>
      </p:sp>
      <p:cxnSp>
        <p:nvCxnSpPr>
          <p:cNvPr id="8" name="直線矢印コネクタ 7">
            <a:extLst>
              <a:ext uri="{FF2B5EF4-FFF2-40B4-BE49-F238E27FC236}">
                <a16:creationId xmlns:a16="http://schemas.microsoft.com/office/drawing/2014/main" id="{F6251D29-E5C9-3843-BF93-6088967601B6}"/>
              </a:ext>
            </a:extLst>
          </p:cNvPr>
          <p:cNvCxnSpPr>
            <a:cxnSpLocks/>
          </p:cNvCxnSpPr>
          <p:nvPr/>
        </p:nvCxnSpPr>
        <p:spPr>
          <a:xfrm>
            <a:off x="3384187" y="1865390"/>
            <a:ext cx="897194" cy="0"/>
          </a:xfrm>
          <a:prstGeom prst="straightConnector1">
            <a:avLst/>
          </a:prstGeom>
          <a:ln w="38100" cmpd="sng">
            <a:solidFill>
              <a:srgbClr val="CACCCC"/>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正方形/長方形 8">
            <a:extLst>
              <a:ext uri="{FF2B5EF4-FFF2-40B4-BE49-F238E27FC236}">
                <a16:creationId xmlns:a16="http://schemas.microsoft.com/office/drawing/2014/main" id="{15B6F19E-ADB0-5B48-9EBC-4105F0B30298}"/>
              </a:ext>
            </a:extLst>
          </p:cNvPr>
          <p:cNvSpPr/>
          <p:nvPr/>
        </p:nvSpPr>
        <p:spPr>
          <a:xfrm>
            <a:off x="5525592" y="4200792"/>
            <a:ext cx="1387509" cy="1615827"/>
          </a:xfrm>
          <a:prstGeom prst="rect">
            <a:avLst/>
          </a:prstGeom>
          <a:solidFill>
            <a:schemeClr val="bg1"/>
          </a:solidFill>
          <a:ln>
            <a:noFill/>
          </a:ln>
        </p:spPr>
        <p:txBody>
          <a:bodyPr wrap="square" lIns="36000" tIns="0" rIns="36000" bIns="0">
            <a:spAutoFit/>
          </a:bodyPr>
          <a:lstStyle/>
          <a:p>
            <a:r>
              <a:rPr lang="en-US" altLang="ja-JP" sz="1500" b="1" dirty="0"/>
              <a:t>Radio (1.4 GHz)</a:t>
            </a:r>
          </a:p>
          <a:p>
            <a:r>
              <a:rPr lang="en-US" altLang="ja-JP" sz="1500" b="1" dirty="0">
                <a:solidFill>
                  <a:srgbClr val="30FBFC"/>
                </a:solidFill>
              </a:rPr>
              <a:t>CO</a:t>
            </a:r>
            <a:r>
              <a:rPr lang="ja-JP" altLang="en-US" sz="1500" b="1">
                <a:solidFill>
                  <a:srgbClr val="30FBFC"/>
                </a:solidFill>
              </a:rPr>
              <a:t> </a:t>
            </a:r>
            <a:r>
              <a:rPr lang="en-US" altLang="ja-JP" sz="1500" b="1" dirty="0">
                <a:solidFill>
                  <a:srgbClr val="30FBFC"/>
                </a:solidFill>
              </a:rPr>
              <a:t>emission</a:t>
            </a:r>
          </a:p>
          <a:p>
            <a:r>
              <a:rPr lang="en-US" altLang="ja-JP" sz="1500" b="1" dirty="0">
                <a:solidFill>
                  <a:srgbClr val="FF0000"/>
                </a:solidFill>
              </a:rPr>
              <a:t>Tibet </a:t>
            </a:r>
            <a:r>
              <a:rPr lang="ja-JP" altLang="en-US" sz="1500" b="1">
                <a:solidFill>
                  <a:srgbClr val="FF0000"/>
                </a:solidFill>
              </a:rPr>
              <a:t>★</a:t>
            </a:r>
            <a:endParaRPr lang="en-US" altLang="ja-JP" sz="1500" b="1" dirty="0">
              <a:solidFill>
                <a:srgbClr val="FF0000"/>
              </a:solidFill>
            </a:endParaRPr>
          </a:p>
          <a:p>
            <a:r>
              <a:rPr lang="en-US" altLang="ja-JP" sz="1500" b="1" dirty="0">
                <a:solidFill>
                  <a:srgbClr val="FD52ED"/>
                </a:solidFill>
              </a:rPr>
              <a:t>VERITAS</a:t>
            </a:r>
            <a:r>
              <a:rPr lang="en-US" altLang="ja-JP" sz="1500" b="1" dirty="0">
                <a:solidFill>
                  <a:srgbClr val="9F38FF"/>
                </a:solidFill>
              </a:rPr>
              <a:t> </a:t>
            </a:r>
            <a:r>
              <a:rPr lang="ja-JP" altLang="en-US" sz="1500" b="1">
                <a:solidFill>
                  <a:srgbClr val="9F38FF"/>
                </a:solidFill>
              </a:rPr>
              <a:t>　</a:t>
            </a:r>
            <a:endParaRPr lang="en-US" altLang="ja-JP" sz="1500" b="1" dirty="0">
              <a:solidFill>
                <a:srgbClr val="9F38FF"/>
              </a:solidFill>
            </a:endParaRPr>
          </a:p>
          <a:p>
            <a:r>
              <a:rPr lang="en-US" altLang="ja-JP" sz="1500" b="1" dirty="0"/>
              <a:t>Fermi </a:t>
            </a:r>
            <a:r>
              <a:rPr lang="ja-JP" altLang="en-US" sz="1500" b="1"/>
              <a:t>✖︎</a:t>
            </a:r>
            <a:endParaRPr lang="en-US" altLang="ja-JP" sz="1500" b="1" dirty="0"/>
          </a:p>
          <a:p>
            <a:r>
              <a:rPr lang="en-US" altLang="ja-JP" sz="1500" b="1" dirty="0">
                <a:solidFill>
                  <a:srgbClr val="0923FE"/>
                </a:solidFill>
              </a:rPr>
              <a:t>HAWC </a:t>
            </a:r>
            <a:r>
              <a:rPr lang="ja-JP" altLang="en-US" sz="1500" b="1">
                <a:solidFill>
                  <a:srgbClr val="0923FE"/>
                </a:solidFill>
              </a:rPr>
              <a:t>▲</a:t>
            </a:r>
            <a:endParaRPr lang="en-US" altLang="ja-JP" sz="1500" b="1" dirty="0">
              <a:solidFill>
                <a:srgbClr val="0923FE"/>
              </a:solidFill>
            </a:endParaRPr>
          </a:p>
          <a:p>
            <a:r>
              <a:rPr lang="en-US" altLang="ja-JP" sz="1500" b="1" dirty="0"/>
              <a:t>LHAASO</a:t>
            </a:r>
            <a:r>
              <a:rPr lang="en-US" altLang="ja-JP" sz="1500" b="1" dirty="0">
                <a:solidFill>
                  <a:srgbClr val="0923FE"/>
                </a:solidFill>
              </a:rPr>
              <a:t> </a:t>
            </a:r>
            <a:r>
              <a:rPr lang="en-US" altLang="ja-JP" sz="1500" b="1" dirty="0"/>
              <a:t>▽</a:t>
            </a:r>
            <a:r>
              <a:rPr lang="en-US" altLang="ja-JP" sz="1500" b="1" dirty="0">
                <a:solidFill>
                  <a:srgbClr val="0923FE"/>
                </a:solidFill>
              </a:rPr>
              <a:t> </a:t>
            </a:r>
          </a:p>
        </p:txBody>
      </p:sp>
      <p:sp>
        <p:nvSpPr>
          <p:cNvPr id="10" name="十字形 9">
            <a:extLst>
              <a:ext uri="{FF2B5EF4-FFF2-40B4-BE49-F238E27FC236}">
                <a16:creationId xmlns:a16="http://schemas.microsoft.com/office/drawing/2014/main" id="{7F1AB4E1-BB7A-A142-B1CD-04953D4EF162}"/>
              </a:ext>
            </a:extLst>
          </p:cNvPr>
          <p:cNvSpPr/>
          <p:nvPr/>
        </p:nvSpPr>
        <p:spPr>
          <a:xfrm>
            <a:off x="6247338" y="4919233"/>
            <a:ext cx="180000" cy="180000"/>
          </a:xfrm>
          <a:prstGeom prst="plus">
            <a:avLst>
              <a:gd name="adj" fmla="val 34412"/>
            </a:avLst>
          </a:prstGeom>
          <a:noFill/>
          <a:ln>
            <a:solidFill>
              <a:srgbClr val="FC00E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678227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95C6D65-A33D-8A42-B96E-2E12560E732E}"/>
              </a:ext>
            </a:extLst>
          </p:cNvPr>
          <p:cNvSpPr>
            <a:spLocks noGrp="1"/>
          </p:cNvSpPr>
          <p:nvPr>
            <p:ph type="sldNum" sz="quarter" idx="12"/>
          </p:nvPr>
        </p:nvSpPr>
        <p:spPr/>
        <p:txBody>
          <a:bodyPr/>
          <a:lstStyle/>
          <a:p>
            <a:fld id="{6CF7F643-DE0F-324F-AACE-F41B7872FB7C}" type="slidenum">
              <a:rPr kumimoji="1" lang="ja-JP" altLang="en-US" smtClean="0"/>
              <a:t>37</a:t>
            </a:fld>
            <a:endParaRPr kumimoji="1" lang="ja-JP" altLang="en-US"/>
          </a:p>
        </p:txBody>
      </p:sp>
      <p:pic>
        <p:nvPicPr>
          <p:cNvPr id="5" name="図 4">
            <a:extLst>
              <a:ext uri="{FF2B5EF4-FFF2-40B4-BE49-F238E27FC236}">
                <a16:creationId xmlns:a16="http://schemas.microsoft.com/office/drawing/2014/main" id="{7F0B234D-FF52-484D-BB50-1D1E9343A053}"/>
              </a:ext>
            </a:extLst>
          </p:cNvPr>
          <p:cNvPicPr>
            <a:picLocks noChangeAspect="1"/>
          </p:cNvPicPr>
          <p:nvPr/>
        </p:nvPicPr>
        <p:blipFill rotWithShape="1">
          <a:blip r:embed="rId2"/>
          <a:srcRect l="9154" t="19688" r="12615" b="25208"/>
          <a:stretch/>
        </p:blipFill>
        <p:spPr>
          <a:xfrm>
            <a:off x="700087" y="94932"/>
            <a:ext cx="7315199" cy="6668136"/>
          </a:xfrm>
          <a:prstGeom prst="rect">
            <a:avLst/>
          </a:prstGeom>
        </p:spPr>
      </p:pic>
    </p:spTree>
    <p:extLst>
      <p:ext uri="{BB962C8B-B14F-4D97-AF65-F5344CB8AC3E}">
        <p14:creationId xmlns:p14="http://schemas.microsoft.com/office/powerpoint/2010/main" val="20127900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20A5DC4-8051-2145-87EE-B76511DAB0F6}"/>
              </a:ext>
            </a:extLst>
          </p:cNvPr>
          <p:cNvSpPr>
            <a:spLocks noGrp="1"/>
          </p:cNvSpPr>
          <p:nvPr>
            <p:ph type="sldNum" sz="quarter" idx="12"/>
          </p:nvPr>
        </p:nvSpPr>
        <p:spPr/>
        <p:txBody>
          <a:bodyPr/>
          <a:lstStyle/>
          <a:p>
            <a:fld id="{6CF7F643-DE0F-324F-AACE-F41B7872FB7C}" type="slidenum">
              <a:rPr kumimoji="1" lang="ja-JP" altLang="en-US" smtClean="0"/>
              <a:t>38</a:t>
            </a:fld>
            <a:endParaRPr kumimoji="1" lang="ja-JP" altLang="en-US"/>
          </a:p>
        </p:txBody>
      </p:sp>
      <p:graphicFrame>
        <p:nvGraphicFramePr>
          <p:cNvPr id="3" name="表 2">
            <a:extLst>
              <a:ext uri="{FF2B5EF4-FFF2-40B4-BE49-F238E27FC236}">
                <a16:creationId xmlns:a16="http://schemas.microsoft.com/office/drawing/2014/main" id="{123ED4A9-0BC0-8442-B37D-32C0B44B0AC3}"/>
              </a:ext>
            </a:extLst>
          </p:cNvPr>
          <p:cNvGraphicFramePr>
            <a:graphicFrameLocks noGrp="1"/>
          </p:cNvGraphicFramePr>
          <p:nvPr>
            <p:extLst>
              <p:ext uri="{D42A27DB-BD31-4B8C-83A1-F6EECF244321}">
                <p14:modId xmlns:p14="http://schemas.microsoft.com/office/powerpoint/2010/main" val="228913499"/>
              </p:ext>
            </p:extLst>
          </p:nvPr>
        </p:nvGraphicFramePr>
        <p:xfrm>
          <a:off x="86772" y="1138187"/>
          <a:ext cx="3714665" cy="5129118"/>
        </p:xfrm>
        <a:graphic>
          <a:graphicData uri="http://schemas.openxmlformats.org/drawingml/2006/table">
            <a:tbl>
              <a:tblPr firstRow="1" bandRow="1">
                <a:tableStyleId>{9DCAF9ED-07DC-4A11-8D7F-57B35C25682E}</a:tableStyleId>
              </a:tblPr>
              <a:tblGrid>
                <a:gridCol w="1433730">
                  <a:extLst>
                    <a:ext uri="{9D8B030D-6E8A-4147-A177-3AD203B41FA5}">
                      <a16:colId xmlns:a16="http://schemas.microsoft.com/office/drawing/2014/main" val="20000"/>
                    </a:ext>
                  </a:extLst>
                </a:gridCol>
                <a:gridCol w="1368561">
                  <a:extLst>
                    <a:ext uri="{9D8B030D-6E8A-4147-A177-3AD203B41FA5}">
                      <a16:colId xmlns:a16="http://schemas.microsoft.com/office/drawing/2014/main" val="20003"/>
                    </a:ext>
                  </a:extLst>
                </a:gridCol>
                <a:gridCol w="912374">
                  <a:extLst>
                    <a:ext uri="{9D8B030D-6E8A-4147-A177-3AD203B41FA5}">
                      <a16:colId xmlns:a16="http://schemas.microsoft.com/office/drawing/2014/main" val="20004"/>
                    </a:ext>
                  </a:extLst>
                </a:gridCol>
              </a:tblGrid>
              <a:tr h="467155">
                <a:tc rowSpan="2">
                  <a:txBody>
                    <a:bodyPr/>
                    <a:lstStyle/>
                    <a:p>
                      <a:pPr algn="ctr"/>
                      <a:r>
                        <a:rPr kumimoji="1" lang="en-US" altLang="ja-JP" sz="2000" i="1" baseline="0" dirty="0" err="1">
                          <a:latin typeface="Times" pitchFamily="2" charset="0"/>
                        </a:rPr>
                        <a:t>E</a:t>
                      </a:r>
                      <a:r>
                        <a:rPr kumimoji="1" lang="en-US" altLang="ja-JP" sz="2000" baseline="-25000" dirty="0" err="1">
                          <a:latin typeface="Times" pitchFamily="2" charset="0"/>
                        </a:rPr>
                        <a:t>Rec</a:t>
                      </a:r>
                      <a:r>
                        <a:rPr kumimoji="1" lang="en-US" altLang="ja-JP" sz="2000" baseline="0" dirty="0">
                          <a:latin typeface="Times" pitchFamily="2" charset="0"/>
                        </a:rPr>
                        <a:t>(</a:t>
                      </a:r>
                      <a:r>
                        <a:rPr kumimoji="1" lang="en-US" altLang="ja-JP" sz="2000" baseline="0" dirty="0" err="1">
                          <a:latin typeface="Times" pitchFamily="2" charset="0"/>
                        </a:rPr>
                        <a:t>TeV</a:t>
                      </a:r>
                      <a:r>
                        <a:rPr kumimoji="1" lang="en-US" altLang="ja-JP" sz="2000" baseline="0" dirty="0">
                          <a:latin typeface="Times" pitchFamily="2" charset="0"/>
                        </a:rPr>
                        <a:t>)</a:t>
                      </a:r>
                      <a:endParaRPr kumimoji="1" lang="ja-JP" altLang="en-US" sz="2000" baseline="0" dirty="0">
                        <a:latin typeface="Times" pitchFamily="2" charset="0"/>
                        <a:cs typeface="Times New Roman"/>
                      </a:endParaRPr>
                    </a:p>
                  </a:txBody>
                  <a:tcPr anchor="ctr">
                    <a:lnR w="12700" cap="flat" cmpd="sng" algn="ctr">
                      <a:solidFill>
                        <a:schemeClr val="bg1"/>
                      </a:solidFill>
                      <a:prstDash val="solid"/>
                      <a:round/>
                      <a:headEnd type="none" w="med" len="med"/>
                      <a:tailEnd type="none" w="med" len="med"/>
                    </a:lnR>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2000" b="1" i="0" kern="1200" dirty="0">
                          <a:solidFill>
                            <a:schemeClr val="bg1"/>
                          </a:solidFill>
                          <a:latin typeface="+mn-lt"/>
                          <a:ea typeface="+mn-ea"/>
                          <a:cs typeface="+mn-cs"/>
                        </a:rPr>
                        <a:t>after</a:t>
                      </a:r>
                      <a:r>
                        <a:rPr kumimoji="1" lang="en-US" altLang="ja-JP" sz="2000" b="1" i="0" kern="1200" baseline="0" dirty="0">
                          <a:solidFill>
                            <a:schemeClr val="bg1"/>
                          </a:solidFill>
                          <a:latin typeface="+mn-lt"/>
                          <a:ea typeface="+mn-ea"/>
                          <a:cs typeface="+mn-cs"/>
                        </a:rPr>
                        <a:t> N</a:t>
                      </a:r>
                      <a:r>
                        <a:rPr kumimoji="1" lang="en-US" altLang="ja-JP" sz="2000" b="1" i="0" baseline="0" dirty="0">
                          <a:solidFill>
                            <a:schemeClr val="bg1"/>
                          </a:solidFill>
                          <a:latin typeface="Symbol" charset="2"/>
                          <a:cs typeface="Symbol" charset="2"/>
                        </a:rPr>
                        <a:t>m</a:t>
                      </a:r>
                      <a:r>
                        <a:rPr kumimoji="1" lang="en-US" altLang="ja-JP" sz="2000" b="1" i="0" kern="1200" baseline="0" dirty="0">
                          <a:solidFill>
                            <a:schemeClr val="bg1"/>
                          </a:solidFill>
                          <a:latin typeface="+mn-lt"/>
                          <a:ea typeface="+mn-ea"/>
                          <a:cs typeface="+mn-cs"/>
                        </a:rPr>
                        <a:t> cut</a:t>
                      </a:r>
                      <a:endParaRPr kumimoji="1" lang="ja-JP" altLang="en-US" sz="2000" b="1" i="0" kern="1200" dirty="0">
                        <a:solidFill>
                          <a:schemeClr val="bg1"/>
                        </a:solidFill>
                        <a:latin typeface="+mn-lt"/>
                        <a:ea typeface="+mn-ea"/>
                        <a:cs typeface="+mn-cs"/>
                      </a:endParaRPr>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10000"/>
                  </a:ext>
                </a:extLst>
              </a:tr>
              <a:tr h="467155">
                <a:tc vMerge="1">
                  <a:txBody>
                    <a:bodyPr/>
                    <a:lstStyle/>
                    <a:p>
                      <a:endParaRPr kumimoji="1" lang="ja-JP" altLang="en-US"/>
                    </a:p>
                  </a:txBody>
                  <a:tcPr/>
                </a:tc>
                <a:tc>
                  <a:txBody>
                    <a:bodyPr/>
                    <a:lstStyle/>
                    <a:p>
                      <a:pPr algn="ctr"/>
                      <a:r>
                        <a:rPr kumimoji="1" lang="en-US" altLang="ja-JP" sz="2000" b="1" dirty="0">
                          <a:solidFill>
                            <a:schemeClr val="bg1"/>
                          </a:solidFill>
                        </a:rPr>
                        <a:t>ON/BG</a:t>
                      </a:r>
                      <a:endParaRPr kumimoji="1" lang="ja-JP" altLang="en-US"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2"/>
                    </a:solidFill>
                  </a:tcPr>
                </a:tc>
                <a:tc>
                  <a:txBody>
                    <a:bodyPr/>
                    <a:lstStyle/>
                    <a:p>
                      <a:pPr algn="ctr"/>
                      <a:r>
                        <a:rPr kumimoji="1" lang="en-US" altLang="ja-JP" sz="2000" b="1" dirty="0">
                          <a:solidFill>
                            <a:schemeClr val="bg1"/>
                          </a:solidFill>
                          <a:latin typeface="Symbol" pitchFamily="2" charset="2"/>
                        </a:rPr>
                        <a:t>s</a:t>
                      </a:r>
                      <a:endParaRPr kumimoji="1" lang="ja-JP" altLang="en-US" sz="2000" b="1" dirty="0">
                        <a:solidFill>
                          <a:schemeClr val="bg1"/>
                        </a:solidFill>
                        <a:latin typeface="Symbol" pitchFamily="2" charset="2"/>
                      </a:endParaRP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chemeClr val="accent2"/>
                    </a:solidFill>
                  </a:tcPr>
                </a:tc>
                <a:extLst>
                  <a:ext uri="{0D108BD9-81ED-4DB2-BD59-A6C34878D82A}">
                    <a16:rowId xmlns:a16="http://schemas.microsoft.com/office/drawing/2014/main" val="10001"/>
                  </a:ext>
                </a:extLst>
              </a:tr>
              <a:tr h="524351">
                <a:tc>
                  <a:txBody>
                    <a:bodyPr/>
                    <a:lstStyle/>
                    <a:p>
                      <a:pPr algn="ctr"/>
                      <a:r>
                        <a:rPr kumimoji="1" lang="en-US" altLang="ja-JP" sz="2000" dirty="0"/>
                        <a:t>&gt;10.0</a:t>
                      </a:r>
                      <a:endParaRPr kumimoji="1" lang="ja-JP" altLang="en-US" sz="2000" dirty="0">
                        <a:solidFill>
                          <a:schemeClr val="tx1"/>
                        </a:solidFill>
                      </a:endParaRPr>
                    </a:p>
                  </a:txBody>
                  <a:tcPr anchor="ctr">
                    <a:lnR w="12700" cap="flat" cmpd="sng" algn="ctr">
                      <a:solidFill>
                        <a:schemeClr val="accent2">
                          <a:lumMod val="40000"/>
                          <a:lumOff val="60000"/>
                        </a:schemeClr>
                      </a:solidFill>
                      <a:prstDash val="solid"/>
                      <a:round/>
                      <a:headEnd type="none" w="med" len="med"/>
                      <a:tailEnd type="none" w="med" len="med"/>
                    </a:lnR>
                  </a:tcPr>
                </a:tc>
                <a:tc>
                  <a:txBody>
                    <a:bodyPr/>
                    <a:lstStyle/>
                    <a:p>
                      <a:pPr algn="ctr"/>
                      <a:r>
                        <a:rPr lang="en-US" altLang="ja-JP" sz="2000" dirty="0"/>
                        <a:t>671 / 522.6</a:t>
                      </a:r>
                      <a:endParaRPr lang="ja-JP" altLang="en-US" sz="2000" dirty="0"/>
                    </a:p>
                  </a:txBody>
                  <a:tcPr anchor="ctr">
                    <a:lnL w="12700" cap="flat" cmpd="sng" algn="ctr">
                      <a:solidFill>
                        <a:schemeClr val="accent2">
                          <a:lumMod val="40000"/>
                          <a:lumOff val="60000"/>
                        </a:schemeClr>
                      </a:solidFill>
                      <a:prstDash val="solid"/>
                      <a:round/>
                      <a:headEnd type="none" w="med" len="med"/>
                      <a:tailEnd type="none" w="med" len="med"/>
                    </a:lnL>
                    <a:lnR w="12700" cap="flat" cmpd="sng" algn="ctr">
                      <a:solidFill>
                        <a:schemeClr val="accent2">
                          <a:lumMod val="40000"/>
                          <a:lumOff val="60000"/>
                        </a:schemeClr>
                      </a:solidFill>
                      <a:prstDash val="solid"/>
                      <a:round/>
                      <a:headEnd type="none" w="med" len="med"/>
                      <a:tailEnd type="none" w="med" len="med"/>
                    </a:lnR>
                  </a:tcPr>
                </a:tc>
                <a:tc>
                  <a:txBody>
                    <a:bodyPr/>
                    <a:lstStyle/>
                    <a:p>
                      <a:pPr algn="ctr"/>
                      <a:r>
                        <a:rPr lang="en-US" altLang="ja-JP" sz="2000" b="0" dirty="0">
                          <a:solidFill>
                            <a:schemeClr val="tx1"/>
                          </a:solidFill>
                        </a:rPr>
                        <a:t>6.1</a:t>
                      </a:r>
                      <a:endParaRPr lang="ja-JP" altLang="en-US" sz="2000" b="0" dirty="0">
                        <a:solidFill>
                          <a:schemeClr val="tx1"/>
                        </a:solidFill>
                      </a:endParaRPr>
                    </a:p>
                  </a:txBody>
                  <a:tcPr anchor="ctr">
                    <a:lnL w="12700" cap="flat" cmpd="sng" algn="ctr">
                      <a:solidFill>
                        <a:schemeClr val="accent2">
                          <a:lumMod val="40000"/>
                          <a:lumOff val="60000"/>
                        </a:schemeClr>
                      </a:solidFill>
                      <a:prstDash val="solid"/>
                      <a:round/>
                      <a:headEnd type="none" w="med" len="med"/>
                      <a:tailEnd type="none" w="med" len="med"/>
                    </a:lnL>
                  </a:tcPr>
                </a:tc>
                <a:extLst>
                  <a:ext uri="{0D108BD9-81ED-4DB2-BD59-A6C34878D82A}">
                    <a16:rowId xmlns:a16="http://schemas.microsoft.com/office/drawing/2014/main" val="10002"/>
                  </a:ext>
                </a:extLst>
              </a:tr>
              <a:tr h="524351">
                <a:tc>
                  <a:txBody>
                    <a:bodyPr/>
                    <a:lstStyle/>
                    <a:p>
                      <a:pPr algn="ctr"/>
                      <a:r>
                        <a:rPr kumimoji="1" lang="en-US" altLang="ja-JP" sz="2000" dirty="0"/>
                        <a:t>&gt;15.8</a:t>
                      </a:r>
                      <a:endParaRPr kumimoji="1" lang="ja-JP" altLang="en-US" sz="2000" dirty="0">
                        <a:solidFill>
                          <a:schemeClr val="tx1"/>
                        </a:solidFill>
                      </a:endParaRPr>
                    </a:p>
                  </a:txBody>
                  <a:tcPr anchor="ctr">
                    <a:lnR w="12700" cap="flat" cmpd="sng" algn="ctr">
                      <a:solidFill>
                        <a:schemeClr val="accent2">
                          <a:lumMod val="40000"/>
                          <a:lumOff val="60000"/>
                        </a:schemeClr>
                      </a:solidFill>
                      <a:prstDash val="solid"/>
                      <a:round/>
                      <a:headEnd type="none" w="med" len="med"/>
                      <a:tailEnd type="none" w="med" len="med"/>
                    </a:lnR>
                  </a:tcPr>
                </a:tc>
                <a:tc>
                  <a:txBody>
                    <a:bodyPr/>
                    <a:lstStyle/>
                    <a:p>
                      <a:pPr algn="ctr"/>
                      <a:r>
                        <a:rPr lang="en-US" altLang="ja-JP" sz="2000" dirty="0"/>
                        <a:t>466 / 351.9</a:t>
                      </a:r>
                      <a:endParaRPr lang="ja-JP" altLang="en-US" sz="2000" dirty="0"/>
                    </a:p>
                  </a:txBody>
                  <a:tcPr anchor="ctr">
                    <a:lnL w="12700" cap="flat" cmpd="sng" algn="ctr">
                      <a:solidFill>
                        <a:schemeClr val="accent2">
                          <a:lumMod val="40000"/>
                          <a:lumOff val="60000"/>
                        </a:schemeClr>
                      </a:solidFill>
                      <a:prstDash val="solid"/>
                      <a:round/>
                      <a:headEnd type="none" w="med" len="med"/>
                      <a:tailEnd type="none" w="med" len="med"/>
                    </a:lnL>
                    <a:lnR w="12700" cap="flat" cmpd="sng" algn="ctr">
                      <a:solidFill>
                        <a:schemeClr val="accent2">
                          <a:lumMod val="40000"/>
                          <a:lumOff val="60000"/>
                        </a:schemeClr>
                      </a:solidFill>
                      <a:prstDash val="solid"/>
                      <a:round/>
                      <a:headEnd type="none" w="med" len="med"/>
                      <a:tailEnd type="none" w="med" len="med"/>
                    </a:lnR>
                  </a:tcPr>
                </a:tc>
                <a:tc>
                  <a:txBody>
                    <a:bodyPr/>
                    <a:lstStyle/>
                    <a:p>
                      <a:pPr algn="ctr"/>
                      <a:r>
                        <a:rPr lang="en-US" altLang="ja-JP" sz="2000" b="0" dirty="0">
                          <a:solidFill>
                            <a:schemeClr val="tx1"/>
                          </a:solidFill>
                        </a:rPr>
                        <a:t>5.6</a:t>
                      </a:r>
                    </a:p>
                  </a:txBody>
                  <a:tcPr anchor="ctr">
                    <a:lnL w="12700" cap="flat" cmpd="sng" algn="ctr">
                      <a:solidFill>
                        <a:schemeClr val="accent2">
                          <a:lumMod val="40000"/>
                          <a:lumOff val="60000"/>
                        </a:schemeClr>
                      </a:solidFill>
                      <a:prstDash val="solid"/>
                      <a:round/>
                      <a:headEnd type="none" w="med" len="med"/>
                      <a:tailEnd type="none" w="med" len="med"/>
                    </a:lnL>
                  </a:tcPr>
                </a:tc>
                <a:extLst>
                  <a:ext uri="{0D108BD9-81ED-4DB2-BD59-A6C34878D82A}">
                    <a16:rowId xmlns:a16="http://schemas.microsoft.com/office/drawing/2014/main" val="10003"/>
                  </a:ext>
                </a:extLst>
              </a:tr>
              <a:tr h="524351">
                <a:tc>
                  <a:txBody>
                    <a:bodyPr/>
                    <a:lstStyle/>
                    <a:p>
                      <a:pPr algn="ctr"/>
                      <a:r>
                        <a:rPr kumimoji="1" lang="en-US" altLang="ja-JP" sz="2000" dirty="0"/>
                        <a:t>&gt;25.1</a:t>
                      </a:r>
                      <a:endParaRPr kumimoji="1" lang="ja-JP" altLang="en-US" sz="2000" dirty="0">
                        <a:solidFill>
                          <a:schemeClr val="tx1"/>
                        </a:solidFill>
                      </a:endParaRPr>
                    </a:p>
                  </a:txBody>
                  <a:tcPr anchor="ctr">
                    <a:lnR w="12700" cap="flat" cmpd="sng" algn="ctr">
                      <a:solidFill>
                        <a:schemeClr val="accent2">
                          <a:lumMod val="40000"/>
                          <a:lumOff val="60000"/>
                        </a:schemeClr>
                      </a:solidFill>
                      <a:prstDash val="solid"/>
                      <a:round/>
                      <a:headEnd type="none" w="med" len="med"/>
                      <a:tailEnd type="none" w="med" len="med"/>
                    </a:lnR>
                  </a:tcPr>
                </a:tc>
                <a:tc>
                  <a:txBody>
                    <a:bodyPr/>
                    <a:lstStyle/>
                    <a:p>
                      <a:pPr algn="ctr"/>
                      <a:r>
                        <a:rPr lang="en-US" altLang="ja-JP" sz="2000" dirty="0"/>
                        <a:t>187 /110.5</a:t>
                      </a:r>
                      <a:endParaRPr lang="ja-JP" altLang="en-US" sz="2000" dirty="0"/>
                    </a:p>
                  </a:txBody>
                  <a:tcPr anchor="ctr">
                    <a:lnL w="12700" cap="flat" cmpd="sng" algn="ctr">
                      <a:solidFill>
                        <a:schemeClr val="accent2">
                          <a:lumMod val="40000"/>
                          <a:lumOff val="60000"/>
                        </a:schemeClr>
                      </a:solidFill>
                      <a:prstDash val="solid"/>
                      <a:round/>
                      <a:headEnd type="none" w="med" len="med"/>
                      <a:tailEnd type="none" w="med" len="med"/>
                    </a:lnL>
                    <a:lnR w="12700" cap="flat" cmpd="sng" algn="ctr">
                      <a:solidFill>
                        <a:schemeClr val="accent2">
                          <a:lumMod val="40000"/>
                          <a:lumOff val="60000"/>
                        </a:schemeClr>
                      </a:solidFill>
                      <a:prstDash val="solid"/>
                      <a:round/>
                      <a:headEnd type="none" w="med" len="med"/>
                      <a:tailEnd type="none" w="med" len="med"/>
                    </a:lnR>
                  </a:tcPr>
                </a:tc>
                <a:tc>
                  <a:txBody>
                    <a:bodyPr/>
                    <a:lstStyle/>
                    <a:p>
                      <a:pPr algn="ctr"/>
                      <a:r>
                        <a:rPr lang="en-US" altLang="ja-JP" sz="2000" b="0" dirty="0">
                          <a:solidFill>
                            <a:schemeClr val="tx1"/>
                          </a:solidFill>
                        </a:rPr>
                        <a:t>6.4</a:t>
                      </a:r>
                      <a:endParaRPr lang="ja-JP" altLang="en-US" sz="2000" b="0" dirty="0">
                        <a:solidFill>
                          <a:schemeClr val="tx1"/>
                        </a:solidFill>
                      </a:endParaRPr>
                    </a:p>
                  </a:txBody>
                  <a:tcPr anchor="ctr">
                    <a:lnL w="12700" cap="flat" cmpd="sng" algn="ctr">
                      <a:solidFill>
                        <a:schemeClr val="accent2">
                          <a:lumMod val="40000"/>
                          <a:lumOff val="60000"/>
                        </a:schemeClr>
                      </a:solidFill>
                      <a:prstDash val="solid"/>
                      <a:round/>
                      <a:headEnd type="none" w="med" len="med"/>
                      <a:tailEnd type="none" w="med" len="med"/>
                    </a:lnL>
                  </a:tcPr>
                </a:tc>
                <a:extLst>
                  <a:ext uri="{0D108BD9-81ED-4DB2-BD59-A6C34878D82A}">
                    <a16:rowId xmlns:a16="http://schemas.microsoft.com/office/drawing/2014/main" val="10004"/>
                  </a:ext>
                </a:extLst>
              </a:tr>
              <a:tr h="524351">
                <a:tc>
                  <a:txBody>
                    <a:bodyPr/>
                    <a:lstStyle/>
                    <a:p>
                      <a:pPr algn="ctr"/>
                      <a:r>
                        <a:rPr kumimoji="1" lang="en-US" altLang="ja-JP" sz="2000" dirty="0"/>
                        <a:t>&gt;39.8</a:t>
                      </a:r>
                      <a:endParaRPr kumimoji="1" lang="ja-JP" altLang="en-US" sz="2000" dirty="0"/>
                    </a:p>
                  </a:txBody>
                  <a:tcPr anchor="ctr">
                    <a:lnR w="12700" cap="flat" cmpd="sng" algn="ctr">
                      <a:solidFill>
                        <a:schemeClr val="accent2">
                          <a:lumMod val="40000"/>
                          <a:lumOff val="60000"/>
                        </a:schemeClr>
                      </a:solidFill>
                      <a:prstDash val="solid"/>
                      <a:round/>
                      <a:headEnd type="none" w="med" len="med"/>
                      <a:tailEnd type="none" w="med" len="med"/>
                    </a:lnR>
                  </a:tcPr>
                </a:tc>
                <a:tc>
                  <a:txBody>
                    <a:bodyPr/>
                    <a:lstStyle/>
                    <a:p>
                      <a:pPr algn="ctr"/>
                      <a:r>
                        <a:rPr lang="en-US" altLang="ja-JP" sz="2000" dirty="0"/>
                        <a:t>64 / 26.9</a:t>
                      </a:r>
                      <a:endParaRPr lang="ja-JP" altLang="en-US" sz="2000" dirty="0"/>
                    </a:p>
                  </a:txBody>
                  <a:tcPr anchor="ctr">
                    <a:lnL w="12700" cap="flat" cmpd="sng" algn="ctr">
                      <a:solidFill>
                        <a:schemeClr val="accent2">
                          <a:lumMod val="40000"/>
                          <a:lumOff val="60000"/>
                        </a:schemeClr>
                      </a:solidFill>
                      <a:prstDash val="solid"/>
                      <a:round/>
                      <a:headEnd type="none" w="med" len="med"/>
                      <a:tailEnd type="none" w="med" len="med"/>
                    </a:lnL>
                    <a:lnR w="12700" cap="flat" cmpd="sng" algn="ctr">
                      <a:solidFill>
                        <a:schemeClr val="accent2">
                          <a:lumMod val="40000"/>
                          <a:lumOff val="60000"/>
                        </a:schemeClr>
                      </a:solidFill>
                      <a:prstDash val="solid"/>
                      <a:round/>
                      <a:headEnd type="none" w="med" len="med"/>
                      <a:tailEnd type="none" w="med" len="med"/>
                    </a:lnR>
                  </a:tcPr>
                </a:tc>
                <a:tc>
                  <a:txBody>
                    <a:bodyPr/>
                    <a:lstStyle/>
                    <a:p>
                      <a:pPr algn="ctr"/>
                      <a:r>
                        <a:rPr lang="en-US" altLang="ja-JP" sz="2000" b="0" dirty="0">
                          <a:solidFill>
                            <a:schemeClr val="tx1"/>
                          </a:solidFill>
                        </a:rPr>
                        <a:t>5.9</a:t>
                      </a:r>
                      <a:endParaRPr lang="ja-JP" altLang="en-US" sz="2000" b="0" dirty="0">
                        <a:solidFill>
                          <a:schemeClr val="tx1"/>
                        </a:solidFill>
                      </a:endParaRPr>
                    </a:p>
                  </a:txBody>
                  <a:tcPr anchor="ctr">
                    <a:lnL w="12700" cap="flat" cmpd="sng" algn="ctr">
                      <a:solidFill>
                        <a:schemeClr val="accent2">
                          <a:lumMod val="40000"/>
                          <a:lumOff val="60000"/>
                        </a:schemeClr>
                      </a:solidFill>
                      <a:prstDash val="solid"/>
                      <a:round/>
                      <a:headEnd type="none" w="med" len="med"/>
                      <a:tailEnd type="none" w="med" len="med"/>
                    </a:lnL>
                  </a:tcPr>
                </a:tc>
                <a:extLst>
                  <a:ext uri="{0D108BD9-81ED-4DB2-BD59-A6C34878D82A}">
                    <a16:rowId xmlns:a16="http://schemas.microsoft.com/office/drawing/2014/main" val="10005"/>
                  </a:ext>
                </a:extLst>
              </a:tr>
              <a:tr h="524351">
                <a:tc>
                  <a:txBody>
                    <a:bodyPr/>
                    <a:lstStyle/>
                    <a:p>
                      <a:pPr algn="ctr"/>
                      <a:r>
                        <a:rPr kumimoji="1" lang="en-US" altLang="ja-JP" sz="2000" dirty="0"/>
                        <a:t>&gt;63.1</a:t>
                      </a:r>
                      <a:endParaRPr kumimoji="1" lang="ja-JP" altLang="en-US" sz="2000" dirty="0">
                        <a:solidFill>
                          <a:schemeClr val="tx1"/>
                        </a:solidFill>
                      </a:endParaRPr>
                    </a:p>
                  </a:txBody>
                  <a:tcPr anchor="ctr">
                    <a:lnR w="12700" cap="flat" cmpd="sng" algn="ctr">
                      <a:solidFill>
                        <a:schemeClr val="accent2">
                          <a:lumMod val="40000"/>
                          <a:lumOff val="60000"/>
                        </a:schemeClr>
                      </a:solidFill>
                      <a:prstDash val="solid"/>
                      <a:round/>
                      <a:headEnd type="none" w="med" len="med"/>
                      <a:tailEnd type="none" w="med" len="med"/>
                    </a:lnR>
                  </a:tcPr>
                </a:tc>
                <a:tc>
                  <a:txBody>
                    <a:bodyPr/>
                    <a:lstStyle/>
                    <a:p>
                      <a:pPr algn="ctr"/>
                      <a:r>
                        <a:rPr lang="en-US" altLang="ja-JP" sz="2000" dirty="0"/>
                        <a:t>26 / 7.3</a:t>
                      </a:r>
                      <a:endParaRPr lang="ja-JP" altLang="en-US" sz="2000" dirty="0"/>
                    </a:p>
                  </a:txBody>
                  <a:tcPr anchor="ctr">
                    <a:lnL w="12700" cap="flat" cmpd="sng" algn="ctr">
                      <a:solidFill>
                        <a:schemeClr val="accent2">
                          <a:lumMod val="40000"/>
                          <a:lumOff val="60000"/>
                        </a:schemeClr>
                      </a:solidFill>
                      <a:prstDash val="solid"/>
                      <a:round/>
                      <a:headEnd type="none" w="med" len="med"/>
                      <a:tailEnd type="none" w="med" len="med"/>
                    </a:lnL>
                    <a:lnR w="12700" cap="flat" cmpd="sng" algn="ctr">
                      <a:solidFill>
                        <a:schemeClr val="accent2">
                          <a:lumMod val="40000"/>
                          <a:lumOff val="60000"/>
                        </a:schemeClr>
                      </a:solidFill>
                      <a:prstDash val="solid"/>
                      <a:round/>
                      <a:headEnd type="none" w="med" len="med"/>
                      <a:tailEnd type="none" w="med" len="med"/>
                    </a:lnR>
                  </a:tcPr>
                </a:tc>
                <a:tc>
                  <a:txBody>
                    <a:bodyPr/>
                    <a:lstStyle/>
                    <a:p>
                      <a:pPr algn="ctr"/>
                      <a:r>
                        <a:rPr lang="en-US" altLang="ja-JP" sz="2000" b="0" dirty="0">
                          <a:solidFill>
                            <a:schemeClr val="tx1"/>
                          </a:solidFill>
                        </a:rPr>
                        <a:t>5.1</a:t>
                      </a:r>
                      <a:endParaRPr lang="ja-JP" altLang="en-US" sz="2000" b="0" dirty="0">
                        <a:solidFill>
                          <a:schemeClr val="tx1"/>
                        </a:solidFill>
                      </a:endParaRPr>
                    </a:p>
                  </a:txBody>
                  <a:tcPr anchor="ctr">
                    <a:lnL w="12700" cap="flat" cmpd="sng" algn="ctr">
                      <a:solidFill>
                        <a:schemeClr val="accent2">
                          <a:lumMod val="40000"/>
                          <a:lumOff val="60000"/>
                        </a:schemeClr>
                      </a:solidFill>
                      <a:prstDash val="solid"/>
                      <a:round/>
                      <a:headEnd type="none" w="med" len="med"/>
                      <a:tailEnd type="none" w="med" len="med"/>
                    </a:lnL>
                  </a:tcPr>
                </a:tc>
                <a:extLst>
                  <a:ext uri="{0D108BD9-81ED-4DB2-BD59-A6C34878D82A}">
                    <a16:rowId xmlns:a16="http://schemas.microsoft.com/office/drawing/2014/main" val="10006"/>
                  </a:ext>
                </a:extLst>
              </a:tr>
              <a:tr h="524351">
                <a:tc>
                  <a:txBody>
                    <a:bodyPr/>
                    <a:lstStyle/>
                    <a:p>
                      <a:pPr algn="ctr"/>
                      <a:r>
                        <a:rPr kumimoji="1" lang="en-US" altLang="ja-JP" sz="2000" b="0" dirty="0">
                          <a:solidFill>
                            <a:schemeClr val="tx1"/>
                          </a:solidFill>
                        </a:rPr>
                        <a:t>&gt;100.0</a:t>
                      </a:r>
                      <a:endParaRPr kumimoji="1" lang="ja-JP" altLang="en-US" sz="2000" b="0" dirty="0">
                        <a:solidFill>
                          <a:schemeClr val="tx1"/>
                        </a:solidFill>
                      </a:endParaRPr>
                    </a:p>
                  </a:txBody>
                  <a:tcPr anchor="ctr">
                    <a:lnR w="12700" cap="flat" cmpd="sng" algn="ctr">
                      <a:solidFill>
                        <a:schemeClr val="accent2">
                          <a:lumMod val="40000"/>
                          <a:lumOff val="60000"/>
                        </a:schemeClr>
                      </a:solidFill>
                      <a:prstDash val="solid"/>
                      <a:round/>
                      <a:headEnd type="none" w="med" len="med"/>
                      <a:tailEnd type="none" w="med" len="med"/>
                    </a:lnR>
                  </a:tcPr>
                </a:tc>
                <a:tc>
                  <a:txBody>
                    <a:bodyPr/>
                    <a:lstStyle/>
                    <a:p>
                      <a:pPr algn="ctr"/>
                      <a:r>
                        <a:rPr lang="en-US" altLang="ja-JP" sz="2000" b="0" dirty="0">
                          <a:solidFill>
                            <a:schemeClr val="tx1"/>
                          </a:solidFill>
                        </a:rPr>
                        <a:t>6 / 2.5</a:t>
                      </a:r>
                      <a:endParaRPr lang="ja-JP" altLang="en-US" sz="2000" b="0" dirty="0">
                        <a:solidFill>
                          <a:schemeClr val="tx1"/>
                        </a:solidFill>
                      </a:endParaRPr>
                    </a:p>
                  </a:txBody>
                  <a:tcPr anchor="ctr">
                    <a:lnL w="12700" cap="flat" cmpd="sng" algn="ctr">
                      <a:solidFill>
                        <a:schemeClr val="accent2">
                          <a:lumMod val="40000"/>
                          <a:lumOff val="60000"/>
                        </a:schemeClr>
                      </a:solidFill>
                      <a:prstDash val="solid"/>
                      <a:round/>
                      <a:headEnd type="none" w="med" len="med"/>
                      <a:tailEnd type="none" w="med" len="med"/>
                    </a:lnL>
                    <a:lnR w="12700" cap="flat" cmpd="sng" algn="ctr">
                      <a:solidFill>
                        <a:schemeClr val="accent2">
                          <a:lumMod val="40000"/>
                          <a:lumOff val="60000"/>
                        </a:schemeClr>
                      </a:solidFill>
                      <a:prstDash val="solid"/>
                      <a:round/>
                      <a:headEnd type="none" w="med" len="med"/>
                      <a:tailEnd type="none" w="med" len="med"/>
                    </a:lnR>
                  </a:tcPr>
                </a:tc>
                <a:tc>
                  <a:txBody>
                    <a:bodyPr/>
                    <a:lstStyle/>
                    <a:p>
                      <a:pPr algn="ctr"/>
                      <a:r>
                        <a:rPr lang="en-US" altLang="ja-JP" sz="2000" b="0" dirty="0">
                          <a:solidFill>
                            <a:schemeClr val="tx1"/>
                          </a:solidFill>
                        </a:rPr>
                        <a:t>1.8</a:t>
                      </a:r>
                      <a:endParaRPr lang="ja-JP" altLang="en-US" sz="2000" b="0" dirty="0">
                        <a:solidFill>
                          <a:schemeClr val="tx1"/>
                        </a:solidFill>
                      </a:endParaRPr>
                    </a:p>
                  </a:txBody>
                  <a:tcPr anchor="ctr">
                    <a:lnL w="12700" cap="flat" cmpd="sng" algn="ctr">
                      <a:solidFill>
                        <a:schemeClr val="accent2">
                          <a:lumMod val="40000"/>
                          <a:lumOff val="60000"/>
                        </a:schemeClr>
                      </a:solidFill>
                      <a:prstDash val="solid"/>
                      <a:round/>
                      <a:headEnd type="none" w="med" len="med"/>
                      <a:tailEnd type="none" w="med" len="med"/>
                    </a:lnL>
                  </a:tcPr>
                </a:tc>
                <a:extLst>
                  <a:ext uri="{0D108BD9-81ED-4DB2-BD59-A6C34878D82A}">
                    <a16:rowId xmlns:a16="http://schemas.microsoft.com/office/drawing/2014/main" val="10007"/>
                  </a:ext>
                </a:extLst>
              </a:tr>
              <a:tr h="524351">
                <a:tc>
                  <a:txBody>
                    <a:bodyPr/>
                    <a:lstStyle/>
                    <a:p>
                      <a:pPr algn="ctr"/>
                      <a:r>
                        <a:rPr kumimoji="1" lang="en-US" altLang="ja-JP" sz="2000" dirty="0"/>
                        <a:t>&gt;158</a:t>
                      </a:r>
                      <a:endParaRPr kumimoji="1" lang="ja-JP" altLang="en-US" sz="2000" dirty="0">
                        <a:solidFill>
                          <a:schemeClr val="tx1"/>
                        </a:solidFill>
                      </a:endParaRPr>
                    </a:p>
                  </a:txBody>
                  <a:tcPr anchor="ctr">
                    <a:lnR w="12700" cap="flat" cmpd="sng" algn="ctr">
                      <a:solidFill>
                        <a:schemeClr val="accent2">
                          <a:lumMod val="40000"/>
                          <a:lumOff val="60000"/>
                        </a:schemeClr>
                      </a:solidFill>
                      <a:prstDash val="solid"/>
                      <a:round/>
                      <a:headEnd type="none" w="med" len="med"/>
                      <a:tailEnd type="none" w="med" len="med"/>
                    </a:lnR>
                  </a:tcPr>
                </a:tc>
                <a:tc>
                  <a:txBody>
                    <a:bodyPr/>
                    <a:lstStyle/>
                    <a:p>
                      <a:pPr algn="ctr"/>
                      <a:r>
                        <a:rPr lang="en-US" altLang="ja-JP" sz="2000" dirty="0"/>
                        <a:t>1 / 1.0</a:t>
                      </a:r>
                      <a:endParaRPr lang="ja-JP" altLang="en-US" sz="2000" dirty="0"/>
                    </a:p>
                  </a:txBody>
                  <a:tcPr anchor="ctr">
                    <a:lnL w="12700" cap="flat" cmpd="sng" algn="ctr">
                      <a:solidFill>
                        <a:schemeClr val="accent2">
                          <a:lumMod val="40000"/>
                          <a:lumOff val="60000"/>
                        </a:schemeClr>
                      </a:solidFill>
                      <a:prstDash val="solid"/>
                      <a:round/>
                      <a:headEnd type="none" w="med" len="med"/>
                      <a:tailEnd type="none" w="med" len="med"/>
                    </a:lnL>
                    <a:lnR w="12700" cap="flat" cmpd="sng" algn="ctr">
                      <a:solidFill>
                        <a:schemeClr val="accent2">
                          <a:lumMod val="40000"/>
                          <a:lumOff val="60000"/>
                        </a:schemeClr>
                      </a:solidFill>
                      <a:prstDash val="solid"/>
                      <a:round/>
                      <a:headEnd type="none" w="med" len="med"/>
                      <a:tailEnd type="none" w="med" len="med"/>
                    </a:lnR>
                  </a:tcPr>
                </a:tc>
                <a:tc>
                  <a:txBody>
                    <a:bodyPr/>
                    <a:lstStyle/>
                    <a:p>
                      <a:pPr algn="ctr"/>
                      <a:r>
                        <a:rPr lang="en-US" altLang="ja-JP" sz="2000" dirty="0"/>
                        <a:t>-</a:t>
                      </a:r>
                      <a:endParaRPr lang="ja-JP" altLang="en-US" sz="2000" dirty="0"/>
                    </a:p>
                  </a:txBody>
                  <a:tcPr anchor="ctr">
                    <a:lnL w="12700" cap="flat" cmpd="sng" algn="ctr">
                      <a:solidFill>
                        <a:schemeClr val="accent2">
                          <a:lumMod val="40000"/>
                          <a:lumOff val="60000"/>
                        </a:schemeClr>
                      </a:solidFill>
                      <a:prstDash val="solid"/>
                      <a:round/>
                      <a:headEnd type="none" w="med" len="med"/>
                      <a:tailEnd type="none" w="med" len="med"/>
                    </a:lnL>
                  </a:tcPr>
                </a:tc>
                <a:extLst>
                  <a:ext uri="{0D108BD9-81ED-4DB2-BD59-A6C34878D82A}">
                    <a16:rowId xmlns:a16="http://schemas.microsoft.com/office/drawing/2014/main" val="10008"/>
                  </a:ext>
                </a:extLst>
              </a:tr>
              <a:tr h="524351">
                <a:tc>
                  <a:txBody>
                    <a:bodyPr/>
                    <a:lstStyle/>
                    <a:p>
                      <a:pPr algn="ctr"/>
                      <a:r>
                        <a:rPr kumimoji="1" lang="en-US" altLang="ja-JP" sz="2000" dirty="0">
                          <a:solidFill>
                            <a:schemeClr val="tx1"/>
                          </a:solidFill>
                        </a:rPr>
                        <a:t>&gt;251</a:t>
                      </a:r>
                      <a:endParaRPr kumimoji="1" lang="ja-JP" altLang="en-US" sz="2000" dirty="0">
                        <a:solidFill>
                          <a:schemeClr val="tx1"/>
                        </a:solidFill>
                      </a:endParaRPr>
                    </a:p>
                  </a:txBody>
                  <a:tcPr anchor="ctr">
                    <a:lnR w="12700" cap="flat" cmpd="sng" algn="ctr">
                      <a:solidFill>
                        <a:schemeClr val="accent2">
                          <a:lumMod val="40000"/>
                          <a:lumOff val="60000"/>
                        </a:schemeClr>
                      </a:solidFill>
                      <a:prstDash val="solid"/>
                      <a:round/>
                      <a:headEnd type="none" w="med" len="med"/>
                      <a:tailEnd type="none" w="med" len="med"/>
                    </a:lnR>
                  </a:tcPr>
                </a:tc>
                <a:tc>
                  <a:txBody>
                    <a:bodyPr/>
                    <a:lstStyle/>
                    <a:p>
                      <a:pPr algn="ctr"/>
                      <a:r>
                        <a:rPr lang="en-US" altLang="ja-JP" sz="2000" dirty="0"/>
                        <a:t>0 / 0.2</a:t>
                      </a:r>
                      <a:endParaRPr lang="ja-JP" altLang="en-US" sz="2000" dirty="0"/>
                    </a:p>
                  </a:txBody>
                  <a:tcPr anchor="ctr">
                    <a:lnL w="12700" cap="flat" cmpd="sng" algn="ctr">
                      <a:solidFill>
                        <a:schemeClr val="accent2">
                          <a:lumMod val="40000"/>
                          <a:lumOff val="60000"/>
                        </a:schemeClr>
                      </a:solidFill>
                      <a:prstDash val="solid"/>
                      <a:round/>
                      <a:headEnd type="none" w="med" len="med"/>
                      <a:tailEnd type="none" w="med" len="med"/>
                    </a:lnL>
                    <a:lnR w="12700" cap="flat" cmpd="sng" algn="ctr">
                      <a:solidFill>
                        <a:schemeClr val="accent2">
                          <a:lumMod val="40000"/>
                          <a:lumOff val="60000"/>
                        </a:schemeClr>
                      </a:solidFill>
                      <a:prstDash val="solid"/>
                      <a:round/>
                      <a:headEnd type="none" w="med" len="med"/>
                      <a:tailEnd type="none" w="med" len="med"/>
                    </a:lnR>
                  </a:tcPr>
                </a:tc>
                <a:tc>
                  <a:txBody>
                    <a:bodyPr/>
                    <a:lstStyle/>
                    <a:p>
                      <a:pPr algn="ctr"/>
                      <a:r>
                        <a:rPr lang="en-US" altLang="ja-JP" sz="2000" dirty="0"/>
                        <a:t>-</a:t>
                      </a:r>
                      <a:endParaRPr lang="ja-JP" altLang="en-US" sz="2000" dirty="0"/>
                    </a:p>
                  </a:txBody>
                  <a:tcPr anchor="ctr">
                    <a:lnL w="12700" cap="flat" cmpd="sng" algn="ctr">
                      <a:solidFill>
                        <a:schemeClr val="accent2">
                          <a:lumMod val="40000"/>
                          <a:lumOff val="60000"/>
                        </a:schemeClr>
                      </a:solidFill>
                      <a:prstDash val="solid"/>
                      <a:round/>
                      <a:headEnd type="none" w="med" len="med"/>
                      <a:tailEnd type="none" w="med" len="med"/>
                    </a:lnL>
                  </a:tcPr>
                </a:tc>
                <a:extLst>
                  <a:ext uri="{0D108BD9-81ED-4DB2-BD59-A6C34878D82A}">
                    <a16:rowId xmlns:a16="http://schemas.microsoft.com/office/drawing/2014/main" val="1727602400"/>
                  </a:ext>
                </a:extLst>
              </a:tr>
            </a:tbl>
          </a:graphicData>
        </a:graphic>
      </p:graphicFrame>
      <p:graphicFrame>
        <p:nvGraphicFramePr>
          <p:cNvPr id="4" name="表 3">
            <a:extLst>
              <a:ext uri="{FF2B5EF4-FFF2-40B4-BE49-F238E27FC236}">
                <a16:creationId xmlns:a16="http://schemas.microsoft.com/office/drawing/2014/main" id="{412B17EA-AD40-FB40-A3A4-3C2596D4C998}"/>
              </a:ext>
            </a:extLst>
          </p:cNvPr>
          <p:cNvGraphicFramePr>
            <a:graphicFrameLocks noGrp="1"/>
          </p:cNvGraphicFramePr>
          <p:nvPr>
            <p:extLst>
              <p:ext uri="{D42A27DB-BD31-4B8C-83A1-F6EECF244321}">
                <p14:modId xmlns:p14="http://schemas.microsoft.com/office/powerpoint/2010/main" val="1490594087"/>
              </p:ext>
            </p:extLst>
          </p:nvPr>
        </p:nvGraphicFramePr>
        <p:xfrm>
          <a:off x="4809106" y="1138187"/>
          <a:ext cx="3908317" cy="5129118"/>
        </p:xfrm>
        <a:graphic>
          <a:graphicData uri="http://schemas.openxmlformats.org/drawingml/2006/table">
            <a:tbl>
              <a:tblPr firstRow="1" bandRow="1">
                <a:tableStyleId>{9DCAF9ED-07DC-4A11-8D7F-57B35C25682E}</a:tableStyleId>
              </a:tblPr>
              <a:tblGrid>
                <a:gridCol w="1343483">
                  <a:extLst>
                    <a:ext uri="{9D8B030D-6E8A-4147-A177-3AD203B41FA5}">
                      <a16:colId xmlns:a16="http://schemas.microsoft.com/office/drawing/2014/main" val="20000"/>
                    </a:ext>
                  </a:extLst>
                </a:gridCol>
                <a:gridCol w="1725699">
                  <a:extLst>
                    <a:ext uri="{9D8B030D-6E8A-4147-A177-3AD203B41FA5}">
                      <a16:colId xmlns:a16="http://schemas.microsoft.com/office/drawing/2014/main" val="20003"/>
                    </a:ext>
                  </a:extLst>
                </a:gridCol>
                <a:gridCol w="839135">
                  <a:extLst>
                    <a:ext uri="{9D8B030D-6E8A-4147-A177-3AD203B41FA5}">
                      <a16:colId xmlns:a16="http://schemas.microsoft.com/office/drawing/2014/main" val="20002"/>
                    </a:ext>
                  </a:extLst>
                </a:gridCol>
              </a:tblGrid>
              <a:tr h="467155">
                <a:tc rowSpan="2">
                  <a:txBody>
                    <a:bodyPr/>
                    <a:lstStyle/>
                    <a:p>
                      <a:pPr algn="ctr"/>
                      <a:r>
                        <a:rPr kumimoji="1" lang="en-US" altLang="ja-JP" sz="2000" i="1" baseline="0" dirty="0" err="1">
                          <a:latin typeface="Times" pitchFamily="2" charset="0"/>
                        </a:rPr>
                        <a:t>E</a:t>
                      </a:r>
                      <a:r>
                        <a:rPr kumimoji="1" lang="en-US" altLang="ja-JP" sz="2000" baseline="-25000" dirty="0" err="1">
                          <a:latin typeface="Times" pitchFamily="2" charset="0"/>
                        </a:rPr>
                        <a:t>Rec</a:t>
                      </a:r>
                      <a:r>
                        <a:rPr kumimoji="1" lang="en-US" altLang="ja-JP" sz="2000" baseline="0" dirty="0">
                          <a:latin typeface="Times" pitchFamily="2" charset="0"/>
                        </a:rPr>
                        <a:t>(</a:t>
                      </a:r>
                      <a:r>
                        <a:rPr kumimoji="1" lang="en-US" altLang="ja-JP" sz="2000" baseline="0" dirty="0" err="1">
                          <a:latin typeface="Times" pitchFamily="2" charset="0"/>
                        </a:rPr>
                        <a:t>TeV</a:t>
                      </a:r>
                      <a:r>
                        <a:rPr kumimoji="1" lang="en-US" altLang="ja-JP" sz="2000" baseline="0" dirty="0">
                          <a:latin typeface="Times" pitchFamily="2" charset="0"/>
                        </a:rPr>
                        <a:t>)</a:t>
                      </a:r>
                      <a:endParaRPr kumimoji="1" lang="ja-JP" altLang="en-US" sz="2000" baseline="0" dirty="0">
                        <a:latin typeface="Times" pitchFamily="2" charset="0"/>
                        <a:cs typeface="Times New Roman"/>
                      </a:endParaRPr>
                    </a:p>
                  </a:txBody>
                  <a:tcPr anchor="ctr">
                    <a:lnR w="12700" cap="flat" cmpd="sng" algn="ctr">
                      <a:solidFill>
                        <a:schemeClr val="bg1"/>
                      </a:solidFill>
                      <a:prstDash val="solid"/>
                      <a:round/>
                      <a:headEnd type="none" w="med" len="med"/>
                      <a:tailEnd type="none" w="med" len="med"/>
                    </a:ln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2000" b="1" i="0" kern="1200" dirty="0">
                          <a:solidFill>
                            <a:schemeClr val="bg1"/>
                          </a:solidFill>
                          <a:latin typeface="+mn-lt"/>
                          <a:ea typeface="+mn-ea"/>
                          <a:cs typeface="+mn-cs"/>
                        </a:rPr>
                        <a:t>after</a:t>
                      </a:r>
                      <a:r>
                        <a:rPr kumimoji="1" lang="en-US" altLang="ja-JP" sz="2000" b="1" i="0" kern="1200" baseline="0" dirty="0">
                          <a:solidFill>
                            <a:schemeClr val="bg1"/>
                          </a:solidFill>
                          <a:latin typeface="+mn-lt"/>
                          <a:ea typeface="+mn-ea"/>
                          <a:cs typeface="+mn-cs"/>
                        </a:rPr>
                        <a:t> N</a:t>
                      </a:r>
                      <a:r>
                        <a:rPr kumimoji="1" lang="en-US" altLang="ja-JP" sz="2000" b="1" i="0" baseline="0" dirty="0">
                          <a:solidFill>
                            <a:schemeClr val="bg1"/>
                          </a:solidFill>
                          <a:latin typeface="Symbol" charset="2"/>
                          <a:cs typeface="Symbol" charset="2"/>
                        </a:rPr>
                        <a:t>m</a:t>
                      </a:r>
                      <a:r>
                        <a:rPr kumimoji="1" lang="en-US" altLang="ja-JP" sz="2000" b="1" i="0" kern="1200" baseline="0" dirty="0">
                          <a:solidFill>
                            <a:schemeClr val="bg1"/>
                          </a:solidFill>
                          <a:latin typeface="+mn-lt"/>
                          <a:ea typeface="+mn-ea"/>
                          <a:cs typeface="+mn-cs"/>
                        </a:rPr>
                        <a:t> cut</a:t>
                      </a:r>
                      <a:endParaRPr kumimoji="1" lang="ja-JP" altLang="en-US" sz="2000" b="1" i="0" kern="1200" dirty="0">
                        <a:solidFill>
                          <a:schemeClr val="bg1"/>
                        </a:solidFill>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row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2000" b="1" i="0" dirty="0">
                          <a:solidFill>
                            <a:schemeClr val="bg1"/>
                          </a:solidFill>
                          <a:latin typeface="Symbol" pitchFamily="2" charset="2"/>
                        </a:rPr>
                        <a:t>s</a:t>
                      </a:r>
                      <a:endParaRPr kumimoji="1" lang="ja-JP" altLang="en-US" sz="2000" b="1" i="0" dirty="0">
                        <a:solidFill>
                          <a:schemeClr val="bg1"/>
                        </a:solidFill>
                        <a:latin typeface="Symbol" pitchFamily="2" charset="2"/>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000"/>
                  </a:ext>
                </a:extLst>
              </a:tr>
              <a:tr h="467155">
                <a:tc vMerge="1">
                  <a:txBody>
                    <a:bodyPr/>
                    <a:lstStyle/>
                    <a:p>
                      <a:endParaRPr kumimoji="1" lang="ja-JP" altLang="en-US"/>
                    </a:p>
                  </a:txBody>
                  <a:tcPr/>
                </a:tc>
                <a:tc>
                  <a:txBody>
                    <a:bodyPr/>
                    <a:lstStyle/>
                    <a:p>
                      <a:pPr algn="ctr"/>
                      <a:r>
                        <a:rPr kumimoji="1" lang="en-US" altLang="ja-JP" sz="2000" b="1" dirty="0">
                          <a:solidFill>
                            <a:schemeClr val="bg1"/>
                          </a:solidFill>
                        </a:rPr>
                        <a:t>ON/BG</a:t>
                      </a:r>
                      <a:endParaRPr kumimoji="1" lang="ja-JP" altLang="en-US"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2"/>
                    </a:solidFill>
                  </a:tcPr>
                </a:tc>
                <a:tc vMerge="1">
                  <a:txBody>
                    <a:bodyPr/>
                    <a:lstStyle/>
                    <a:p>
                      <a:pPr algn="ctr"/>
                      <a:endParaRPr kumimoji="1" lang="ja-JP" altLang="en-US" sz="2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2"/>
                    </a:solidFill>
                  </a:tcPr>
                </a:tc>
                <a:extLst>
                  <a:ext uri="{0D108BD9-81ED-4DB2-BD59-A6C34878D82A}">
                    <a16:rowId xmlns:a16="http://schemas.microsoft.com/office/drawing/2014/main" val="10001"/>
                  </a:ext>
                </a:extLst>
              </a:tr>
              <a:tr h="524351">
                <a:tc>
                  <a:txBody>
                    <a:bodyPr/>
                    <a:lstStyle/>
                    <a:p>
                      <a:pPr algn="ctr"/>
                      <a:r>
                        <a:rPr kumimoji="1" lang="en-US" altLang="ja-JP" sz="2000" dirty="0"/>
                        <a:t>10-16</a:t>
                      </a:r>
                      <a:endParaRPr kumimoji="1" lang="ja-JP" altLang="en-US" sz="2000" dirty="0">
                        <a:solidFill>
                          <a:schemeClr val="tx1"/>
                        </a:solidFill>
                      </a:endParaRPr>
                    </a:p>
                  </a:txBody>
                  <a:tcPr anchor="ctr">
                    <a:lnR w="12700" cap="flat" cmpd="sng" algn="ctr">
                      <a:solidFill>
                        <a:schemeClr val="accent2">
                          <a:lumMod val="40000"/>
                          <a:lumOff val="60000"/>
                        </a:schemeClr>
                      </a:solidFill>
                      <a:prstDash val="solid"/>
                      <a:round/>
                      <a:headEnd type="none" w="med" len="med"/>
                      <a:tailEnd type="none" w="med" len="med"/>
                    </a:lnR>
                  </a:tcPr>
                </a:tc>
                <a:tc>
                  <a:txBody>
                    <a:bodyPr/>
                    <a:lstStyle/>
                    <a:p>
                      <a:pPr algn="ctr"/>
                      <a:r>
                        <a:rPr lang="en-US" altLang="ja-JP" sz="2000" dirty="0"/>
                        <a:t>205 /</a:t>
                      </a:r>
                      <a:r>
                        <a:rPr lang="en-US" altLang="ja-JP" sz="2000" baseline="0" dirty="0"/>
                        <a:t> 170.6</a:t>
                      </a:r>
                      <a:endParaRPr lang="ja-JP" altLang="en-US" sz="2000" dirty="0"/>
                    </a:p>
                  </a:txBody>
                  <a:tcPr anchor="ctr">
                    <a:lnL w="12700" cap="flat" cmpd="sng" algn="ctr">
                      <a:solidFill>
                        <a:schemeClr val="accent2">
                          <a:lumMod val="40000"/>
                          <a:lumOff val="60000"/>
                        </a:schemeClr>
                      </a:solidFill>
                      <a:prstDash val="solid"/>
                      <a:round/>
                      <a:headEnd type="none" w="med" len="med"/>
                      <a:tailEnd type="none" w="med" len="med"/>
                    </a:lnL>
                    <a:lnR w="12700" cap="flat" cmpd="sng" algn="ctr">
                      <a:solidFill>
                        <a:schemeClr val="accent2">
                          <a:lumMod val="40000"/>
                          <a:lumOff val="60000"/>
                        </a:schemeClr>
                      </a:solidFill>
                      <a:prstDash val="solid"/>
                      <a:round/>
                      <a:headEnd type="none" w="med" len="med"/>
                      <a:tailEnd type="none" w="med" len="med"/>
                    </a:lnR>
                  </a:tcPr>
                </a:tc>
                <a:tc>
                  <a:txBody>
                    <a:bodyPr/>
                    <a:lstStyle/>
                    <a:p>
                      <a:pPr algn="ctr"/>
                      <a:r>
                        <a:rPr lang="en-US" altLang="ja-JP" sz="2000" b="0" dirty="0">
                          <a:solidFill>
                            <a:schemeClr val="tx1"/>
                          </a:solidFill>
                        </a:rPr>
                        <a:t>2.5</a:t>
                      </a:r>
                      <a:endParaRPr lang="ja-JP" altLang="en-US" sz="2000" b="0" dirty="0">
                        <a:solidFill>
                          <a:schemeClr val="tx1"/>
                        </a:solidFill>
                      </a:endParaRPr>
                    </a:p>
                  </a:txBody>
                  <a:tcPr anchor="ctr">
                    <a:lnL w="12700" cap="flat" cmpd="sng" algn="ctr">
                      <a:solidFill>
                        <a:schemeClr val="accent2">
                          <a:lumMod val="40000"/>
                          <a:lumOff val="60000"/>
                        </a:schemeClr>
                      </a:solidFill>
                      <a:prstDash val="solid"/>
                      <a:round/>
                      <a:headEnd type="none" w="med" len="med"/>
                      <a:tailEnd type="none" w="med" len="med"/>
                    </a:lnL>
                    <a:lnR w="12700" cap="flat" cmpd="sng" algn="ctr">
                      <a:solidFill>
                        <a:schemeClr val="accent2">
                          <a:lumMod val="40000"/>
                          <a:lumOff val="60000"/>
                        </a:schemeClr>
                      </a:solidFill>
                      <a:prstDash val="solid"/>
                      <a:round/>
                      <a:headEnd type="none" w="med" len="med"/>
                      <a:tailEnd type="none" w="med" len="med"/>
                    </a:lnR>
                  </a:tcPr>
                </a:tc>
                <a:extLst>
                  <a:ext uri="{0D108BD9-81ED-4DB2-BD59-A6C34878D82A}">
                    <a16:rowId xmlns:a16="http://schemas.microsoft.com/office/drawing/2014/main" val="10002"/>
                  </a:ext>
                </a:extLst>
              </a:tr>
              <a:tr h="524351">
                <a:tc>
                  <a:txBody>
                    <a:bodyPr/>
                    <a:lstStyle/>
                    <a:p>
                      <a:pPr algn="ctr"/>
                      <a:r>
                        <a:rPr kumimoji="1" lang="en-US" altLang="ja-JP" sz="2000" dirty="0">
                          <a:solidFill>
                            <a:schemeClr val="dk1"/>
                          </a:solidFill>
                        </a:rPr>
                        <a:t>16-25</a:t>
                      </a:r>
                      <a:endParaRPr kumimoji="1" lang="ja-JP" altLang="en-US" sz="2000" dirty="0">
                        <a:solidFill>
                          <a:schemeClr val="tx1"/>
                        </a:solidFill>
                      </a:endParaRPr>
                    </a:p>
                  </a:txBody>
                  <a:tcPr anchor="ctr">
                    <a:lnR w="12700" cap="flat" cmpd="sng" algn="ctr">
                      <a:solidFill>
                        <a:schemeClr val="accent2">
                          <a:lumMod val="40000"/>
                          <a:lumOff val="60000"/>
                        </a:schemeClr>
                      </a:solidFill>
                      <a:prstDash val="solid"/>
                      <a:round/>
                      <a:headEnd type="none" w="med" len="med"/>
                      <a:tailEnd type="none" w="med" len="med"/>
                    </a:lnR>
                  </a:tcPr>
                </a:tc>
                <a:tc>
                  <a:txBody>
                    <a:bodyPr/>
                    <a:lstStyle/>
                    <a:p>
                      <a:pPr algn="ctr"/>
                      <a:r>
                        <a:rPr lang="en-US" altLang="ja-JP" sz="2000" dirty="0"/>
                        <a:t>279 /</a:t>
                      </a:r>
                      <a:r>
                        <a:rPr lang="ja-JP" altLang="en-US" sz="2000" dirty="0"/>
                        <a:t> </a:t>
                      </a:r>
                      <a:r>
                        <a:rPr lang="en-US" altLang="ja-JP" sz="2000" dirty="0"/>
                        <a:t>241.4</a:t>
                      </a:r>
                      <a:endParaRPr lang="ja-JP" altLang="en-US" sz="2000" dirty="0"/>
                    </a:p>
                  </a:txBody>
                  <a:tcPr anchor="ctr">
                    <a:lnL w="12700" cap="flat" cmpd="sng" algn="ctr">
                      <a:solidFill>
                        <a:schemeClr val="accent2">
                          <a:lumMod val="40000"/>
                          <a:lumOff val="60000"/>
                        </a:schemeClr>
                      </a:solidFill>
                      <a:prstDash val="solid"/>
                      <a:round/>
                      <a:headEnd type="none" w="med" len="med"/>
                      <a:tailEnd type="none" w="med" len="med"/>
                    </a:lnL>
                    <a:lnR w="12700" cap="flat" cmpd="sng" algn="ctr">
                      <a:solidFill>
                        <a:schemeClr val="accent2">
                          <a:lumMod val="40000"/>
                          <a:lumOff val="60000"/>
                        </a:schemeClr>
                      </a:solidFill>
                      <a:prstDash val="solid"/>
                      <a:round/>
                      <a:headEnd type="none" w="med" len="med"/>
                      <a:tailEnd type="none" w="med" len="med"/>
                    </a:lnR>
                  </a:tcPr>
                </a:tc>
                <a:tc>
                  <a:txBody>
                    <a:bodyPr/>
                    <a:lstStyle/>
                    <a:p>
                      <a:pPr algn="ctr"/>
                      <a:r>
                        <a:rPr lang="en-US" altLang="ja-JP" sz="2000" b="0" dirty="0">
                          <a:solidFill>
                            <a:schemeClr val="tx1"/>
                          </a:solidFill>
                        </a:rPr>
                        <a:t>2.3</a:t>
                      </a:r>
                      <a:endParaRPr lang="ja-JP" altLang="en-US" sz="2000" b="0" dirty="0">
                        <a:solidFill>
                          <a:schemeClr val="tx1"/>
                        </a:solidFill>
                      </a:endParaRPr>
                    </a:p>
                  </a:txBody>
                  <a:tcPr anchor="ctr">
                    <a:lnL w="12700" cap="flat" cmpd="sng" algn="ctr">
                      <a:solidFill>
                        <a:schemeClr val="accent2">
                          <a:lumMod val="40000"/>
                          <a:lumOff val="60000"/>
                        </a:schemeClr>
                      </a:solidFill>
                      <a:prstDash val="solid"/>
                      <a:round/>
                      <a:headEnd type="none" w="med" len="med"/>
                      <a:tailEnd type="none" w="med" len="med"/>
                    </a:lnL>
                    <a:lnR w="12700" cap="flat" cmpd="sng" algn="ctr">
                      <a:solidFill>
                        <a:schemeClr val="accent2">
                          <a:lumMod val="40000"/>
                          <a:lumOff val="60000"/>
                        </a:schemeClr>
                      </a:solidFill>
                      <a:prstDash val="solid"/>
                      <a:round/>
                      <a:headEnd type="none" w="med" len="med"/>
                      <a:tailEnd type="none" w="med" len="med"/>
                    </a:lnR>
                  </a:tcPr>
                </a:tc>
                <a:extLst>
                  <a:ext uri="{0D108BD9-81ED-4DB2-BD59-A6C34878D82A}">
                    <a16:rowId xmlns:a16="http://schemas.microsoft.com/office/drawing/2014/main" val="10003"/>
                  </a:ext>
                </a:extLst>
              </a:tr>
              <a:tr h="524351">
                <a:tc>
                  <a:txBody>
                    <a:bodyPr/>
                    <a:lstStyle/>
                    <a:p>
                      <a:pPr algn="ctr"/>
                      <a:r>
                        <a:rPr kumimoji="1" lang="en-US" altLang="ja-JP" sz="2000" dirty="0"/>
                        <a:t>25-40</a:t>
                      </a:r>
                      <a:endParaRPr kumimoji="1" lang="ja-JP" altLang="en-US" sz="2000" dirty="0">
                        <a:solidFill>
                          <a:schemeClr val="tx1"/>
                        </a:solidFill>
                      </a:endParaRPr>
                    </a:p>
                  </a:txBody>
                  <a:tcPr anchor="ctr">
                    <a:lnR w="12700" cap="flat" cmpd="sng" algn="ctr">
                      <a:solidFill>
                        <a:schemeClr val="accent2">
                          <a:lumMod val="40000"/>
                          <a:lumOff val="60000"/>
                        </a:schemeClr>
                      </a:solidFill>
                      <a:prstDash val="solid"/>
                      <a:round/>
                      <a:headEnd type="none" w="med" len="med"/>
                      <a:tailEnd type="none" w="med" len="med"/>
                    </a:lnR>
                  </a:tcPr>
                </a:tc>
                <a:tc>
                  <a:txBody>
                    <a:bodyPr/>
                    <a:lstStyle/>
                    <a:p>
                      <a:pPr algn="ctr"/>
                      <a:r>
                        <a:rPr lang="en-US" altLang="ja-JP" sz="2000" dirty="0"/>
                        <a:t>123 /</a:t>
                      </a:r>
                      <a:r>
                        <a:rPr lang="ja-JP" altLang="en-US" sz="2000" dirty="0"/>
                        <a:t> </a:t>
                      </a:r>
                      <a:r>
                        <a:rPr lang="en-US" altLang="ja-JP" sz="2000" dirty="0"/>
                        <a:t>83.6</a:t>
                      </a:r>
                      <a:endParaRPr lang="ja-JP" altLang="en-US" sz="2000" dirty="0"/>
                    </a:p>
                  </a:txBody>
                  <a:tcPr anchor="ctr">
                    <a:lnL w="12700" cap="flat" cmpd="sng" algn="ctr">
                      <a:solidFill>
                        <a:schemeClr val="accent2">
                          <a:lumMod val="40000"/>
                          <a:lumOff val="60000"/>
                        </a:schemeClr>
                      </a:solidFill>
                      <a:prstDash val="solid"/>
                      <a:round/>
                      <a:headEnd type="none" w="med" len="med"/>
                      <a:tailEnd type="none" w="med" len="med"/>
                    </a:lnL>
                    <a:lnR w="12700" cap="flat" cmpd="sng" algn="ctr">
                      <a:solidFill>
                        <a:schemeClr val="accent2">
                          <a:lumMod val="40000"/>
                          <a:lumOff val="60000"/>
                        </a:schemeClr>
                      </a:solidFill>
                      <a:prstDash val="solid"/>
                      <a:round/>
                      <a:headEnd type="none" w="med" len="med"/>
                      <a:tailEnd type="none" w="med" len="med"/>
                    </a:lnR>
                  </a:tcPr>
                </a:tc>
                <a:tc>
                  <a:txBody>
                    <a:bodyPr/>
                    <a:lstStyle/>
                    <a:p>
                      <a:pPr algn="ctr"/>
                      <a:r>
                        <a:rPr lang="en-US" altLang="ja-JP" sz="2000" b="0" dirty="0">
                          <a:solidFill>
                            <a:schemeClr val="tx1"/>
                          </a:solidFill>
                        </a:rPr>
                        <a:t>3.9</a:t>
                      </a:r>
                      <a:endParaRPr lang="ja-JP" altLang="en-US" sz="2000" b="0" dirty="0">
                        <a:solidFill>
                          <a:schemeClr val="tx1"/>
                        </a:solidFill>
                      </a:endParaRPr>
                    </a:p>
                  </a:txBody>
                  <a:tcPr anchor="ctr">
                    <a:lnL w="12700" cap="flat" cmpd="sng" algn="ctr">
                      <a:solidFill>
                        <a:schemeClr val="accent2">
                          <a:lumMod val="40000"/>
                          <a:lumOff val="60000"/>
                        </a:schemeClr>
                      </a:solidFill>
                      <a:prstDash val="solid"/>
                      <a:round/>
                      <a:headEnd type="none" w="med" len="med"/>
                      <a:tailEnd type="none" w="med" len="med"/>
                    </a:lnL>
                    <a:lnR w="12700" cap="flat" cmpd="sng" algn="ctr">
                      <a:solidFill>
                        <a:schemeClr val="accent2">
                          <a:lumMod val="40000"/>
                          <a:lumOff val="60000"/>
                        </a:schemeClr>
                      </a:solidFill>
                      <a:prstDash val="solid"/>
                      <a:round/>
                      <a:headEnd type="none" w="med" len="med"/>
                      <a:tailEnd type="none" w="med" len="med"/>
                    </a:lnR>
                  </a:tcPr>
                </a:tc>
                <a:extLst>
                  <a:ext uri="{0D108BD9-81ED-4DB2-BD59-A6C34878D82A}">
                    <a16:rowId xmlns:a16="http://schemas.microsoft.com/office/drawing/2014/main" val="10004"/>
                  </a:ext>
                </a:extLst>
              </a:tr>
              <a:tr h="524351">
                <a:tc>
                  <a:txBody>
                    <a:bodyPr/>
                    <a:lstStyle/>
                    <a:p>
                      <a:pPr algn="ctr"/>
                      <a:r>
                        <a:rPr kumimoji="1" lang="en-US" altLang="ja-JP" sz="2000" dirty="0"/>
                        <a:t>40-63</a:t>
                      </a:r>
                      <a:endParaRPr kumimoji="1" lang="ja-JP" altLang="en-US" sz="2000" dirty="0"/>
                    </a:p>
                  </a:txBody>
                  <a:tcPr anchor="ctr">
                    <a:lnR w="12700" cap="flat" cmpd="sng" algn="ctr">
                      <a:solidFill>
                        <a:schemeClr val="accent2">
                          <a:lumMod val="40000"/>
                          <a:lumOff val="60000"/>
                        </a:schemeClr>
                      </a:solidFill>
                      <a:prstDash val="solid"/>
                      <a:round/>
                      <a:headEnd type="none" w="med" len="med"/>
                      <a:tailEnd type="none" w="med" len="med"/>
                    </a:lnR>
                  </a:tcPr>
                </a:tc>
                <a:tc>
                  <a:txBody>
                    <a:bodyPr/>
                    <a:lstStyle/>
                    <a:p>
                      <a:pPr algn="ctr"/>
                      <a:r>
                        <a:rPr lang="en-US" altLang="ja-JP" sz="2000" dirty="0"/>
                        <a:t>38  /</a:t>
                      </a:r>
                      <a:r>
                        <a:rPr lang="ja-JP" altLang="en-US" sz="2000" dirty="0"/>
                        <a:t> </a:t>
                      </a:r>
                      <a:r>
                        <a:rPr lang="en-US" altLang="ja-JP" sz="2000" dirty="0"/>
                        <a:t>19.6</a:t>
                      </a:r>
                      <a:endParaRPr lang="ja-JP" altLang="en-US" sz="2000" dirty="0"/>
                    </a:p>
                  </a:txBody>
                  <a:tcPr anchor="ctr">
                    <a:lnL w="12700" cap="flat" cmpd="sng" algn="ctr">
                      <a:solidFill>
                        <a:schemeClr val="accent2">
                          <a:lumMod val="40000"/>
                          <a:lumOff val="60000"/>
                        </a:schemeClr>
                      </a:solidFill>
                      <a:prstDash val="solid"/>
                      <a:round/>
                      <a:headEnd type="none" w="med" len="med"/>
                      <a:tailEnd type="none" w="med" len="med"/>
                    </a:lnL>
                    <a:lnR w="12700" cap="flat" cmpd="sng" algn="ctr">
                      <a:solidFill>
                        <a:schemeClr val="accent2">
                          <a:lumMod val="40000"/>
                          <a:lumOff val="60000"/>
                        </a:schemeClr>
                      </a:solidFill>
                      <a:prstDash val="solid"/>
                      <a:round/>
                      <a:headEnd type="none" w="med" len="med"/>
                      <a:tailEnd type="none" w="med" len="med"/>
                    </a:lnR>
                  </a:tcPr>
                </a:tc>
                <a:tc>
                  <a:txBody>
                    <a:bodyPr/>
                    <a:lstStyle/>
                    <a:p>
                      <a:pPr algn="ctr"/>
                      <a:r>
                        <a:rPr lang="en-US" altLang="ja-JP" sz="2000" b="0" dirty="0">
                          <a:solidFill>
                            <a:schemeClr val="tx1"/>
                          </a:solidFill>
                        </a:rPr>
                        <a:t>3.6</a:t>
                      </a:r>
                      <a:endParaRPr lang="ja-JP" altLang="en-US" sz="2000" b="0" dirty="0">
                        <a:solidFill>
                          <a:schemeClr val="tx1"/>
                        </a:solidFill>
                      </a:endParaRPr>
                    </a:p>
                  </a:txBody>
                  <a:tcPr anchor="ctr">
                    <a:lnL w="12700" cap="flat" cmpd="sng" algn="ctr">
                      <a:solidFill>
                        <a:schemeClr val="accent2">
                          <a:lumMod val="40000"/>
                          <a:lumOff val="60000"/>
                        </a:schemeClr>
                      </a:solidFill>
                      <a:prstDash val="solid"/>
                      <a:round/>
                      <a:headEnd type="none" w="med" len="med"/>
                      <a:tailEnd type="none" w="med" len="med"/>
                    </a:lnL>
                    <a:lnR w="12700" cap="flat" cmpd="sng" algn="ctr">
                      <a:solidFill>
                        <a:schemeClr val="accent2">
                          <a:lumMod val="40000"/>
                          <a:lumOff val="60000"/>
                        </a:schemeClr>
                      </a:solidFill>
                      <a:prstDash val="solid"/>
                      <a:round/>
                      <a:headEnd type="none" w="med" len="med"/>
                      <a:tailEnd type="none" w="med" len="med"/>
                    </a:lnR>
                  </a:tcPr>
                </a:tc>
                <a:extLst>
                  <a:ext uri="{0D108BD9-81ED-4DB2-BD59-A6C34878D82A}">
                    <a16:rowId xmlns:a16="http://schemas.microsoft.com/office/drawing/2014/main" val="10005"/>
                  </a:ext>
                </a:extLst>
              </a:tr>
              <a:tr h="524351">
                <a:tc>
                  <a:txBody>
                    <a:bodyPr/>
                    <a:lstStyle/>
                    <a:p>
                      <a:pPr algn="ctr"/>
                      <a:r>
                        <a:rPr kumimoji="1" lang="en-US" altLang="ja-JP" sz="2000" dirty="0"/>
                        <a:t>63-100</a:t>
                      </a:r>
                      <a:endParaRPr kumimoji="1" lang="ja-JP" altLang="en-US" sz="2000" dirty="0">
                        <a:solidFill>
                          <a:schemeClr val="tx1"/>
                        </a:solidFill>
                      </a:endParaRPr>
                    </a:p>
                  </a:txBody>
                  <a:tcPr anchor="ctr">
                    <a:lnR w="12700" cap="flat" cmpd="sng" algn="ctr">
                      <a:solidFill>
                        <a:schemeClr val="accent2">
                          <a:lumMod val="40000"/>
                          <a:lumOff val="60000"/>
                        </a:schemeClr>
                      </a:solidFill>
                      <a:prstDash val="solid"/>
                      <a:round/>
                      <a:headEnd type="none" w="med" len="med"/>
                      <a:tailEnd type="none" w="med" len="med"/>
                    </a:lnR>
                  </a:tcPr>
                </a:tc>
                <a:tc>
                  <a:txBody>
                    <a:bodyPr/>
                    <a:lstStyle/>
                    <a:p>
                      <a:pPr algn="ctr"/>
                      <a:r>
                        <a:rPr lang="en-US" altLang="ja-JP" sz="2000" dirty="0"/>
                        <a:t>20 / 4.8</a:t>
                      </a:r>
                      <a:endParaRPr lang="ja-JP" altLang="en-US" sz="2000" dirty="0"/>
                    </a:p>
                  </a:txBody>
                  <a:tcPr anchor="ctr">
                    <a:lnL w="12700" cap="flat" cmpd="sng" algn="ctr">
                      <a:solidFill>
                        <a:schemeClr val="accent2">
                          <a:lumMod val="40000"/>
                          <a:lumOff val="60000"/>
                        </a:schemeClr>
                      </a:solidFill>
                      <a:prstDash val="solid"/>
                      <a:round/>
                      <a:headEnd type="none" w="med" len="med"/>
                      <a:tailEnd type="none" w="med" len="med"/>
                    </a:lnL>
                    <a:lnR w="12700" cap="flat" cmpd="sng" algn="ctr">
                      <a:solidFill>
                        <a:schemeClr val="accent2">
                          <a:lumMod val="40000"/>
                          <a:lumOff val="60000"/>
                        </a:schemeClr>
                      </a:solidFill>
                      <a:prstDash val="solid"/>
                      <a:round/>
                      <a:headEnd type="none" w="med" len="med"/>
                      <a:tailEnd type="none" w="med" len="med"/>
                    </a:lnR>
                  </a:tcPr>
                </a:tc>
                <a:tc>
                  <a:txBody>
                    <a:bodyPr/>
                    <a:lstStyle/>
                    <a:p>
                      <a:pPr algn="ctr"/>
                      <a:r>
                        <a:rPr lang="en-US" altLang="ja-JP" sz="2000" b="0" dirty="0">
                          <a:solidFill>
                            <a:schemeClr val="tx1"/>
                          </a:solidFill>
                        </a:rPr>
                        <a:t>4.9</a:t>
                      </a:r>
                      <a:endParaRPr lang="ja-JP" altLang="en-US" sz="2000" b="0" dirty="0">
                        <a:solidFill>
                          <a:schemeClr val="tx1"/>
                        </a:solidFill>
                      </a:endParaRPr>
                    </a:p>
                  </a:txBody>
                  <a:tcPr anchor="ctr">
                    <a:lnL w="12700" cap="flat" cmpd="sng" algn="ctr">
                      <a:solidFill>
                        <a:schemeClr val="accent2">
                          <a:lumMod val="40000"/>
                          <a:lumOff val="60000"/>
                        </a:schemeClr>
                      </a:solidFill>
                      <a:prstDash val="solid"/>
                      <a:round/>
                      <a:headEnd type="none" w="med" len="med"/>
                      <a:tailEnd type="none" w="med" len="med"/>
                    </a:lnL>
                    <a:lnR w="12700" cap="flat" cmpd="sng" algn="ctr">
                      <a:solidFill>
                        <a:schemeClr val="accent2">
                          <a:lumMod val="40000"/>
                          <a:lumOff val="60000"/>
                        </a:schemeClr>
                      </a:solidFill>
                      <a:prstDash val="solid"/>
                      <a:round/>
                      <a:headEnd type="none" w="med" len="med"/>
                      <a:tailEnd type="none" w="med" len="med"/>
                    </a:lnR>
                  </a:tcPr>
                </a:tc>
                <a:extLst>
                  <a:ext uri="{0D108BD9-81ED-4DB2-BD59-A6C34878D82A}">
                    <a16:rowId xmlns:a16="http://schemas.microsoft.com/office/drawing/2014/main" val="10006"/>
                  </a:ext>
                </a:extLst>
              </a:tr>
              <a:tr h="524351">
                <a:tc>
                  <a:txBody>
                    <a:bodyPr/>
                    <a:lstStyle/>
                    <a:p>
                      <a:pPr algn="ctr"/>
                      <a:r>
                        <a:rPr kumimoji="1" lang="en-US" altLang="ja-JP" sz="2000" b="0" dirty="0">
                          <a:solidFill>
                            <a:schemeClr val="tx1"/>
                          </a:solidFill>
                        </a:rPr>
                        <a:t>100-158</a:t>
                      </a:r>
                      <a:endParaRPr kumimoji="1" lang="ja-JP" altLang="en-US" sz="2000" b="0" dirty="0">
                        <a:solidFill>
                          <a:schemeClr val="tx1"/>
                        </a:solidFill>
                      </a:endParaRPr>
                    </a:p>
                  </a:txBody>
                  <a:tcPr anchor="ctr">
                    <a:lnR w="12700" cap="flat" cmpd="sng" algn="ctr">
                      <a:solidFill>
                        <a:schemeClr val="accent2">
                          <a:lumMod val="40000"/>
                          <a:lumOff val="60000"/>
                        </a:schemeClr>
                      </a:solidFill>
                      <a:prstDash val="solid"/>
                      <a:round/>
                      <a:headEnd type="none" w="med" len="med"/>
                      <a:tailEnd type="none" w="med" len="med"/>
                    </a:lnR>
                  </a:tcPr>
                </a:tc>
                <a:tc>
                  <a:txBody>
                    <a:bodyPr/>
                    <a:lstStyle/>
                    <a:p>
                      <a:pPr algn="ctr"/>
                      <a:r>
                        <a:rPr lang="en-US" altLang="ja-JP" sz="2000" b="0" dirty="0">
                          <a:solidFill>
                            <a:srgbClr val="000000"/>
                          </a:solidFill>
                        </a:rPr>
                        <a:t>5 / 1.4</a:t>
                      </a:r>
                      <a:endParaRPr lang="ja-JP" altLang="en-US" sz="2000" b="0" dirty="0">
                        <a:solidFill>
                          <a:srgbClr val="000000"/>
                        </a:solidFill>
                      </a:endParaRPr>
                    </a:p>
                  </a:txBody>
                  <a:tcPr anchor="ctr">
                    <a:lnL w="12700" cap="flat" cmpd="sng" algn="ctr">
                      <a:solidFill>
                        <a:schemeClr val="accent2">
                          <a:lumMod val="40000"/>
                          <a:lumOff val="60000"/>
                        </a:schemeClr>
                      </a:solidFill>
                      <a:prstDash val="solid"/>
                      <a:round/>
                      <a:headEnd type="none" w="med" len="med"/>
                      <a:tailEnd type="none" w="med" len="med"/>
                    </a:lnL>
                    <a:lnR w="12700" cap="flat" cmpd="sng" algn="ctr">
                      <a:solidFill>
                        <a:schemeClr val="accent2">
                          <a:lumMod val="40000"/>
                          <a:lumOff val="60000"/>
                        </a:schemeClr>
                      </a:solidFill>
                      <a:prstDash val="solid"/>
                      <a:round/>
                      <a:headEnd type="none" w="med" len="med"/>
                      <a:tailEnd type="none" w="med" len="med"/>
                    </a:lnR>
                  </a:tcPr>
                </a:tc>
                <a:tc>
                  <a:txBody>
                    <a:bodyPr/>
                    <a:lstStyle/>
                    <a:p>
                      <a:pPr algn="ctr"/>
                      <a:r>
                        <a:rPr lang="en-US" altLang="ja-JP" sz="2000" b="0" dirty="0">
                          <a:solidFill>
                            <a:schemeClr val="tx1"/>
                          </a:solidFill>
                        </a:rPr>
                        <a:t>2.2</a:t>
                      </a:r>
                      <a:endParaRPr lang="ja-JP" altLang="en-US" sz="2000" b="0" dirty="0">
                        <a:solidFill>
                          <a:schemeClr val="tx1"/>
                        </a:solidFill>
                      </a:endParaRPr>
                    </a:p>
                  </a:txBody>
                  <a:tcPr anchor="ctr">
                    <a:lnL w="12700" cap="flat" cmpd="sng" algn="ctr">
                      <a:solidFill>
                        <a:schemeClr val="accent2">
                          <a:lumMod val="40000"/>
                          <a:lumOff val="60000"/>
                        </a:schemeClr>
                      </a:solidFill>
                      <a:prstDash val="solid"/>
                      <a:round/>
                      <a:headEnd type="none" w="med" len="med"/>
                      <a:tailEnd type="none" w="med" len="med"/>
                    </a:lnL>
                    <a:lnR w="12700" cap="flat" cmpd="sng" algn="ctr">
                      <a:solidFill>
                        <a:schemeClr val="accent2">
                          <a:lumMod val="40000"/>
                          <a:lumOff val="60000"/>
                        </a:schemeClr>
                      </a:solidFill>
                      <a:prstDash val="solid"/>
                      <a:round/>
                      <a:headEnd type="none" w="med" len="med"/>
                      <a:tailEnd type="none" w="med" len="med"/>
                    </a:lnR>
                  </a:tcPr>
                </a:tc>
                <a:extLst>
                  <a:ext uri="{0D108BD9-81ED-4DB2-BD59-A6C34878D82A}">
                    <a16:rowId xmlns:a16="http://schemas.microsoft.com/office/drawing/2014/main" val="10007"/>
                  </a:ext>
                </a:extLst>
              </a:tr>
              <a:tr h="524351">
                <a:tc>
                  <a:txBody>
                    <a:bodyPr/>
                    <a:lstStyle/>
                    <a:p>
                      <a:pPr algn="ctr"/>
                      <a:r>
                        <a:rPr kumimoji="1" lang="en-US" altLang="ja-JP" sz="2000" dirty="0"/>
                        <a:t>158-251</a:t>
                      </a:r>
                      <a:endParaRPr kumimoji="1" lang="ja-JP" altLang="en-US" sz="2000" dirty="0">
                        <a:solidFill>
                          <a:schemeClr val="tx1"/>
                        </a:solidFill>
                      </a:endParaRPr>
                    </a:p>
                  </a:txBody>
                  <a:tcPr anchor="ctr">
                    <a:lnR w="12700" cap="flat" cmpd="sng" algn="ctr">
                      <a:solidFill>
                        <a:schemeClr val="accent2">
                          <a:lumMod val="40000"/>
                          <a:lumOff val="60000"/>
                        </a:schemeClr>
                      </a:solidFill>
                      <a:prstDash val="solid"/>
                      <a:round/>
                      <a:headEnd type="none" w="med" len="med"/>
                      <a:tailEnd type="none" w="med" len="med"/>
                    </a:lnR>
                  </a:tcPr>
                </a:tc>
                <a:tc>
                  <a:txBody>
                    <a:bodyPr/>
                    <a:lstStyle/>
                    <a:p>
                      <a:pPr algn="ctr"/>
                      <a:r>
                        <a:rPr lang="en-US" altLang="ja-JP" sz="2000" dirty="0"/>
                        <a:t>1 / 0.9</a:t>
                      </a:r>
                      <a:endParaRPr lang="ja-JP" altLang="en-US" sz="2000" dirty="0"/>
                    </a:p>
                  </a:txBody>
                  <a:tcPr anchor="ctr">
                    <a:lnL w="12700" cap="flat" cmpd="sng" algn="ctr">
                      <a:solidFill>
                        <a:schemeClr val="accent2">
                          <a:lumMod val="40000"/>
                          <a:lumOff val="60000"/>
                        </a:schemeClr>
                      </a:solidFill>
                      <a:prstDash val="solid"/>
                      <a:round/>
                      <a:headEnd type="none" w="med" len="med"/>
                      <a:tailEnd type="none" w="med" len="med"/>
                    </a:lnL>
                    <a:lnR w="12700" cap="flat" cmpd="sng" algn="ctr">
                      <a:solidFill>
                        <a:schemeClr val="accent2">
                          <a:lumMod val="40000"/>
                          <a:lumOff val="60000"/>
                        </a:schemeClr>
                      </a:solidFill>
                      <a:prstDash val="solid"/>
                      <a:round/>
                      <a:headEnd type="none" w="med" len="med"/>
                      <a:tailEnd type="none" w="med" len="med"/>
                    </a:lnR>
                  </a:tcPr>
                </a:tc>
                <a:tc>
                  <a:txBody>
                    <a:bodyPr/>
                    <a:lstStyle/>
                    <a:p>
                      <a:pPr algn="ctr"/>
                      <a:r>
                        <a:rPr lang="en-US" altLang="ja-JP" sz="2000" dirty="0"/>
                        <a:t>-</a:t>
                      </a:r>
                      <a:endParaRPr lang="ja-JP" altLang="en-US" sz="2000" dirty="0"/>
                    </a:p>
                  </a:txBody>
                  <a:tcPr anchor="ctr">
                    <a:lnL w="12700" cap="flat" cmpd="sng" algn="ctr">
                      <a:solidFill>
                        <a:schemeClr val="accent2">
                          <a:lumMod val="40000"/>
                          <a:lumOff val="60000"/>
                        </a:schemeClr>
                      </a:solidFill>
                      <a:prstDash val="solid"/>
                      <a:round/>
                      <a:headEnd type="none" w="med" len="med"/>
                      <a:tailEnd type="none" w="med" len="med"/>
                    </a:lnL>
                    <a:lnR w="12700" cap="flat" cmpd="sng" algn="ctr">
                      <a:solidFill>
                        <a:schemeClr val="accent2">
                          <a:lumMod val="40000"/>
                          <a:lumOff val="60000"/>
                        </a:schemeClr>
                      </a:solidFill>
                      <a:prstDash val="solid"/>
                      <a:round/>
                      <a:headEnd type="none" w="med" len="med"/>
                      <a:tailEnd type="none" w="med" len="med"/>
                    </a:lnR>
                  </a:tcPr>
                </a:tc>
                <a:extLst>
                  <a:ext uri="{0D108BD9-81ED-4DB2-BD59-A6C34878D82A}">
                    <a16:rowId xmlns:a16="http://schemas.microsoft.com/office/drawing/2014/main" val="10008"/>
                  </a:ext>
                </a:extLst>
              </a:tr>
              <a:tr h="524351">
                <a:tc>
                  <a:txBody>
                    <a:bodyPr/>
                    <a:lstStyle/>
                    <a:p>
                      <a:pPr algn="ctr"/>
                      <a:r>
                        <a:rPr kumimoji="1" lang="en-US" altLang="ja-JP" sz="2000" dirty="0">
                          <a:solidFill>
                            <a:schemeClr val="tx1"/>
                          </a:solidFill>
                        </a:rPr>
                        <a:t>251-398</a:t>
                      </a:r>
                      <a:endParaRPr kumimoji="1" lang="ja-JP" altLang="en-US" sz="2000" dirty="0">
                        <a:solidFill>
                          <a:schemeClr val="tx1"/>
                        </a:solidFill>
                      </a:endParaRPr>
                    </a:p>
                  </a:txBody>
                  <a:tcPr anchor="ctr">
                    <a:lnR w="12700" cap="flat" cmpd="sng" algn="ctr">
                      <a:solidFill>
                        <a:schemeClr val="accent2">
                          <a:lumMod val="40000"/>
                          <a:lumOff val="60000"/>
                        </a:schemeClr>
                      </a:solidFill>
                      <a:prstDash val="solid"/>
                      <a:round/>
                      <a:headEnd type="none" w="med" len="med"/>
                      <a:tailEnd type="none" w="med" len="med"/>
                    </a:lnR>
                  </a:tcPr>
                </a:tc>
                <a:tc>
                  <a:txBody>
                    <a:bodyPr/>
                    <a:lstStyle/>
                    <a:p>
                      <a:pPr algn="ctr"/>
                      <a:r>
                        <a:rPr lang="en-US" altLang="ja-JP" sz="2000" dirty="0"/>
                        <a:t>0 / 0.2</a:t>
                      </a:r>
                      <a:endParaRPr lang="ja-JP" altLang="en-US" sz="2000" dirty="0"/>
                    </a:p>
                  </a:txBody>
                  <a:tcPr anchor="ctr">
                    <a:lnL w="12700" cap="flat" cmpd="sng" algn="ctr">
                      <a:solidFill>
                        <a:schemeClr val="accent2">
                          <a:lumMod val="40000"/>
                          <a:lumOff val="60000"/>
                        </a:schemeClr>
                      </a:solidFill>
                      <a:prstDash val="solid"/>
                      <a:round/>
                      <a:headEnd type="none" w="med" len="med"/>
                      <a:tailEnd type="none" w="med" len="med"/>
                    </a:lnL>
                    <a:lnR w="12700" cap="flat" cmpd="sng" algn="ctr">
                      <a:solidFill>
                        <a:schemeClr val="accent2">
                          <a:lumMod val="40000"/>
                          <a:lumOff val="60000"/>
                        </a:schemeClr>
                      </a:solidFill>
                      <a:prstDash val="solid"/>
                      <a:round/>
                      <a:headEnd type="none" w="med" len="med"/>
                      <a:tailEnd type="none" w="med" len="med"/>
                    </a:lnR>
                  </a:tcPr>
                </a:tc>
                <a:tc>
                  <a:txBody>
                    <a:bodyPr/>
                    <a:lstStyle/>
                    <a:p>
                      <a:pPr algn="ctr"/>
                      <a:r>
                        <a:rPr lang="en-US" altLang="ja-JP" sz="2000" dirty="0"/>
                        <a:t>-</a:t>
                      </a:r>
                      <a:endParaRPr lang="ja-JP" altLang="en-US" sz="2000" dirty="0"/>
                    </a:p>
                  </a:txBody>
                  <a:tcPr anchor="ctr">
                    <a:lnL w="12700" cap="flat" cmpd="sng" algn="ctr">
                      <a:solidFill>
                        <a:schemeClr val="accent2">
                          <a:lumMod val="40000"/>
                          <a:lumOff val="60000"/>
                        </a:schemeClr>
                      </a:solidFill>
                      <a:prstDash val="solid"/>
                      <a:round/>
                      <a:headEnd type="none" w="med" len="med"/>
                      <a:tailEnd type="none" w="med" len="med"/>
                    </a:lnL>
                    <a:lnR w="12700" cap="flat" cmpd="sng" algn="ctr">
                      <a:solidFill>
                        <a:schemeClr val="accent2">
                          <a:lumMod val="40000"/>
                          <a:lumOff val="60000"/>
                        </a:schemeClr>
                      </a:solidFill>
                      <a:prstDash val="solid"/>
                      <a:round/>
                      <a:headEnd type="none" w="med" len="med"/>
                      <a:tailEnd type="none" w="med" len="med"/>
                    </a:lnR>
                  </a:tcPr>
                </a:tc>
                <a:extLst>
                  <a:ext uri="{0D108BD9-81ED-4DB2-BD59-A6C34878D82A}">
                    <a16:rowId xmlns:a16="http://schemas.microsoft.com/office/drawing/2014/main" val="3901224313"/>
                  </a:ext>
                </a:extLst>
              </a:tr>
            </a:tbl>
          </a:graphicData>
        </a:graphic>
      </p:graphicFrame>
      <p:sp>
        <p:nvSpPr>
          <p:cNvPr id="5" name="テキスト ボックス 4">
            <a:extLst>
              <a:ext uri="{FF2B5EF4-FFF2-40B4-BE49-F238E27FC236}">
                <a16:creationId xmlns:a16="http://schemas.microsoft.com/office/drawing/2014/main" id="{7EFB243C-0310-2A4C-B06A-8EF60047EFA7}"/>
              </a:ext>
            </a:extLst>
          </p:cNvPr>
          <p:cNvSpPr txBox="1"/>
          <p:nvPr/>
        </p:nvSpPr>
        <p:spPr>
          <a:xfrm>
            <a:off x="3104148" y="54142"/>
            <a:ext cx="2597571" cy="477054"/>
          </a:xfrm>
          <a:prstGeom prst="rect">
            <a:avLst/>
          </a:prstGeom>
          <a:noFill/>
        </p:spPr>
        <p:txBody>
          <a:bodyPr wrap="none" rtlCol="0">
            <a:spAutoFit/>
          </a:bodyPr>
          <a:lstStyle/>
          <a:p>
            <a:r>
              <a:rPr kumimoji="1" lang="en-US" altLang="ja-JP" sz="2500" u="sng" dirty="0"/>
              <a:t>Number of events </a:t>
            </a:r>
            <a:endParaRPr kumimoji="1" lang="ja-JP" altLang="en-US" sz="2500" u="sng"/>
          </a:p>
        </p:txBody>
      </p:sp>
      <p:sp>
        <p:nvSpPr>
          <p:cNvPr id="6" name="テキスト ボックス 5">
            <a:extLst>
              <a:ext uri="{FF2B5EF4-FFF2-40B4-BE49-F238E27FC236}">
                <a16:creationId xmlns:a16="http://schemas.microsoft.com/office/drawing/2014/main" id="{F87E0AA4-8766-9441-8B3A-C01F04156BCB}"/>
              </a:ext>
            </a:extLst>
          </p:cNvPr>
          <p:cNvSpPr txBox="1"/>
          <p:nvPr/>
        </p:nvSpPr>
        <p:spPr>
          <a:xfrm>
            <a:off x="1443789" y="584189"/>
            <a:ext cx="1374543" cy="553998"/>
          </a:xfrm>
          <a:prstGeom prst="rect">
            <a:avLst/>
          </a:prstGeom>
          <a:noFill/>
        </p:spPr>
        <p:txBody>
          <a:bodyPr wrap="none" rtlCol="0">
            <a:spAutoFit/>
          </a:bodyPr>
          <a:lstStyle/>
          <a:p>
            <a:r>
              <a:rPr kumimoji="1" lang="en-US" altLang="ja-JP" sz="3000" dirty="0"/>
              <a:t>Integral</a:t>
            </a:r>
            <a:endParaRPr kumimoji="1" lang="ja-JP" altLang="en-US" sz="3000"/>
          </a:p>
        </p:txBody>
      </p:sp>
      <p:sp>
        <p:nvSpPr>
          <p:cNvPr id="7" name="テキスト ボックス 6">
            <a:extLst>
              <a:ext uri="{FF2B5EF4-FFF2-40B4-BE49-F238E27FC236}">
                <a16:creationId xmlns:a16="http://schemas.microsoft.com/office/drawing/2014/main" id="{81DA4E02-D72B-AE4F-8DEB-6296E7A6959E}"/>
              </a:ext>
            </a:extLst>
          </p:cNvPr>
          <p:cNvSpPr txBox="1"/>
          <p:nvPr/>
        </p:nvSpPr>
        <p:spPr>
          <a:xfrm>
            <a:off x="6132094" y="569097"/>
            <a:ext cx="1929182" cy="553998"/>
          </a:xfrm>
          <a:prstGeom prst="rect">
            <a:avLst/>
          </a:prstGeom>
          <a:noFill/>
        </p:spPr>
        <p:txBody>
          <a:bodyPr wrap="none" rtlCol="0">
            <a:spAutoFit/>
          </a:bodyPr>
          <a:lstStyle/>
          <a:p>
            <a:r>
              <a:rPr lang="en-US" altLang="ja-JP" sz="3000" dirty="0"/>
              <a:t>Differential</a:t>
            </a:r>
          </a:p>
        </p:txBody>
      </p:sp>
    </p:spTree>
    <p:extLst>
      <p:ext uri="{BB962C8B-B14F-4D97-AF65-F5344CB8AC3E}">
        <p14:creationId xmlns:p14="http://schemas.microsoft.com/office/powerpoint/2010/main" val="26719531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スクリーンショット 2019-05-29 17.23.5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357" y="2954116"/>
            <a:ext cx="8915830" cy="1766075"/>
          </a:xfrm>
          <a:prstGeom prst="rect">
            <a:avLst/>
          </a:prstGeom>
        </p:spPr>
      </p:pic>
      <p:sp>
        <p:nvSpPr>
          <p:cNvPr id="2" name="テキスト ボックス 1"/>
          <p:cNvSpPr txBox="1"/>
          <p:nvPr/>
        </p:nvSpPr>
        <p:spPr>
          <a:xfrm>
            <a:off x="0" y="570510"/>
            <a:ext cx="9144000" cy="553998"/>
          </a:xfrm>
          <a:prstGeom prst="rect">
            <a:avLst/>
          </a:prstGeom>
          <a:noFill/>
        </p:spPr>
        <p:txBody>
          <a:bodyPr wrap="square" rtlCol="0">
            <a:spAutoFit/>
          </a:bodyPr>
          <a:lstStyle/>
          <a:p>
            <a:pPr algn="ctr"/>
            <a:r>
              <a:rPr kumimoji="1" lang="en-US" altLang="ja-JP" sz="3000" u="sng" dirty="0"/>
              <a:t>ON</a:t>
            </a:r>
            <a:r>
              <a:rPr lang="en-US" altLang="ja-JP" sz="3000" u="sng" dirty="0"/>
              <a:t>-</a:t>
            </a:r>
            <a:r>
              <a:rPr kumimoji="1" lang="en-US" altLang="ja-JP" sz="3000" u="sng" dirty="0"/>
              <a:t>source</a:t>
            </a:r>
            <a:r>
              <a:rPr kumimoji="1" lang="ja-JP" altLang="en-US" sz="3000" u="sng" dirty="0"/>
              <a:t> </a:t>
            </a:r>
            <a:r>
              <a:rPr kumimoji="1" lang="en-US" altLang="ja-JP" sz="3000" u="sng" dirty="0"/>
              <a:t>event list &gt; 100 TeV</a:t>
            </a:r>
            <a:endParaRPr kumimoji="1" lang="ja-JP" altLang="en-US" sz="3000" u="sng" dirty="0"/>
          </a:p>
        </p:txBody>
      </p:sp>
      <p:sp>
        <p:nvSpPr>
          <p:cNvPr id="3" name="テキスト ボックス 2"/>
          <p:cNvSpPr txBox="1"/>
          <p:nvPr/>
        </p:nvSpPr>
        <p:spPr>
          <a:xfrm>
            <a:off x="-79929" y="2480878"/>
            <a:ext cx="9359904" cy="369332"/>
          </a:xfrm>
          <a:prstGeom prst="rect">
            <a:avLst/>
          </a:prstGeom>
          <a:noFill/>
          <a:ln>
            <a:solidFill>
              <a:srgbClr val="0000FF"/>
            </a:solidFill>
          </a:ln>
        </p:spPr>
        <p:txBody>
          <a:bodyPr wrap="square" rtlCol="0">
            <a:spAutoFit/>
          </a:bodyPr>
          <a:lstStyle/>
          <a:p>
            <a:r>
              <a:rPr kumimoji="1" lang="en-US" altLang="ja-JP" dirty="0"/>
              <a:t> </a:t>
            </a:r>
            <a:r>
              <a:rPr kumimoji="1" lang="en-US" altLang="ja-JP" sz="1700" dirty="0" err="1">
                <a:solidFill>
                  <a:srgbClr val="0000FF"/>
                </a:solidFill>
              </a:rPr>
              <a:t>Erec</a:t>
            </a:r>
            <a:r>
              <a:rPr kumimoji="1" lang="en-US" altLang="ja-JP" sz="1700" dirty="0">
                <a:solidFill>
                  <a:srgbClr val="0000FF"/>
                </a:solidFill>
              </a:rPr>
              <a:t> (TeV)            </a:t>
            </a:r>
            <a:r>
              <a:rPr kumimoji="1" lang="en-US" altLang="ja-JP" sz="1700" dirty="0">
                <a:solidFill>
                  <a:srgbClr val="0000FF"/>
                </a:solidFill>
                <a:latin typeface="Symbol" charset="2"/>
                <a:cs typeface="Symbol" charset="2"/>
              </a:rPr>
              <a:t>Sr</a:t>
            </a:r>
            <a:r>
              <a:rPr kumimoji="1" lang="en-US" altLang="ja-JP" sz="1700" dirty="0">
                <a:solidFill>
                  <a:srgbClr val="0000FF"/>
                </a:solidFill>
              </a:rPr>
              <a:t>                </a:t>
            </a:r>
            <a:r>
              <a:rPr lang="en-US" altLang="ja-JP" sz="1700" dirty="0">
                <a:solidFill>
                  <a:srgbClr val="0000FF"/>
                </a:solidFill>
              </a:rPr>
              <a:t>   </a:t>
            </a:r>
            <a:r>
              <a:rPr lang="en-US" altLang="ja-JP" sz="1700" dirty="0" err="1">
                <a:solidFill>
                  <a:srgbClr val="0000FF"/>
                </a:solidFill>
              </a:rPr>
              <a:t>zen</a:t>
            </a:r>
            <a:r>
              <a:rPr lang="en-US" altLang="ja-JP" sz="1700" dirty="0">
                <a:solidFill>
                  <a:srgbClr val="0000FF"/>
                </a:solidFill>
              </a:rPr>
              <a:t>(°)</a:t>
            </a:r>
            <a:r>
              <a:rPr kumimoji="1" lang="en-US" altLang="ja-JP" sz="1700" dirty="0">
                <a:solidFill>
                  <a:srgbClr val="0000FF"/>
                </a:solidFill>
              </a:rPr>
              <a:t>         core X(m)      core Y(m)             N</a:t>
            </a:r>
            <a:r>
              <a:rPr kumimoji="1" lang="en-US" altLang="ja-JP" sz="1700" dirty="0">
                <a:solidFill>
                  <a:srgbClr val="0000FF"/>
                </a:solidFill>
                <a:latin typeface="Symbol" charset="2"/>
                <a:cs typeface="Symbol" charset="2"/>
              </a:rPr>
              <a:t>m           </a:t>
            </a:r>
            <a:r>
              <a:rPr kumimoji="1" lang="en-US" altLang="ja-JP" sz="1700" dirty="0">
                <a:solidFill>
                  <a:srgbClr val="0000FF"/>
                </a:solidFill>
              </a:rPr>
              <a:t>   cut N</a:t>
            </a:r>
            <a:r>
              <a:rPr kumimoji="1" lang="en-US" altLang="ja-JP" sz="1700" dirty="0">
                <a:solidFill>
                  <a:srgbClr val="0000FF"/>
                </a:solidFill>
                <a:latin typeface="Symbol" charset="2"/>
                <a:cs typeface="Symbol" charset="2"/>
              </a:rPr>
              <a:t>m    </a:t>
            </a:r>
            <a:r>
              <a:rPr lang="en-US" altLang="ja-JP" sz="1700" dirty="0">
                <a:solidFill>
                  <a:srgbClr val="0000FF"/>
                </a:solidFill>
              </a:rPr>
              <a:t>N</a:t>
            </a:r>
            <a:r>
              <a:rPr lang="en-US" altLang="ja-JP" sz="1700" dirty="0">
                <a:solidFill>
                  <a:srgbClr val="0000FF"/>
                </a:solidFill>
                <a:latin typeface="Symbol" charset="2"/>
                <a:cs typeface="Symbol" charset="2"/>
              </a:rPr>
              <a:t>m</a:t>
            </a:r>
            <a:r>
              <a:rPr lang="en-US" altLang="ja-JP" sz="1700" dirty="0">
                <a:solidFill>
                  <a:srgbClr val="0000FF"/>
                </a:solidFill>
              </a:rPr>
              <a:t>/ cut </a:t>
            </a:r>
            <a:r>
              <a:rPr kumimoji="1" lang="en-US" altLang="ja-JP" sz="1700" dirty="0">
                <a:solidFill>
                  <a:srgbClr val="0000FF"/>
                </a:solidFill>
              </a:rPr>
              <a:t>          </a:t>
            </a:r>
            <a:endParaRPr kumimoji="1" lang="ja-JP" altLang="en-US" sz="1700" dirty="0">
              <a:solidFill>
                <a:srgbClr val="0000FF"/>
              </a:solidFill>
            </a:endParaRPr>
          </a:p>
        </p:txBody>
      </p:sp>
      <p:cxnSp>
        <p:nvCxnSpPr>
          <p:cNvPr id="7" name="直線コネクタ 6"/>
          <p:cNvCxnSpPr/>
          <p:nvPr/>
        </p:nvCxnSpPr>
        <p:spPr>
          <a:xfrm flipH="1">
            <a:off x="-9448" y="3228126"/>
            <a:ext cx="9143999" cy="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直線コネクタ 8"/>
          <p:cNvCxnSpPr/>
          <p:nvPr/>
        </p:nvCxnSpPr>
        <p:spPr>
          <a:xfrm flipH="1">
            <a:off x="3339" y="4091237"/>
            <a:ext cx="9143999" cy="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 name="直線コネクタ 10"/>
          <p:cNvCxnSpPr/>
          <p:nvPr/>
        </p:nvCxnSpPr>
        <p:spPr>
          <a:xfrm flipH="1">
            <a:off x="18447" y="4724201"/>
            <a:ext cx="9143999" cy="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4" name="スライド番号プレースホルダー 3"/>
          <p:cNvSpPr>
            <a:spLocks noGrp="1"/>
          </p:cNvSpPr>
          <p:nvPr>
            <p:ph type="sldNum" sz="quarter" idx="12"/>
          </p:nvPr>
        </p:nvSpPr>
        <p:spPr/>
        <p:txBody>
          <a:bodyPr/>
          <a:lstStyle/>
          <a:p>
            <a:fld id="{2F54A0B4-B32B-7646-B994-C3B8E00FDB48}" type="slidenum">
              <a:rPr kumimoji="1" lang="ja-JP" altLang="en-US" smtClean="0"/>
              <a:t>39</a:t>
            </a:fld>
            <a:endParaRPr kumimoji="1" lang="ja-JP" altLang="en-US"/>
          </a:p>
        </p:txBody>
      </p:sp>
      <p:sp>
        <p:nvSpPr>
          <p:cNvPr id="5" name="テキスト ボックス 4"/>
          <p:cNvSpPr txBox="1"/>
          <p:nvPr/>
        </p:nvSpPr>
        <p:spPr>
          <a:xfrm>
            <a:off x="7719355" y="1225516"/>
            <a:ext cx="1054420" cy="707886"/>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altLang="ja-JP" sz="2000" dirty="0"/>
              <a:t>ON = 6</a:t>
            </a:r>
          </a:p>
          <a:p>
            <a:r>
              <a:rPr lang="en-US" altLang="ja-JP" sz="2000" dirty="0"/>
              <a:t>BG = 2.5</a:t>
            </a:r>
            <a:endParaRPr kumimoji="1" lang="ja-JP" altLang="en-US" sz="2000" dirty="0"/>
          </a:p>
        </p:txBody>
      </p:sp>
      <p:sp>
        <p:nvSpPr>
          <p:cNvPr id="6" name="テキスト ボックス 5"/>
          <p:cNvSpPr txBox="1"/>
          <p:nvPr/>
        </p:nvSpPr>
        <p:spPr>
          <a:xfrm>
            <a:off x="824803" y="2777935"/>
            <a:ext cx="282161" cy="323165"/>
          </a:xfrm>
          <a:prstGeom prst="rect">
            <a:avLst/>
          </a:prstGeom>
          <a:noFill/>
        </p:spPr>
        <p:txBody>
          <a:bodyPr wrap="none" rtlCol="0">
            <a:spAutoFit/>
          </a:bodyPr>
          <a:lstStyle/>
          <a:p>
            <a:r>
              <a:rPr kumimoji="1" lang="en-US" altLang="ja-JP" sz="1500" b="1" dirty="0">
                <a:solidFill>
                  <a:schemeClr val="accent6"/>
                </a:solidFill>
              </a:rPr>
              <a:t>1</a:t>
            </a:r>
            <a:endParaRPr kumimoji="1" lang="ja-JP" altLang="en-US" sz="1500" b="1" dirty="0">
              <a:solidFill>
                <a:schemeClr val="accent6"/>
              </a:solidFill>
            </a:endParaRPr>
          </a:p>
        </p:txBody>
      </p:sp>
      <p:sp>
        <p:nvSpPr>
          <p:cNvPr id="12" name="テキスト ボックス 11"/>
          <p:cNvSpPr txBox="1"/>
          <p:nvPr/>
        </p:nvSpPr>
        <p:spPr>
          <a:xfrm>
            <a:off x="838522" y="3120109"/>
            <a:ext cx="282161" cy="323165"/>
          </a:xfrm>
          <a:prstGeom prst="rect">
            <a:avLst/>
          </a:prstGeom>
          <a:noFill/>
        </p:spPr>
        <p:txBody>
          <a:bodyPr wrap="none" rtlCol="0">
            <a:spAutoFit/>
          </a:bodyPr>
          <a:lstStyle/>
          <a:p>
            <a:r>
              <a:rPr lang="en-US" altLang="ja-JP" sz="1500" b="1" dirty="0">
                <a:solidFill>
                  <a:schemeClr val="accent6"/>
                </a:solidFill>
              </a:rPr>
              <a:t>2</a:t>
            </a:r>
            <a:endParaRPr kumimoji="1" lang="ja-JP" altLang="en-US" sz="1500" b="1" dirty="0">
              <a:solidFill>
                <a:schemeClr val="accent6"/>
              </a:solidFill>
            </a:endParaRPr>
          </a:p>
        </p:txBody>
      </p:sp>
      <p:sp>
        <p:nvSpPr>
          <p:cNvPr id="13" name="テキスト ボックス 12"/>
          <p:cNvSpPr txBox="1"/>
          <p:nvPr/>
        </p:nvSpPr>
        <p:spPr>
          <a:xfrm>
            <a:off x="824803" y="3439548"/>
            <a:ext cx="282161" cy="323165"/>
          </a:xfrm>
          <a:prstGeom prst="rect">
            <a:avLst/>
          </a:prstGeom>
          <a:noFill/>
        </p:spPr>
        <p:txBody>
          <a:bodyPr wrap="none" rtlCol="0">
            <a:spAutoFit/>
          </a:bodyPr>
          <a:lstStyle/>
          <a:p>
            <a:r>
              <a:rPr lang="en-US" altLang="ja-JP" sz="1500" b="1" dirty="0">
                <a:solidFill>
                  <a:schemeClr val="accent6"/>
                </a:solidFill>
              </a:rPr>
              <a:t>3</a:t>
            </a:r>
            <a:endParaRPr kumimoji="1" lang="ja-JP" altLang="en-US" sz="1500" b="1" dirty="0">
              <a:solidFill>
                <a:schemeClr val="accent6"/>
              </a:solidFill>
            </a:endParaRPr>
          </a:p>
        </p:txBody>
      </p:sp>
      <p:sp>
        <p:nvSpPr>
          <p:cNvPr id="14" name="テキスト ボックス 13"/>
          <p:cNvSpPr txBox="1"/>
          <p:nvPr/>
        </p:nvSpPr>
        <p:spPr>
          <a:xfrm>
            <a:off x="838522" y="3725889"/>
            <a:ext cx="282161" cy="323165"/>
          </a:xfrm>
          <a:prstGeom prst="rect">
            <a:avLst/>
          </a:prstGeom>
          <a:noFill/>
        </p:spPr>
        <p:txBody>
          <a:bodyPr wrap="none" rtlCol="0">
            <a:spAutoFit/>
          </a:bodyPr>
          <a:lstStyle/>
          <a:p>
            <a:r>
              <a:rPr lang="en-US" altLang="ja-JP" sz="1500" b="1" dirty="0">
                <a:solidFill>
                  <a:schemeClr val="accent6"/>
                </a:solidFill>
              </a:rPr>
              <a:t>4</a:t>
            </a:r>
            <a:endParaRPr kumimoji="1" lang="ja-JP" altLang="en-US" sz="1500" b="1" dirty="0">
              <a:solidFill>
                <a:schemeClr val="accent6"/>
              </a:solidFill>
            </a:endParaRPr>
          </a:p>
        </p:txBody>
      </p:sp>
      <p:sp>
        <p:nvSpPr>
          <p:cNvPr id="15" name="テキスト ボックス 14"/>
          <p:cNvSpPr txBox="1"/>
          <p:nvPr/>
        </p:nvSpPr>
        <p:spPr>
          <a:xfrm>
            <a:off x="831223" y="4012559"/>
            <a:ext cx="282161" cy="323165"/>
          </a:xfrm>
          <a:prstGeom prst="rect">
            <a:avLst/>
          </a:prstGeom>
          <a:noFill/>
        </p:spPr>
        <p:txBody>
          <a:bodyPr wrap="none" rtlCol="0">
            <a:spAutoFit/>
          </a:bodyPr>
          <a:lstStyle/>
          <a:p>
            <a:r>
              <a:rPr lang="en-US" altLang="ja-JP" sz="1500" b="1" dirty="0">
                <a:solidFill>
                  <a:schemeClr val="accent6"/>
                </a:solidFill>
              </a:rPr>
              <a:t>5</a:t>
            </a:r>
            <a:endParaRPr kumimoji="1" lang="ja-JP" altLang="en-US" sz="1500" b="1" dirty="0">
              <a:solidFill>
                <a:schemeClr val="accent6"/>
              </a:solidFill>
            </a:endParaRPr>
          </a:p>
        </p:txBody>
      </p:sp>
      <p:sp>
        <p:nvSpPr>
          <p:cNvPr id="16" name="テキスト ボックス 15"/>
          <p:cNvSpPr txBox="1"/>
          <p:nvPr/>
        </p:nvSpPr>
        <p:spPr>
          <a:xfrm>
            <a:off x="838522" y="4299229"/>
            <a:ext cx="282161" cy="323165"/>
          </a:xfrm>
          <a:prstGeom prst="rect">
            <a:avLst/>
          </a:prstGeom>
          <a:noFill/>
        </p:spPr>
        <p:txBody>
          <a:bodyPr wrap="none" rtlCol="0">
            <a:spAutoFit/>
          </a:bodyPr>
          <a:lstStyle/>
          <a:p>
            <a:r>
              <a:rPr lang="en-US" altLang="ja-JP" sz="1500" b="1" dirty="0">
                <a:solidFill>
                  <a:schemeClr val="accent6"/>
                </a:solidFill>
              </a:rPr>
              <a:t>6</a:t>
            </a:r>
            <a:endParaRPr kumimoji="1" lang="ja-JP" altLang="en-US" sz="1500" b="1" dirty="0">
              <a:solidFill>
                <a:schemeClr val="accent6"/>
              </a:solidFill>
            </a:endParaRPr>
          </a:p>
        </p:txBody>
      </p:sp>
    </p:spTree>
    <p:extLst>
      <p:ext uri="{BB962C8B-B14F-4D97-AF65-F5344CB8AC3E}">
        <p14:creationId xmlns:p14="http://schemas.microsoft.com/office/powerpoint/2010/main" val="1407617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7" name="Picture 17"/>
          <p:cNvPicPr>
            <a:picLocks noChangeAspect="1" noChangeArrowheads="1"/>
          </p:cNvPicPr>
          <p:nvPr/>
        </p:nvPicPr>
        <p:blipFill>
          <a:blip r:embed="rId4" cstate="print"/>
          <a:srcRect/>
          <a:stretch>
            <a:fillRect/>
          </a:stretch>
        </p:blipFill>
        <p:spPr bwMode="auto">
          <a:xfrm>
            <a:off x="5436096" y="1960885"/>
            <a:ext cx="3716337" cy="5716587"/>
          </a:xfrm>
          <a:prstGeom prst="rect">
            <a:avLst/>
          </a:prstGeom>
          <a:noFill/>
          <a:ln w="9525">
            <a:noFill/>
            <a:miter lim="800000"/>
            <a:headEnd/>
            <a:tailEnd/>
          </a:ln>
          <a:effectLst/>
        </p:spPr>
      </p:pic>
      <p:pic>
        <p:nvPicPr>
          <p:cNvPr id="71695" name="Picture 9"/>
          <p:cNvPicPr>
            <a:picLocks noChangeAspect="1" noChangeArrowheads="1"/>
          </p:cNvPicPr>
          <p:nvPr/>
        </p:nvPicPr>
        <p:blipFill>
          <a:blip r:embed="rId5" cstate="print"/>
          <a:srcRect/>
          <a:stretch>
            <a:fillRect/>
          </a:stretch>
        </p:blipFill>
        <p:spPr bwMode="auto">
          <a:xfrm>
            <a:off x="-15876" y="1000"/>
            <a:ext cx="9180513" cy="2543589"/>
          </a:xfrm>
          <a:prstGeom prst="rect">
            <a:avLst/>
          </a:prstGeom>
          <a:noFill/>
          <a:ln w="25400">
            <a:noFill/>
            <a:miter lim="800000"/>
            <a:headEnd/>
            <a:tailEnd/>
          </a:ln>
        </p:spPr>
      </p:pic>
      <p:sp>
        <p:nvSpPr>
          <p:cNvPr id="71687" name="Text Box 7"/>
          <p:cNvSpPr txBox="1">
            <a:spLocks noChangeArrowheads="1"/>
          </p:cNvSpPr>
          <p:nvPr/>
        </p:nvSpPr>
        <p:spPr bwMode="auto">
          <a:xfrm>
            <a:off x="0" y="76200"/>
            <a:ext cx="9144000" cy="584775"/>
          </a:xfrm>
          <a:prstGeom prst="rect">
            <a:avLst/>
          </a:prstGeom>
          <a:noFill/>
          <a:ln w="9525">
            <a:noFill/>
            <a:miter lim="800000"/>
            <a:headEnd/>
            <a:tailEnd/>
          </a:ln>
          <a:effectLst/>
        </p:spPr>
        <p:txBody>
          <a:bodyPr>
            <a:spAutoFit/>
          </a:bodyPr>
          <a:lstStyle/>
          <a:p>
            <a:pPr algn="ctr"/>
            <a:r>
              <a:rPr lang="en-US" altLang="ja-JP" sz="3200" b="1" dirty="0">
                <a:solidFill>
                  <a:schemeClr val="bg1"/>
                </a:solidFill>
                <a:latin typeface="Hiragino Kaku Gothic Std W8" panose="020B0800000000000000" pitchFamily="34" charset="-128"/>
                <a:ea typeface="Hiragino Kaku Gothic Std W8" panose="020B0800000000000000" pitchFamily="34" charset="-128"/>
                <a:cs typeface="Hiragino Kaku Gothic Pro W6" charset="-128"/>
              </a:rPr>
              <a:t>Tibet Air Shower Array</a:t>
            </a:r>
          </a:p>
        </p:txBody>
      </p:sp>
      <p:sp>
        <p:nvSpPr>
          <p:cNvPr id="71691" name="Line 11"/>
          <p:cNvSpPr>
            <a:spLocks noChangeShapeType="1"/>
          </p:cNvSpPr>
          <p:nvPr/>
        </p:nvSpPr>
        <p:spPr bwMode="auto">
          <a:xfrm flipH="1" flipV="1">
            <a:off x="6948264" y="1853332"/>
            <a:ext cx="976534" cy="978766"/>
          </a:xfrm>
          <a:prstGeom prst="line">
            <a:avLst/>
          </a:prstGeom>
          <a:noFill/>
          <a:ln w="38100">
            <a:solidFill>
              <a:schemeClr val="bg1"/>
            </a:solidFill>
            <a:round/>
            <a:headEnd/>
            <a:tailEnd type="triangle" w="med" len="med"/>
          </a:ln>
          <a:effectLst/>
        </p:spPr>
        <p:txBody>
          <a:bodyPr wrap="none"/>
          <a:lstStyle/>
          <a:p>
            <a:endParaRPr lang="ja-JP" altLang="en-US"/>
          </a:p>
        </p:txBody>
      </p:sp>
      <p:sp>
        <p:nvSpPr>
          <p:cNvPr id="2" name="正方形/長方形 1"/>
          <p:cNvSpPr/>
          <p:nvPr/>
        </p:nvSpPr>
        <p:spPr>
          <a:xfrm>
            <a:off x="6732240" y="2708920"/>
            <a:ext cx="1872208" cy="504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aphicFrame>
        <p:nvGraphicFramePr>
          <p:cNvPr id="306176" name="Object 0"/>
          <p:cNvGraphicFramePr>
            <a:graphicFrameLocks noChangeAspect="1"/>
          </p:cNvGraphicFramePr>
          <p:nvPr/>
        </p:nvGraphicFramePr>
        <p:xfrm>
          <a:off x="7396187" y="2269505"/>
          <a:ext cx="1751104" cy="2160240"/>
        </p:xfrm>
        <a:graphic>
          <a:graphicData uri="http://schemas.openxmlformats.org/presentationml/2006/ole">
            <mc:AlternateContent xmlns:mc="http://schemas.openxmlformats.org/markup-compatibility/2006">
              <mc:Choice xmlns:v="urn:schemas-microsoft-com:vml" Requires="v">
                <p:oleObj spid="_x0000_s2133" name="Photo Editor ｲﾒｰｼﾞ" r:id="rId6" imgW="4390476" imgH="5409524" progId="">
                  <p:embed/>
                </p:oleObj>
              </mc:Choice>
              <mc:Fallback>
                <p:oleObj name="Photo Editor ｲﾒｰｼﾞ" r:id="rId6" imgW="4390476" imgH="5409524" progId="">
                  <p:embed/>
                  <p:pic>
                    <p:nvPicPr>
                      <p:cNvPr id="306176" name="Object 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6187" y="2269505"/>
                        <a:ext cx="1751104" cy="2160240"/>
                      </a:xfrm>
                      <a:prstGeom prst="rect">
                        <a:avLst/>
                      </a:prstGeom>
                      <a:noFill/>
                      <a:ln w="9525">
                        <a:solidFill>
                          <a:schemeClr val="bg2"/>
                        </a:solidFill>
                        <a:miter lim="800000"/>
                        <a:headEnd/>
                        <a:tailEnd/>
                      </a:ln>
                      <a:effectLst/>
                    </p:spPr>
                  </p:pic>
                </p:oleObj>
              </mc:Fallback>
            </mc:AlternateContent>
          </a:graphicData>
        </a:graphic>
      </p:graphicFrame>
      <p:sp>
        <p:nvSpPr>
          <p:cNvPr id="3" name="スライド番号プレースホルダー 2"/>
          <p:cNvSpPr>
            <a:spLocks noGrp="1"/>
          </p:cNvSpPr>
          <p:nvPr>
            <p:ph type="sldNum" sz="quarter" idx="12"/>
          </p:nvPr>
        </p:nvSpPr>
        <p:spPr/>
        <p:txBody>
          <a:bodyPr/>
          <a:lstStyle/>
          <a:p>
            <a:fld id="{92C1A522-A00F-498A-86C5-0A93F639EEE9}" type="slidenum">
              <a:rPr lang="ja-JP" altLang="en-US" smtClean="0">
                <a:solidFill>
                  <a:prstClr val="black">
                    <a:tint val="75000"/>
                  </a:prstClr>
                </a:solidFill>
              </a:rPr>
              <a:pPr/>
              <a:t>4</a:t>
            </a:fld>
            <a:endParaRPr lang="ja-JP" altLang="en-US">
              <a:solidFill>
                <a:prstClr val="black">
                  <a:tint val="75000"/>
                </a:prstClr>
              </a:solidFill>
            </a:endParaRPr>
          </a:p>
        </p:txBody>
      </p:sp>
      <p:sp>
        <p:nvSpPr>
          <p:cNvPr id="10" name="Text Box 8"/>
          <p:cNvSpPr txBox="1">
            <a:spLocks noChangeArrowheads="1"/>
          </p:cNvSpPr>
          <p:nvPr/>
        </p:nvSpPr>
        <p:spPr bwMode="auto">
          <a:xfrm>
            <a:off x="-26042" y="2616794"/>
            <a:ext cx="8077200" cy="32008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buFont typeface="Wingdings" charset="2"/>
              <a:buChar char="p"/>
            </a:pPr>
            <a:r>
              <a:rPr lang="en-US" altLang="ja-JP" dirty="0">
                <a:solidFill>
                  <a:schemeClr val="tx2"/>
                </a:solidFill>
                <a:latin typeface="Hiragino Sans W3" charset="-128"/>
                <a:ea typeface="Hiragino Sans W3" charset="-128"/>
                <a:cs typeface="Hiragino Sans W3" charset="-128"/>
              </a:rPr>
              <a:t> </a:t>
            </a:r>
            <a:r>
              <a:rPr lang="en-US" altLang="ja-JP" dirty="0">
                <a:latin typeface="Hiragino Sans W3" charset="-128"/>
                <a:ea typeface="Hiragino Sans W3" charset="-128"/>
                <a:cs typeface="Hiragino Sans W3" charset="-128"/>
              </a:rPr>
              <a:t>Tibet, China</a:t>
            </a:r>
            <a:r>
              <a:rPr lang="ja-JP" altLang="en-US" dirty="0">
                <a:latin typeface="Hiragino Sans W3" charset="-128"/>
                <a:ea typeface="Hiragino Sans W3" charset="-128"/>
                <a:cs typeface="Hiragino Sans W3" charset="-128"/>
              </a:rPr>
              <a:t> </a:t>
            </a:r>
            <a:r>
              <a:rPr lang="en-US" altLang="ja-JP" dirty="0">
                <a:latin typeface="Hiragino Sans W3" charset="-128"/>
                <a:ea typeface="Hiragino Sans W3" charset="-128"/>
                <a:cs typeface="Hiragino Sans W3" charset="-128"/>
              </a:rPr>
              <a:t>(90.522</a:t>
            </a:r>
            <a:r>
              <a:rPr lang="en-US" altLang="ja-JP" baseline="50000" dirty="0">
                <a:latin typeface="Hiragino Sans W3" charset="-128"/>
                <a:ea typeface="Hiragino Sans W3" charset="-128"/>
                <a:cs typeface="Hiragino Sans W3" charset="-128"/>
              </a:rPr>
              <a:t>o</a:t>
            </a:r>
            <a:r>
              <a:rPr lang="en-US" altLang="ja-JP" dirty="0">
                <a:latin typeface="Hiragino Sans W3" charset="-128"/>
                <a:ea typeface="Hiragino Sans W3" charset="-128"/>
                <a:cs typeface="Hiragino Sans W3" charset="-128"/>
              </a:rPr>
              <a:t>E, 30.102</a:t>
            </a:r>
            <a:r>
              <a:rPr lang="en-US" altLang="ja-JP" baseline="40000" dirty="0">
                <a:latin typeface="Hiragino Sans W3" charset="-128"/>
                <a:ea typeface="Hiragino Sans W3" charset="-128"/>
                <a:cs typeface="Hiragino Sans W3" charset="-128"/>
              </a:rPr>
              <a:t>o</a:t>
            </a:r>
            <a:r>
              <a:rPr lang="en-US" altLang="ja-JP" dirty="0">
                <a:latin typeface="Hiragino Sans W3" charset="-128"/>
                <a:ea typeface="Hiragino Sans W3" charset="-128"/>
                <a:cs typeface="Hiragino Sans W3" charset="-128"/>
              </a:rPr>
              <a:t>N) 4,300 m </a:t>
            </a:r>
            <a:r>
              <a:rPr lang="en-US" altLang="ja-JP" dirty="0" err="1">
                <a:latin typeface="Hiragino Sans W3" charset="-128"/>
                <a:ea typeface="Hiragino Sans W3" charset="-128"/>
                <a:cs typeface="Hiragino Sans W3" charset="-128"/>
              </a:rPr>
              <a:t>a.s.l</a:t>
            </a:r>
            <a:r>
              <a:rPr lang="en-US" altLang="ja-JP" dirty="0">
                <a:latin typeface="Hiragino Sans W3" charset="-128"/>
                <a:ea typeface="Hiragino Sans W3" charset="-128"/>
                <a:cs typeface="Hiragino Sans W3" charset="-128"/>
              </a:rPr>
              <a:t>.</a:t>
            </a:r>
          </a:p>
          <a:p>
            <a:pPr>
              <a:buFont typeface="Wingdings" charset="2"/>
              <a:buNone/>
            </a:pPr>
            <a:endParaRPr lang="en-US" altLang="ja-JP" u="sng" dirty="0">
              <a:latin typeface="Hiragino Sans W3" charset="-128"/>
              <a:ea typeface="Hiragino Sans W3" charset="-128"/>
              <a:cs typeface="Hiragino Sans W3" charset="-128"/>
            </a:endParaRPr>
          </a:p>
          <a:p>
            <a:pPr>
              <a:buFont typeface="Wingdings" charset="2"/>
              <a:buChar char="p"/>
            </a:pPr>
            <a:r>
              <a:rPr lang="en-US" altLang="ja-JP" dirty="0">
                <a:latin typeface="Hiragino Sans W3" charset="-128"/>
                <a:ea typeface="Hiragino Sans W3" charset="-128"/>
                <a:cs typeface="Hiragino Sans W3" charset="-128"/>
              </a:rPr>
              <a:t> scintillation counters	 0.5 m</a:t>
            </a:r>
            <a:r>
              <a:rPr lang="en-US" altLang="ja-JP" baseline="30000" dirty="0">
                <a:latin typeface="Hiragino Sans W3" charset="-128"/>
                <a:ea typeface="Hiragino Sans W3" charset="-128"/>
                <a:cs typeface="Hiragino Sans W3" charset="-128"/>
              </a:rPr>
              <a:t>2</a:t>
            </a:r>
            <a:r>
              <a:rPr lang="en-US" altLang="ja-JP" dirty="0">
                <a:latin typeface="Hiragino Sans W3" charset="-128"/>
                <a:ea typeface="Hiragino Sans W3" charset="-128"/>
                <a:cs typeface="Hiragino Sans W3" charset="-128"/>
              </a:rPr>
              <a:t> x 597</a:t>
            </a:r>
          </a:p>
          <a:p>
            <a:pPr>
              <a:buFont typeface="Wingdings" charset="2"/>
              <a:buChar char="p"/>
            </a:pPr>
            <a:r>
              <a:rPr lang="en-US" altLang="ja-JP" dirty="0">
                <a:latin typeface="Hiragino Sans W3" charset="-128"/>
                <a:ea typeface="Hiragino Sans W3" charset="-128"/>
                <a:cs typeface="Hiragino Sans W3" charset="-128"/>
              </a:rPr>
              <a:t> area</a:t>
            </a:r>
            <a:r>
              <a:rPr lang="ja-JP" altLang="en-US">
                <a:latin typeface="Hiragino Sans W3" charset="-128"/>
                <a:ea typeface="Hiragino Sans W3" charset="-128"/>
                <a:cs typeface="Hiragino Sans W3" charset="-128"/>
              </a:rPr>
              <a:t>　　</a:t>
            </a:r>
            <a:r>
              <a:rPr lang="en-US" altLang="ja-JP" dirty="0">
                <a:latin typeface="Hiragino Sans W3" charset="-128"/>
                <a:ea typeface="Hiragino Sans W3" charset="-128"/>
                <a:cs typeface="Hiragino Sans W3" charset="-128"/>
              </a:rPr>
              <a:t>                  </a:t>
            </a:r>
            <a:r>
              <a:rPr lang="ja-JP" altLang="en-US">
                <a:latin typeface="Hiragino Sans W3" charset="-128"/>
                <a:ea typeface="Hiragino Sans W3" charset="-128"/>
                <a:cs typeface="Hiragino Sans W3" charset="-128"/>
              </a:rPr>
              <a:t>	</a:t>
            </a:r>
            <a:r>
              <a:rPr lang="en-US" altLang="ja-JP" dirty="0">
                <a:latin typeface="Hiragino Sans W3" charset="-128"/>
                <a:ea typeface="Hiragino Sans W3" charset="-128"/>
                <a:cs typeface="Hiragino Sans W3" charset="-128"/>
              </a:rPr>
              <a:t> ~65,700 m</a:t>
            </a:r>
            <a:r>
              <a:rPr lang="en-US" altLang="ja-JP" baseline="30000" dirty="0">
                <a:latin typeface="Hiragino Sans W3" charset="-128"/>
                <a:ea typeface="Hiragino Sans W3" charset="-128"/>
                <a:cs typeface="Hiragino Sans W3" charset="-128"/>
              </a:rPr>
              <a:t>2</a:t>
            </a:r>
            <a:r>
              <a:rPr lang="ja-JP" altLang="en-US" baseline="30000" dirty="0">
                <a:latin typeface="Hiragino Sans W3" charset="-128"/>
                <a:ea typeface="Hiragino Sans W3" charset="-128"/>
                <a:cs typeface="Hiragino Sans W3" charset="-128"/>
              </a:rPr>
              <a:t>　</a:t>
            </a:r>
          </a:p>
          <a:p>
            <a:pPr>
              <a:buFont typeface="Wingdings" charset="2"/>
              <a:buChar char="p"/>
            </a:pPr>
            <a:r>
              <a:rPr lang="en-US" altLang="ja-JP" dirty="0">
                <a:latin typeface="Hiragino Sans W3" charset="-128"/>
                <a:ea typeface="Hiragino Sans W3" charset="-128"/>
                <a:cs typeface="Hiragino Sans W3" charset="-128"/>
              </a:rPr>
              <a:t> angular resolution</a:t>
            </a:r>
            <a:r>
              <a:rPr lang="ja-JP" altLang="en-US">
                <a:latin typeface="Hiragino Sans W3" charset="-128"/>
                <a:ea typeface="Hiragino Sans W3" charset="-128"/>
                <a:cs typeface="Hiragino Sans W3" charset="-128"/>
              </a:rPr>
              <a:t>　</a:t>
            </a:r>
            <a:r>
              <a:rPr lang="en-US" altLang="ja-JP" dirty="0">
                <a:latin typeface="Hiragino Sans W3" charset="-128"/>
                <a:ea typeface="Hiragino Sans W3" charset="-128"/>
                <a:cs typeface="Hiragino Sans W3" charset="-128"/>
              </a:rPr>
              <a:t>  </a:t>
            </a:r>
            <a:r>
              <a:rPr lang="ja-JP" altLang="en-US">
                <a:latin typeface="Hiragino Sans W3" charset="-128"/>
                <a:ea typeface="Hiragino Sans W3" charset="-128"/>
                <a:cs typeface="Hiragino Sans W3" charset="-128"/>
              </a:rPr>
              <a:t>	</a:t>
            </a:r>
            <a:r>
              <a:rPr lang="en-US" altLang="ja-JP" dirty="0">
                <a:latin typeface="Hiragino Sans W3" charset="-128"/>
                <a:ea typeface="Hiragino Sans W3" charset="-128"/>
                <a:cs typeface="Hiragino Sans W3" charset="-128"/>
              </a:rPr>
              <a:t> ~0.5°@10TeV</a:t>
            </a:r>
            <a:br>
              <a:rPr lang="en-US" altLang="ja-JP" dirty="0">
                <a:latin typeface="Hiragino Sans W3" charset="-128"/>
                <a:ea typeface="Hiragino Sans W3" charset="-128"/>
                <a:cs typeface="Hiragino Sans W3" charset="-128"/>
              </a:rPr>
            </a:br>
            <a:r>
              <a:rPr lang="en-US" altLang="ja-JP" dirty="0">
                <a:latin typeface="Hiragino Sans W3" charset="-128"/>
                <a:ea typeface="Hiragino Sans W3" charset="-128"/>
                <a:cs typeface="Hiragino Sans W3" charset="-128"/>
              </a:rPr>
              <a:t>			          </a:t>
            </a:r>
            <a:r>
              <a:rPr lang="ja-JP" altLang="en-US">
                <a:latin typeface="Hiragino Sans W3" charset="-128"/>
                <a:ea typeface="Hiragino Sans W3" charset="-128"/>
                <a:cs typeface="Hiragino Sans W3" charset="-128"/>
              </a:rPr>
              <a:t>         </a:t>
            </a:r>
            <a:r>
              <a:rPr lang="en-US" altLang="ja-JP" dirty="0">
                <a:latin typeface="Hiragino Sans W3" charset="-128"/>
                <a:ea typeface="Hiragino Sans W3" charset="-128"/>
                <a:cs typeface="Hiragino Sans W3" charset="-128"/>
              </a:rPr>
              <a:t>~0.2°@100TeV</a:t>
            </a:r>
          </a:p>
          <a:p>
            <a:pPr>
              <a:buFont typeface="Wingdings" charset="2"/>
              <a:buChar char="p"/>
            </a:pPr>
            <a:r>
              <a:rPr lang="en-US" altLang="ja-JP" dirty="0">
                <a:latin typeface="Hiragino Sans W3" charset="-128"/>
                <a:ea typeface="Hiragino Sans W3" charset="-128"/>
                <a:cs typeface="Hiragino Sans W3" charset="-128"/>
              </a:rPr>
              <a:t> energy resolution</a:t>
            </a:r>
            <a:r>
              <a:rPr lang="ja-JP" altLang="en-US">
                <a:latin typeface="Hiragino Sans W3" charset="-128"/>
                <a:ea typeface="Hiragino Sans W3" charset="-128"/>
                <a:cs typeface="Hiragino Sans W3" charset="-128"/>
              </a:rPr>
              <a:t>　</a:t>
            </a:r>
            <a:r>
              <a:rPr lang="en-US" altLang="ja-JP" dirty="0">
                <a:latin typeface="Hiragino Sans W3" charset="-128"/>
                <a:ea typeface="Hiragino Sans W3" charset="-128"/>
                <a:cs typeface="Hiragino Sans W3" charset="-128"/>
              </a:rPr>
              <a:t>  	 ~40%@10TeV</a:t>
            </a:r>
            <a:br>
              <a:rPr lang="en-US" altLang="ja-JP" dirty="0">
                <a:latin typeface="Hiragino Sans W3" charset="-128"/>
                <a:ea typeface="Hiragino Sans W3" charset="-128"/>
                <a:cs typeface="Hiragino Sans W3" charset="-128"/>
              </a:rPr>
            </a:br>
            <a:r>
              <a:rPr lang="en-US" altLang="ja-JP" dirty="0">
                <a:latin typeface="Hiragino Sans W3" charset="-128"/>
                <a:ea typeface="Hiragino Sans W3" charset="-128"/>
                <a:cs typeface="Hiragino Sans W3" charset="-128"/>
              </a:rPr>
              <a:t>			              </a:t>
            </a:r>
            <a:r>
              <a:rPr lang="ja-JP" altLang="en-US">
                <a:latin typeface="Hiragino Sans W3" charset="-128"/>
                <a:ea typeface="Hiragino Sans W3" charset="-128"/>
                <a:cs typeface="Hiragino Sans W3" charset="-128"/>
              </a:rPr>
              <a:t>     </a:t>
            </a:r>
            <a:r>
              <a:rPr lang="en-US" altLang="ja-JP" dirty="0">
                <a:latin typeface="Hiragino Sans W3" charset="-128"/>
                <a:ea typeface="Hiragino Sans W3" charset="-128"/>
                <a:cs typeface="Hiragino Sans W3" charset="-128"/>
              </a:rPr>
              <a:t>~20%@100TeV</a:t>
            </a:r>
          </a:p>
          <a:p>
            <a:pPr>
              <a:buFont typeface="Wingdings" charset="2"/>
              <a:buNone/>
            </a:pPr>
            <a:endParaRPr lang="en-US" altLang="ja-JP" dirty="0">
              <a:solidFill>
                <a:schemeClr val="tx2"/>
              </a:solidFill>
              <a:latin typeface="Hiragino Sans W3" charset="-128"/>
              <a:ea typeface="Hiragino Sans W3" charset="-128"/>
              <a:cs typeface="Hiragino Sans W3" charset="-128"/>
            </a:endParaRPr>
          </a:p>
          <a:p>
            <a:r>
              <a:rPr lang="en-US" altLang="ja-JP" sz="2000" dirty="0">
                <a:solidFill>
                  <a:srgbClr val="FF0000"/>
                </a:solidFill>
                <a:latin typeface="Hiragino Sans W3" charset="-128"/>
                <a:ea typeface="Hiragino Sans W3" charset="-128"/>
                <a:cs typeface="Hiragino Sans W3" charset="-128"/>
                <a:sym typeface="Wingdings" charset="2"/>
              </a:rPr>
              <a:t>2</a:t>
            </a:r>
            <a:r>
              <a:rPr lang="en-US" altLang="ja-JP" sz="2000" baseline="30000" dirty="0">
                <a:solidFill>
                  <a:srgbClr val="FF0000"/>
                </a:solidFill>
                <a:latin typeface="Hiragino Sans W3" charset="-128"/>
                <a:ea typeface="Hiragino Sans W3" charset="-128"/>
                <a:cs typeface="Hiragino Sans W3" charset="-128"/>
                <a:sym typeface="Wingdings" charset="2"/>
              </a:rPr>
              <a:t>nd</a:t>
            </a:r>
            <a:r>
              <a:rPr lang="en-US" altLang="ja-JP" sz="2000" dirty="0">
                <a:solidFill>
                  <a:srgbClr val="FF0000"/>
                </a:solidFill>
                <a:latin typeface="Hiragino Sans W3" charset="-128"/>
                <a:ea typeface="Hiragino Sans W3" charset="-128"/>
                <a:cs typeface="Hiragino Sans W3" charset="-128"/>
                <a:sym typeface="Wingdings" charset="2"/>
              </a:rPr>
              <a:t> particles timing ➡︎ arrival direction</a:t>
            </a:r>
          </a:p>
          <a:p>
            <a:r>
              <a:rPr lang="en-US" altLang="ja-JP" sz="2000" dirty="0">
                <a:solidFill>
                  <a:srgbClr val="FF0000"/>
                </a:solidFill>
                <a:latin typeface="Hiragino Sans W3" charset="-128"/>
                <a:ea typeface="Hiragino Sans W3" charset="-128"/>
                <a:cs typeface="Hiragino Sans W3" charset="-128"/>
                <a:sym typeface="Wingdings" charset="2"/>
              </a:rPr>
              <a:t>2</a:t>
            </a:r>
            <a:r>
              <a:rPr lang="en-US" altLang="ja-JP" sz="2000" baseline="30000" dirty="0">
                <a:solidFill>
                  <a:srgbClr val="FF0000"/>
                </a:solidFill>
                <a:latin typeface="Hiragino Sans W3" charset="-128"/>
                <a:ea typeface="Hiragino Sans W3" charset="-128"/>
                <a:cs typeface="Hiragino Sans W3" charset="-128"/>
                <a:sym typeface="Wingdings" charset="2"/>
              </a:rPr>
              <a:t>nd</a:t>
            </a:r>
            <a:r>
              <a:rPr lang="en-US" altLang="ja-JP" sz="2000" dirty="0">
                <a:solidFill>
                  <a:srgbClr val="FF0000"/>
                </a:solidFill>
                <a:latin typeface="Hiragino Sans W3" charset="-128"/>
                <a:ea typeface="Hiragino Sans W3" charset="-128"/>
                <a:cs typeface="Hiragino Sans W3" charset="-128"/>
                <a:sym typeface="Wingdings" charset="2"/>
              </a:rPr>
              <a:t> particles energy deposit ➡︎ primary energy </a:t>
            </a:r>
            <a:endParaRPr lang="ja-JP" altLang="en-US" sz="2000" dirty="0">
              <a:solidFill>
                <a:srgbClr val="FF0000"/>
              </a:solidFill>
              <a:latin typeface="Helvetica" charset="0"/>
            </a:endParaRPr>
          </a:p>
        </p:txBody>
      </p:sp>
    </p:spTree>
    <p:extLst>
      <p:ext uri="{BB962C8B-B14F-4D97-AF65-F5344CB8AC3E}">
        <p14:creationId xmlns:p14="http://schemas.microsoft.com/office/powerpoint/2010/main" val="22800163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gt100TeV.ps"/>
          <p:cNvPicPr>
            <a:picLocks noChangeAspect="1"/>
          </p:cNvPicPr>
          <p:nvPr/>
        </p:nvPicPr>
        <p:blipFill rotWithShape="1">
          <a:blip r:embed="rId2">
            <a:extLst>
              <a:ext uri="{28A0092B-C50C-407E-A947-70E740481C1C}">
                <a14:useLocalDpi xmlns:a14="http://schemas.microsoft.com/office/drawing/2010/main" val="0"/>
              </a:ext>
            </a:extLst>
          </a:blip>
          <a:srcRect l="13342" t="18536" r="15084" b="20713"/>
          <a:stretch/>
        </p:blipFill>
        <p:spPr>
          <a:xfrm rot="5400000">
            <a:off x="234286" y="1733727"/>
            <a:ext cx="4759840" cy="5228412"/>
          </a:xfrm>
          <a:prstGeom prst="rect">
            <a:avLst/>
          </a:prstGeom>
        </p:spPr>
      </p:pic>
      <p:sp>
        <p:nvSpPr>
          <p:cNvPr id="3" name="テキスト ボックス 2"/>
          <p:cNvSpPr txBox="1"/>
          <p:nvPr/>
        </p:nvSpPr>
        <p:spPr>
          <a:xfrm>
            <a:off x="5354260" y="2471455"/>
            <a:ext cx="3759976" cy="1384995"/>
          </a:xfrm>
          <a:prstGeom prst="rect">
            <a:avLst/>
          </a:prstGeom>
          <a:noFill/>
        </p:spPr>
        <p:txBody>
          <a:bodyPr wrap="none" rtlCol="0">
            <a:spAutoFit/>
          </a:bodyPr>
          <a:lstStyle/>
          <a:p>
            <a:r>
              <a:rPr kumimoji="1" lang="en-US" altLang="ja-JP" sz="3000" dirty="0">
                <a:solidFill>
                  <a:srgbClr val="FF0000"/>
                </a:solidFill>
              </a:rPr>
              <a:t>+</a:t>
            </a:r>
            <a:r>
              <a:rPr kumimoji="1" lang="en-US" altLang="ja-JP" dirty="0"/>
              <a:t>  </a:t>
            </a:r>
            <a:r>
              <a:rPr kumimoji="1" lang="en-US" altLang="ja-JP" sz="2000" dirty="0"/>
              <a:t>Tibet best-fit position &gt; 10 TeV</a:t>
            </a:r>
          </a:p>
          <a:p>
            <a:r>
              <a:rPr lang="en-US" altLang="ja-JP" dirty="0">
                <a:solidFill>
                  <a:srgbClr val="FF0000"/>
                </a:solidFill>
              </a:rPr>
              <a:t>Search window (radius </a:t>
            </a:r>
            <a:r>
              <a:rPr kumimoji="1" lang="en-US" altLang="ja-JP" dirty="0">
                <a:solidFill>
                  <a:srgbClr val="FF0000"/>
                </a:solidFill>
              </a:rPr>
              <a:t>0.5</a:t>
            </a:r>
            <a:r>
              <a:rPr lang="en-US" altLang="ja-JP" dirty="0">
                <a:solidFill>
                  <a:srgbClr val="FF0000"/>
                </a:solidFill>
                <a:latin typeface="Arial" panose="020B0604020202020204" pitchFamily="34" charset="0"/>
                <a:cs typeface="Arial" panose="020B0604020202020204" pitchFamily="34" charset="0"/>
                <a:sym typeface="Symbol" pitchFamily="2" charset="2"/>
              </a:rPr>
              <a:t></a:t>
            </a:r>
            <a:r>
              <a:rPr kumimoji="1" lang="en-US" altLang="ja-JP" dirty="0">
                <a:solidFill>
                  <a:srgbClr val="FF0000"/>
                </a:solidFill>
              </a:rPr>
              <a:t>)</a:t>
            </a:r>
          </a:p>
          <a:p>
            <a:r>
              <a:rPr lang="ja-JP" altLang="ja-JP" dirty="0"/>
              <a:t>　</a:t>
            </a:r>
            <a:r>
              <a:rPr lang="ja-JP" altLang="en-US" dirty="0"/>
              <a:t>　</a:t>
            </a:r>
            <a:r>
              <a:rPr lang="en-US" altLang="ja-JP" dirty="0"/>
              <a:t>events with Nm &lt; 0.2</a:t>
            </a:r>
          </a:p>
          <a:p>
            <a:r>
              <a:rPr lang="ja-JP" altLang="ja-JP" dirty="0"/>
              <a:t>　</a:t>
            </a:r>
            <a:r>
              <a:rPr lang="ja-JP" altLang="en-US" dirty="0"/>
              <a:t>　</a:t>
            </a:r>
            <a:r>
              <a:rPr lang="en-US" altLang="ja-JP" dirty="0"/>
              <a:t>events with Nm &gt;= 0.2</a:t>
            </a:r>
          </a:p>
        </p:txBody>
      </p:sp>
      <p:sp>
        <p:nvSpPr>
          <p:cNvPr id="4" name="テキスト ボックス 3"/>
          <p:cNvSpPr txBox="1"/>
          <p:nvPr/>
        </p:nvSpPr>
        <p:spPr>
          <a:xfrm>
            <a:off x="0" y="396709"/>
            <a:ext cx="9144000" cy="553998"/>
          </a:xfrm>
          <a:prstGeom prst="rect">
            <a:avLst/>
          </a:prstGeom>
          <a:noFill/>
        </p:spPr>
        <p:txBody>
          <a:bodyPr wrap="square" rtlCol="0">
            <a:spAutoFit/>
          </a:bodyPr>
          <a:lstStyle/>
          <a:p>
            <a:pPr algn="ctr"/>
            <a:r>
              <a:rPr lang="en-US" altLang="ja-JP" sz="3000" u="sng" dirty="0"/>
              <a:t>on-source events &gt; 100 TeV </a:t>
            </a:r>
            <a:endParaRPr kumimoji="1" lang="ja-JP" altLang="en-US" sz="3000" u="sng" dirty="0"/>
          </a:p>
        </p:txBody>
      </p:sp>
      <p:sp>
        <p:nvSpPr>
          <p:cNvPr id="5" name="円/楕円 4"/>
          <p:cNvSpPr/>
          <p:nvPr/>
        </p:nvSpPr>
        <p:spPr>
          <a:xfrm>
            <a:off x="5496278" y="3341040"/>
            <a:ext cx="144000" cy="144000"/>
          </a:xfrm>
          <a:prstGeom prst="ellipse">
            <a:avLst/>
          </a:prstGeom>
          <a:solidFill>
            <a:srgbClr val="3366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6" name="図 5" descr="スクリーンショット 2019-05-31 13.54.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8500" y="3604726"/>
            <a:ext cx="180000" cy="191739"/>
          </a:xfrm>
          <a:prstGeom prst="rect">
            <a:avLst/>
          </a:prstGeom>
        </p:spPr>
      </p:pic>
      <p:sp>
        <p:nvSpPr>
          <p:cNvPr id="7" name="スライド番号プレースホルダー 6"/>
          <p:cNvSpPr>
            <a:spLocks noGrp="1"/>
          </p:cNvSpPr>
          <p:nvPr>
            <p:ph type="sldNum" sz="quarter" idx="12"/>
          </p:nvPr>
        </p:nvSpPr>
        <p:spPr/>
        <p:txBody>
          <a:bodyPr/>
          <a:lstStyle/>
          <a:p>
            <a:fld id="{2F54A0B4-B32B-7646-B994-C3B8E00FDB48}" type="slidenum">
              <a:rPr kumimoji="1" lang="ja-JP" altLang="en-US" smtClean="0"/>
              <a:t>40</a:t>
            </a:fld>
            <a:endParaRPr kumimoji="1" lang="ja-JP" altLang="en-US"/>
          </a:p>
        </p:txBody>
      </p:sp>
      <p:sp>
        <p:nvSpPr>
          <p:cNvPr id="8" name="テキスト ボックス 7"/>
          <p:cNvSpPr txBox="1"/>
          <p:nvPr/>
        </p:nvSpPr>
        <p:spPr>
          <a:xfrm>
            <a:off x="1853982" y="3953018"/>
            <a:ext cx="282161" cy="323165"/>
          </a:xfrm>
          <a:prstGeom prst="rect">
            <a:avLst/>
          </a:prstGeom>
          <a:noFill/>
        </p:spPr>
        <p:txBody>
          <a:bodyPr wrap="none" rtlCol="0">
            <a:spAutoFit/>
          </a:bodyPr>
          <a:lstStyle/>
          <a:p>
            <a:r>
              <a:rPr kumimoji="1" lang="en-US" altLang="ja-JP" sz="1500" b="1" dirty="0">
                <a:solidFill>
                  <a:schemeClr val="accent6"/>
                </a:solidFill>
              </a:rPr>
              <a:t>1</a:t>
            </a:r>
            <a:endParaRPr kumimoji="1" lang="ja-JP" altLang="en-US" sz="1500" b="1" dirty="0">
              <a:solidFill>
                <a:schemeClr val="accent6"/>
              </a:solidFill>
            </a:endParaRPr>
          </a:p>
        </p:txBody>
      </p:sp>
      <p:sp>
        <p:nvSpPr>
          <p:cNvPr id="9" name="テキスト ボックス 8"/>
          <p:cNvSpPr txBox="1"/>
          <p:nvPr/>
        </p:nvSpPr>
        <p:spPr>
          <a:xfrm>
            <a:off x="2147462" y="3332040"/>
            <a:ext cx="282161" cy="323165"/>
          </a:xfrm>
          <a:prstGeom prst="rect">
            <a:avLst/>
          </a:prstGeom>
          <a:noFill/>
        </p:spPr>
        <p:txBody>
          <a:bodyPr wrap="none" rtlCol="0">
            <a:spAutoFit/>
          </a:bodyPr>
          <a:lstStyle/>
          <a:p>
            <a:r>
              <a:rPr lang="en-US" altLang="ja-JP" sz="1500" b="1" dirty="0">
                <a:solidFill>
                  <a:schemeClr val="accent6"/>
                </a:solidFill>
              </a:rPr>
              <a:t>2</a:t>
            </a:r>
            <a:endParaRPr kumimoji="1" lang="ja-JP" altLang="en-US" sz="1500" b="1" dirty="0">
              <a:solidFill>
                <a:schemeClr val="accent6"/>
              </a:solidFill>
            </a:endParaRPr>
          </a:p>
        </p:txBody>
      </p:sp>
      <p:sp>
        <p:nvSpPr>
          <p:cNvPr id="11" name="テキスト ボックス 10"/>
          <p:cNvSpPr txBox="1"/>
          <p:nvPr/>
        </p:nvSpPr>
        <p:spPr>
          <a:xfrm>
            <a:off x="3591810" y="3702166"/>
            <a:ext cx="282161" cy="323165"/>
          </a:xfrm>
          <a:prstGeom prst="rect">
            <a:avLst/>
          </a:prstGeom>
          <a:noFill/>
        </p:spPr>
        <p:txBody>
          <a:bodyPr wrap="none" rtlCol="0">
            <a:spAutoFit/>
          </a:bodyPr>
          <a:lstStyle/>
          <a:p>
            <a:r>
              <a:rPr lang="en-US" altLang="ja-JP" sz="1500" b="1" dirty="0">
                <a:solidFill>
                  <a:schemeClr val="accent6"/>
                </a:solidFill>
              </a:rPr>
              <a:t>3</a:t>
            </a:r>
            <a:endParaRPr kumimoji="1" lang="ja-JP" altLang="en-US" sz="1500" b="1" dirty="0">
              <a:solidFill>
                <a:schemeClr val="accent6"/>
              </a:solidFill>
            </a:endParaRPr>
          </a:p>
        </p:txBody>
      </p:sp>
      <p:sp>
        <p:nvSpPr>
          <p:cNvPr id="13" name="テキスト ボックス 12"/>
          <p:cNvSpPr txBox="1"/>
          <p:nvPr/>
        </p:nvSpPr>
        <p:spPr>
          <a:xfrm>
            <a:off x="3603129" y="4019713"/>
            <a:ext cx="282161" cy="323165"/>
          </a:xfrm>
          <a:prstGeom prst="rect">
            <a:avLst/>
          </a:prstGeom>
          <a:noFill/>
        </p:spPr>
        <p:txBody>
          <a:bodyPr wrap="none" rtlCol="0">
            <a:spAutoFit/>
          </a:bodyPr>
          <a:lstStyle/>
          <a:p>
            <a:r>
              <a:rPr lang="en-US" altLang="ja-JP" sz="1500" b="1" dirty="0">
                <a:solidFill>
                  <a:schemeClr val="accent6"/>
                </a:solidFill>
              </a:rPr>
              <a:t>4</a:t>
            </a:r>
            <a:endParaRPr kumimoji="1" lang="ja-JP" altLang="en-US" sz="1500" b="1" dirty="0">
              <a:solidFill>
                <a:schemeClr val="accent6"/>
              </a:solidFill>
            </a:endParaRPr>
          </a:p>
        </p:txBody>
      </p:sp>
      <p:sp>
        <p:nvSpPr>
          <p:cNvPr id="14" name="テキスト ボックス 13"/>
          <p:cNvSpPr txBox="1"/>
          <p:nvPr/>
        </p:nvSpPr>
        <p:spPr>
          <a:xfrm>
            <a:off x="3703694" y="4606329"/>
            <a:ext cx="282161" cy="323165"/>
          </a:xfrm>
          <a:prstGeom prst="rect">
            <a:avLst/>
          </a:prstGeom>
          <a:noFill/>
        </p:spPr>
        <p:txBody>
          <a:bodyPr wrap="none" rtlCol="0">
            <a:spAutoFit/>
          </a:bodyPr>
          <a:lstStyle/>
          <a:p>
            <a:r>
              <a:rPr lang="en-US" altLang="ja-JP" sz="1500" b="1" dirty="0">
                <a:solidFill>
                  <a:schemeClr val="accent6"/>
                </a:solidFill>
              </a:rPr>
              <a:t>5</a:t>
            </a:r>
            <a:endParaRPr kumimoji="1" lang="ja-JP" altLang="en-US" sz="1500" b="1" dirty="0">
              <a:solidFill>
                <a:schemeClr val="accent6"/>
              </a:solidFill>
            </a:endParaRPr>
          </a:p>
        </p:txBody>
      </p:sp>
      <p:sp>
        <p:nvSpPr>
          <p:cNvPr id="15" name="テキスト ボックス 14"/>
          <p:cNvSpPr txBox="1"/>
          <p:nvPr/>
        </p:nvSpPr>
        <p:spPr>
          <a:xfrm>
            <a:off x="4505718" y="2656716"/>
            <a:ext cx="282161" cy="323165"/>
          </a:xfrm>
          <a:prstGeom prst="rect">
            <a:avLst/>
          </a:prstGeom>
          <a:noFill/>
        </p:spPr>
        <p:txBody>
          <a:bodyPr wrap="none" rtlCol="0">
            <a:spAutoFit/>
          </a:bodyPr>
          <a:lstStyle/>
          <a:p>
            <a:r>
              <a:rPr lang="en-US" altLang="ja-JP" sz="1500" b="1" dirty="0">
                <a:solidFill>
                  <a:schemeClr val="accent6"/>
                </a:solidFill>
              </a:rPr>
              <a:t>6</a:t>
            </a:r>
            <a:endParaRPr kumimoji="1" lang="ja-JP" altLang="en-US" sz="1500" b="1" dirty="0">
              <a:solidFill>
                <a:schemeClr val="accent6"/>
              </a:solidFill>
            </a:endParaRPr>
          </a:p>
        </p:txBody>
      </p:sp>
    </p:spTree>
    <p:extLst>
      <p:ext uri="{BB962C8B-B14F-4D97-AF65-F5344CB8AC3E}">
        <p14:creationId xmlns:p14="http://schemas.microsoft.com/office/powerpoint/2010/main" val="21608047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Nmu.ps"/>
          <p:cNvPicPr>
            <a:picLocks noChangeAspect="1"/>
          </p:cNvPicPr>
          <p:nvPr/>
        </p:nvPicPr>
        <p:blipFill rotWithShape="1">
          <a:blip r:embed="rId2">
            <a:extLst>
              <a:ext uri="{28A0092B-C50C-407E-A947-70E740481C1C}">
                <a14:useLocalDpi xmlns:a14="http://schemas.microsoft.com/office/drawing/2010/main" val="0"/>
              </a:ext>
            </a:extLst>
          </a:blip>
          <a:srcRect l="11940" t="16719" r="14829" b="23971"/>
          <a:stretch/>
        </p:blipFill>
        <p:spPr>
          <a:xfrm rot="5400000">
            <a:off x="1790039" y="1052678"/>
            <a:ext cx="5007754" cy="5248615"/>
          </a:xfrm>
          <a:prstGeom prst="rect">
            <a:avLst/>
          </a:prstGeom>
        </p:spPr>
      </p:pic>
      <p:sp>
        <p:nvSpPr>
          <p:cNvPr id="4" name="正方形/長方形 3"/>
          <p:cNvSpPr/>
          <p:nvPr/>
        </p:nvSpPr>
        <p:spPr>
          <a:xfrm>
            <a:off x="520643" y="207120"/>
            <a:ext cx="8623357" cy="1015663"/>
          </a:xfrm>
          <a:prstGeom prst="rect">
            <a:avLst/>
          </a:prstGeom>
        </p:spPr>
        <p:txBody>
          <a:bodyPr wrap="square">
            <a:spAutoFit/>
          </a:bodyPr>
          <a:lstStyle/>
          <a:p>
            <a:pPr algn="ctr"/>
            <a:r>
              <a:rPr lang="en-US" altLang="ja-JP" sz="3000" u="sng" dirty="0"/>
              <a:t>Relative </a:t>
            </a:r>
            <a:r>
              <a:rPr lang="en-US" altLang="ja-JP" sz="3000" u="sng" dirty="0" err="1"/>
              <a:t>muon</a:t>
            </a:r>
            <a:r>
              <a:rPr lang="en-US" altLang="ja-JP" sz="3000" u="sng" dirty="0"/>
              <a:t> distribution  </a:t>
            </a:r>
          </a:p>
          <a:p>
            <a:pPr algn="ctr"/>
            <a:r>
              <a:rPr lang="en-US" altLang="ja-JP" sz="3000" u="sng" dirty="0"/>
              <a:t>E &gt; 63.1 TeV</a:t>
            </a:r>
            <a:endParaRPr lang="ja-JP" altLang="en-US" sz="3000" u="sng" dirty="0"/>
          </a:p>
        </p:txBody>
      </p:sp>
      <p:sp>
        <p:nvSpPr>
          <p:cNvPr id="5" name="テキスト ボックス 4"/>
          <p:cNvSpPr txBox="1"/>
          <p:nvPr/>
        </p:nvSpPr>
        <p:spPr>
          <a:xfrm>
            <a:off x="5639374" y="4005125"/>
            <a:ext cx="645467" cy="553998"/>
          </a:xfrm>
          <a:prstGeom prst="rect">
            <a:avLst/>
          </a:prstGeom>
          <a:noFill/>
        </p:spPr>
        <p:txBody>
          <a:bodyPr wrap="none" rtlCol="0">
            <a:spAutoFit/>
          </a:bodyPr>
          <a:lstStyle/>
          <a:p>
            <a:r>
              <a:rPr lang="en-US" altLang="ja-JP" sz="3000" b="1" dirty="0"/>
              <a:t>BG</a:t>
            </a:r>
            <a:endParaRPr kumimoji="1" lang="ja-JP" altLang="en-US" sz="3000" b="1" dirty="0"/>
          </a:p>
        </p:txBody>
      </p:sp>
      <p:sp>
        <p:nvSpPr>
          <p:cNvPr id="6" name="テキスト ボックス 5"/>
          <p:cNvSpPr txBox="1"/>
          <p:nvPr/>
        </p:nvSpPr>
        <p:spPr>
          <a:xfrm>
            <a:off x="2985469" y="4195002"/>
            <a:ext cx="969699" cy="553998"/>
          </a:xfrm>
          <a:prstGeom prst="rect">
            <a:avLst/>
          </a:prstGeom>
          <a:noFill/>
        </p:spPr>
        <p:txBody>
          <a:bodyPr wrap="none" rtlCol="0">
            <a:spAutoFit/>
          </a:bodyPr>
          <a:lstStyle/>
          <a:p>
            <a:r>
              <a:rPr kumimoji="1" lang="en-US" altLang="ja-JP" sz="3000" b="1" dirty="0">
                <a:solidFill>
                  <a:srgbClr val="FF0000"/>
                </a:solidFill>
                <a:latin typeface="Symbol" charset="2"/>
                <a:cs typeface="Symbol" charset="2"/>
              </a:rPr>
              <a:t>g</a:t>
            </a:r>
            <a:r>
              <a:rPr lang="en-US" altLang="ja-JP" sz="3000" b="1" dirty="0">
                <a:solidFill>
                  <a:srgbClr val="FF0000"/>
                </a:solidFill>
              </a:rPr>
              <a:t> </a:t>
            </a:r>
            <a:r>
              <a:rPr kumimoji="1" lang="en-US" altLang="ja-JP" sz="3000" b="1" dirty="0">
                <a:solidFill>
                  <a:srgbClr val="FF0000"/>
                </a:solidFill>
              </a:rPr>
              <a:t>MC</a:t>
            </a:r>
            <a:endParaRPr kumimoji="1" lang="ja-JP" altLang="en-US" sz="3000" b="1" dirty="0">
              <a:solidFill>
                <a:srgbClr val="FF0000"/>
              </a:solidFill>
            </a:endParaRPr>
          </a:p>
        </p:txBody>
      </p:sp>
      <p:pic>
        <p:nvPicPr>
          <p:cNvPr id="8" name="図 7" descr="R_mu_=_dfrac_ma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821" y="5932203"/>
            <a:ext cx="3433957" cy="798163"/>
          </a:xfrm>
          <a:prstGeom prst="rect">
            <a:avLst/>
          </a:prstGeom>
        </p:spPr>
      </p:pic>
      <p:sp>
        <p:nvSpPr>
          <p:cNvPr id="2" name="スライド番号プレースホルダー 1"/>
          <p:cNvSpPr>
            <a:spLocks noGrp="1"/>
          </p:cNvSpPr>
          <p:nvPr>
            <p:ph type="sldNum" sz="quarter" idx="12"/>
          </p:nvPr>
        </p:nvSpPr>
        <p:spPr/>
        <p:txBody>
          <a:bodyPr/>
          <a:lstStyle/>
          <a:p>
            <a:fld id="{6CF7F643-DE0F-324F-AACE-F41B7872FB7C}" type="slidenum">
              <a:rPr kumimoji="1" lang="ja-JP" altLang="en-US" smtClean="0"/>
              <a:t>41</a:t>
            </a:fld>
            <a:endParaRPr kumimoji="1" lang="ja-JP" altLang="en-US"/>
          </a:p>
        </p:txBody>
      </p:sp>
      <p:sp>
        <p:nvSpPr>
          <p:cNvPr id="7" name="正方形/長方形 6"/>
          <p:cNvSpPr/>
          <p:nvPr/>
        </p:nvSpPr>
        <p:spPr>
          <a:xfrm>
            <a:off x="2665263" y="2026850"/>
            <a:ext cx="1877437" cy="1477328"/>
          </a:xfrm>
          <a:prstGeom prst="rect">
            <a:avLst/>
          </a:prstGeom>
          <a:ln w="38100" cmpd="sng">
            <a:solidFill>
              <a:schemeClr val="accent6"/>
            </a:solidFill>
          </a:ln>
        </p:spPr>
        <p:txBody>
          <a:bodyPr wrap="none">
            <a:spAutoFit/>
          </a:bodyPr>
          <a:lstStyle/>
          <a:p>
            <a:pPr algn="ctr"/>
            <a:r>
              <a:rPr lang="en-US" altLang="ja-JP" dirty="0"/>
              <a:t>Number of events</a:t>
            </a:r>
          </a:p>
          <a:p>
            <a:pPr algn="ctr"/>
            <a:r>
              <a:rPr lang="en-US" altLang="ja-JP" dirty="0"/>
              <a:t>after N</a:t>
            </a:r>
            <a:r>
              <a:rPr lang="en-US" altLang="ja-JP" dirty="0">
                <a:latin typeface="Symbol" charset="2"/>
                <a:cs typeface="Symbol" charset="2"/>
              </a:rPr>
              <a:t>m</a:t>
            </a:r>
            <a:r>
              <a:rPr lang="en-US" altLang="ja-JP" dirty="0"/>
              <a:t> cut</a:t>
            </a:r>
          </a:p>
          <a:p>
            <a:pPr algn="ctr"/>
            <a:r>
              <a:rPr lang="en-US" altLang="ja-JP" b="1" dirty="0">
                <a:solidFill>
                  <a:srgbClr val="3366FF"/>
                </a:solidFill>
              </a:rPr>
              <a:t>total 26 </a:t>
            </a:r>
          </a:p>
          <a:p>
            <a:pPr algn="ctr"/>
            <a:r>
              <a:rPr lang="en-US" altLang="ja-JP" b="1" dirty="0"/>
              <a:t>BG 7.3</a:t>
            </a:r>
          </a:p>
          <a:p>
            <a:pPr algn="ctr"/>
            <a:r>
              <a:rPr lang="en-US" altLang="ja-JP" b="1" dirty="0">
                <a:solidFill>
                  <a:srgbClr val="FF0000"/>
                </a:solidFill>
              </a:rPr>
              <a:t>excess 18.7</a:t>
            </a:r>
            <a:endParaRPr lang="ja-JP" altLang="en-US" b="1" dirty="0">
              <a:solidFill>
                <a:srgbClr val="FF0000"/>
              </a:solidFill>
            </a:endParaRPr>
          </a:p>
        </p:txBody>
      </p:sp>
      <p:cxnSp>
        <p:nvCxnSpPr>
          <p:cNvPr id="10" name="直線コネクタ 9">
            <a:extLst>
              <a:ext uri="{FF2B5EF4-FFF2-40B4-BE49-F238E27FC236}">
                <a16:creationId xmlns:a16="http://schemas.microsoft.com/office/drawing/2014/main" id="{8AB7D1CB-A606-2B4E-A01C-AC56D66E1F02}"/>
              </a:ext>
            </a:extLst>
          </p:cNvPr>
          <p:cNvCxnSpPr/>
          <p:nvPr/>
        </p:nvCxnSpPr>
        <p:spPr>
          <a:xfrm>
            <a:off x="4666082" y="1387418"/>
            <a:ext cx="0" cy="4065235"/>
          </a:xfrm>
          <a:prstGeom prst="line">
            <a:avLst/>
          </a:prstGeom>
          <a:ln w="57150" cmpd="sng">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11" name="左矢印 10"/>
          <p:cNvSpPr/>
          <p:nvPr/>
        </p:nvSpPr>
        <p:spPr>
          <a:xfrm>
            <a:off x="3966235" y="1463819"/>
            <a:ext cx="682085" cy="501876"/>
          </a:xfrm>
          <a:prstGeom prst="leftArrow">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225314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310819"/>
            <a:ext cx="9144000" cy="707886"/>
          </a:xfrm>
          <a:prstGeom prst="rect">
            <a:avLst/>
          </a:prstGeom>
          <a:noFill/>
        </p:spPr>
        <p:txBody>
          <a:bodyPr wrap="square" rtlCol="0">
            <a:spAutoFit/>
          </a:bodyPr>
          <a:lstStyle/>
          <a:p>
            <a:pPr algn="ctr"/>
            <a:r>
              <a:rPr kumimoji="1" lang="en-US" altLang="ja-JP" sz="4000" u="sng" dirty="0"/>
              <a:t>Bin Purity</a:t>
            </a:r>
            <a:endParaRPr kumimoji="1" lang="ja-JP" altLang="en-US" sz="4000" u="sng" dirty="0"/>
          </a:p>
        </p:txBody>
      </p:sp>
      <p:graphicFrame>
        <p:nvGraphicFramePr>
          <p:cNvPr id="3" name="表 2"/>
          <p:cNvGraphicFramePr>
            <a:graphicFrameLocks noGrp="1"/>
          </p:cNvGraphicFramePr>
          <p:nvPr/>
        </p:nvGraphicFramePr>
        <p:xfrm>
          <a:off x="1674976" y="1210509"/>
          <a:ext cx="6096000" cy="406908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594360">
                <a:tc rowSpan="2">
                  <a:txBody>
                    <a:bodyPr/>
                    <a:lstStyle/>
                    <a:p>
                      <a:pPr algn="ctr"/>
                      <a:r>
                        <a:rPr kumimoji="1" lang="en-US" altLang="ja-JP" sz="2000" dirty="0" err="1"/>
                        <a:t>Erec</a:t>
                      </a:r>
                      <a:r>
                        <a:rPr kumimoji="1" lang="en-US" altLang="ja-JP" sz="2000" baseline="0" dirty="0"/>
                        <a:t> (TeV)</a:t>
                      </a:r>
                      <a:endParaRPr kumimoji="1" lang="ja-JP" altLang="en-US" sz="2000" dirty="0"/>
                    </a:p>
                  </a:txBody>
                  <a:tcPr anchor="ctr">
                    <a:solidFill>
                      <a:schemeClr val="accent2"/>
                    </a:solidFill>
                  </a:tcPr>
                </a:tc>
                <a:tc rowSpan="2">
                  <a:txBody>
                    <a:bodyPr/>
                    <a:lstStyle/>
                    <a:p>
                      <a:pPr algn="ctr"/>
                      <a:r>
                        <a:rPr kumimoji="1" lang="en-US" altLang="ja-JP" sz="2000" dirty="0"/>
                        <a:t>purity</a:t>
                      </a:r>
                      <a:endParaRPr kumimoji="1" lang="ja-JP" altLang="en-US" sz="2000" dirty="0"/>
                    </a:p>
                  </a:txBody>
                  <a:tcPr anchor="ctr">
                    <a:solidFill>
                      <a:schemeClr val="accent2"/>
                    </a:solidFill>
                  </a:tcPr>
                </a:tc>
                <a:tc gridSpan="2">
                  <a:txBody>
                    <a:bodyPr/>
                    <a:lstStyle/>
                    <a:p>
                      <a:pPr algn="ctr"/>
                      <a:r>
                        <a:rPr kumimoji="1" lang="en-US" altLang="ja-JP" sz="2000" dirty="0"/>
                        <a:t>contamination</a:t>
                      </a:r>
                    </a:p>
                  </a:txBody>
                  <a:tcPr anchor="ctr">
                    <a:solidFill>
                      <a:schemeClr val="accent2"/>
                    </a:solidFill>
                  </a:tcPr>
                </a:tc>
                <a:tc hMerge="1">
                  <a:txBody>
                    <a:bodyPr/>
                    <a:lstStyle/>
                    <a:p>
                      <a:endParaRPr kumimoji="1" lang="ja-JP" altLang="en-US" dirty="0"/>
                    </a:p>
                  </a:txBody>
                  <a:tcPr/>
                </a:tc>
                <a:extLst>
                  <a:ext uri="{0D108BD9-81ED-4DB2-BD59-A6C34878D82A}">
                    <a16:rowId xmlns:a16="http://schemas.microsoft.com/office/drawing/2014/main" val="10000"/>
                  </a:ext>
                </a:extLst>
              </a:tr>
              <a:tr h="594360">
                <a:tc vMerge="1">
                  <a:txBody>
                    <a:bodyPr/>
                    <a:lstStyle/>
                    <a:p>
                      <a:endParaRPr kumimoji="1" lang="ja-JP" altLang="en-US"/>
                    </a:p>
                  </a:txBody>
                  <a:tcPr/>
                </a:tc>
                <a:tc vMerge="1">
                  <a:txBody>
                    <a:bodyPr/>
                    <a:lstStyle/>
                    <a:p>
                      <a:endParaRPr kumimoji="1" lang="ja-JP" altLang="en-US"/>
                    </a:p>
                  </a:txBody>
                  <a:tcPr/>
                </a:tc>
                <a:tc>
                  <a:txBody>
                    <a:bodyPr/>
                    <a:lstStyle/>
                    <a:p>
                      <a:r>
                        <a:rPr kumimoji="1" lang="en-US" altLang="ja-JP" sz="2000" dirty="0">
                          <a:solidFill>
                            <a:schemeClr val="bg1"/>
                          </a:solidFill>
                        </a:rPr>
                        <a:t>from lower energies</a:t>
                      </a:r>
                      <a:endParaRPr kumimoji="1" lang="ja-JP" altLang="en-US" sz="2000" dirty="0">
                        <a:solidFill>
                          <a:schemeClr val="bg1"/>
                        </a:solidFill>
                      </a:endParaRPr>
                    </a:p>
                  </a:txBody>
                  <a:tcPr>
                    <a:solidFill>
                      <a:schemeClr val="accent2"/>
                    </a:solidFill>
                  </a:tcPr>
                </a:tc>
                <a:tc>
                  <a:txBody>
                    <a:bodyPr/>
                    <a:lstStyle/>
                    <a:p>
                      <a:r>
                        <a:rPr kumimoji="1" lang="en-US" altLang="ja-JP" sz="2000" dirty="0">
                          <a:solidFill>
                            <a:srgbClr val="FFFFFF"/>
                          </a:solidFill>
                        </a:rPr>
                        <a:t>from higher energies</a:t>
                      </a:r>
                    </a:p>
                  </a:txBody>
                  <a:tcPr>
                    <a:solidFill>
                      <a:schemeClr val="accent2"/>
                    </a:solidFill>
                  </a:tcPr>
                </a:tc>
                <a:extLst>
                  <a:ext uri="{0D108BD9-81ED-4DB2-BD59-A6C34878D82A}">
                    <a16:rowId xmlns:a16="http://schemas.microsoft.com/office/drawing/2014/main" val="10001"/>
                  </a:ext>
                </a:extLst>
              </a:tr>
              <a:tr h="370840">
                <a:tc>
                  <a:txBody>
                    <a:bodyPr/>
                    <a:lstStyle/>
                    <a:p>
                      <a:r>
                        <a:rPr kumimoji="1" lang="en-US" altLang="ja-JP" sz="2000" dirty="0"/>
                        <a:t>10-16</a:t>
                      </a:r>
                      <a:endParaRPr kumimoji="1" lang="ja-JP" altLang="en-US" sz="2000" dirty="0"/>
                    </a:p>
                  </a:txBody>
                  <a:tcPr/>
                </a:tc>
                <a:tc>
                  <a:txBody>
                    <a:bodyPr/>
                    <a:lstStyle/>
                    <a:p>
                      <a:r>
                        <a:rPr kumimoji="1" lang="en-US" altLang="ja-JP" sz="2000" dirty="0"/>
                        <a:t>33.9 %</a:t>
                      </a:r>
                      <a:endParaRPr kumimoji="1" lang="ja-JP" altLang="en-US" sz="2000" dirty="0"/>
                    </a:p>
                  </a:txBody>
                  <a:tcPr/>
                </a:tc>
                <a:tc>
                  <a:txBody>
                    <a:bodyPr/>
                    <a:lstStyle/>
                    <a:p>
                      <a:r>
                        <a:rPr kumimoji="1" lang="en-US" altLang="ja-JP" sz="2000" dirty="0"/>
                        <a:t>38.6 %</a:t>
                      </a:r>
                      <a:endParaRPr kumimoji="1" lang="ja-JP" altLang="en-US" sz="2000" dirty="0"/>
                    </a:p>
                  </a:txBody>
                  <a:tcPr/>
                </a:tc>
                <a:tc>
                  <a:txBody>
                    <a:bodyPr/>
                    <a:lstStyle/>
                    <a:p>
                      <a:r>
                        <a:rPr kumimoji="1" lang="en-US" altLang="ja-JP" sz="2000" dirty="0"/>
                        <a:t>27.5 %</a:t>
                      </a:r>
                      <a:endParaRPr kumimoji="1" lang="ja-JP" altLang="en-US" sz="2000" dirty="0"/>
                    </a:p>
                  </a:txBody>
                  <a:tcPr/>
                </a:tc>
                <a:extLst>
                  <a:ext uri="{0D108BD9-81ED-4DB2-BD59-A6C34878D82A}">
                    <a16:rowId xmlns:a16="http://schemas.microsoft.com/office/drawing/2014/main" val="10002"/>
                  </a:ext>
                </a:extLst>
              </a:tr>
              <a:tr h="370840">
                <a:tc>
                  <a:txBody>
                    <a:bodyPr/>
                    <a:lstStyle/>
                    <a:p>
                      <a:r>
                        <a:rPr kumimoji="1" lang="en-US" altLang="ja-JP" sz="2000" dirty="0"/>
                        <a:t>16-25</a:t>
                      </a:r>
                      <a:endParaRPr kumimoji="1" lang="ja-JP" altLang="en-US" sz="2000" dirty="0"/>
                    </a:p>
                  </a:txBody>
                  <a:tcPr/>
                </a:tc>
                <a:tc>
                  <a:txBody>
                    <a:bodyPr/>
                    <a:lstStyle/>
                    <a:p>
                      <a:r>
                        <a:rPr kumimoji="1" lang="en-US" altLang="ja-JP" sz="2000" dirty="0"/>
                        <a:t>34.6 %</a:t>
                      </a:r>
                      <a:endParaRPr kumimoji="1" lang="ja-JP" altLang="en-US" sz="2000" dirty="0"/>
                    </a:p>
                  </a:txBody>
                  <a:tcPr/>
                </a:tc>
                <a:tc>
                  <a:txBody>
                    <a:bodyPr/>
                    <a:lstStyle/>
                    <a:p>
                      <a:r>
                        <a:rPr kumimoji="1" lang="en-US" altLang="ja-JP" sz="2000" dirty="0"/>
                        <a:t>42.5 %</a:t>
                      </a:r>
                      <a:endParaRPr kumimoji="1" lang="ja-JP" altLang="en-US" sz="2000" dirty="0"/>
                    </a:p>
                  </a:txBody>
                  <a:tcPr/>
                </a:tc>
                <a:tc>
                  <a:txBody>
                    <a:bodyPr/>
                    <a:lstStyle/>
                    <a:p>
                      <a:r>
                        <a:rPr kumimoji="1" lang="en-US" altLang="ja-JP" sz="2000" dirty="0"/>
                        <a:t>22.9 %</a:t>
                      </a:r>
                      <a:endParaRPr kumimoji="1" lang="ja-JP" altLang="en-US" sz="2000" dirty="0"/>
                    </a:p>
                  </a:txBody>
                  <a:tcPr/>
                </a:tc>
                <a:extLst>
                  <a:ext uri="{0D108BD9-81ED-4DB2-BD59-A6C34878D82A}">
                    <a16:rowId xmlns:a16="http://schemas.microsoft.com/office/drawing/2014/main" val="10003"/>
                  </a:ext>
                </a:extLst>
              </a:tr>
              <a:tr h="370840">
                <a:tc>
                  <a:txBody>
                    <a:bodyPr/>
                    <a:lstStyle/>
                    <a:p>
                      <a:r>
                        <a:rPr kumimoji="1" lang="en-US" altLang="ja-JP" sz="2000" dirty="0"/>
                        <a:t>25-40</a:t>
                      </a:r>
                      <a:endParaRPr kumimoji="1" lang="ja-JP" altLang="en-US" sz="2000" dirty="0"/>
                    </a:p>
                  </a:txBody>
                  <a:tcPr/>
                </a:tc>
                <a:tc>
                  <a:txBody>
                    <a:bodyPr/>
                    <a:lstStyle/>
                    <a:p>
                      <a:r>
                        <a:rPr kumimoji="1" lang="en-US" altLang="ja-JP" sz="2000" dirty="0"/>
                        <a:t>40.3 %</a:t>
                      </a:r>
                      <a:endParaRPr kumimoji="1" lang="ja-JP" altLang="en-US" sz="2000" dirty="0"/>
                    </a:p>
                  </a:txBody>
                  <a:tcPr/>
                </a:tc>
                <a:tc>
                  <a:txBody>
                    <a:bodyPr/>
                    <a:lstStyle/>
                    <a:p>
                      <a:r>
                        <a:rPr kumimoji="1" lang="en-US" altLang="ja-JP" sz="2000" dirty="0"/>
                        <a:t>36.9</a:t>
                      </a:r>
                      <a:r>
                        <a:rPr kumimoji="1" lang="en-US" altLang="ja-JP" sz="2000" baseline="0" dirty="0"/>
                        <a:t> %</a:t>
                      </a:r>
                      <a:endParaRPr kumimoji="1" lang="ja-JP" altLang="en-US" sz="2000" dirty="0"/>
                    </a:p>
                  </a:txBody>
                  <a:tcPr/>
                </a:tc>
                <a:tc>
                  <a:txBody>
                    <a:bodyPr/>
                    <a:lstStyle/>
                    <a:p>
                      <a:r>
                        <a:rPr kumimoji="1" lang="en-US" altLang="ja-JP" sz="2000" dirty="0"/>
                        <a:t>22.9 %</a:t>
                      </a:r>
                      <a:endParaRPr kumimoji="1" lang="ja-JP" altLang="en-US" sz="2000" dirty="0"/>
                    </a:p>
                  </a:txBody>
                  <a:tcPr/>
                </a:tc>
                <a:extLst>
                  <a:ext uri="{0D108BD9-81ED-4DB2-BD59-A6C34878D82A}">
                    <a16:rowId xmlns:a16="http://schemas.microsoft.com/office/drawing/2014/main" val="10004"/>
                  </a:ext>
                </a:extLst>
              </a:tr>
              <a:tr h="370840">
                <a:tc>
                  <a:txBody>
                    <a:bodyPr/>
                    <a:lstStyle/>
                    <a:p>
                      <a:r>
                        <a:rPr kumimoji="1" lang="en-US" altLang="ja-JP" sz="2000" dirty="0"/>
                        <a:t>40-63</a:t>
                      </a:r>
                      <a:endParaRPr kumimoji="1" lang="ja-JP" altLang="en-US" sz="2000" dirty="0"/>
                    </a:p>
                  </a:txBody>
                  <a:tcPr/>
                </a:tc>
                <a:tc>
                  <a:txBody>
                    <a:bodyPr/>
                    <a:lstStyle/>
                    <a:p>
                      <a:r>
                        <a:rPr kumimoji="1" lang="en-US" altLang="ja-JP" sz="2000" dirty="0"/>
                        <a:t>44.6 %</a:t>
                      </a:r>
                      <a:endParaRPr kumimoji="1" lang="ja-JP" altLang="en-US" sz="2000" dirty="0"/>
                    </a:p>
                  </a:txBody>
                  <a:tcPr/>
                </a:tc>
                <a:tc>
                  <a:txBody>
                    <a:bodyPr/>
                    <a:lstStyle/>
                    <a:p>
                      <a:r>
                        <a:rPr kumimoji="1" lang="en-US" altLang="ja-JP" sz="2000" dirty="0"/>
                        <a:t>34.1 %</a:t>
                      </a:r>
                      <a:endParaRPr kumimoji="1" lang="ja-JP" altLang="en-US" sz="2000" dirty="0"/>
                    </a:p>
                  </a:txBody>
                  <a:tcPr/>
                </a:tc>
                <a:tc>
                  <a:txBody>
                    <a:bodyPr/>
                    <a:lstStyle/>
                    <a:p>
                      <a:r>
                        <a:rPr kumimoji="1" lang="en-US" altLang="ja-JP" sz="2000" dirty="0"/>
                        <a:t>21.3 %</a:t>
                      </a:r>
                      <a:endParaRPr kumimoji="1" lang="ja-JP" altLang="en-US" sz="2000" dirty="0"/>
                    </a:p>
                  </a:txBody>
                  <a:tcPr/>
                </a:tc>
                <a:extLst>
                  <a:ext uri="{0D108BD9-81ED-4DB2-BD59-A6C34878D82A}">
                    <a16:rowId xmlns:a16="http://schemas.microsoft.com/office/drawing/2014/main" val="10005"/>
                  </a:ext>
                </a:extLst>
              </a:tr>
              <a:tr h="370840">
                <a:tc>
                  <a:txBody>
                    <a:bodyPr/>
                    <a:lstStyle/>
                    <a:p>
                      <a:r>
                        <a:rPr kumimoji="1" lang="en-US" altLang="ja-JP" sz="2000" dirty="0"/>
                        <a:t>63-100</a:t>
                      </a:r>
                      <a:endParaRPr kumimoji="1" lang="ja-JP" altLang="en-US" sz="2000" dirty="0"/>
                    </a:p>
                  </a:txBody>
                  <a:tcPr/>
                </a:tc>
                <a:tc>
                  <a:txBody>
                    <a:bodyPr/>
                    <a:lstStyle/>
                    <a:p>
                      <a:r>
                        <a:rPr kumimoji="1" lang="en-US" altLang="ja-JP" sz="2000" dirty="0"/>
                        <a:t>49.4 %</a:t>
                      </a:r>
                      <a:endParaRPr kumimoji="1" lang="ja-JP" altLang="en-US" sz="2000" dirty="0"/>
                    </a:p>
                  </a:txBody>
                  <a:tcPr/>
                </a:tc>
                <a:tc>
                  <a:txBody>
                    <a:bodyPr/>
                    <a:lstStyle/>
                    <a:p>
                      <a:r>
                        <a:rPr kumimoji="1" lang="en-US" altLang="ja-JP" sz="2000" dirty="0"/>
                        <a:t>31.9 %</a:t>
                      </a:r>
                      <a:endParaRPr kumimoji="1" lang="ja-JP" altLang="en-US" sz="2000" dirty="0"/>
                    </a:p>
                  </a:txBody>
                  <a:tcPr/>
                </a:tc>
                <a:tc>
                  <a:txBody>
                    <a:bodyPr/>
                    <a:lstStyle/>
                    <a:p>
                      <a:r>
                        <a:rPr kumimoji="1" lang="en-US" altLang="ja-JP" sz="2000" dirty="0"/>
                        <a:t>18.7 %</a:t>
                      </a:r>
                      <a:endParaRPr kumimoji="1" lang="ja-JP" altLang="en-US" sz="2000" dirty="0"/>
                    </a:p>
                  </a:txBody>
                  <a:tcPr/>
                </a:tc>
                <a:extLst>
                  <a:ext uri="{0D108BD9-81ED-4DB2-BD59-A6C34878D82A}">
                    <a16:rowId xmlns:a16="http://schemas.microsoft.com/office/drawing/2014/main" val="10006"/>
                  </a:ext>
                </a:extLst>
              </a:tr>
              <a:tr h="370840">
                <a:tc>
                  <a:txBody>
                    <a:bodyPr/>
                    <a:lstStyle/>
                    <a:p>
                      <a:r>
                        <a:rPr kumimoji="1" lang="en-US" altLang="ja-JP" sz="2000" dirty="0"/>
                        <a:t>100-158</a:t>
                      </a:r>
                      <a:endParaRPr kumimoji="1" lang="ja-JP" altLang="en-US" sz="2000" dirty="0"/>
                    </a:p>
                  </a:txBody>
                  <a:tcPr/>
                </a:tc>
                <a:tc>
                  <a:txBody>
                    <a:bodyPr/>
                    <a:lstStyle/>
                    <a:p>
                      <a:r>
                        <a:rPr kumimoji="1" lang="en-US" altLang="ja-JP" sz="2000" dirty="0"/>
                        <a:t>54.8 %</a:t>
                      </a:r>
                      <a:endParaRPr kumimoji="1" lang="ja-JP" altLang="en-US" sz="2000" dirty="0"/>
                    </a:p>
                  </a:txBody>
                  <a:tcPr/>
                </a:tc>
                <a:tc>
                  <a:txBody>
                    <a:bodyPr/>
                    <a:lstStyle/>
                    <a:p>
                      <a:r>
                        <a:rPr kumimoji="1" lang="en-US" altLang="ja-JP" sz="2000" dirty="0"/>
                        <a:t>29.8 %</a:t>
                      </a:r>
                      <a:endParaRPr kumimoji="1" lang="ja-JP" altLang="en-US" sz="2000" dirty="0"/>
                    </a:p>
                  </a:txBody>
                  <a:tcPr/>
                </a:tc>
                <a:tc>
                  <a:txBody>
                    <a:bodyPr/>
                    <a:lstStyle/>
                    <a:p>
                      <a:r>
                        <a:rPr kumimoji="1" lang="en-US" altLang="ja-JP" sz="2000" dirty="0"/>
                        <a:t>15.3 %</a:t>
                      </a:r>
                      <a:endParaRPr kumimoji="1" lang="ja-JP" altLang="en-US" sz="2000" dirty="0"/>
                    </a:p>
                  </a:txBody>
                  <a:tcPr/>
                </a:tc>
                <a:extLst>
                  <a:ext uri="{0D108BD9-81ED-4DB2-BD59-A6C34878D82A}">
                    <a16:rowId xmlns:a16="http://schemas.microsoft.com/office/drawing/2014/main" val="10007"/>
                  </a:ext>
                </a:extLst>
              </a:tr>
              <a:tr h="370840">
                <a:tc>
                  <a:txBody>
                    <a:bodyPr/>
                    <a:lstStyle/>
                    <a:p>
                      <a:r>
                        <a:rPr kumimoji="1" lang="en-US" altLang="ja-JP" sz="2000" dirty="0"/>
                        <a:t>158-251</a:t>
                      </a:r>
                      <a:endParaRPr kumimoji="1" lang="ja-JP" altLang="en-US" sz="2000" dirty="0"/>
                    </a:p>
                  </a:txBody>
                  <a:tcPr/>
                </a:tc>
                <a:tc>
                  <a:txBody>
                    <a:bodyPr/>
                    <a:lstStyle/>
                    <a:p>
                      <a:r>
                        <a:rPr kumimoji="1" lang="en-US" altLang="ja-JP" sz="2000" dirty="0"/>
                        <a:t>61.0 %</a:t>
                      </a:r>
                      <a:endParaRPr kumimoji="1" lang="ja-JP" altLang="en-US" sz="2000" dirty="0"/>
                    </a:p>
                  </a:txBody>
                  <a:tcPr/>
                </a:tc>
                <a:tc>
                  <a:txBody>
                    <a:bodyPr/>
                    <a:lstStyle/>
                    <a:p>
                      <a:r>
                        <a:rPr kumimoji="1" lang="en-US" altLang="ja-JP" sz="2000" dirty="0"/>
                        <a:t>26.2 %</a:t>
                      </a:r>
                      <a:endParaRPr kumimoji="1" lang="ja-JP" altLang="en-US" sz="2000" dirty="0"/>
                    </a:p>
                  </a:txBody>
                  <a:tcPr/>
                </a:tc>
                <a:tc>
                  <a:txBody>
                    <a:bodyPr/>
                    <a:lstStyle/>
                    <a:p>
                      <a:r>
                        <a:rPr kumimoji="1" lang="en-US" altLang="ja-JP" sz="2000" dirty="0"/>
                        <a:t>12.8 %</a:t>
                      </a:r>
                      <a:endParaRPr kumimoji="1" lang="ja-JP" altLang="en-US" sz="2000" dirty="0"/>
                    </a:p>
                  </a:txBody>
                  <a:tcPr/>
                </a:tc>
                <a:extLst>
                  <a:ext uri="{0D108BD9-81ED-4DB2-BD59-A6C34878D82A}">
                    <a16:rowId xmlns:a16="http://schemas.microsoft.com/office/drawing/2014/main" val="10008"/>
                  </a:ext>
                </a:extLst>
              </a:tr>
            </a:tbl>
          </a:graphicData>
        </a:graphic>
      </p:graphicFrame>
      <p:sp>
        <p:nvSpPr>
          <p:cNvPr id="4" name="スライド番号プレースホルダー 3"/>
          <p:cNvSpPr>
            <a:spLocks noGrp="1"/>
          </p:cNvSpPr>
          <p:nvPr>
            <p:ph type="sldNum" sz="quarter" idx="12"/>
          </p:nvPr>
        </p:nvSpPr>
        <p:spPr/>
        <p:txBody>
          <a:bodyPr/>
          <a:lstStyle/>
          <a:p>
            <a:fld id="{6CF7F643-DE0F-324F-AACE-F41B7872FB7C}" type="slidenum">
              <a:rPr kumimoji="1" lang="ja-JP" altLang="en-US" smtClean="0"/>
              <a:t>42</a:t>
            </a:fld>
            <a:endParaRPr kumimoji="1" lang="ja-JP" altLang="en-US"/>
          </a:p>
        </p:txBody>
      </p:sp>
      <p:sp>
        <p:nvSpPr>
          <p:cNvPr id="5" name="テキスト ボックス 4"/>
          <p:cNvSpPr txBox="1"/>
          <p:nvPr/>
        </p:nvSpPr>
        <p:spPr>
          <a:xfrm>
            <a:off x="1249200" y="5326750"/>
            <a:ext cx="7924772" cy="707886"/>
          </a:xfrm>
          <a:prstGeom prst="rect">
            <a:avLst/>
          </a:prstGeom>
          <a:noFill/>
        </p:spPr>
        <p:txBody>
          <a:bodyPr wrap="square" rtlCol="0">
            <a:spAutoFit/>
          </a:bodyPr>
          <a:lstStyle/>
          <a:p>
            <a:r>
              <a:rPr kumimoji="1" lang="en-US" altLang="ja-JP" sz="2000" dirty="0">
                <a:solidFill>
                  <a:srgbClr val="0000FF"/>
                </a:solidFill>
              </a:rPr>
              <a:t>※</a:t>
            </a:r>
            <a:r>
              <a:rPr kumimoji="1" lang="ja-JP" altLang="en-US" sz="2000" dirty="0">
                <a:solidFill>
                  <a:srgbClr val="0000FF"/>
                </a:solidFill>
              </a:rPr>
              <a:t> </a:t>
            </a:r>
            <a:r>
              <a:rPr kumimoji="1" lang="en-US" altLang="ja-JP" sz="2000" dirty="0">
                <a:solidFill>
                  <a:srgbClr val="0000FF"/>
                </a:solidFill>
              </a:rPr>
              <a:t>  100-251            75.3 %              20.2 %               4.4 %</a:t>
            </a:r>
          </a:p>
          <a:p>
            <a:r>
              <a:rPr kumimoji="1" lang="en-US" altLang="ja-JP" sz="2000" dirty="0">
                <a:solidFill>
                  <a:srgbClr val="0000FF"/>
                </a:solidFill>
              </a:rPr>
              <a:t>                        (cf.    83 %                  14 %                   3 %     for Crab)                                                             </a:t>
            </a:r>
            <a:endParaRPr kumimoji="1" lang="ja-JP" altLang="en-US" sz="2000" dirty="0">
              <a:solidFill>
                <a:srgbClr val="0000FF"/>
              </a:solidFill>
            </a:endParaRPr>
          </a:p>
        </p:txBody>
      </p:sp>
    </p:spTree>
    <p:extLst>
      <p:ext uri="{BB962C8B-B14F-4D97-AF65-F5344CB8AC3E}">
        <p14:creationId xmlns:p14="http://schemas.microsoft.com/office/powerpoint/2010/main" val="18918906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スクリーンショット 2019-03-16 13.05.1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608" y="648478"/>
            <a:ext cx="3706603" cy="3931403"/>
          </a:xfrm>
          <a:prstGeom prst="rect">
            <a:avLst/>
          </a:prstGeom>
        </p:spPr>
      </p:pic>
      <p:pic>
        <p:nvPicPr>
          <p:cNvPr id="4" name="図 3" descr="スクリーンショット 2019-03-16 13.05.3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0608" y="567418"/>
            <a:ext cx="3793392" cy="4227405"/>
          </a:xfrm>
          <a:prstGeom prst="rect">
            <a:avLst/>
          </a:prstGeom>
        </p:spPr>
      </p:pic>
      <p:pic>
        <p:nvPicPr>
          <p:cNvPr id="5" name="図 4" descr="スクリーンショット 2019-03-16 13.07.3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5120" y="4794823"/>
            <a:ext cx="3026608" cy="872938"/>
          </a:xfrm>
          <a:prstGeom prst="rect">
            <a:avLst/>
          </a:prstGeom>
        </p:spPr>
      </p:pic>
      <p:sp>
        <p:nvSpPr>
          <p:cNvPr id="6" name="テキスト ボックス 5"/>
          <p:cNvSpPr txBox="1"/>
          <p:nvPr/>
        </p:nvSpPr>
        <p:spPr>
          <a:xfrm>
            <a:off x="2304464" y="79425"/>
            <a:ext cx="3561498" cy="446276"/>
          </a:xfrm>
          <a:prstGeom prst="rect">
            <a:avLst/>
          </a:prstGeom>
          <a:noFill/>
        </p:spPr>
        <p:txBody>
          <a:bodyPr wrap="none" rtlCol="0">
            <a:spAutoFit/>
          </a:bodyPr>
          <a:lstStyle/>
          <a:p>
            <a:r>
              <a:rPr kumimoji="1" lang="en-US" altLang="ja-JP" sz="2300" u="sng" dirty="0"/>
              <a:t>Boomeran</a:t>
            </a:r>
            <a:r>
              <a:rPr lang="en-US" altLang="ja-JP" sz="2300" u="sng" dirty="0"/>
              <a:t>g PWN properties</a:t>
            </a:r>
            <a:endParaRPr kumimoji="1" lang="ja-JP" altLang="en-US" sz="2300" u="sng" dirty="0"/>
          </a:p>
        </p:txBody>
      </p:sp>
      <p:pic>
        <p:nvPicPr>
          <p:cNvPr id="8" name="図 7" descr="スクリーンショット 2019-03-16 13.12.17.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7806" y="5968684"/>
            <a:ext cx="7430915" cy="680947"/>
          </a:xfrm>
          <a:prstGeom prst="rect">
            <a:avLst/>
          </a:prstGeom>
        </p:spPr>
      </p:pic>
      <p:cxnSp>
        <p:nvCxnSpPr>
          <p:cNvPr id="10" name="直線コネクタ 9"/>
          <p:cNvCxnSpPr/>
          <p:nvPr/>
        </p:nvCxnSpPr>
        <p:spPr>
          <a:xfrm>
            <a:off x="1810559" y="6475840"/>
            <a:ext cx="6534650"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 name="直線コネクタ 10"/>
          <p:cNvCxnSpPr/>
          <p:nvPr/>
        </p:nvCxnSpPr>
        <p:spPr>
          <a:xfrm>
            <a:off x="927806" y="6663141"/>
            <a:ext cx="990846"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5" name="正方形/長方形 14"/>
          <p:cNvSpPr/>
          <p:nvPr/>
        </p:nvSpPr>
        <p:spPr>
          <a:xfrm>
            <a:off x="5929938" y="162119"/>
            <a:ext cx="3367341" cy="369332"/>
          </a:xfrm>
          <a:prstGeom prst="rect">
            <a:avLst/>
          </a:prstGeom>
        </p:spPr>
        <p:txBody>
          <a:bodyPr wrap="none">
            <a:spAutoFit/>
          </a:bodyPr>
          <a:lstStyle/>
          <a:p>
            <a:r>
              <a:rPr lang="en-US" altLang="ja-JP" i="1" dirty="0" err="1">
                <a:solidFill>
                  <a:schemeClr val="accent6"/>
                </a:solidFill>
              </a:rPr>
              <a:t>Kothes</a:t>
            </a:r>
            <a:r>
              <a:rPr lang="en-US" altLang="ja-JP" i="1" dirty="0">
                <a:solidFill>
                  <a:schemeClr val="accent6"/>
                </a:solidFill>
              </a:rPr>
              <a:t> et al, </a:t>
            </a:r>
            <a:r>
              <a:rPr lang="en-US" altLang="ja-JP" i="1" dirty="0" err="1">
                <a:solidFill>
                  <a:schemeClr val="accent6"/>
                </a:solidFill>
              </a:rPr>
              <a:t>ApJ</a:t>
            </a:r>
            <a:r>
              <a:rPr lang="en-US" altLang="ja-JP" i="1" dirty="0">
                <a:solidFill>
                  <a:schemeClr val="accent6"/>
                </a:solidFill>
              </a:rPr>
              <a:t>, 638, 225 (2006)</a:t>
            </a:r>
            <a:endParaRPr lang="ja-JP" altLang="en-US" i="1" dirty="0">
              <a:solidFill>
                <a:schemeClr val="accent6"/>
              </a:solidFill>
            </a:endParaRPr>
          </a:p>
        </p:txBody>
      </p:sp>
      <p:sp>
        <p:nvSpPr>
          <p:cNvPr id="16" name="テキスト ボックス 15"/>
          <p:cNvSpPr txBox="1"/>
          <p:nvPr/>
        </p:nvSpPr>
        <p:spPr>
          <a:xfrm>
            <a:off x="164646" y="4794823"/>
            <a:ext cx="5499487" cy="923330"/>
          </a:xfrm>
          <a:prstGeom prst="rect">
            <a:avLst/>
          </a:prstGeom>
          <a:noFill/>
        </p:spPr>
        <p:txBody>
          <a:bodyPr wrap="square" rtlCol="0">
            <a:spAutoFit/>
          </a:bodyPr>
          <a:lstStyle/>
          <a:p>
            <a:r>
              <a:rPr lang="en-US" altLang="ja-JP" dirty="0"/>
              <a:t>pulsar PSR J2229+6114</a:t>
            </a:r>
            <a:r>
              <a:rPr kumimoji="1" lang="ja-JP" altLang="en-US" dirty="0"/>
              <a:t>：</a:t>
            </a:r>
            <a:r>
              <a:rPr kumimoji="1" lang="en-US" altLang="ja-JP" dirty="0"/>
              <a:t> P = 51.6 </a:t>
            </a:r>
            <a:r>
              <a:rPr kumimoji="1" lang="en-US" altLang="ja-JP" dirty="0" err="1"/>
              <a:t>ms</a:t>
            </a:r>
            <a:endParaRPr kumimoji="1" lang="en-US" altLang="ja-JP" dirty="0"/>
          </a:p>
          <a:p>
            <a:r>
              <a:rPr lang="en-US" altLang="ja-JP" dirty="0"/>
              <a:t>                                             </a:t>
            </a:r>
            <a:r>
              <a:rPr lang="en-US" altLang="ja-JP" dirty="0" err="1"/>
              <a:t>Ė</a:t>
            </a:r>
            <a:r>
              <a:rPr lang="ja-JP" altLang="en-US" dirty="0"/>
              <a:t> </a:t>
            </a:r>
            <a:r>
              <a:rPr lang="en-US" altLang="ja-JP" dirty="0"/>
              <a:t>= 2.2 x 10</a:t>
            </a:r>
            <a:r>
              <a:rPr lang="en-US" altLang="ja-JP" baseline="30000" dirty="0"/>
              <a:t>37</a:t>
            </a:r>
            <a:r>
              <a:rPr lang="en-US" altLang="ja-JP" dirty="0"/>
              <a:t> erg/s</a:t>
            </a:r>
          </a:p>
          <a:p>
            <a:r>
              <a:rPr kumimoji="1" lang="en-US" altLang="ja-JP" dirty="0">
                <a:latin typeface="Symbol" charset="2"/>
                <a:cs typeface="Symbol" charset="2"/>
              </a:rPr>
              <a:t>                                        t</a:t>
            </a:r>
            <a:r>
              <a:rPr kumimoji="1" lang="en-US" altLang="ja-JP" dirty="0"/>
              <a:t> =               = 10,460 </a:t>
            </a:r>
            <a:r>
              <a:rPr kumimoji="1" lang="en-US" altLang="ja-JP" dirty="0" err="1"/>
              <a:t>yr</a:t>
            </a:r>
            <a:endParaRPr kumimoji="1" lang="ja-JP" altLang="en-US" dirty="0"/>
          </a:p>
        </p:txBody>
      </p:sp>
      <p:sp>
        <p:nvSpPr>
          <p:cNvPr id="2" name="スライド番号プレースホルダー 1"/>
          <p:cNvSpPr>
            <a:spLocks noGrp="1"/>
          </p:cNvSpPr>
          <p:nvPr>
            <p:ph type="sldNum" sz="quarter" idx="12"/>
          </p:nvPr>
        </p:nvSpPr>
        <p:spPr/>
        <p:txBody>
          <a:bodyPr/>
          <a:lstStyle/>
          <a:p>
            <a:fld id="{5E9433CC-6A0A-1549-B80D-4E635DBAF587}" type="slidenum">
              <a:rPr kumimoji="1" lang="ja-JP" altLang="en-US" smtClean="0"/>
              <a:t>43</a:t>
            </a:fld>
            <a:endParaRPr kumimoji="1" lang="ja-JP" altLang="en-US"/>
          </a:p>
        </p:txBody>
      </p:sp>
      <p:pic>
        <p:nvPicPr>
          <p:cNvPr id="7" name="図 6" descr="P_∕_(2_dot_P_).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22796" y="5445947"/>
            <a:ext cx="572651" cy="216000"/>
          </a:xfrm>
          <a:prstGeom prst="rect">
            <a:avLst/>
          </a:prstGeom>
        </p:spPr>
      </p:pic>
    </p:spTree>
    <p:extLst>
      <p:ext uri="{BB962C8B-B14F-4D97-AF65-F5344CB8AC3E}">
        <p14:creationId xmlns:p14="http://schemas.microsoft.com/office/powerpoint/2010/main" val="20639893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図 36" descr="文字と写真のスクリーンショット&#10;&#10;自動的に生成された説明">
            <a:extLst>
              <a:ext uri="{FF2B5EF4-FFF2-40B4-BE49-F238E27FC236}">
                <a16:creationId xmlns:a16="http://schemas.microsoft.com/office/drawing/2014/main" id="{49F03DE3-0F3D-6747-8A83-97C099D40093}"/>
              </a:ext>
            </a:extLst>
          </p:cNvPr>
          <p:cNvPicPr>
            <a:picLocks noChangeAspect="1"/>
          </p:cNvPicPr>
          <p:nvPr/>
        </p:nvPicPr>
        <p:blipFill>
          <a:blip r:embed="rId2"/>
          <a:stretch>
            <a:fillRect/>
          </a:stretch>
        </p:blipFill>
        <p:spPr>
          <a:xfrm>
            <a:off x="5079661" y="1242600"/>
            <a:ext cx="4065427" cy="4115343"/>
          </a:xfrm>
          <a:prstGeom prst="rect">
            <a:avLst/>
          </a:prstGeom>
        </p:spPr>
      </p:pic>
      <p:sp>
        <p:nvSpPr>
          <p:cNvPr id="18" name="テキスト ボックス 17"/>
          <p:cNvSpPr txBox="1"/>
          <p:nvPr/>
        </p:nvSpPr>
        <p:spPr>
          <a:xfrm>
            <a:off x="43243" y="5606905"/>
            <a:ext cx="9132472" cy="1015663"/>
          </a:xfrm>
          <a:prstGeom prst="rect">
            <a:avLst/>
          </a:prstGeom>
          <a:noFill/>
        </p:spPr>
        <p:txBody>
          <a:bodyPr wrap="square" rtlCol="0">
            <a:spAutoFit/>
          </a:bodyPr>
          <a:lstStyle/>
          <a:p>
            <a:pPr marL="285750" indent="-285750">
              <a:buFont typeface="Wingdings" charset="2"/>
              <a:buChar char="Ø"/>
            </a:pPr>
            <a:r>
              <a:rPr lang="en-US" altLang="ja-JP" sz="2000" dirty="0"/>
              <a:t>Distance</a:t>
            </a:r>
            <a:r>
              <a:rPr lang="ja-JP" altLang="en-US" sz="2000"/>
              <a:t> </a:t>
            </a:r>
            <a:r>
              <a:rPr lang="en-US" altLang="ja-JP" sz="2000" dirty="0"/>
              <a:t>0.8 kpc </a:t>
            </a:r>
            <a:r>
              <a:rPr lang="ja-JP" altLang="en-US" sz="2000"/>
              <a:t>➡︎</a:t>
            </a:r>
            <a:r>
              <a:rPr lang="en-US" altLang="ja-JP" sz="2000" dirty="0"/>
              <a:t> SNR size 14 pc x 6 pc</a:t>
            </a:r>
          </a:p>
          <a:p>
            <a:pPr marL="285750" indent="-285750">
              <a:buFont typeface="Wingdings" charset="2"/>
              <a:buChar char="Ø"/>
            </a:pPr>
            <a:r>
              <a:rPr lang="en-US" altLang="ja-JP" sz="2000" dirty="0"/>
              <a:t>PSR J2229+6114</a:t>
            </a:r>
            <a:r>
              <a:rPr lang="ja-JP" altLang="en-US" sz="2000"/>
              <a:t>：</a:t>
            </a:r>
            <a:r>
              <a:rPr lang="en-US" altLang="ja-JP" sz="2000" dirty="0"/>
              <a:t> </a:t>
            </a:r>
            <a:r>
              <a:rPr lang="en-US" altLang="ja-JP" sz="2000" i="1" dirty="0" err="1"/>
              <a:t>Ė</a:t>
            </a:r>
            <a:r>
              <a:rPr lang="en-US" altLang="ja-JP" sz="2000" dirty="0"/>
              <a:t> = 2.2 x 10</a:t>
            </a:r>
            <a:r>
              <a:rPr lang="en-US" altLang="ja-JP" sz="2000" baseline="30000" dirty="0"/>
              <a:t>37</a:t>
            </a:r>
            <a:r>
              <a:rPr lang="en-US" altLang="ja-JP" sz="2000" dirty="0"/>
              <a:t> erg/s, age</a:t>
            </a:r>
            <a:r>
              <a:rPr lang="ja-JP" altLang="en-US" sz="2000"/>
              <a:t> </a:t>
            </a:r>
            <a:r>
              <a:rPr lang="en-US" altLang="ja-JP" sz="2000" dirty="0"/>
              <a:t>10 </a:t>
            </a:r>
            <a:r>
              <a:rPr lang="en-US" altLang="ja-JP" sz="2000" dirty="0" err="1"/>
              <a:t>kyr</a:t>
            </a:r>
            <a:r>
              <a:rPr lang="en-US" altLang="ja-JP" sz="2000" dirty="0"/>
              <a:t> </a:t>
            </a:r>
          </a:p>
          <a:p>
            <a:pPr marL="285750" indent="-285750">
              <a:buFont typeface="Wingdings" charset="2"/>
              <a:buChar char="Ø"/>
            </a:pPr>
            <a:r>
              <a:rPr lang="en-US" altLang="ja-JP" sz="2000" dirty="0"/>
              <a:t>Centroid of GeV &amp; </a:t>
            </a:r>
            <a:r>
              <a:rPr lang="en-US" altLang="ja-JP" sz="2000" dirty="0" err="1"/>
              <a:t>TeV</a:t>
            </a:r>
            <a:r>
              <a:rPr lang="en-US" altLang="ja-JP" sz="2000" dirty="0"/>
              <a:t> </a:t>
            </a:r>
            <a:r>
              <a:rPr lang="en-US" altLang="ja-JP" sz="2000" dirty="0">
                <a:latin typeface="Symbol" pitchFamily="2" charset="2"/>
              </a:rPr>
              <a:t>g</a:t>
            </a:r>
            <a:r>
              <a:rPr lang="en-US" altLang="ja-JP" sz="2000" dirty="0"/>
              <a:t> emission coincident with the molecular cloud location</a:t>
            </a:r>
          </a:p>
        </p:txBody>
      </p:sp>
      <p:sp>
        <p:nvSpPr>
          <p:cNvPr id="19" name="テキスト ボックス 18"/>
          <p:cNvSpPr txBox="1"/>
          <p:nvPr/>
        </p:nvSpPr>
        <p:spPr>
          <a:xfrm>
            <a:off x="-47024" y="-37671"/>
            <a:ext cx="9144000" cy="553998"/>
          </a:xfrm>
          <a:prstGeom prst="rect">
            <a:avLst/>
          </a:prstGeom>
          <a:noFill/>
        </p:spPr>
        <p:txBody>
          <a:bodyPr wrap="square" rtlCol="0">
            <a:spAutoFit/>
          </a:bodyPr>
          <a:lstStyle/>
          <a:p>
            <a:pPr algn="ctr"/>
            <a:r>
              <a:rPr lang="en-US" altLang="ja-JP" sz="3000" u="sng" dirty="0">
                <a:latin typeface="Ariel"/>
                <a:cs typeface="Ariel"/>
              </a:rPr>
              <a:t>SNR </a:t>
            </a:r>
            <a:r>
              <a:rPr lang="mr-IN" altLang="ja-JP" sz="3000" u="sng" dirty="0">
                <a:latin typeface="Ariel"/>
                <a:cs typeface="Ariel"/>
              </a:rPr>
              <a:t>G106.3+2.7</a:t>
            </a:r>
            <a:r>
              <a:rPr lang="en-US" altLang="ja-JP" sz="3000" u="sng" dirty="0">
                <a:latin typeface="Ariel"/>
                <a:cs typeface="Ariel"/>
              </a:rPr>
              <a:t> observed by VERITAS &amp; </a:t>
            </a:r>
            <a:r>
              <a:rPr lang="en-US" altLang="ja-JP" sz="3000" i="1" u="sng" dirty="0">
                <a:latin typeface="Ariel"/>
                <a:cs typeface="Ariel"/>
              </a:rPr>
              <a:t>Fermi</a:t>
            </a:r>
            <a:endParaRPr lang="mr-IN" altLang="ja-JP" sz="3000" i="1" u="sng" dirty="0">
              <a:latin typeface="Ariel"/>
              <a:cs typeface="Ariel"/>
            </a:endParaRPr>
          </a:p>
        </p:txBody>
      </p:sp>
      <p:sp>
        <p:nvSpPr>
          <p:cNvPr id="32" name="スライド番号プレースホルダー 31"/>
          <p:cNvSpPr>
            <a:spLocks noGrp="1"/>
          </p:cNvSpPr>
          <p:nvPr>
            <p:ph type="sldNum" sz="quarter" idx="12"/>
          </p:nvPr>
        </p:nvSpPr>
        <p:spPr>
          <a:xfrm>
            <a:off x="6963376" y="6521998"/>
            <a:ext cx="2133600" cy="365125"/>
          </a:xfrm>
        </p:spPr>
        <p:txBody>
          <a:bodyPr/>
          <a:lstStyle/>
          <a:p>
            <a:fld id="{5E9433CC-6A0A-1549-B80D-4E635DBAF587}" type="slidenum">
              <a:rPr kumimoji="1" lang="ja-JP" altLang="en-US" smtClean="0"/>
              <a:t>44</a:t>
            </a:fld>
            <a:endParaRPr kumimoji="1" lang="ja-JP" altLang="en-US" dirty="0"/>
          </a:p>
        </p:txBody>
      </p:sp>
      <p:sp>
        <p:nvSpPr>
          <p:cNvPr id="33" name="テキスト ボックス 32"/>
          <p:cNvSpPr txBox="1"/>
          <p:nvPr/>
        </p:nvSpPr>
        <p:spPr>
          <a:xfrm>
            <a:off x="70837" y="586123"/>
            <a:ext cx="2876621" cy="323165"/>
          </a:xfrm>
          <a:prstGeom prst="rect">
            <a:avLst/>
          </a:prstGeom>
          <a:noFill/>
        </p:spPr>
        <p:txBody>
          <a:bodyPr wrap="none" rtlCol="0">
            <a:spAutoFit/>
          </a:bodyPr>
          <a:lstStyle/>
          <a:p>
            <a:r>
              <a:rPr kumimoji="1" lang="en-US" altLang="ja-JP" sz="1500" i="1" dirty="0" err="1">
                <a:solidFill>
                  <a:schemeClr val="accent6"/>
                </a:solidFill>
              </a:rPr>
              <a:t>Acciari</a:t>
            </a:r>
            <a:r>
              <a:rPr kumimoji="1" lang="en-US" altLang="ja-JP" sz="1500" i="1" dirty="0">
                <a:solidFill>
                  <a:schemeClr val="accent6"/>
                </a:solidFill>
              </a:rPr>
              <a:t> et al., </a:t>
            </a:r>
            <a:r>
              <a:rPr kumimoji="1" lang="en-US" altLang="ja-JP" sz="1500" i="1" dirty="0" err="1">
                <a:solidFill>
                  <a:schemeClr val="accent6"/>
                </a:solidFill>
              </a:rPr>
              <a:t>ApJL</a:t>
            </a:r>
            <a:r>
              <a:rPr kumimoji="1" lang="en-US" altLang="ja-JP" sz="1500" i="1" dirty="0">
                <a:solidFill>
                  <a:schemeClr val="accent6"/>
                </a:solidFill>
              </a:rPr>
              <a:t>, 703, L6 (2009)  </a:t>
            </a:r>
            <a:endParaRPr kumimoji="1" lang="ja-JP" altLang="en-US" sz="1500" i="1" dirty="0">
              <a:solidFill>
                <a:schemeClr val="accent6"/>
              </a:solidFill>
            </a:endParaRPr>
          </a:p>
        </p:txBody>
      </p:sp>
      <p:sp>
        <p:nvSpPr>
          <p:cNvPr id="5" name="正方形/長方形 4"/>
          <p:cNvSpPr/>
          <p:nvPr/>
        </p:nvSpPr>
        <p:spPr>
          <a:xfrm>
            <a:off x="5526824" y="5968970"/>
            <a:ext cx="3081869" cy="323165"/>
          </a:xfrm>
          <a:prstGeom prst="rect">
            <a:avLst/>
          </a:prstGeom>
        </p:spPr>
        <p:txBody>
          <a:bodyPr wrap="none">
            <a:spAutoFit/>
          </a:bodyPr>
          <a:lstStyle/>
          <a:p>
            <a:r>
              <a:rPr lang="en-US" altLang="ja-JP" sz="1500" i="1" dirty="0">
                <a:solidFill>
                  <a:schemeClr val="accent6"/>
                </a:solidFill>
              </a:rPr>
              <a:t>Halpern et al., </a:t>
            </a:r>
            <a:r>
              <a:rPr lang="en-US" altLang="ja-JP" sz="1500" i="1" dirty="0" err="1">
                <a:solidFill>
                  <a:schemeClr val="accent6"/>
                </a:solidFill>
              </a:rPr>
              <a:t>ApJL</a:t>
            </a:r>
            <a:r>
              <a:rPr lang="en-US" altLang="ja-JP" sz="1500" i="1" dirty="0">
                <a:solidFill>
                  <a:schemeClr val="accent6"/>
                </a:solidFill>
              </a:rPr>
              <a:t>, 552, L125 (2001)</a:t>
            </a:r>
            <a:endParaRPr lang="ja-JP" altLang="en-US" sz="1500" i="1" dirty="0">
              <a:solidFill>
                <a:schemeClr val="accent6"/>
              </a:solidFill>
            </a:endParaRPr>
          </a:p>
        </p:txBody>
      </p:sp>
      <p:grpSp>
        <p:nvGrpSpPr>
          <p:cNvPr id="13" name="グループ化 12">
            <a:extLst>
              <a:ext uri="{FF2B5EF4-FFF2-40B4-BE49-F238E27FC236}">
                <a16:creationId xmlns:a16="http://schemas.microsoft.com/office/drawing/2014/main" id="{17D3672E-2166-1D44-B974-4EE4DF489AA8}"/>
              </a:ext>
            </a:extLst>
          </p:cNvPr>
          <p:cNvGrpSpPr/>
          <p:nvPr/>
        </p:nvGrpSpPr>
        <p:grpSpPr>
          <a:xfrm>
            <a:off x="119078" y="1336131"/>
            <a:ext cx="4751233" cy="3726809"/>
            <a:chOff x="62925" y="873797"/>
            <a:chExt cx="5242804" cy="3901403"/>
          </a:xfrm>
        </p:grpSpPr>
        <p:pic>
          <p:nvPicPr>
            <p:cNvPr id="3" name="図 2" descr="スクリーンショット 2018-07-06 15.23.14.png"/>
            <p:cNvPicPr>
              <a:picLocks noChangeAspect="1"/>
            </p:cNvPicPr>
            <p:nvPr/>
          </p:nvPicPr>
          <p:blipFill rotWithShape="1">
            <a:blip r:embed="rId3">
              <a:extLst>
                <a:ext uri="{28A0092B-C50C-407E-A947-70E740481C1C}">
                  <a14:useLocalDpi xmlns:a14="http://schemas.microsoft.com/office/drawing/2010/main" val="0"/>
                </a:ext>
              </a:extLst>
            </a:blip>
            <a:srcRect l="6690" b="37481"/>
            <a:stretch/>
          </p:blipFill>
          <p:spPr>
            <a:xfrm>
              <a:off x="62925" y="873797"/>
              <a:ext cx="5242804" cy="3901403"/>
            </a:xfrm>
            <a:prstGeom prst="rect">
              <a:avLst/>
            </a:prstGeom>
          </p:spPr>
        </p:pic>
        <p:sp>
          <p:nvSpPr>
            <p:cNvPr id="2" name="正方形/長方形 1"/>
            <p:cNvSpPr/>
            <p:nvPr/>
          </p:nvSpPr>
          <p:spPr>
            <a:xfrm>
              <a:off x="3183934" y="1326487"/>
              <a:ext cx="1360810" cy="483293"/>
            </a:xfrm>
            <a:prstGeom prst="rect">
              <a:avLst/>
            </a:prstGeom>
            <a:solidFill>
              <a:schemeClr val="bg1"/>
            </a:solidFill>
            <a:ln>
              <a:noFill/>
            </a:ln>
          </p:spPr>
          <p:txBody>
            <a:bodyPr wrap="square" lIns="0" tIns="0" rIns="0" bIns="0">
              <a:spAutoFit/>
            </a:bodyPr>
            <a:lstStyle/>
            <a:p>
              <a:r>
                <a:rPr lang="en-US" altLang="ja-JP" sz="1500" b="1" dirty="0"/>
                <a:t>Radio (1.4 GHz)</a:t>
              </a:r>
            </a:p>
            <a:p>
              <a:r>
                <a:rPr lang="en-US" altLang="ja-JP" sz="1500" b="1" dirty="0">
                  <a:solidFill>
                    <a:srgbClr val="9F38FF"/>
                  </a:solidFill>
                </a:rPr>
                <a:t>CO</a:t>
              </a:r>
              <a:r>
                <a:rPr lang="ja-JP" altLang="en-US" sz="1500" b="1">
                  <a:solidFill>
                    <a:srgbClr val="9F38FF"/>
                  </a:solidFill>
                </a:rPr>
                <a:t> </a:t>
              </a:r>
              <a:r>
                <a:rPr lang="en-US" altLang="ja-JP" sz="1500" b="1" dirty="0">
                  <a:solidFill>
                    <a:srgbClr val="9F38FF"/>
                  </a:solidFill>
                </a:rPr>
                <a:t>emission</a:t>
              </a:r>
            </a:p>
          </p:txBody>
        </p:sp>
        <p:sp>
          <p:nvSpPr>
            <p:cNvPr id="22" name="正方形/長方形 21"/>
            <p:cNvSpPr/>
            <p:nvPr/>
          </p:nvSpPr>
          <p:spPr>
            <a:xfrm>
              <a:off x="691863" y="928909"/>
              <a:ext cx="1524007" cy="323165"/>
            </a:xfrm>
            <a:prstGeom prst="rect">
              <a:avLst/>
            </a:prstGeom>
          </p:spPr>
          <p:txBody>
            <a:bodyPr wrap="none">
              <a:spAutoFit/>
            </a:bodyPr>
            <a:lstStyle/>
            <a:p>
              <a:r>
                <a:rPr lang="en-US" altLang="ja-JP" sz="1500" dirty="0">
                  <a:solidFill>
                    <a:schemeClr val="bg1"/>
                  </a:solidFill>
                </a:rPr>
                <a:t>Boomerang PWN</a:t>
              </a:r>
            </a:p>
          </p:txBody>
        </p:sp>
        <p:cxnSp>
          <p:nvCxnSpPr>
            <p:cNvPr id="24" name="直線矢印コネクタ 23"/>
            <p:cNvCxnSpPr>
              <a:cxnSpLocks/>
            </p:cNvCxnSpPr>
            <p:nvPr/>
          </p:nvCxnSpPr>
          <p:spPr>
            <a:xfrm>
              <a:off x="1517391" y="1182519"/>
              <a:ext cx="540869" cy="192809"/>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8" name="正方形/長方形 7">
              <a:extLst>
                <a:ext uri="{FF2B5EF4-FFF2-40B4-BE49-F238E27FC236}">
                  <a16:creationId xmlns:a16="http://schemas.microsoft.com/office/drawing/2014/main" id="{655B6727-4135-2B4E-87FE-4CC27CE5FD53}"/>
                </a:ext>
              </a:extLst>
            </p:cNvPr>
            <p:cNvSpPr/>
            <p:nvPr/>
          </p:nvSpPr>
          <p:spPr>
            <a:xfrm>
              <a:off x="2853157" y="938670"/>
              <a:ext cx="1459055" cy="323165"/>
            </a:xfrm>
            <a:prstGeom prst="rect">
              <a:avLst/>
            </a:prstGeom>
          </p:spPr>
          <p:txBody>
            <a:bodyPr wrap="none">
              <a:spAutoFit/>
            </a:bodyPr>
            <a:lstStyle/>
            <a:p>
              <a:r>
                <a:rPr lang="en-US" altLang="ja-JP" sz="1500" dirty="0">
                  <a:solidFill>
                    <a:srgbClr val="FFFF00"/>
                  </a:solidFill>
                </a:rPr>
                <a:t>PSR J2229+6114</a:t>
              </a:r>
              <a:endParaRPr lang="ja-JP" altLang="en-US" sz="1500"/>
            </a:p>
          </p:txBody>
        </p:sp>
        <p:cxnSp>
          <p:nvCxnSpPr>
            <p:cNvPr id="28" name="直線矢印コネクタ 27">
              <a:extLst>
                <a:ext uri="{FF2B5EF4-FFF2-40B4-BE49-F238E27FC236}">
                  <a16:creationId xmlns:a16="http://schemas.microsoft.com/office/drawing/2014/main" id="{4A45F389-0E5D-7040-9D15-DE47531F13FE}"/>
                </a:ext>
              </a:extLst>
            </p:cNvPr>
            <p:cNvCxnSpPr>
              <a:cxnSpLocks/>
            </p:cNvCxnSpPr>
            <p:nvPr/>
          </p:nvCxnSpPr>
          <p:spPr>
            <a:xfrm flipH="1">
              <a:off x="2177421" y="1094571"/>
              <a:ext cx="718256" cy="397679"/>
            </a:xfrm>
            <a:prstGeom prst="straightConnector1">
              <a:avLst/>
            </a:prstGeom>
            <a:ln>
              <a:solidFill>
                <a:srgbClr val="FFFF0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29" name="テキスト ボックス 28">
            <a:extLst>
              <a:ext uri="{FF2B5EF4-FFF2-40B4-BE49-F238E27FC236}">
                <a16:creationId xmlns:a16="http://schemas.microsoft.com/office/drawing/2014/main" id="{9BC1D63E-539F-D945-A77A-77110A236C8D}"/>
              </a:ext>
            </a:extLst>
          </p:cNvPr>
          <p:cNvSpPr txBox="1"/>
          <p:nvPr/>
        </p:nvSpPr>
        <p:spPr>
          <a:xfrm>
            <a:off x="6305442" y="509678"/>
            <a:ext cx="2870273" cy="323165"/>
          </a:xfrm>
          <a:prstGeom prst="rect">
            <a:avLst/>
          </a:prstGeom>
          <a:noFill/>
        </p:spPr>
        <p:txBody>
          <a:bodyPr wrap="none" rtlCol="0">
            <a:spAutoFit/>
          </a:bodyPr>
          <a:lstStyle/>
          <a:p>
            <a:r>
              <a:rPr kumimoji="1" lang="en-US" altLang="ja-JP" sz="1500" i="1" dirty="0">
                <a:solidFill>
                  <a:schemeClr val="accent6"/>
                </a:solidFill>
              </a:rPr>
              <a:t>Abdo et al., </a:t>
            </a:r>
            <a:r>
              <a:rPr kumimoji="1" lang="en-US" altLang="ja-JP" sz="1500" i="1" dirty="0" err="1">
                <a:solidFill>
                  <a:schemeClr val="accent6"/>
                </a:solidFill>
              </a:rPr>
              <a:t>ApJL</a:t>
            </a:r>
            <a:r>
              <a:rPr kumimoji="1" lang="en-US" altLang="ja-JP" sz="1500" i="1" dirty="0">
                <a:solidFill>
                  <a:schemeClr val="accent6"/>
                </a:solidFill>
              </a:rPr>
              <a:t>, 700, L127 (2009)</a:t>
            </a:r>
            <a:endParaRPr kumimoji="1" lang="ja-JP" altLang="en-US" sz="1500" i="1" dirty="0">
              <a:solidFill>
                <a:schemeClr val="accent6"/>
              </a:solidFill>
            </a:endParaRPr>
          </a:p>
        </p:txBody>
      </p:sp>
      <p:sp>
        <p:nvSpPr>
          <p:cNvPr id="4" name="正方形/長方形 3">
            <a:extLst>
              <a:ext uri="{FF2B5EF4-FFF2-40B4-BE49-F238E27FC236}">
                <a16:creationId xmlns:a16="http://schemas.microsoft.com/office/drawing/2014/main" id="{F59CEBEE-B4E8-654C-9C87-F7F58EF2B44D}"/>
              </a:ext>
            </a:extLst>
          </p:cNvPr>
          <p:cNvSpPr/>
          <p:nvPr/>
        </p:nvSpPr>
        <p:spPr>
          <a:xfrm>
            <a:off x="4609868" y="5638538"/>
            <a:ext cx="2774157" cy="323165"/>
          </a:xfrm>
          <a:prstGeom prst="rect">
            <a:avLst/>
          </a:prstGeom>
        </p:spPr>
        <p:txBody>
          <a:bodyPr wrap="none">
            <a:spAutoFit/>
          </a:bodyPr>
          <a:lstStyle/>
          <a:p>
            <a:r>
              <a:rPr lang="en-US" altLang="ja-JP" sz="1500" i="1" dirty="0" err="1">
                <a:solidFill>
                  <a:schemeClr val="accent6"/>
                </a:solidFill>
              </a:rPr>
              <a:t>Kothes</a:t>
            </a:r>
            <a:r>
              <a:rPr lang="en-US" altLang="ja-JP" sz="1500" i="1" dirty="0">
                <a:solidFill>
                  <a:schemeClr val="accent6"/>
                </a:solidFill>
              </a:rPr>
              <a:t> et al, </a:t>
            </a:r>
            <a:r>
              <a:rPr lang="en-US" altLang="ja-JP" sz="1500" i="1" dirty="0" err="1">
                <a:solidFill>
                  <a:schemeClr val="accent6"/>
                </a:solidFill>
              </a:rPr>
              <a:t>ApJ</a:t>
            </a:r>
            <a:r>
              <a:rPr lang="en-US" altLang="ja-JP" sz="1500" i="1" dirty="0">
                <a:solidFill>
                  <a:schemeClr val="accent6"/>
                </a:solidFill>
              </a:rPr>
              <a:t>, 560, 236 (2001)</a:t>
            </a:r>
          </a:p>
        </p:txBody>
      </p:sp>
      <p:sp>
        <p:nvSpPr>
          <p:cNvPr id="38" name="テキスト ボックス 37">
            <a:extLst>
              <a:ext uri="{FF2B5EF4-FFF2-40B4-BE49-F238E27FC236}">
                <a16:creationId xmlns:a16="http://schemas.microsoft.com/office/drawing/2014/main" id="{F9AA2A26-1514-C94C-880C-986E254FCEF0}"/>
              </a:ext>
            </a:extLst>
          </p:cNvPr>
          <p:cNvSpPr txBox="1"/>
          <p:nvPr/>
        </p:nvSpPr>
        <p:spPr>
          <a:xfrm>
            <a:off x="6340647" y="3158961"/>
            <a:ext cx="1033601" cy="369332"/>
          </a:xfrm>
          <a:prstGeom prst="rect">
            <a:avLst/>
          </a:prstGeom>
          <a:noFill/>
        </p:spPr>
        <p:txBody>
          <a:bodyPr wrap="square" rtlCol="0">
            <a:spAutoFit/>
          </a:bodyPr>
          <a:lstStyle/>
          <a:p>
            <a:r>
              <a:rPr kumimoji="1" lang="en-US" altLang="ja-JP" dirty="0">
                <a:solidFill>
                  <a:srgbClr val="22FFFD"/>
                </a:solidFill>
              </a:rPr>
              <a:t>VERITAS</a:t>
            </a:r>
            <a:endParaRPr kumimoji="1" lang="ja-JP" altLang="en-US">
              <a:solidFill>
                <a:srgbClr val="22FFFD"/>
              </a:solidFill>
            </a:endParaRPr>
          </a:p>
        </p:txBody>
      </p:sp>
      <p:sp>
        <p:nvSpPr>
          <p:cNvPr id="39" name="テキスト ボックス 38">
            <a:extLst>
              <a:ext uri="{FF2B5EF4-FFF2-40B4-BE49-F238E27FC236}">
                <a16:creationId xmlns:a16="http://schemas.microsoft.com/office/drawing/2014/main" id="{5CE4D5DC-3E74-5941-B1BF-9AFA3B6E548E}"/>
              </a:ext>
            </a:extLst>
          </p:cNvPr>
          <p:cNvSpPr txBox="1"/>
          <p:nvPr/>
        </p:nvSpPr>
        <p:spPr>
          <a:xfrm>
            <a:off x="7923447" y="2200129"/>
            <a:ext cx="803449" cy="369332"/>
          </a:xfrm>
          <a:prstGeom prst="rect">
            <a:avLst/>
          </a:prstGeom>
          <a:noFill/>
        </p:spPr>
        <p:txBody>
          <a:bodyPr wrap="square" rtlCol="0">
            <a:spAutoFit/>
          </a:bodyPr>
          <a:lstStyle/>
          <a:p>
            <a:r>
              <a:rPr kumimoji="1" lang="en-US" altLang="ja-JP" dirty="0">
                <a:solidFill>
                  <a:srgbClr val="FF0000"/>
                </a:solidFill>
              </a:rPr>
              <a:t>Fermi</a:t>
            </a:r>
            <a:endParaRPr kumimoji="1" lang="ja-JP" altLang="en-US">
              <a:solidFill>
                <a:srgbClr val="FF0000"/>
              </a:solidFill>
            </a:endParaRPr>
          </a:p>
        </p:txBody>
      </p:sp>
      <p:sp>
        <p:nvSpPr>
          <p:cNvPr id="40" name="テキスト ボックス 39">
            <a:extLst>
              <a:ext uri="{FF2B5EF4-FFF2-40B4-BE49-F238E27FC236}">
                <a16:creationId xmlns:a16="http://schemas.microsoft.com/office/drawing/2014/main" id="{9B73D00C-BBD3-2D48-9B1B-582A96915516}"/>
              </a:ext>
            </a:extLst>
          </p:cNvPr>
          <p:cNvSpPr txBox="1"/>
          <p:nvPr/>
        </p:nvSpPr>
        <p:spPr>
          <a:xfrm>
            <a:off x="7185649" y="5165630"/>
            <a:ext cx="486095" cy="477054"/>
          </a:xfrm>
          <a:prstGeom prst="rect">
            <a:avLst/>
          </a:prstGeom>
          <a:noFill/>
        </p:spPr>
        <p:txBody>
          <a:bodyPr wrap="none" rtlCol="0">
            <a:spAutoFit/>
          </a:bodyPr>
          <a:lstStyle/>
          <a:p>
            <a:r>
              <a:rPr kumimoji="1" lang="en-US" altLang="ja-JP" sz="2500" dirty="0"/>
              <a:t>TS</a:t>
            </a:r>
            <a:endParaRPr kumimoji="1" lang="ja-JP" altLang="en-US" sz="2500"/>
          </a:p>
        </p:txBody>
      </p:sp>
      <p:sp>
        <p:nvSpPr>
          <p:cNvPr id="41" name="正方形/長方形 40">
            <a:extLst>
              <a:ext uri="{FF2B5EF4-FFF2-40B4-BE49-F238E27FC236}">
                <a16:creationId xmlns:a16="http://schemas.microsoft.com/office/drawing/2014/main" id="{8F5DC4A6-E25B-3D49-BED3-4D1CEE314B3F}"/>
              </a:ext>
            </a:extLst>
          </p:cNvPr>
          <p:cNvSpPr/>
          <p:nvPr/>
        </p:nvSpPr>
        <p:spPr>
          <a:xfrm>
            <a:off x="7281632" y="1337472"/>
            <a:ext cx="1712328" cy="369332"/>
          </a:xfrm>
          <a:prstGeom prst="rect">
            <a:avLst/>
          </a:prstGeom>
          <a:noFill/>
          <a:ln>
            <a:noFill/>
          </a:ln>
        </p:spPr>
        <p:txBody>
          <a:bodyPr wrap="square">
            <a:spAutoFit/>
          </a:bodyPr>
          <a:lstStyle/>
          <a:p>
            <a:r>
              <a:rPr lang="en-US" altLang="ja-JP" dirty="0">
                <a:solidFill>
                  <a:srgbClr val="FF0000"/>
                </a:solidFill>
              </a:rPr>
              <a:t>PSR J2229+6114</a:t>
            </a:r>
            <a:endParaRPr lang="ja-JP" altLang="en-US">
              <a:solidFill>
                <a:srgbClr val="FF0000"/>
              </a:solidFill>
            </a:endParaRPr>
          </a:p>
        </p:txBody>
      </p:sp>
      <p:cxnSp>
        <p:nvCxnSpPr>
          <p:cNvPr id="42" name="直線矢印コネクタ 41">
            <a:extLst>
              <a:ext uri="{FF2B5EF4-FFF2-40B4-BE49-F238E27FC236}">
                <a16:creationId xmlns:a16="http://schemas.microsoft.com/office/drawing/2014/main" id="{D0DFFF42-7B5D-A444-BCE2-0B8074F7B010}"/>
              </a:ext>
            </a:extLst>
          </p:cNvPr>
          <p:cNvCxnSpPr>
            <a:cxnSpLocks/>
          </p:cNvCxnSpPr>
          <p:nvPr/>
        </p:nvCxnSpPr>
        <p:spPr>
          <a:xfrm flipH="1">
            <a:off x="7112374" y="1644210"/>
            <a:ext cx="261874" cy="420964"/>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テキスト ボックス 8">
            <a:extLst>
              <a:ext uri="{FF2B5EF4-FFF2-40B4-BE49-F238E27FC236}">
                <a16:creationId xmlns:a16="http://schemas.microsoft.com/office/drawing/2014/main" id="{C47FCB25-9940-A047-9E5C-565AA5C89DB7}"/>
              </a:ext>
            </a:extLst>
          </p:cNvPr>
          <p:cNvSpPr txBox="1"/>
          <p:nvPr/>
        </p:nvSpPr>
        <p:spPr>
          <a:xfrm>
            <a:off x="1873370" y="832599"/>
            <a:ext cx="1242648" cy="477054"/>
          </a:xfrm>
          <a:prstGeom prst="rect">
            <a:avLst/>
          </a:prstGeom>
          <a:noFill/>
        </p:spPr>
        <p:txBody>
          <a:bodyPr wrap="none" rtlCol="0">
            <a:spAutoFit/>
          </a:bodyPr>
          <a:lstStyle/>
          <a:p>
            <a:r>
              <a:rPr kumimoji="1" lang="en-US" altLang="ja-JP" sz="2500" u="sng" dirty="0"/>
              <a:t>VERITAS</a:t>
            </a:r>
            <a:endParaRPr kumimoji="1" lang="ja-JP" altLang="en-US" sz="2500" u="sng"/>
          </a:p>
        </p:txBody>
      </p:sp>
      <p:sp>
        <p:nvSpPr>
          <p:cNvPr id="43" name="テキスト ボックス 42">
            <a:extLst>
              <a:ext uri="{FF2B5EF4-FFF2-40B4-BE49-F238E27FC236}">
                <a16:creationId xmlns:a16="http://schemas.microsoft.com/office/drawing/2014/main" id="{2C1DBBFD-7D5D-C84D-8756-FBBF05034E5A}"/>
              </a:ext>
            </a:extLst>
          </p:cNvPr>
          <p:cNvSpPr txBox="1"/>
          <p:nvPr/>
        </p:nvSpPr>
        <p:spPr>
          <a:xfrm>
            <a:off x="7027032" y="770567"/>
            <a:ext cx="930063" cy="477054"/>
          </a:xfrm>
          <a:prstGeom prst="rect">
            <a:avLst/>
          </a:prstGeom>
          <a:noFill/>
        </p:spPr>
        <p:txBody>
          <a:bodyPr wrap="none" rtlCol="0">
            <a:spAutoFit/>
          </a:bodyPr>
          <a:lstStyle/>
          <a:p>
            <a:r>
              <a:rPr lang="en-US" altLang="ja-JP" sz="2500" i="1" u="sng" dirty="0"/>
              <a:t>Fermi</a:t>
            </a:r>
            <a:endParaRPr kumimoji="1" lang="ja-JP" altLang="en-US" sz="2500" i="1" u="sng"/>
          </a:p>
        </p:txBody>
      </p:sp>
      <p:sp>
        <p:nvSpPr>
          <p:cNvPr id="6" name="正方形/長方形 5">
            <a:extLst>
              <a:ext uri="{FF2B5EF4-FFF2-40B4-BE49-F238E27FC236}">
                <a16:creationId xmlns:a16="http://schemas.microsoft.com/office/drawing/2014/main" id="{03C72E60-7F38-8043-8888-AE10E5F8B9D0}"/>
              </a:ext>
            </a:extLst>
          </p:cNvPr>
          <p:cNvSpPr/>
          <p:nvPr/>
        </p:nvSpPr>
        <p:spPr>
          <a:xfrm>
            <a:off x="7243311" y="4032739"/>
            <a:ext cx="1661032" cy="369332"/>
          </a:xfrm>
          <a:prstGeom prst="rect">
            <a:avLst/>
          </a:prstGeom>
          <a:solidFill>
            <a:schemeClr val="bg1"/>
          </a:solidFill>
        </p:spPr>
        <p:txBody>
          <a:bodyPr wrap="none">
            <a:spAutoFit/>
          </a:bodyPr>
          <a:lstStyle/>
          <a:p>
            <a:r>
              <a:rPr lang="en-US" altLang="ja-JP" b="1" dirty="0">
                <a:solidFill>
                  <a:srgbClr val="00FF02"/>
                </a:solidFill>
              </a:rPr>
              <a:t>Radio (1.4 GHz)</a:t>
            </a:r>
          </a:p>
        </p:txBody>
      </p:sp>
    </p:spTree>
    <p:extLst>
      <p:ext uri="{BB962C8B-B14F-4D97-AF65-F5344CB8AC3E}">
        <p14:creationId xmlns:p14="http://schemas.microsoft.com/office/powerpoint/2010/main" val="25257305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C254A3B-B93C-E74C-9CBE-0063915600BE}"/>
              </a:ext>
            </a:extLst>
          </p:cNvPr>
          <p:cNvSpPr>
            <a:spLocks noGrp="1"/>
          </p:cNvSpPr>
          <p:nvPr>
            <p:ph type="sldNum" sz="quarter" idx="12"/>
          </p:nvPr>
        </p:nvSpPr>
        <p:spPr/>
        <p:txBody>
          <a:bodyPr/>
          <a:lstStyle/>
          <a:p>
            <a:fld id="{6CF7F643-DE0F-324F-AACE-F41B7872FB7C}" type="slidenum">
              <a:rPr kumimoji="1" lang="ja-JP" altLang="en-US" smtClean="0"/>
              <a:t>45</a:t>
            </a:fld>
            <a:endParaRPr kumimoji="1" lang="ja-JP" altLang="en-US"/>
          </a:p>
        </p:txBody>
      </p:sp>
      <p:pic>
        <p:nvPicPr>
          <p:cNvPr id="5" name="図 4" descr="グラフィカル ユーザー インターフェイス が含まれている画像&#10;&#10;自動的に生成された説明">
            <a:extLst>
              <a:ext uri="{FF2B5EF4-FFF2-40B4-BE49-F238E27FC236}">
                <a16:creationId xmlns:a16="http://schemas.microsoft.com/office/drawing/2014/main" id="{0F33DB45-F512-384D-93CF-FF1FCD95F465}"/>
              </a:ext>
            </a:extLst>
          </p:cNvPr>
          <p:cNvPicPr>
            <a:picLocks noChangeAspect="1"/>
          </p:cNvPicPr>
          <p:nvPr/>
        </p:nvPicPr>
        <p:blipFill>
          <a:blip r:embed="rId2"/>
          <a:stretch>
            <a:fillRect/>
          </a:stretch>
        </p:blipFill>
        <p:spPr>
          <a:xfrm>
            <a:off x="0" y="768742"/>
            <a:ext cx="4098346" cy="4786439"/>
          </a:xfrm>
          <a:prstGeom prst="rect">
            <a:avLst/>
          </a:prstGeom>
        </p:spPr>
      </p:pic>
      <p:pic>
        <p:nvPicPr>
          <p:cNvPr id="7" name="図 6" descr="グラフ&#10;&#10;自動的に生成された説明">
            <a:extLst>
              <a:ext uri="{FF2B5EF4-FFF2-40B4-BE49-F238E27FC236}">
                <a16:creationId xmlns:a16="http://schemas.microsoft.com/office/drawing/2014/main" id="{97F50602-4DF1-9F49-BA00-33885BEB1642}"/>
              </a:ext>
            </a:extLst>
          </p:cNvPr>
          <p:cNvPicPr>
            <a:picLocks noChangeAspect="1"/>
          </p:cNvPicPr>
          <p:nvPr/>
        </p:nvPicPr>
        <p:blipFill>
          <a:blip r:embed="rId3"/>
          <a:stretch>
            <a:fillRect/>
          </a:stretch>
        </p:blipFill>
        <p:spPr>
          <a:xfrm>
            <a:off x="4403974" y="1072194"/>
            <a:ext cx="4016730" cy="2892903"/>
          </a:xfrm>
          <a:prstGeom prst="rect">
            <a:avLst/>
          </a:prstGeom>
        </p:spPr>
      </p:pic>
      <p:pic>
        <p:nvPicPr>
          <p:cNvPr id="9" name="図 8" descr="ダイアグラム&#10;&#10;中程度の精度で自動的に生成された説明">
            <a:extLst>
              <a:ext uri="{FF2B5EF4-FFF2-40B4-BE49-F238E27FC236}">
                <a16:creationId xmlns:a16="http://schemas.microsoft.com/office/drawing/2014/main" id="{242E0B2B-6AE7-AD42-9BE6-F54BA32887AE}"/>
              </a:ext>
            </a:extLst>
          </p:cNvPr>
          <p:cNvPicPr>
            <a:picLocks noChangeAspect="1"/>
          </p:cNvPicPr>
          <p:nvPr/>
        </p:nvPicPr>
        <p:blipFill>
          <a:blip r:embed="rId4"/>
          <a:stretch>
            <a:fillRect/>
          </a:stretch>
        </p:blipFill>
        <p:spPr>
          <a:xfrm>
            <a:off x="4403974" y="3965097"/>
            <a:ext cx="3902935" cy="2892903"/>
          </a:xfrm>
          <a:prstGeom prst="rect">
            <a:avLst/>
          </a:prstGeom>
        </p:spPr>
      </p:pic>
      <p:sp>
        <p:nvSpPr>
          <p:cNvPr id="10" name="正方形/長方形 9">
            <a:extLst>
              <a:ext uri="{FF2B5EF4-FFF2-40B4-BE49-F238E27FC236}">
                <a16:creationId xmlns:a16="http://schemas.microsoft.com/office/drawing/2014/main" id="{F8AD7235-D72A-374A-A44C-A39F95D3E32D}"/>
              </a:ext>
            </a:extLst>
          </p:cNvPr>
          <p:cNvSpPr/>
          <p:nvPr/>
        </p:nvSpPr>
        <p:spPr>
          <a:xfrm>
            <a:off x="5210178" y="1207163"/>
            <a:ext cx="1951175" cy="369332"/>
          </a:xfrm>
          <a:prstGeom prst="rect">
            <a:avLst/>
          </a:prstGeom>
        </p:spPr>
        <p:txBody>
          <a:bodyPr wrap="none">
            <a:spAutoFit/>
          </a:bodyPr>
          <a:lstStyle/>
          <a:p>
            <a:r>
              <a:rPr lang="en-US" altLang="ja-JP" dirty="0" err="1"/>
              <a:t>Hadronic+Leptonic</a:t>
            </a:r>
            <a:endParaRPr lang="ja-JP" altLang="en-US"/>
          </a:p>
        </p:txBody>
      </p:sp>
      <p:sp>
        <p:nvSpPr>
          <p:cNvPr id="11" name="正方形/長方形 10">
            <a:extLst>
              <a:ext uri="{FF2B5EF4-FFF2-40B4-BE49-F238E27FC236}">
                <a16:creationId xmlns:a16="http://schemas.microsoft.com/office/drawing/2014/main" id="{D2BB7B5F-FE49-F64F-9459-F8F3EB635A6B}"/>
              </a:ext>
            </a:extLst>
          </p:cNvPr>
          <p:cNvSpPr/>
          <p:nvPr/>
        </p:nvSpPr>
        <p:spPr>
          <a:xfrm>
            <a:off x="5144093" y="4104111"/>
            <a:ext cx="1476815" cy="369332"/>
          </a:xfrm>
          <a:prstGeom prst="rect">
            <a:avLst/>
          </a:prstGeom>
        </p:spPr>
        <p:txBody>
          <a:bodyPr wrap="none">
            <a:spAutoFit/>
          </a:bodyPr>
          <a:lstStyle/>
          <a:p>
            <a:r>
              <a:rPr lang="en-US" altLang="ja-JP" dirty="0"/>
              <a:t>Pure Leptonic</a:t>
            </a:r>
            <a:endParaRPr lang="ja-JP" altLang="en-US"/>
          </a:p>
        </p:txBody>
      </p:sp>
      <p:sp>
        <p:nvSpPr>
          <p:cNvPr id="12" name="テキスト ボックス 11">
            <a:extLst>
              <a:ext uri="{FF2B5EF4-FFF2-40B4-BE49-F238E27FC236}">
                <a16:creationId xmlns:a16="http://schemas.microsoft.com/office/drawing/2014/main" id="{3CADE98F-B5F7-A248-849F-1EA3EB8F3DC3}"/>
              </a:ext>
            </a:extLst>
          </p:cNvPr>
          <p:cNvSpPr txBox="1"/>
          <p:nvPr/>
        </p:nvSpPr>
        <p:spPr>
          <a:xfrm>
            <a:off x="2698231" y="136525"/>
            <a:ext cx="4110421" cy="692497"/>
          </a:xfrm>
          <a:prstGeom prst="rect">
            <a:avLst/>
          </a:prstGeom>
          <a:noFill/>
        </p:spPr>
        <p:txBody>
          <a:bodyPr wrap="none" rtlCol="0">
            <a:spAutoFit/>
          </a:bodyPr>
          <a:lstStyle/>
          <a:p>
            <a:r>
              <a:rPr lang="en-US" altLang="ja-JP" sz="3900" u="sng" dirty="0"/>
              <a:t>Suzaku observation</a:t>
            </a:r>
            <a:endParaRPr kumimoji="1" lang="ja-JP" altLang="en-US" sz="3900" u="sng"/>
          </a:p>
        </p:txBody>
      </p:sp>
      <p:sp>
        <p:nvSpPr>
          <p:cNvPr id="13" name="テキスト ボックス 12">
            <a:extLst>
              <a:ext uri="{FF2B5EF4-FFF2-40B4-BE49-F238E27FC236}">
                <a16:creationId xmlns:a16="http://schemas.microsoft.com/office/drawing/2014/main" id="{84943F22-9EDD-114C-83FF-F439378DF1BC}"/>
              </a:ext>
            </a:extLst>
          </p:cNvPr>
          <p:cNvSpPr txBox="1"/>
          <p:nvPr/>
        </p:nvSpPr>
        <p:spPr>
          <a:xfrm>
            <a:off x="404602" y="3429000"/>
            <a:ext cx="1023614" cy="369332"/>
          </a:xfrm>
          <a:prstGeom prst="rect">
            <a:avLst/>
          </a:prstGeom>
          <a:noFill/>
        </p:spPr>
        <p:txBody>
          <a:bodyPr wrap="none" rtlCol="0">
            <a:spAutoFit/>
          </a:bodyPr>
          <a:lstStyle/>
          <a:p>
            <a:r>
              <a:rPr lang="en-US" altLang="ja-JP" dirty="0">
                <a:solidFill>
                  <a:schemeClr val="bg1"/>
                </a:solidFill>
              </a:rPr>
              <a:t>1—</a:t>
            </a:r>
            <a:r>
              <a:rPr kumimoji="1" lang="en-US" altLang="ja-JP" dirty="0">
                <a:solidFill>
                  <a:schemeClr val="bg1"/>
                </a:solidFill>
              </a:rPr>
              <a:t>5 keV</a:t>
            </a:r>
            <a:endParaRPr kumimoji="1" lang="ja-JP" altLang="en-US">
              <a:solidFill>
                <a:schemeClr val="bg1"/>
              </a:solidFill>
            </a:endParaRPr>
          </a:p>
        </p:txBody>
      </p:sp>
      <p:sp>
        <p:nvSpPr>
          <p:cNvPr id="14" name="テキスト ボックス 13">
            <a:extLst>
              <a:ext uri="{FF2B5EF4-FFF2-40B4-BE49-F238E27FC236}">
                <a16:creationId xmlns:a16="http://schemas.microsoft.com/office/drawing/2014/main" id="{10DF63E2-1C69-734D-AA2A-BB7F58C7772B}"/>
              </a:ext>
            </a:extLst>
          </p:cNvPr>
          <p:cNvSpPr txBox="1"/>
          <p:nvPr/>
        </p:nvSpPr>
        <p:spPr>
          <a:xfrm>
            <a:off x="0" y="5792899"/>
            <a:ext cx="5420074" cy="1015663"/>
          </a:xfrm>
          <a:prstGeom prst="rect">
            <a:avLst/>
          </a:prstGeom>
          <a:noFill/>
        </p:spPr>
        <p:txBody>
          <a:bodyPr wrap="none" rtlCol="0">
            <a:spAutoFit/>
          </a:bodyPr>
          <a:lstStyle/>
          <a:p>
            <a:pPr marL="285750" indent="-285750">
              <a:buFont typeface="Wingdings" pitchFamily="2" charset="2"/>
              <a:buChar char="Ø"/>
            </a:pPr>
            <a:r>
              <a:rPr kumimoji="1" lang="en-US" altLang="ja-JP" sz="1500" dirty="0"/>
              <a:t>Radio &amp; X: intensity increases toward pulsar</a:t>
            </a:r>
          </a:p>
          <a:p>
            <a:r>
              <a:rPr lang="ja-JP" altLang="en-US" sz="1500" dirty="0"/>
              <a:t>　　　　　　　</a:t>
            </a:r>
            <a:r>
              <a:rPr lang="en-US" altLang="ja-JP" sz="1500" dirty="0"/>
              <a:t>     </a:t>
            </a:r>
            <a:r>
              <a:rPr lang="ja-JP" altLang="en-US" sz="1500"/>
              <a:t>➡︎</a:t>
            </a:r>
            <a:r>
              <a:rPr lang="en-US" altLang="ja-JP" sz="1500" dirty="0"/>
              <a:t> likely by electrons from pulsar </a:t>
            </a:r>
            <a:r>
              <a:rPr kumimoji="1" lang="en-US" altLang="ja-JP" sz="1500" dirty="0"/>
              <a:t> </a:t>
            </a:r>
          </a:p>
          <a:p>
            <a:pPr marL="285750" indent="-285750">
              <a:buFont typeface="Wingdings" pitchFamily="2" charset="2"/>
              <a:buChar char="Ø"/>
            </a:pPr>
            <a:r>
              <a:rPr lang="en-US" altLang="ja-JP" sz="1500" dirty="0">
                <a:latin typeface="Symbol" pitchFamily="2" charset="2"/>
              </a:rPr>
              <a:t>g</a:t>
            </a:r>
            <a:r>
              <a:rPr lang="en-US" altLang="ja-JP" sz="1500" dirty="0"/>
              <a:t>-ray: emission region coincident with molecular cloud</a:t>
            </a:r>
          </a:p>
          <a:p>
            <a:r>
              <a:rPr lang="en-US" altLang="ja-JP" sz="1500" dirty="0"/>
              <a:t>                  </a:t>
            </a:r>
            <a:r>
              <a:rPr lang="ja-JP" altLang="en-US" sz="1500"/>
              <a:t>➡︎ </a:t>
            </a:r>
            <a:r>
              <a:rPr lang="en-US" altLang="ja-JP" sz="1500" dirty="0"/>
              <a:t>likely by protons trapped inside the molecular cloud</a:t>
            </a:r>
          </a:p>
        </p:txBody>
      </p:sp>
      <p:sp>
        <p:nvSpPr>
          <p:cNvPr id="15" name="テキスト ボックス 14">
            <a:extLst>
              <a:ext uri="{FF2B5EF4-FFF2-40B4-BE49-F238E27FC236}">
                <a16:creationId xmlns:a16="http://schemas.microsoft.com/office/drawing/2014/main" id="{98FD4CC3-80BA-B642-80B7-10C0458DFCEA}"/>
              </a:ext>
            </a:extLst>
          </p:cNvPr>
          <p:cNvSpPr txBox="1"/>
          <p:nvPr/>
        </p:nvSpPr>
        <p:spPr>
          <a:xfrm>
            <a:off x="6073736" y="735702"/>
            <a:ext cx="3070264" cy="323165"/>
          </a:xfrm>
          <a:prstGeom prst="rect">
            <a:avLst/>
          </a:prstGeom>
          <a:noFill/>
        </p:spPr>
        <p:txBody>
          <a:bodyPr wrap="none" rtlCol="0">
            <a:spAutoFit/>
          </a:bodyPr>
          <a:lstStyle/>
          <a:p>
            <a:r>
              <a:rPr lang="en-US" altLang="ja-JP" sz="1500" i="1" dirty="0">
                <a:solidFill>
                  <a:schemeClr val="accent6"/>
                </a:solidFill>
              </a:rPr>
              <a:t>Fujita et al., arXiv:2101.10329 (2021)</a:t>
            </a:r>
            <a:endParaRPr kumimoji="1" lang="ja-JP" altLang="en-US" sz="1500" i="1" dirty="0">
              <a:solidFill>
                <a:schemeClr val="accent6"/>
              </a:solidFill>
            </a:endParaRPr>
          </a:p>
        </p:txBody>
      </p:sp>
      <p:sp>
        <p:nvSpPr>
          <p:cNvPr id="16" name="テキスト ボックス 15">
            <a:extLst>
              <a:ext uri="{FF2B5EF4-FFF2-40B4-BE49-F238E27FC236}">
                <a16:creationId xmlns:a16="http://schemas.microsoft.com/office/drawing/2014/main" id="{911E0C72-567A-5C42-99E5-E683CDE84F24}"/>
              </a:ext>
            </a:extLst>
          </p:cNvPr>
          <p:cNvSpPr txBox="1"/>
          <p:nvPr/>
        </p:nvSpPr>
        <p:spPr>
          <a:xfrm>
            <a:off x="5296119" y="1570420"/>
            <a:ext cx="1555234" cy="400110"/>
          </a:xfrm>
          <a:prstGeom prst="rect">
            <a:avLst/>
          </a:prstGeom>
          <a:noFill/>
        </p:spPr>
        <p:txBody>
          <a:bodyPr wrap="none" rtlCol="0">
            <a:spAutoFit/>
          </a:bodyPr>
          <a:lstStyle/>
          <a:p>
            <a:r>
              <a:rPr lang="ja-JP" altLang="en-US" sz="1000"/>
              <a:t>パルサーや点源を除いた</a:t>
            </a:r>
            <a:endParaRPr lang="en-US" altLang="ja-JP" sz="1000" dirty="0"/>
          </a:p>
          <a:p>
            <a:r>
              <a:rPr kumimoji="1" lang="en-US" altLang="ja-JP" sz="1000" dirty="0"/>
              <a:t>Diffuse </a:t>
            </a:r>
            <a:r>
              <a:rPr kumimoji="1" lang="ja-JP" altLang="en-US" sz="1000"/>
              <a:t>成分のフラックス</a:t>
            </a:r>
          </a:p>
        </p:txBody>
      </p:sp>
    </p:spTree>
    <p:extLst>
      <p:ext uri="{BB962C8B-B14F-4D97-AF65-F5344CB8AC3E}">
        <p14:creationId xmlns:p14="http://schemas.microsoft.com/office/powerpoint/2010/main" val="29357482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97F4ABDF-1F8A-FB4A-A999-31A1A6EFE7D1}" type="slidenum">
              <a:rPr kumimoji="1" lang="ja-JP" altLang="en-US" smtClean="0"/>
              <a:t>46</a:t>
            </a:fld>
            <a:endParaRPr kumimoji="1" lang="ja-JP" altLang="en-US"/>
          </a:p>
        </p:txBody>
      </p:sp>
      <p:sp>
        <p:nvSpPr>
          <p:cNvPr id="7" name="テキスト ボックス 6"/>
          <p:cNvSpPr txBox="1"/>
          <p:nvPr/>
        </p:nvSpPr>
        <p:spPr>
          <a:xfrm>
            <a:off x="0" y="172135"/>
            <a:ext cx="9143999" cy="553998"/>
          </a:xfrm>
          <a:prstGeom prst="rect">
            <a:avLst/>
          </a:prstGeom>
          <a:noFill/>
        </p:spPr>
        <p:txBody>
          <a:bodyPr wrap="square" rtlCol="0">
            <a:spAutoFit/>
          </a:bodyPr>
          <a:lstStyle/>
          <a:p>
            <a:pPr algn="ctr"/>
            <a:r>
              <a:rPr lang="en-US" altLang="ja-JP" sz="3000" u="sng" dirty="0"/>
              <a:t>Optimization of N</a:t>
            </a:r>
            <a:r>
              <a:rPr lang="en-US" altLang="ja-JP" sz="3000" u="sng" dirty="0">
                <a:latin typeface="Symbol" charset="2"/>
                <a:cs typeface="Symbol" charset="2"/>
              </a:rPr>
              <a:t>m </a:t>
            </a:r>
            <a:r>
              <a:rPr lang="en-US" altLang="ja-JP" sz="3000" u="sng" dirty="0"/>
              <a:t>cut </a:t>
            </a:r>
            <a:endParaRPr kumimoji="1" lang="ja-JP" altLang="en-US" sz="3000" u="sng" dirty="0"/>
          </a:p>
        </p:txBody>
      </p:sp>
      <p:grpSp>
        <p:nvGrpSpPr>
          <p:cNvPr id="6" name="図形グループ 5"/>
          <p:cNvGrpSpPr/>
          <p:nvPr/>
        </p:nvGrpSpPr>
        <p:grpSpPr>
          <a:xfrm>
            <a:off x="1773339" y="1763324"/>
            <a:ext cx="5169952" cy="4935332"/>
            <a:chOff x="1517869" y="1543767"/>
            <a:chExt cx="5169952" cy="4935332"/>
          </a:xfrm>
        </p:grpSpPr>
        <p:pic>
          <p:nvPicPr>
            <p:cNvPr id="4" name="図 3" descr="OptimalCut2.ps"/>
            <p:cNvPicPr>
              <a:picLocks noChangeAspect="1"/>
            </p:cNvPicPr>
            <p:nvPr/>
          </p:nvPicPr>
          <p:blipFill rotWithShape="1">
            <a:blip r:embed="rId2">
              <a:extLst>
                <a:ext uri="{28A0092B-C50C-407E-A947-70E740481C1C}">
                  <a14:useLocalDpi xmlns:a14="http://schemas.microsoft.com/office/drawing/2010/main" val="0"/>
                </a:ext>
              </a:extLst>
            </a:blip>
            <a:srcRect l="12208" t="17062" r="15405" b="24344"/>
            <a:stretch/>
          </p:blipFill>
          <p:spPr>
            <a:xfrm rot="5400000">
              <a:off x="1635179" y="1426457"/>
              <a:ext cx="4935332" cy="5169952"/>
            </a:xfrm>
            <a:prstGeom prst="rect">
              <a:avLst/>
            </a:prstGeom>
          </p:spPr>
        </p:pic>
        <p:sp>
          <p:nvSpPr>
            <p:cNvPr id="2" name="テキスト ボックス 1"/>
            <p:cNvSpPr txBox="1"/>
            <p:nvPr/>
          </p:nvSpPr>
          <p:spPr>
            <a:xfrm>
              <a:off x="4886609" y="1763324"/>
              <a:ext cx="1510125" cy="477054"/>
            </a:xfrm>
            <a:prstGeom prst="rect">
              <a:avLst/>
            </a:prstGeom>
            <a:solidFill>
              <a:srgbClr val="FFFFFF"/>
            </a:solidFill>
          </p:spPr>
          <p:txBody>
            <a:bodyPr wrap="square" rtlCol="0">
              <a:spAutoFit/>
            </a:bodyPr>
            <a:lstStyle/>
            <a:p>
              <a:endParaRPr lang="en-US" altLang="ja-JP" sz="2500" dirty="0"/>
            </a:p>
          </p:txBody>
        </p:sp>
        <p:sp>
          <p:nvSpPr>
            <p:cNvPr id="9" name="テキスト ボックス 8"/>
            <p:cNvSpPr txBox="1"/>
            <p:nvPr/>
          </p:nvSpPr>
          <p:spPr>
            <a:xfrm>
              <a:off x="2567777" y="1763324"/>
              <a:ext cx="2770755" cy="1477328"/>
            </a:xfrm>
            <a:prstGeom prst="rect">
              <a:avLst/>
            </a:prstGeom>
            <a:solidFill>
              <a:schemeClr val="bg1"/>
            </a:solidFill>
            <a:ln>
              <a:solidFill>
                <a:schemeClr val="tx1"/>
              </a:solidFill>
            </a:ln>
          </p:spPr>
          <p:txBody>
            <a:bodyPr wrap="square" rtlCol="0">
              <a:spAutoFit/>
            </a:bodyPr>
            <a:lstStyle/>
            <a:p>
              <a:r>
                <a:rPr lang="en-US" altLang="ja-JP" dirty="0"/>
                <a:t>N</a:t>
              </a:r>
              <a:r>
                <a:rPr lang="en-US" altLang="ja-JP" dirty="0">
                  <a:latin typeface="Symbol" charset="2"/>
                  <a:cs typeface="Symbol" charset="2"/>
                </a:rPr>
                <a:t>m</a:t>
              </a:r>
              <a:r>
                <a:rPr lang="en-US" altLang="ja-JP" dirty="0"/>
                <a:t> cut for: </a:t>
              </a:r>
            </a:p>
            <a:p>
              <a:r>
                <a:rPr lang="en-US" altLang="ja-JP" b="1" dirty="0">
                  <a:solidFill>
                    <a:srgbClr val="28FF13"/>
                  </a:solidFill>
                </a:rPr>
                <a:t>Crab</a:t>
              </a:r>
              <a:endParaRPr lang="en-US" altLang="ja-JP" b="1" dirty="0"/>
            </a:p>
            <a:p>
              <a:r>
                <a:rPr lang="en-US" altLang="ja-JP" b="1" dirty="0">
                  <a:solidFill>
                    <a:srgbClr val="000000"/>
                  </a:solidFill>
                </a:rPr>
                <a:t>85%Crab@10TeV, </a:t>
              </a:r>
              <a:r>
                <a:rPr lang="en-US" altLang="ja-JP" b="1" dirty="0">
                  <a:solidFill>
                    <a:srgbClr val="000000"/>
                  </a:solidFill>
                  <a:latin typeface="Symbol" charset="2"/>
                  <a:cs typeface="Symbol" charset="2"/>
                </a:rPr>
                <a:t>G</a:t>
              </a:r>
              <a:r>
                <a:rPr lang="en-US" altLang="ja-JP" b="1" dirty="0">
                  <a:solidFill>
                    <a:srgbClr val="000000"/>
                  </a:solidFill>
                </a:rPr>
                <a:t>=</a:t>
              </a:r>
              <a:r>
                <a:rPr lang="en-US" altLang="ja-JP" b="1" dirty="0">
                  <a:solidFill>
                    <a:srgbClr val="000000"/>
                  </a:solidFill>
                  <a:latin typeface="Symbol" charset="2"/>
                  <a:cs typeface="Symbol" charset="2"/>
                </a:rPr>
                <a:t>-</a:t>
              </a:r>
              <a:r>
                <a:rPr lang="en-US" altLang="ja-JP" b="1" dirty="0">
                  <a:solidFill>
                    <a:srgbClr val="000000"/>
                  </a:solidFill>
                </a:rPr>
                <a:t>2.8</a:t>
              </a:r>
            </a:p>
            <a:p>
              <a:r>
                <a:rPr lang="en-US" altLang="ja-JP" b="1" dirty="0">
                  <a:solidFill>
                    <a:srgbClr val="27FFFD"/>
                  </a:solidFill>
                </a:rPr>
                <a:t>11%Crab@10TeV,</a:t>
              </a:r>
              <a:r>
                <a:rPr lang="en-US" altLang="ja-JP" b="1" dirty="0">
                  <a:solidFill>
                    <a:srgbClr val="27FFFD"/>
                  </a:solidFill>
                  <a:latin typeface="Symbol" charset="2"/>
                  <a:cs typeface="Symbol" charset="2"/>
                </a:rPr>
                <a:t> G</a:t>
              </a:r>
              <a:r>
                <a:rPr lang="en-US" altLang="ja-JP" b="1" dirty="0">
                  <a:solidFill>
                    <a:srgbClr val="27FFFD"/>
                  </a:solidFill>
                </a:rPr>
                <a:t>=</a:t>
              </a:r>
              <a:r>
                <a:rPr lang="en-US" altLang="ja-JP" b="1" dirty="0">
                  <a:solidFill>
                    <a:srgbClr val="27FFFD"/>
                  </a:solidFill>
                  <a:latin typeface="Symbol" charset="2"/>
                  <a:cs typeface="Symbol" charset="2"/>
                </a:rPr>
                <a:t>-</a:t>
              </a:r>
              <a:r>
                <a:rPr lang="en-US" altLang="ja-JP" b="1" dirty="0">
                  <a:solidFill>
                    <a:srgbClr val="27FFFD"/>
                  </a:solidFill>
                </a:rPr>
                <a:t>2.3</a:t>
              </a:r>
              <a:endParaRPr lang="en-US" altLang="ja-JP" b="1" dirty="0">
                <a:solidFill>
                  <a:srgbClr val="FF0000"/>
                </a:solidFill>
              </a:endParaRPr>
            </a:p>
            <a:p>
              <a:r>
                <a:rPr lang="en-US" altLang="ja-JP" b="1" dirty="0">
                  <a:solidFill>
                    <a:srgbClr val="FF0000"/>
                  </a:solidFill>
                </a:rPr>
                <a:t>Cut used in this work</a:t>
              </a:r>
              <a:endParaRPr lang="en-US" altLang="ja-JP" b="1" dirty="0">
                <a:solidFill>
                  <a:srgbClr val="27FFFD"/>
                </a:solidFill>
              </a:endParaRPr>
            </a:p>
          </p:txBody>
        </p:sp>
        <p:sp>
          <p:nvSpPr>
            <p:cNvPr id="3" name="テキスト ボックス 2"/>
            <p:cNvSpPr txBox="1"/>
            <p:nvPr/>
          </p:nvSpPr>
          <p:spPr>
            <a:xfrm rot="16200000" flipH="1">
              <a:off x="808066" y="3452262"/>
              <a:ext cx="1803536" cy="369332"/>
            </a:xfrm>
            <a:prstGeom prst="rect">
              <a:avLst/>
            </a:prstGeom>
            <a:solidFill>
              <a:srgbClr val="FFFFFF"/>
            </a:solidFill>
          </p:spPr>
          <p:txBody>
            <a:bodyPr wrap="none" rtlCol="0">
              <a:spAutoFit/>
            </a:bodyPr>
            <a:lstStyle/>
            <a:p>
              <a:r>
                <a:rPr lang="en-US" altLang="ja-JP" dirty="0"/>
                <a:t>cut value of </a:t>
              </a:r>
              <a:r>
                <a:rPr lang="en-US" altLang="ja-JP" dirty="0" err="1">
                  <a:latin typeface="Symbol" charset="2"/>
                  <a:cs typeface="Symbol" charset="2"/>
                </a:rPr>
                <a:t>S</a:t>
              </a:r>
              <a:r>
                <a:rPr lang="en-US" altLang="ja-JP" dirty="0" err="1"/>
                <a:t>N</a:t>
              </a:r>
              <a:r>
                <a:rPr lang="en-US" altLang="ja-JP" dirty="0" err="1">
                  <a:latin typeface="Symbol" charset="2"/>
                  <a:cs typeface="Symbol" charset="2"/>
                </a:rPr>
                <a:t>m</a:t>
              </a:r>
              <a:r>
                <a:rPr lang="en-US" altLang="ja-JP" dirty="0"/>
                <a:t>  </a:t>
              </a:r>
              <a:endParaRPr kumimoji="1" lang="ja-JP" altLang="en-US" dirty="0"/>
            </a:p>
          </p:txBody>
        </p:sp>
      </p:grpSp>
      <p:sp>
        <p:nvSpPr>
          <p:cNvPr id="8" name="テキスト ボックス 7"/>
          <p:cNvSpPr txBox="1"/>
          <p:nvPr/>
        </p:nvSpPr>
        <p:spPr>
          <a:xfrm>
            <a:off x="2401914" y="986360"/>
            <a:ext cx="2600855" cy="369332"/>
          </a:xfrm>
          <a:prstGeom prst="rect">
            <a:avLst/>
          </a:prstGeom>
          <a:noFill/>
        </p:spPr>
        <p:txBody>
          <a:bodyPr wrap="none" rtlCol="0">
            <a:spAutoFit/>
          </a:bodyPr>
          <a:lstStyle/>
          <a:p>
            <a:r>
              <a:rPr kumimoji="1" lang="en-US" altLang="ja-JP" dirty="0"/>
              <a:t>maximize </a:t>
            </a:r>
            <a:r>
              <a:rPr kumimoji="1" lang="en-US" altLang="ja-JP" dirty="0" err="1"/>
              <a:t>figrure</a:t>
            </a:r>
            <a:r>
              <a:rPr kumimoji="1" lang="en-US" altLang="ja-JP" dirty="0"/>
              <a:t>-of-merit  </a:t>
            </a:r>
            <a:endParaRPr kumimoji="1" lang="ja-JP" altLang="en-US" dirty="0"/>
          </a:p>
        </p:txBody>
      </p:sp>
      <p:pic>
        <p:nvPicPr>
          <p:cNvPr id="11" name="図 10" descr="equiv_dfrac_N_ma.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2769" y="890436"/>
            <a:ext cx="1752786" cy="720000"/>
          </a:xfrm>
          <a:prstGeom prst="rect">
            <a:avLst/>
          </a:prstGeom>
        </p:spPr>
      </p:pic>
      <p:pic>
        <p:nvPicPr>
          <p:cNvPr id="12" name="図 11" descr="textcolor_red_Si.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6978" y="5648873"/>
            <a:ext cx="4767319" cy="288000"/>
          </a:xfrm>
          <a:prstGeom prst="rect">
            <a:avLst/>
          </a:prstGeom>
        </p:spPr>
      </p:pic>
    </p:spTree>
    <p:extLst>
      <p:ext uri="{BB962C8B-B14F-4D97-AF65-F5344CB8AC3E}">
        <p14:creationId xmlns:p14="http://schemas.microsoft.com/office/powerpoint/2010/main" val="32320935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スクリーンショット 2019-03-06 13.11.4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4751" y="435904"/>
            <a:ext cx="4113042" cy="3329606"/>
          </a:xfrm>
          <a:prstGeom prst="rect">
            <a:avLst/>
          </a:prstGeom>
        </p:spPr>
      </p:pic>
      <p:sp>
        <p:nvSpPr>
          <p:cNvPr id="4" name="テキスト ボックス 3"/>
          <p:cNvSpPr txBox="1"/>
          <p:nvPr/>
        </p:nvSpPr>
        <p:spPr>
          <a:xfrm>
            <a:off x="5249213" y="56804"/>
            <a:ext cx="3848579" cy="369332"/>
          </a:xfrm>
          <a:prstGeom prst="rect">
            <a:avLst/>
          </a:prstGeom>
          <a:noFill/>
        </p:spPr>
        <p:txBody>
          <a:bodyPr wrap="none" rtlCol="0">
            <a:spAutoFit/>
          </a:bodyPr>
          <a:lstStyle/>
          <a:p>
            <a:r>
              <a:rPr kumimoji="1" lang="en-US" altLang="ja-JP" i="1" dirty="0">
                <a:solidFill>
                  <a:schemeClr val="accent6"/>
                </a:solidFill>
              </a:rPr>
              <a:t>X. Y. </a:t>
            </a:r>
            <a:r>
              <a:rPr kumimoji="1" lang="en-US" altLang="ja-JP" i="1" dirty="0" err="1">
                <a:solidFill>
                  <a:schemeClr val="accent6"/>
                </a:solidFill>
              </a:rPr>
              <a:t>Gao</a:t>
            </a:r>
            <a:r>
              <a:rPr kumimoji="1" lang="en-US" altLang="ja-JP" i="1" dirty="0">
                <a:solidFill>
                  <a:schemeClr val="accent6"/>
                </a:solidFill>
              </a:rPr>
              <a:t> et al., A&amp;A, 529, A159 (2011)  </a:t>
            </a:r>
            <a:endParaRPr kumimoji="1" lang="ja-JP" altLang="en-US" i="1" dirty="0">
              <a:solidFill>
                <a:schemeClr val="accent6"/>
              </a:solidFill>
            </a:endParaRPr>
          </a:p>
        </p:txBody>
      </p:sp>
      <p:pic>
        <p:nvPicPr>
          <p:cNvPr id="5" name="図 4" descr="スクリーンショット 2019-03-02 2.30.3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952459"/>
            <a:ext cx="4153825" cy="2763611"/>
          </a:xfrm>
          <a:prstGeom prst="rect">
            <a:avLst/>
          </a:prstGeom>
        </p:spPr>
      </p:pic>
      <p:pic>
        <p:nvPicPr>
          <p:cNvPr id="6" name="図 5" descr="スクリーンショット 2019-03-02 10.22.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00" y="873594"/>
            <a:ext cx="467762" cy="2512053"/>
          </a:xfrm>
          <a:prstGeom prst="rect">
            <a:avLst/>
          </a:prstGeom>
        </p:spPr>
      </p:pic>
      <p:cxnSp>
        <p:nvCxnSpPr>
          <p:cNvPr id="8" name="直線コネクタ 7"/>
          <p:cNvCxnSpPr/>
          <p:nvPr/>
        </p:nvCxnSpPr>
        <p:spPr>
          <a:xfrm flipH="1">
            <a:off x="6849141" y="753249"/>
            <a:ext cx="136077" cy="698300"/>
          </a:xfrm>
          <a:prstGeom prst="line">
            <a:avLst/>
          </a:prstGeom>
          <a:ln>
            <a:solidFill>
              <a:srgbClr val="FF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sp>
        <p:nvSpPr>
          <p:cNvPr id="9" name="テキスト ボックス 8"/>
          <p:cNvSpPr txBox="1"/>
          <p:nvPr/>
        </p:nvSpPr>
        <p:spPr>
          <a:xfrm>
            <a:off x="569362" y="199251"/>
            <a:ext cx="2944586" cy="553998"/>
          </a:xfrm>
          <a:prstGeom prst="rect">
            <a:avLst/>
          </a:prstGeom>
          <a:noFill/>
        </p:spPr>
        <p:txBody>
          <a:bodyPr wrap="none" rtlCol="0">
            <a:spAutoFit/>
          </a:bodyPr>
          <a:lstStyle/>
          <a:p>
            <a:r>
              <a:rPr kumimoji="1" lang="en-US" altLang="ja-JP" sz="3000" u="sng" dirty="0"/>
              <a:t>radio observation</a:t>
            </a:r>
            <a:endParaRPr kumimoji="1" lang="ja-JP" altLang="en-US" sz="3000" u="sng" dirty="0"/>
          </a:p>
        </p:txBody>
      </p:sp>
      <p:sp>
        <p:nvSpPr>
          <p:cNvPr id="7" name="スライド番号プレースホルダー 6"/>
          <p:cNvSpPr>
            <a:spLocks noGrp="1"/>
          </p:cNvSpPr>
          <p:nvPr>
            <p:ph type="sldNum" sz="quarter" idx="12"/>
          </p:nvPr>
        </p:nvSpPr>
        <p:spPr/>
        <p:txBody>
          <a:bodyPr/>
          <a:lstStyle/>
          <a:p>
            <a:fld id="{5E9433CC-6A0A-1549-B80D-4E635DBAF587}" type="slidenum">
              <a:rPr kumimoji="1" lang="ja-JP" altLang="en-US" smtClean="0"/>
              <a:t>47</a:t>
            </a:fld>
            <a:endParaRPr kumimoji="1" lang="ja-JP" altLang="en-US"/>
          </a:p>
        </p:txBody>
      </p:sp>
      <p:sp>
        <p:nvSpPr>
          <p:cNvPr id="12" name="テキスト ボックス 11"/>
          <p:cNvSpPr txBox="1"/>
          <p:nvPr/>
        </p:nvSpPr>
        <p:spPr>
          <a:xfrm>
            <a:off x="5682468" y="435904"/>
            <a:ext cx="2900328" cy="369332"/>
          </a:xfrm>
          <a:prstGeom prst="rect">
            <a:avLst/>
          </a:prstGeom>
          <a:noFill/>
        </p:spPr>
        <p:txBody>
          <a:bodyPr wrap="none" rtlCol="0">
            <a:spAutoFit/>
          </a:bodyPr>
          <a:lstStyle/>
          <a:p>
            <a:r>
              <a:rPr kumimoji="1" lang="en-US" altLang="ja-JP" dirty="0"/>
              <a:t>boundary for flux integration</a:t>
            </a:r>
            <a:endParaRPr kumimoji="1" lang="ja-JP" altLang="en-US" dirty="0"/>
          </a:p>
        </p:txBody>
      </p:sp>
      <p:pic>
        <p:nvPicPr>
          <p:cNvPr id="14" name="図 13" descr="スクリーンショット 2019-07-08 0.56.0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0" y="3980418"/>
            <a:ext cx="9118600" cy="2222500"/>
          </a:xfrm>
          <a:prstGeom prst="rect">
            <a:avLst/>
          </a:prstGeom>
        </p:spPr>
      </p:pic>
    </p:spTree>
    <p:extLst>
      <p:ext uri="{BB962C8B-B14F-4D97-AF65-F5344CB8AC3E}">
        <p14:creationId xmlns:p14="http://schemas.microsoft.com/office/powerpoint/2010/main" val="33206106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スクリーンショット 2019-03-16 10.14.1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48" y="661988"/>
            <a:ext cx="5211892" cy="6196011"/>
          </a:xfrm>
          <a:prstGeom prst="rect">
            <a:avLst/>
          </a:prstGeom>
        </p:spPr>
      </p:pic>
      <p:sp>
        <p:nvSpPr>
          <p:cNvPr id="4" name="テキスト ボックス 3"/>
          <p:cNvSpPr txBox="1"/>
          <p:nvPr/>
        </p:nvSpPr>
        <p:spPr>
          <a:xfrm>
            <a:off x="1134963" y="372945"/>
            <a:ext cx="3420202" cy="369332"/>
          </a:xfrm>
          <a:prstGeom prst="rect">
            <a:avLst/>
          </a:prstGeom>
          <a:noFill/>
        </p:spPr>
        <p:txBody>
          <a:bodyPr wrap="none" rtlCol="0">
            <a:spAutoFit/>
          </a:bodyPr>
          <a:lstStyle/>
          <a:p>
            <a:r>
              <a:rPr lang="en-US" altLang="ja-JP" i="1" dirty="0" err="1">
                <a:solidFill>
                  <a:schemeClr val="accent6"/>
                </a:solidFill>
              </a:rPr>
              <a:t>Kothes</a:t>
            </a:r>
            <a:r>
              <a:rPr lang="en-US" altLang="ja-JP" i="1" dirty="0">
                <a:solidFill>
                  <a:schemeClr val="accent6"/>
                </a:solidFill>
              </a:rPr>
              <a:t> et al.,  </a:t>
            </a:r>
            <a:r>
              <a:rPr lang="en-US" altLang="ja-JP" i="1" dirty="0" err="1">
                <a:solidFill>
                  <a:schemeClr val="accent6"/>
                </a:solidFill>
              </a:rPr>
              <a:t>ApJ</a:t>
            </a:r>
            <a:r>
              <a:rPr lang="en-US" altLang="ja-JP" i="1" dirty="0">
                <a:solidFill>
                  <a:schemeClr val="accent6"/>
                </a:solidFill>
              </a:rPr>
              <a:t> 560, 236 (2001)</a:t>
            </a:r>
            <a:endParaRPr kumimoji="1" lang="ja-JP" altLang="en-US" i="1" dirty="0">
              <a:solidFill>
                <a:schemeClr val="accent6"/>
              </a:solidFill>
            </a:endParaRPr>
          </a:p>
        </p:txBody>
      </p:sp>
      <p:grpSp>
        <p:nvGrpSpPr>
          <p:cNvPr id="21" name="図形グループ 20"/>
          <p:cNvGrpSpPr/>
          <p:nvPr/>
        </p:nvGrpSpPr>
        <p:grpSpPr>
          <a:xfrm>
            <a:off x="5084359" y="768288"/>
            <a:ext cx="4045043" cy="5142232"/>
            <a:chOff x="5098957" y="1214118"/>
            <a:chExt cx="4045043" cy="5142232"/>
          </a:xfrm>
        </p:grpSpPr>
        <p:pic>
          <p:nvPicPr>
            <p:cNvPr id="5" name="図 4" descr="スクリーンショット 2019-03-16 13.21.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6397" y="1214118"/>
              <a:ext cx="4027603" cy="5142232"/>
            </a:xfrm>
            <a:prstGeom prst="rect">
              <a:avLst/>
            </a:prstGeom>
          </p:spPr>
        </p:pic>
        <p:cxnSp>
          <p:nvCxnSpPr>
            <p:cNvPr id="6" name="直線コネクタ 5"/>
            <p:cNvCxnSpPr/>
            <p:nvPr/>
          </p:nvCxnSpPr>
          <p:spPr>
            <a:xfrm>
              <a:off x="6690127" y="2751652"/>
              <a:ext cx="2374670"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 name="直線コネクタ 7"/>
            <p:cNvCxnSpPr/>
            <p:nvPr/>
          </p:nvCxnSpPr>
          <p:spPr>
            <a:xfrm>
              <a:off x="5136847" y="2916970"/>
              <a:ext cx="3920548"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 name="直線コネクタ 9"/>
            <p:cNvCxnSpPr/>
            <p:nvPr/>
          </p:nvCxnSpPr>
          <p:spPr>
            <a:xfrm>
              <a:off x="5141701" y="3082880"/>
              <a:ext cx="1628715"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 name="直線コネクタ 11"/>
            <p:cNvCxnSpPr/>
            <p:nvPr/>
          </p:nvCxnSpPr>
          <p:spPr>
            <a:xfrm>
              <a:off x="5124421" y="3771888"/>
              <a:ext cx="3979043"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 name="直線コネクタ 12"/>
            <p:cNvCxnSpPr/>
            <p:nvPr/>
          </p:nvCxnSpPr>
          <p:spPr>
            <a:xfrm>
              <a:off x="5101165" y="3937798"/>
              <a:ext cx="3979043"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4" name="直線コネクタ 13"/>
            <p:cNvCxnSpPr/>
            <p:nvPr/>
          </p:nvCxnSpPr>
          <p:spPr>
            <a:xfrm>
              <a:off x="5131957" y="4103708"/>
              <a:ext cx="3979043"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5" name="直線コネクタ 14"/>
            <p:cNvCxnSpPr/>
            <p:nvPr/>
          </p:nvCxnSpPr>
          <p:spPr>
            <a:xfrm>
              <a:off x="5135725" y="4269618"/>
              <a:ext cx="3979043"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直線コネクタ 15"/>
            <p:cNvCxnSpPr/>
            <p:nvPr/>
          </p:nvCxnSpPr>
          <p:spPr>
            <a:xfrm>
              <a:off x="5098957" y="4435528"/>
              <a:ext cx="3979043"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7" name="直線コネクタ 16"/>
            <p:cNvCxnSpPr/>
            <p:nvPr/>
          </p:nvCxnSpPr>
          <p:spPr>
            <a:xfrm>
              <a:off x="5129749" y="4601438"/>
              <a:ext cx="3979043"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8" name="直線コネクタ 17"/>
            <p:cNvCxnSpPr/>
            <p:nvPr/>
          </p:nvCxnSpPr>
          <p:spPr>
            <a:xfrm>
              <a:off x="5116237" y="4777068"/>
              <a:ext cx="2450279"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20" name="正方形/長方形 19"/>
          <p:cNvSpPr/>
          <p:nvPr/>
        </p:nvSpPr>
        <p:spPr>
          <a:xfrm>
            <a:off x="5508298" y="369760"/>
            <a:ext cx="3367341" cy="369332"/>
          </a:xfrm>
          <a:prstGeom prst="rect">
            <a:avLst/>
          </a:prstGeom>
        </p:spPr>
        <p:txBody>
          <a:bodyPr wrap="none">
            <a:spAutoFit/>
          </a:bodyPr>
          <a:lstStyle/>
          <a:p>
            <a:r>
              <a:rPr lang="en-US" altLang="ja-JP" i="1" dirty="0" err="1">
                <a:solidFill>
                  <a:schemeClr val="accent6"/>
                </a:solidFill>
              </a:rPr>
              <a:t>Kothes</a:t>
            </a:r>
            <a:r>
              <a:rPr lang="en-US" altLang="ja-JP" i="1" dirty="0">
                <a:solidFill>
                  <a:schemeClr val="accent6"/>
                </a:solidFill>
              </a:rPr>
              <a:t> et al, </a:t>
            </a:r>
            <a:r>
              <a:rPr lang="en-US" altLang="ja-JP" i="1" dirty="0" err="1">
                <a:solidFill>
                  <a:schemeClr val="accent6"/>
                </a:solidFill>
              </a:rPr>
              <a:t>ApJ</a:t>
            </a:r>
            <a:r>
              <a:rPr lang="en-US" altLang="ja-JP" i="1" dirty="0">
                <a:solidFill>
                  <a:schemeClr val="accent6"/>
                </a:solidFill>
              </a:rPr>
              <a:t>, 638, 225 (2006)</a:t>
            </a:r>
            <a:endParaRPr lang="ja-JP" altLang="en-US" i="1" dirty="0">
              <a:solidFill>
                <a:schemeClr val="accent6"/>
              </a:solidFill>
            </a:endParaRPr>
          </a:p>
        </p:txBody>
      </p:sp>
      <p:pic>
        <p:nvPicPr>
          <p:cNvPr id="22" name="図 21" descr="スクリーンショット 2019-03-16 13.48.14.png"/>
          <p:cNvPicPr>
            <a:picLocks noChangeAspect="1"/>
          </p:cNvPicPr>
          <p:nvPr/>
        </p:nvPicPr>
        <p:blipFill rotWithShape="1">
          <a:blip r:embed="rId4">
            <a:extLst>
              <a:ext uri="{28A0092B-C50C-407E-A947-70E740481C1C}">
                <a14:useLocalDpi xmlns:a14="http://schemas.microsoft.com/office/drawing/2010/main" val="0"/>
              </a:ext>
            </a:extLst>
          </a:blip>
          <a:srcRect t="1857"/>
          <a:stretch/>
        </p:blipFill>
        <p:spPr>
          <a:xfrm>
            <a:off x="5178469" y="5967046"/>
            <a:ext cx="3864328" cy="845417"/>
          </a:xfrm>
          <a:prstGeom prst="rect">
            <a:avLst/>
          </a:prstGeom>
        </p:spPr>
      </p:pic>
      <p:cxnSp>
        <p:nvCxnSpPr>
          <p:cNvPr id="23" name="直線コネクタ 22"/>
          <p:cNvCxnSpPr/>
          <p:nvPr/>
        </p:nvCxnSpPr>
        <p:spPr>
          <a:xfrm>
            <a:off x="5755957" y="6464162"/>
            <a:ext cx="3293459"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6" name="直線コネクタ 25"/>
          <p:cNvCxnSpPr/>
          <p:nvPr/>
        </p:nvCxnSpPr>
        <p:spPr>
          <a:xfrm>
            <a:off x="5192221" y="6630072"/>
            <a:ext cx="3850576"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直線コネクタ 27"/>
          <p:cNvCxnSpPr/>
          <p:nvPr/>
        </p:nvCxnSpPr>
        <p:spPr>
          <a:xfrm>
            <a:off x="5168965" y="6795982"/>
            <a:ext cx="1586853"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 name="スライド番号プレースホルダー 1"/>
          <p:cNvSpPr>
            <a:spLocks noGrp="1"/>
          </p:cNvSpPr>
          <p:nvPr>
            <p:ph type="sldNum" sz="quarter" idx="12"/>
          </p:nvPr>
        </p:nvSpPr>
        <p:spPr/>
        <p:txBody>
          <a:bodyPr/>
          <a:lstStyle/>
          <a:p>
            <a:fld id="{5E9433CC-6A0A-1549-B80D-4E635DBAF587}" type="slidenum">
              <a:rPr kumimoji="1" lang="ja-JP" altLang="en-US" smtClean="0"/>
              <a:t>48</a:t>
            </a:fld>
            <a:endParaRPr kumimoji="1" lang="ja-JP" altLang="en-US"/>
          </a:p>
        </p:txBody>
      </p:sp>
      <p:sp>
        <p:nvSpPr>
          <p:cNvPr id="7" name="テキスト ボックス 6"/>
          <p:cNvSpPr txBox="1"/>
          <p:nvPr/>
        </p:nvSpPr>
        <p:spPr>
          <a:xfrm>
            <a:off x="0" y="0"/>
            <a:ext cx="9144000" cy="553998"/>
          </a:xfrm>
          <a:prstGeom prst="rect">
            <a:avLst/>
          </a:prstGeom>
          <a:noFill/>
        </p:spPr>
        <p:txBody>
          <a:bodyPr wrap="square" rtlCol="0">
            <a:spAutoFit/>
          </a:bodyPr>
          <a:lstStyle/>
          <a:p>
            <a:pPr algn="ctr"/>
            <a:r>
              <a:rPr kumimoji="1" lang="en-US" altLang="ja-JP" sz="3000" u="sng" dirty="0"/>
              <a:t>SNR G106.3+2.7 &amp; Boomerang PWN</a:t>
            </a:r>
            <a:endParaRPr kumimoji="1" lang="ja-JP" altLang="en-US" sz="3000" u="sng" dirty="0"/>
          </a:p>
        </p:txBody>
      </p:sp>
      <p:sp>
        <p:nvSpPr>
          <p:cNvPr id="19" name="テキスト ボックス 18"/>
          <p:cNvSpPr txBox="1"/>
          <p:nvPr/>
        </p:nvSpPr>
        <p:spPr>
          <a:xfrm>
            <a:off x="590219" y="2247276"/>
            <a:ext cx="1216280" cy="800219"/>
          </a:xfrm>
          <a:prstGeom prst="rect">
            <a:avLst/>
          </a:prstGeom>
          <a:noFill/>
          <a:ln>
            <a:gradFill flip="none" rotWithShape="1">
              <a:gsLst>
                <a:gs pos="50000">
                  <a:schemeClr val="accent1"/>
                </a:gs>
                <a:gs pos="100000">
                  <a:prstClr val="white"/>
                </a:gs>
              </a:gsLst>
              <a:lin ang="0" scaled="1"/>
              <a:tileRect/>
            </a:gradFill>
          </a:ln>
        </p:spPr>
        <p:txBody>
          <a:bodyPr wrap="none" rtlCol="0">
            <a:spAutoFit/>
          </a:bodyPr>
          <a:lstStyle/>
          <a:p>
            <a:r>
              <a:rPr lang="en-US" altLang="ja-JP" sz="2300" b="1" dirty="0">
                <a:solidFill>
                  <a:srgbClr val="5DFFF8"/>
                </a:solidFill>
              </a:rPr>
              <a:t>Dense</a:t>
            </a:r>
          </a:p>
          <a:p>
            <a:r>
              <a:rPr kumimoji="1" lang="en-US" altLang="ja-JP" sz="2300" b="1" dirty="0">
                <a:solidFill>
                  <a:srgbClr val="5DFFF8"/>
                </a:solidFill>
              </a:rPr>
              <a:t>material</a:t>
            </a:r>
          </a:p>
        </p:txBody>
      </p:sp>
      <p:sp>
        <p:nvSpPr>
          <p:cNvPr id="27" name="正方形/長方形 26"/>
          <p:cNvSpPr/>
          <p:nvPr/>
        </p:nvSpPr>
        <p:spPr>
          <a:xfrm>
            <a:off x="2510904" y="2720376"/>
            <a:ext cx="1350342" cy="491160"/>
          </a:xfrm>
          <a:prstGeom prst="rect">
            <a:avLst/>
          </a:prstGeom>
        </p:spPr>
        <p:txBody>
          <a:bodyPr wrap="square">
            <a:spAutoFit/>
          </a:bodyPr>
          <a:lstStyle/>
          <a:p>
            <a:pPr>
              <a:lnSpc>
                <a:spcPts val="1500"/>
              </a:lnSpc>
            </a:pPr>
            <a:r>
              <a:rPr lang="en-US" altLang="ja-JP" dirty="0">
                <a:solidFill>
                  <a:srgbClr val="0000FF"/>
                </a:solidFill>
              </a:rPr>
              <a:t>Boomerang </a:t>
            </a:r>
          </a:p>
          <a:p>
            <a:pPr>
              <a:lnSpc>
                <a:spcPts val="1500"/>
              </a:lnSpc>
            </a:pPr>
            <a:r>
              <a:rPr lang="en-US" altLang="ja-JP" dirty="0">
                <a:solidFill>
                  <a:srgbClr val="0000FF"/>
                </a:solidFill>
              </a:rPr>
              <a:t>PWN</a:t>
            </a:r>
          </a:p>
        </p:txBody>
      </p:sp>
      <p:cxnSp>
        <p:nvCxnSpPr>
          <p:cNvPr id="29" name="直線矢印コネクタ 28"/>
          <p:cNvCxnSpPr/>
          <p:nvPr/>
        </p:nvCxnSpPr>
        <p:spPr>
          <a:xfrm flipH="1">
            <a:off x="1454066" y="3021645"/>
            <a:ext cx="1129832" cy="195774"/>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31" name="円/楕円 30"/>
          <p:cNvSpPr/>
          <p:nvPr/>
        </p:nvSpPr>
        <p:spPr>
          <a:xfrm rot="682155">
            <a:off x="931076" y="3091098"/>
            <a:ext cx="2561999" cy="1096547"/>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1724129" y="4162907"/>
            <a:ext cx="1696348" cy="369332"/>
          </a:xfrm>
          <a:prstGeom prst="rect">
            <a:avLst/>
          </a:prstGeom>
          <a:noFill/>
        </p:spPr>
        <p:txBody>
          <a:bodyPr wrap="none" rtlCol="0">
            <a:spAutoFit/>
          </a:bodyPr>
          <a:lstStyle/>
          <a:p>
            <a:r>
              <a:rPr kumimoji="1" lang="en-US" altLang="ja-JP" dirty="0">
                <a:solidFill>
                  <a:srgbClr val="FF0000"/>
                </a:solidFill>
              </a:rPr>
              <a:t>SNR G106.3+2.7</a:t>
            </a:r>
            <a:endParaRPr kumimoji="1" lang="ja-JP" altLang="en-US" dirty="0">
              <a:solidFill>
                <a:srgbClr val="FF0000"/>
              </a:solidFill>
            </a:endParaRPr>
          </a:p>
        </p:txBody>
      </p:sp>
    </p:spTree>
    <p:extLst>
      <p:ext uri="{BB962C8B-B14F-4D97-AF65-F5344CB8AC3E}">
        <p14:creationId xmlns:p14="http://schemas.microsoft.com/office/powerpoint/2010/main" val="37265647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ED99AEB-4953-F849-90C2-1F727D0403A9}"/>
              </a:ext>
            </a:extLst>
          </p:cNvPr>
          <p:cNvSpPr>
            <a:spLocks noGrp="1"/>
          </p:cNvSpPr>
          <p:nvPr>
            <p:ph type="sldNum" sz="quarter" idx="12"/>
          </p:nvPr>
        </p:nvSpPr>
        <p:spPr/>
        <p:txBody>
          <a:bodyPr/>
          <a:lstStyle/>
          <a:p>
            <a:fld id="{6CF7F643-DE0F-324F-AACE-F41B7872FB7C}" type="slidenum">
              <a:rPr kumimoji="1" lang="ja-JP" altLang="en-US" smtClean="0"/>
              <a:t>49</a:t>
            </a:fld>
            <a:endParaRPr kumimoji="1" lang="ja-JP" altLang="en-US"/>
          </a:p>
        </p:txBody>
      </p:sp>
      <p:pic>
        <p:nvPicPr>
          <p:cNvPr id="4" name="図 3" descr="グラフ, 箱ひげ図&#10;&#10;自動的に生成された説明">
            <a:extLst>
              <a:ext uri="{FF2B5EF4-FFF2-40B4-BE49-F238E27FC236}">
                <a16:creationId xmlns:a16="http://schemas.microsoft.com/office/drawing/2014/main" id="{59F01538-6CCD-0041-8A0F-D5239810C7AA}"/>
              </a:ext>
            </a:extLst>
          </p:cNvPr>
          <p:cNvPicPr>
            <a:picLocks noChangeAspect="1"/>
          </p:cNvPicPr>
          <p:nvPr/>
        </p:nvPicPr>
        <p:blipFill>
          <a:blip r:embed="rId2"/>
          <a:stretch>
            <a:fillRect/>
          </a:stretch>
        </p:blipFill>
        <p:spPr>
          <a:xfrm>
            <a:off x="0" y="1049840"/>
            <a:ext cx="9144000" cy="4758320"/>
          </a:xfrm>
          <a:prstGeom prst="rect">
            <a:avLst/>
          </a:prstGeom>
        </p:spPr>
      </p:pic>
      <p:sp>
        <p:nvSpPr>
          <p:cNvPr id="5" name="テキスト ボックス 4">
            <a:extLst>
              <a:ext uri="{FF2B5EF4-FFF2-40B4-BE49-F238E27FC236}">
                <a16:creationId xmlns:a16="http://schemas.microsoft.com/office/drawing/2014/main" id="{D1815350-6EBB-5A44-A2EE-D53233084421}"/>
              </a:ext>
            </a:extLst>
          </p:cNvPr>
          <p:cNvSpPr txBox="1"/>
          <p:nvPr/>
        </p:nvSpPr>
        <p:spPr>
          <a:xfrm>
            <a:off x="3518452" y="636105"/>
            <a:ext cx="2964209" cy="477054"/>
          </a:xfrm>
          <a:prstGeom prst="rect">
            <a:avLst/>
          </a:prstGeom>
          <a:noFill/>
        </p:spPr>
        <p:txBody>
          <a:bodyPr wrap="none" rtlCol="0">
            <a:spAutoFit/>
          </a:bodyPr>
          <a:lstStyle/>
          <a:p>
            <a:r>
              <a:rPr kumimoji="1" lang="en-US" altLang="ja-JP" sz="2500" u="sng" dirty="0"/>
              <a:t>HAWC pointing error </a:t>
            </a:r>
            <a:endParaRPr kumimoji="1" lang="ja-JP" altLang="en-US" sz="2500" u="sng"/>
          </a:p>
        </p:txBody>
      </p:sp>
      <p:sp>
        <p:nvSpPr>
          <p:cNvPr id="6" name="テキスト ボックス 5">
            <a:extLst>
              <a:ext uri="{FF2B5EF4-FFF2-40B4-BE49-F238E27FC236}">
                <a16:creationId xmlns:a16="http://schemas.microsoft.com/office/drawing/2014/main" id="{F21D2E86-A0DE-2B4C-B12F-7C86BB63A19B}"/>
              </a:ext>
            </a:extLst>
          </p:cNvPr>
          <p:cNvSpPr txBox="1"/>
          <p:nvPr/>
        </p:nvSpPr>
        <p:spPr>
          <a:xfrm>
            <a:off x="5148818" y="5865816"/>
            <a:ext cx="3178049" cy="369332"/>
          </a:xfrm>
          <a:prstGeom prst="rect">
            <a:avLst/>
          </a:prstGeom>
          <a:noFill/>
        </p:spPr>
        <p:txBody>
          <a:bodyPr wrap="none" rtlCol="0">
            <a:spAutoFit/>
          </a:bodyPr>
          <a:lstStyle/>
          <a:p>
            <a:r>
              <a:rPr kumimoji="1" lang="en-US" altLang="ja-JP" i="1" dirty="0">
                <a:solidFill>
                  <a:schemeClr val="accent6"/>
                </a:solidFill>
              </a:rPr>
              <a:t>Albert et al., </a:t>
            </a:r>
            <a:r>
              <a:rPr kumimoji="1" lang="en-US" altLang="ja-JP" i="1" dirty="0" err="1">
                <a:solidFill>
                  <a:schemeClr val="accent6"/>
                </a:solidFill>
              </a:rPr>
              <a:t>ApJ</a:t>
            </a:r>
            <a:r>
              <a:rPr kumimoji="1" lang="en-US" altLang="ja-JP" i="1" dirty="0">
                <a:solidFill>
                  <a:schemeClr val="accent6"/>
                </a:solidFill>
              </a:rPr>
              <a:t>, 905, 76 (2020)</a:t>
            </a:r>
            <a:endParaRPr kumimoji="1" lang="ja-JP" altLang="en-US" i="1">
              <a:solidFill>
                <a:schemeClr val="accent6"/>
              </a:solidFill>
            </a:endParaRPr>
          </a:p>
        </p:txBody>
      </p:sp>
    </p:spTree>
    <p:extLst>
      <p:ext uri="{BB962C8B-B14F-4D97-AF65-F5344CB8AC3E}">
        <p14:creationId xmlns:p14="http://schemas.microsoft.com/office/powerpoint/2010/main" val="2002669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5C22B972-5152-8843-9697-B8AC666E9F3E}"/>
              </a:ext>
            </a:extLst>
          </p:cNvPr>
          <p:cNvPicPr>
            <a:picLocks noChangeAspect="1"/>
          </p:cNvPicPr>
          <p:nvPr/>
        </p:nvPicPr>
        <p:blipFill>
          <a:blip r:embed="rId3"/>
          <a:stretch>
            <a:fillRect/>
          </a:stretch>
        </p:blipFill>
        <p:spPr>
          <a:xfrm>
            <a:off x="4283968" y="772794"/>
            <a:ext cx="4780531" cy="4780531"/>
          </a:xfrm>
          <a:prstGeom prst="rect">
            <a:avLst/>
          </a:prstGeom>
        </p:spPr>
      </p:pic>
      <p:sp>
        <p:nvSpPr>
          <p:cNvPr id="29700" name="Text Box 3"/>
          <p:cNvSpPr txBox="1">
            <a:spLocks noChangeArrowheads="1"/>
          </p:cNvSpPr>
          <p:nvPr/>
        </p:nvSpPr>
        <p:spPr bwMode="auto">
          <a:xfrm>
            <a:off x="-257291" y="0"/>
            <a:ext cx="9702942" cy="553998"/>
          </a:xfrm>
          <a:prstGeom prst="rect">
            <a:avLst/>
          </a:prstGeom>
          <a:noFill/>
          <a:ln w="9525">
            <a:noFill/>
            <a:miter lim="800000"/>
            <a:headEnd/>
            <a:tailEnd/>
          </a:ln>
        </p:spPr>
        <p:txBody>
          <a:bodyPr wrap="square">
            <a:spAutoFit/>
          </a:bodyPr>
          <a:lstStyle/>
          <a:p>
            <a:pPr algn="ctr"/>
            <a:r>
              <a:rPr lang="en-US" altLang="ja-JP" sz="3000" b="1" u="sng" dirty="0">
                <a:solidFill>
                  <a:schemeClr val="accent5">
                    <a:lumMod val="50000"/>
                  </a:schemeClr>
                </a:solidFill>
                <a:latin typeface="Hiragino Kaku Gothic Std W8" panose="020B0800000000000000" pitchFamily="34" charset="-128"/>
                <a:ea typeface="Hiragino Kaku Gothic Std W8" panose="020B0800000000000000" pitchFamily="34" charset="-128"/>
                <a:cs typeface="Hiragino Sans W3" charset="-128"/>
              </a:rPr>
              <a:t>Water Cherenkov </a:t>
            </a:r>
            <a:r>
              <a:rPr lang="en-US" altLang="ja-JP" sz="3000" b="1" u="sng" dirty="0" err="1">
                <a:solidFill>
                  <a:schemeClr val="accent5">
                    <a:lumMod val="50000"/>
                  </a:schemeClr>
                </a:solidFill>
                <a:latin typeface="Hiragino Kaku Gothic Std W8" panose="020B0800000000000000" pitchFamily="34" charset="-128"/>
                <a:ea typeface="Hiragino Kaku Gothic Std W8" panose="020B0800000000000000" pitchFamily="34" charset="-128"/>
                <a:cs typeface="Hiragino Sans W3" charset="-128"/>
              </a:rPr>
              <a:t>Muon</a:t>
            </a:r>
            <a:r>
              <a:rPr lang="en-US" altLang="ja-JP" sz="3000" b="1" u="sng" dirty="0">
                <a:solidFill>
                  <a:schemeClr val="accent5">
                    <a:lumMod val="50000"/>
                  </a:schemeClr>
                </a:solidFill>
                <a:latin typeface="Hiragino Kaku Gothic Std W8" panose="020B0800000000000000" pitchFamily="34" charset="-128"/>
                <a:ea typeface="Hiragino Kaku Gothic Std W8" panose="020B0800000000000000" pitchFamily="34" charset="-128"/>
                <a:cs typeface="Hiragino Sans W3" charset="-128"/>
              </a:rPr>
              <a:t> </a:t>
            </a:r>
            <a:r>
              <a:rPr lang="en-US" altLang="ja-JP" sz="3000" b="1" u="sng">
                <a:solidFill>
                  <a:schemeClr val="accent5">
                    <a:lumMod val="50000"/>
                  </a:schemeClr>
                </a:solidFill>
                <a:latin typeface="Hiragino Kaku Gothic Std W8" panose="020B0800000000000000" pitchFamily="34" charset="-128"/>
                <a:ea typeface="Hiragino Kaku Gothic Std W8" panose="020B0800000000000000" pitchFamily="34" charset="-128"/>
                <a:cs typeface="Hiragino Sans W3" charset="-128"/>
              </a:rPr>
              <a:t>Detector Array</a:t>
            </a:r>
            <a:endParaRPr lang="en-US" altLang="ja-JP" sz="3000" b="1" u="sng" dirty="0">
              <a:solidFill>
                <a:schemeClr val="accent5">
                  <a:lumMod val="50000"/>
                </a:schemeClr>
              </a:solidFill>
              <a:latin typeface="Hiragino Kaku Gothic Std W8" panose="020B0800000000000000" pitchFamily="34" charset="-128"/>
              <a:ea typeface="Hiragino Kaku Gothic Std W8" panose="020B0800000000000000" pitchFamily="34" charset="-128"/>
              <a:cs typeface="Hiragino Sans W3" charset="-128"/>
            </a:endParaRPr>
          </a:p>
        </p:txBody>
      </p:sp>
      <p:sp>
        <p:nvSpPr>
          <p:cNvPr id="5" name="テキスト ボックス 4"/>
          <p:cNvSpPr txBox="1"/>
          <p:nvPr/>
        </p:nvSpPr>
        <p:spPr>
          <a:xfrm>
            <a:off x="5415977" y="2907436"/>
            <a:ext cx="3085015" cy="584776"/>
          </a:xfrm>
          <a:prstGeom prst="rect">
            <a:avLst/>
          </a:prstGeom>
          <a:noFill/>
        </p:spPr>
        <p:txBody>
          <a:bodyPr wrap="none" rtlCol="0">
            <a:spAutoFit/>
          </a:bodyPr>
          <a:lstStyle/>
          <a:p>
            <a:r>
              <a:rPr kumimoji="1" lang="en-US" altLang="ja-JP" sz="3200" dirty="0">
                <a:solidFill>
                  <a:srgbClr val="00BDBC"/>
                </a:solidFill>
                <a:latin typeface="Hiragino Kaku Gothic Pro W6" charset="-128"/>
                <a:ea typeface="Hiragino Kaku Gothic Pro W6" charset="-128"/>
                <a:cs typeface="Hiragino Kaku Gothic Pro W6" charset="-128"/>
              </a:rPr>
              <a:t>MD ~</a:t>
            </a:r>
            <a:r>
              <a:rPr lang="en-US" altLang="ja-JP" sz="3200" dirty="0">
                <a:solidFill>
                  <a:srgbClr val="00BDBC"/>
                </a:solidFill>
                <a:latin typeface="Hiragino Kaku Gothic Pro W6" charset="-128"/>
                <a:ea typeface="Hiragino Kaku Gothic Pro W6" charset="-128"/>
                <a:cs typeface="Hiragino Kaku Gothic Pro W6" charset="-128"/>
              </a:rPr>
              <a:t>34</a:t>
            </a:r>
            <a:r>
              <a:rPr kumimoji="1" lang="en-US" altLang="ja-JP" sz="3200" dirty="0">
                <a:solidFill>
                  <a:srgbClr val="00BDBC"/>
                </a:solidFill>
                <a:latin typeface="Hiragino Kaku Gothic Pro W6" charset="-128"/>
                <a:ea typeface="Hiragino Kaku Gothic Pro W6" charset="-128"/>
                <a:cs typeface="Hiragino Kaku Gothic Pro W6" charset="-128"/>
              </a:rPr>
              <a:t>00m</a:t>
            </a:r>
            <a:r>
              <a:rPr kumimoji="1" lang="en-US" altLang="ja-JP" sz="3200" baseline="30000" dirty="0">
                <a:solidFill>
                  <a:srgbClr val="00BDBC"/>
                </a:solidFill>
                <a:latin typeface="Hiragino Kaku Gothic Pro W6" charset="-128"/>
                <a:ea typeface="Hiragino Kaku Gothic Pro W6" charset="-128"/>
                <a:cs typeface="Hiragino Kaku Gothic Pro W6" charset="-128"/>
              </a:rPr>
              <a:t>2</a:t>
            </a:r>
            <a:endParaRPr kumimoji="1" lang="ja-JP" altLang="en-US" sz="3200" baseline="30000" dirty="0">
              <a:solidFill>
                <a:srgbClr val="00BDBC"/>
              </a:solidFill>
              <a:latin typeface="Hiragino Kaku Gothic Pro W6" charset="-128"/>
              <a:ea typeface="Hiragino Kaku Gothic Pro W6" charset="-128"/>
              <a:cs typeface="Hiragino Kaku Gothic Pro W6" charset="-128"/>
            </a:endParaRPr>
          </a:p>
        </p:txBody>
      </p:sp>
      <p:sp>
        <p:nvSpPr>
          <p:cNvPr id="2" name="スライド番号プレースホルダー 1"/>
          <p:cNvSpPr>
            <a:spLocks noGrp="1"/>
          </p:cNvSpPr>
          <p:nvPr>
            <p:ph type="sldNum" sz="quarter" idx="12"/>
          </p:nvPr>
        </p:nvSpPr>
        <p:spPr/>
        <p:txBody>
          <a:bodyPr/>
          <a:lstStyle/>
          <a:p>
            <a:pPr>
              <a:defRPr/>
            </a:pPr>
            <a:fld id="{0305FCD6-7AE0-4AE7-AEFE-142280EA7EB5}" type="slidenum">
              <a:rPr lang="en-US" altLang="ja-JP" smtClean="0"/>
              <a:pPr>
                <a:defRPr/>
              </a:pPr>
              <a:t>5</a:t>
            </a:fld>
            <a:endParaRPr lang="en-US" altLang="ja-JP"/>
          </a:p>
        </p:txBody>
      </p:sp>
      <p:sp>
        <p:nvSpPr>
          <p:cNvPr id="29699" name="Rectangle 2"/>
          <p:cNvSpPr>
            <a:spLocks noChangeArrowheads="1"/>
          </p:cNvSpPr>
          <p:nvPr/>
        </p:nvSpPr>
        <p:spPr bwMode="auto">
          <a:xfrm>
            <a:off x="157373" y="645161"/>
            <a:ext cx="5424070" cy="1455783"/>
          </a:xfrm>
          <a:prstGeom prst="rect">
            <a:avLst/>
          </a:prstGeom>
          <a:noFill/>
          <a:ln w="9525">
            <a:noFill/>
            <a:miter lim="800000"/>
            <a:headEnd/>
            <a:tailEnd/>
          </a:ln>
        </p:spPr>
        <p:txBody>
          <a:bodyPr wrap="square">
            <a:spAutoFit/>
          </a:bodyPr>
          <a:lstStyle/>
          <a:p>
            <a:pPr marL="285750" indent="-285750">
              <a:spcBef>
                <a:spcPct val="10000"/>
              </a:spcBef>
              <a:buFont typeface="Wingdings" charset="2"/>
              <a:buChar char="ü"/>
            </a:pPr>
            <a:r>
              <a:rPr lang="en-US" altLang="ja-JP" sz="1600" dirty="0">
                <a:latin typeface="Hiragino Sans W3" charset="-128"/>
                <a:ea typeface="Hiragino Sans W3" charset="-128"/>
                <a:cs typeface="Hiragino Sans W3" charset="-128"/>
              </a:rPr>
              <a:t>2.4m underground (515g/cm</a:t>
            </a:r>
            <a:r>
              <a:rPr lang="en-US" altLang="ja-JP" sz="1600" baseline="30000" dirty="0">
                <a:latin typeface="Hiragino Sans W3" charset="-128"/>
                <a:ea typeface="Hiragino Sans W3" charset="-128"/>
                <a:cs typeface="Hiragino Sans W3" charset="-128"/>
              </a:rPr>
              <a:t>2</a:t>
            </a:r>
            <a:r>
              <a:rPr lang="en-US" altLang="ja-JP" sz="1600" dirty="0">
                <a:latin typeface="Hiragino Sans W3" charset="-128"/>
                <a:ea typeface="Hiragino Sans W3" charset="-128"/>
                <a:cs typeface="Hiragino Sans W3" charset="-128"/>
              </a:rPr>
              <a:t> ~19</a:t>
            </a:r>
            <a:r>
              <a:rPr lang="en-US" altLang="ja-JP" sz="1600" i="1" dirty="0">
                <a:latin typeface="Hiragino Sans W3" charset="-128"/>
                <a:ea typeface="Hiragino Sans W3" charset="-128"/>
                <a:cs typeface="Hiragino Sans W3" charset="-128"/>
              </a:rPr>
              <a:t>X</a:t>
            </a:r>
            <a:r>
              <a:rPr lang="en-US" altLang="ja-JP" sz="1600" baseline="-25000" dirty="0">
                <a:latin typeface="Hiragino Sans W3" charset="-128"/>
                <a:ea typeface="Hiragino Sans W3" charset="-128"/>
                <a:cs typeface="Hiragino Sans W3" charset="-128"/>
              </a:rPr>
              <a:t>0</a:t>
            </a:r>
            <a:r>
              <a:rPr lang="en-US" altLang="ja-JP" sz="1600" dirty="0">
                <a:latin typeface="Hiragino Sans W3" charset="-128"/>
                <a:ea typeface="Hiragino Sans W3" charset="-128"/>
                <a:cs typeface="Hiragino Sans W3" charset="-128"/>
              </a:rPr>
              <a:t>)</a:t>
            </a:r>
          </a:p>
          <a:p>
            <a:pPr marL="285750" indent="-285750">
              <a:spcBef>
                <a:spcPct val="10000"/>
              </a:spcBef>
              <a:buFont typeface="Wingdings" charset="2"/>
              <a:buChar char="ü"/>
            </a:pPr>
            <a:r>
              <a:rPr lang="en-US" altLang="ja-JP" sz="1600" dirty="0">
                <a:latin typeface="Hiragino Sans W3" charset="-128"/>
                <a:ea typeface="Hiragino Sans W3" charset="-128"/>
                <a:cs typeface="Hiragino Sans W3" charset="-128"/>
              </a:rPr>
              <a:t>7.35m x 7.35m x 1.5m-deep water cell x 64</a:t>
            </a:r>
            <a:endParaRPr lang="ja-JP" altLang="en-US" sz="1600" dirty="0">
              <a:latin typeface="Hiragino Sans W3" charset="-128"/>
              <a:ea typeface="Hiragino Sans W3" charset="-128"/>
              <a:cs typeface="Hiragino Sans W3" charset="-128"/>
            </a:endParaRPr>
          </a:p>
          <a:p>
            <a:pPr marL="285750" indent="-285750">
              <a:spcBef>
                <a:spcPct val="10000"/>
              </a:spcBef>
              <a:buFont typeface="Wingdings" charset="2"/>
              <a:buChar char="ü"/>
            </a:pPr>
            <a:r>
              <a:rPr lang="en-US" altLang="ja-JP" sz="1600" dirty="0">
                <a:latin typeface="Hiragino Sans W3" charset="-128"/>
                <a:ea typeface="Hiragino Sans W3" charset="-128"/>
                <a:cs typeface="Hiragino Sans W3" charset="-128"/>
              </a:rPr>
              <a:t>20”ΦPMT (HAMAMATSU R3600)</a:t>
            </a:r>
          </a:p>
          <a:p>
            <a:pPr marL="285750" indent="-285750">
              <a:spcBef>
                <a:spcPct val="10000"/>
              </a:spcBef>
              <a:buFont typeface="Wingdings" charset="2"/>
              <a:buChar char="ü"/>
            </a:pPr>
            <a:r>
              <a:rPr lang="en-US" altLang="ja-JP" sz="1600" dirty="0">
                <a:latin typeface="Hiragino Sans W3" charset="-128"/>
                <a:ea typeface="Hiragino Sans W3" charset="-128"/>
                <a:cs typeface="Hiragino Sans W3" charset="-128"/>
              </a:rPr>
              <a:t>Concrete pools + </a:t>
            </a:r>
            <a:r>
              <a:rPr lang="en-US" altLang="ja-JP" sz="1600" dirty="0" err="1">
                <a:latin typeface="Hiragino Sans W3" charset="-128"/>
                <a:ea typeface="Hiragino Sans W3" charset="-128"/>
                <a:cs typeface="Hiragino Sans W3" charset="-128"/>
              </a:rPr>
              <a:t>Tyvek</a:t>
            </a:r>
            <a:r>
              <a:rPr lang="en-US" altLang="ja-JP" sz="1600" dirty="0">
                <a:latin typeface="Hiragino Sans W3" charset="-128"/>
                <a:ea typeface="Hiragino Sans W3" charset="-128"/>
                <a:cs typeface="Hiragino Sans W3" charset="-128"/>
              </a:rPr>
              <a:t> sheets</a:t>
            </a:r>
            <a:endParaRPr lang="ja-JP" altLang="en-US" sz="1600" dirty="0">
              <a:latin typeface="Hiragino Sans W3" charset="-128"/>
              <a:ea typeface="Hiragino Sans W3" charset="-128"/>
              <a:cs typeface="Hiragino Sans W3" charset="-128"/>
            </a:endParaRPr>
          </a:p>
          <a:p>
            <a:pPr marL="342900" indent="-342900">
              <a:spcBef>
                <a:spcPct val="10000"/>
              </a:spcBef>
              <a:buFont typeface="Wingdings" charset="2"/>
              <a:buChar char="ü"/>
            </a:pPr>
            <a:endParaRPr lang="en-US" altLang="ja-JP" dirty="0">
              <a:solidFill>
                <a:srgbClr val="FF0000"/>
              </a:solidFill>
              <a:latin typeface="ＭＳ Ｐゴシック" pitchFamily="50" charset="-128"/>
            </a:endParaRPr>
          </a:p>
        </p:txBody>
      </p:sp>
      <p:sp>
        <p:nvSpPr>
          <p:cNvPr id="3" name="正方形/長方形 2">
            <a:extLst>
              <a:ext uri="{FF2B5EF4-FFF2-40B4-BE49-F238E27FC236}">
                <a16:creationId xmlns:a16="http://schemas.microsoft.com/office/drawing/2014/main" id="{D6F36E96-226C-A142-94D4-30BD36123055}"/>
              </a:ext>
            </a:extLst>
          </p:cNvPr>
          <p:cNvSpPr/>
          <p:nvPr/>
        </p:nvSpPr>
        <p:spPr>
          <a:xfrm>
            <a:off x="5819285" y="3872623"/>
            <a:ext cx="144016" cy="144016"/>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 name="直線コネクタ 5">
            <a:extLst>
              <a:ext uri="{FF2B5EF4-FFF2-40B4-BE49-F238E27FC236}">
                <a16:creationId xmlns:a16="http://schemas.microsoft.com/office/drawing/2014/main" id="{FAC5F561-6491-8549-B381-DA03545F15CD}"/>
              </a:ext>
            </a:extLst>
          </p:cNvPr>
          <p:cNvCxnSpPr>
            <a:cxnSpLocks/>
          </p:cNvCxnSpPr>
          <p:nvPr/>
        </p:nvCxnSpPr>
        <p:spPr>
          <a:xfrm>
            <a:off x="4283968" y="2852936"/>
            <a:ext cx="1653845" cy="989859"/>
          </a:xfrm>
          <a:prstGeom prst="line">
            <a:avLst/>
          </a:prstGeom>
          <a:ln w="38100">
            <a:solidFill>
              <a:srgbClr val="0000FF"/>
            </a:solidFill>
            <a:prstDash val="sysDot"/>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30DE37A7-B5F1-394E-B0AD-54EDFBC20E66}"/>
              </a:ext>
            </a:extLst>
          </p:cNvPr>
          <p:cNvCxnSpPr>
            <a:cxnSpLocks/>
          </p:cNvCxnSpPr>
          <p:nvPr/>
        </p:nvCxnSpPr>
        <p:spPr>
          <a:xfrm flipV="1">
            <a:off x="4211960" y="4005064"/>
            <a:ext cx="1765473" cy="922119"/>
          </a:xfrm>
          <a:prstGeom prst="line">
            <a:avLst/>
          </a:prstGeom>
          <a:ln w="38100">
            <a:solidFill>
              <a:srgbClr val="0000FF"/>
            </a:solidFill>
            <a:prstDash val="sysDot"/>
          </a:ln>
        </p:spPr>
        <p:style>
          <a:lnRef idx="1">
            <a:schemeClr val="accent1"/>
          </a:lnRef>
          <a:fillRef idx="0">
            <a:schemeClr val="accent1"/>
          </a:fillRef>
          <a:effectRef idx="0">
            <a:schemeClr val="accent1"/>
          </a:effectRef>
          <a:fontRef idx="minor">
            <a:schemeClr val="tx1"/>
          </a:fontRef>
        </p:style>
      </p:cxnSp>
      <p:pic>
        <p:nvPicPr>
          <p:cNvPr id="12" name="図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688" y="2473324"/>
            <a:ext cx="4114272" cy="26861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 Box 5"/>
          <p:cNvSpPr txBox="1">
            <a:spLocks noChangeArrowheads="1"/>
          </p:cNvSpPr>
          <p:nvPr/>
        </p:nvSpPr>
        <p:spPr bwMode="auto">
          <a:xfrm>
            <a:off x="1256152" y="5837841"/>
            <a:ext cx="6394328" cy="707886"/>
          </a:xfrm>
          <a:prstGeom prst="rect">
            <a:avLst/>
          </a:prstGeom>
          <a:solidFill>
            <a:srgbClr val="FFFDC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36000" rIns="36000">
            <a:spAutoFit/>
          </a:bodyPr>
          <a:lstStyle>
            <a:lvl1pPr>
              <a:defRPr kumimoji="1">
                <a:solidFill>
                  <a:schemeClr val="tx1"/>
                </a:solidFill>
                <a:latin typeface="Arial" panose="020B0604020202020204" pitchFamily="34" charset="0"/>
                <a:ea typeface="MS PGothic" panose="020B0600070205080204" pitchFamily="50" charset="-128"/>
              </a:defRPr>
            </a:lvl1pPr>
            <a:lvl2pPr marL="742950" indent="-285750">
              <a:defRPr kumimoji="1">
                <a:solidFill>
                  <a:schemeClr val="tx1"/>
                </a:solidFill>
                <a:latin typeface="Arial" panose="020B0604020202020204" pitchFamily="34" charset="0"/>
                <a:ea typeface="MS PGothic" panose="020B0600070205080204" pitchFamily="50" charset="-128"/>
              </a:defRPr>
            </a:lvl2pPr>
            <a:lvl3pPr marL="1143000" indent="-228600">
              <a:defRPr kumimoji="1">
                <a:solidFill>
                  <a:schemeClr val="tx1"/>
                </a:solidFill>
                <a:latin typeface="Arial" panose="020B0604020202020204" pitchFamily="34" charset="0"/>
                <a:ea typeface="MS PGothic" panose="020B0600070205080204" pitchFamily="50" charset="-128"/>
              </a:defRPr>
            </a:lvl3pPr>
            <a:lvl4pPr marL="1600200" indent="-228600">
              <a:defRPr kumimoji="1">
                <a:solidFill>
                  <a:schemeClr val="tx1"/>
                </a:solidFill>
                <a:latin typeface="Arial" panose="020B0604020202020204" pitchFamily="34" charset="0"/>
                <a:ea typeface="MS PGothic" panose="020B0600070205080204" pitchFamily="50" charset="-128"/>
              </a:defRPr>
            </a:lvl4pPr>
            <a:lvl5pPr marL="2057400" indent="-228600">
              <a:defRPr kumimoji="1">
                <a:solidFill>
                  <a:schemeClr val="tx1"/>
                </a:solidFill>
                <a:latin typeface="Arial" panose="020B0604020202020204" pitchFamily="34" charset="0"/>
                <a:ea typeface="MS PGothic"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MS PGothic"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MS PGothic"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MS PGothic"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MS PGothic" panose="020B0600070205080204" pitchFamily="50" charset="-128"/>
              </a:defRPr>
            </a:lvl9pPr>
          </a:lstStyle>
          <a:p>
            <a:r>
              <a:rPr lang="en-US" altLang="ja-JP" sz="2000" dirty="0">
                <a:solidFill>
                  <a:srgbClr val="000000"/>
                </a:solidFill>
                <a:latin typeface="Hiragino Sans W3"/>
                <a:ea typeface="Hiragino Sans W3"/>
                <a:cs typeface="Hiragino Sans W3"/>
                <a:sym typeface="Wingdings" panose="05000000000000000000" pitchFamily="2" charset="2"/>
              </a:rPr>
              <a:t>Measurement of number of </a:t>
            </a:r>
            <a:r>
              <a:rPr lang="en-US" altLang="ja-JP" sz="2000" dirty="0" err="1">
                <a:solidFill>
                  <a:srgbClr val="000000"/>
                </a:solidFill>
                <a:latin typeface="Hiragino Sans W3"/>
                <a:ea typeface="Hiragino Sans W3"/>
                <a:cs typeface="Hiragino Sans W3"/>
                <a:sym typeface="Wingdings" panose="05000000000000000000" pitchFamily="2" charset="2"/>
              </a:rPr>
              <a:t>muons</a:t>
            </a:r>
            <a:r>
              <a:rPr lang="en-US" altLang="ja-JP" sz="2000" dirty="0">
                <a:solidFill>
                  <a:srgbClr val="000000"/>
                </a:solidFill>
                <a:latin typeface="Hiragino Sans W3"/>
                <a:ea typeface="Hiragino Sans W3"/>
                <a:cs typeface="Hiragino Sans W3"/>
                <a:sym typeface="Wingdings" panose="05000000000000000000" pitchFamily="2" charset="2"/>
              </a:rPr>
              <a:t> in air showers</a:t>
            </a:r>
            <a:r>
              <a:rPr lang="ja-JP" altLang="en-US" sz="2000" dirty="0">
                <a:solidFill>
                  <a:srgbClr val="000000"/>
                </a:solidFill>
                <a:latin typeface="Hiragino Sans W3"/>
                <a:ea typeface="Hiragino Sans W3"/>
                <a:cs typeface="Hiragino Sans W3"/>
                <a:sym typeface="Wingdings" panose="05000000000000000000" pitchFamily="2" charset="2"/>
              </a:rPr>
              <a:t> </a:t>
            </a:r>
            <a:endParaRPr lang="en-US" altLang="ja-JP" sz="2000" dirty="0">
              <a:solidFill>
                <a:srgbClr val="000000"/>
              </a:solidFill>
              <a:latin typeface="Hiragino Sans W3"/>
              <a:ea typeface="Hiragino Sans W3"/>
              <a:cs typeface="Hiragino Sans W3"/>
              <a:sym typeface="Wingdings" panose="05000000000000000000" pitchFamily="2" charset="2"/>
            </a:endParaRPr>
          </a:p>
          <a:p>
            <a:r>
              <a:rPr lang="en-US" altLang="ja-JP" sz="2000" dirty="0">
                <a:solidFill>
                  <a:srgbClr val="000000"/>
                </a:solidFill>
                <a:latin typeface="Hiragino Sans W3"/>
                <a:ea typeface="Hiragino Sans W3"/>
                <a:cs typeface="Hiragino Sans W3"/>
                <a:sym typeface="Wingdings" panose="05000000000000000000" pitchFamily="2" charset="2"/>
              </a:rPr>
              <a:t>➡︎ </a:t>
            </a:r>
            <a:r>
              <a:rPr lang="en-US" altLang="ja-JP" sz="2000" dirty="0">
                <a:solidFill>
                  <a:srgbClr val="000000"/>
                </a:solidFill>
                <a:latin typeface="Symbol" panose="05050102010706020507" pitchFamily="18" charset="2"/>
                <a:ea typeface="Hiragino Sans W3"/>
                <a:cs typeface="Hiragino Sans W3"/>
                <a:sym typeface="Wingdings" panose="05000000000000000000" pitchFamily="2" charset="2"/>
              </a:rPr>
              <a:t>g</a:t>
            </a:r>
            <a:r>
              <a:rPr lang="ja-JP" altLang="en-US" sz="2000" dirty="0">
                <a:solidFill>
                  <a:srgbClr val="000000"/>
                </a:solidFill>
                <a:latin typeface="Hiragino Sans W3"/>
                <a:ea typeface="Hiragino Sans W3"/>
                <a:cs typeface="Hiragino Sans W3"/>
              </a:rPr>
              <a:t>／</a:t>
            </a:r>
            <a:r>
              <a:rPr lang="en-US" altLang="ja-JP" sz="2000" dirty="0">
                <a:solidFill>
                  <a:srgbClr val="000000"/>
                </a:solidFill>
                <a:latin typeface="Hiragino Sans W3"/>
                <a:ea typeface="Hiragino Sans W3"/>
                <a:cs typeface="Hiragino Sans W3"/>
              </a:rPr>
              <a:t>CR</a:t>
            </a:r>
            <a:r>
              <a:rPr lang="ja-JP" altLang="en-US" sz="2000" dirty="0">
                <a:solidFill>
                  <a:srgbClr val="000000"/>
                </a:solidFill>
                <a:latin typeface="Hiragino Sans W3"/>
                <a:ea typeface="Hiragino Sans W3"/>
                <a:cs typeface="Hiragino Sans W3"/>
              </a:rPr>
              <a:t> </a:t>
            </a:r>
            <a:r>
              <a:rPr lang="en-US" altLang="ja-JP" sz="2000" dirty="0">
                <a:solidFill>
                  <a:srgbClr val="000000"/>
                </a:solidFill>
                <a:latin typeface="Hiragino Sans W3"/>
                <a:ea typeface="Hiragino Sans W3"/>
                <a:cs typeface="Hiragino Sans W3"/>
              </a:rPr>
              <a:t>discrimination</a:t>
            </a:r>
          </a:p>
        </p:txBody>
      </p:sp>
      <p:cxnSp>
        <p:nvCxnSpPr>
          <p:cNvPr id="8" name="直線矢印コネクタ 7">
            <a:extLst>
              <a:ext uri="{FF2B5EF4-FFF2-40B4-BE49-F238E27FC236}">
                <a16:creationId xmlns:a16="http://schemas.microsoft.com/office/drawing/2014/main" id="{5435D0AA-D18A-0043-93E1-3B4C709E20BA}"/>
              </a:ext>
            </a:extLst>
          </p:cNvPr>
          <p:cNvCxnSpPr/>
          <p:nvPr/>
        </p:nvCxnSpPr>
        <p:spPr>
          <a:xfrm flipH="1">
            <a:off x="816429" y="2634343"/>
            <a:ext cx="1001485" cy="2525116"/>
          </a:xfrm>
          <a:prstGeom prst="straightConnector1">
            <a:avLst/>
          </a:prstGeom>
          <a:ln w="38100">
            <a:solidFill>
              <a:srgbClr val="FF0000"/>
            </a:solidFill>
            <a:tailEnd type="triangle" w="lg"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28393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9138" y="407076"/>
            <a:ext cx="6553035" cy="42948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cxnSp>
        <p:nvCxnSpPr>
          <p:cNvPr id="8" name="直線矢印コネクタ 7"/>
          <p:cNvCxnSpPr/>
          <p:nvPr/>
        </p:nvCxnSpPr>
        <p:spPr>
          <a:xfrm flipH="1">
            <a:off x="1847269" y="1081447"/>
            <a:ext cx="341348" cy="161582"/>
          </a:xfrm>
          <a:prstGeom prst="straightConnector1">
            <a:avLst/>
          </a:prstGeom>
          <a:ln w="38100" cmpd="sng">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2" name="正方形/長方形 1"/>
          <p:cNvSpPr/>
          <p:nvPr/>
        </p:nvSpPr>
        <p:spPr>
          <a:xfrm>
            <a:off x="294005" y="4465251"/>
            <a:ext cx="9367366" cy="400110"/>
          </a:xfrm>
          <a:prstGeom prst="rect">
            <a:avLst/>
          </a:prstGeom>
        </p:spPr>
        <p:txBody>
          <a:bodyPr wrap="square">
            <a:spAutoFit/>
          </a:bodyPr>
          <a:lstStyle/>
          <a:p>
            <a:pPr marL="342900" indent="-342900">
              <a:buFont typeface="Wingdings" charset="2"/>
              <a:buChar char="Ø"/>
            </a:pPr>
            <a:r>
              <a:rPr lang="en-US" altLang="ja-JP" sz="2000" dirty="0">
                <a:latin typeface="Arial Unicode MS"/>
                <a:ea typeface="ＭＳ Ｐゴシック" charset="0"/>
                <a:cs typeface="Arial Unicode MS"/>
                <a:sym typeface="ヒラギノ角ゴ ProN W3" charset="0"/>
              </a:rPr>
              <a:t>Data</a:t>
            </a:r>
            <a:r>
              <a:rPr lang="ja-JP" altLang="en-US" sz="2000" dirty="0">
                <a:latin typeface="Arial Unicode MS"/>
                <a:ea typeface="ＭＳ Ｐゴシック" charset="0"/>
                <a:cs typeface="Arial Unicode MS"/>
                <a:sym typeface="ヒラギノ角ゴ ProN W3" charset="0"/>
              </a:rPr>
              <a:t>：</a:t>
            </a:r>
            <a:r>
              <a:rPr lang="en-US" altLang="ja-JP" sz="2000" dirty="0">
                <a:latin typeface="Arial Unicode MS"/>
                <a:ea typeface="ＭＳ Ｐゴシック" charset="0"/>
                <a:cs typeface="Arial Unicode MS"/>
                <a:sym typeface="ヒラギノ角ゴ ProN W3" charset="0"/>
              </a:rPr>
              <a:t>  Feb. 2014 </a:t>
            </a:r>
            <a:r>
              <a:rPr lang="ja-JP" altLang="en-US" sz="2000" dirty="0">
                <a:latin typeface="Arial Unicode MS"/>
                <a:ea typeface="ＭＳ Ｐゴシック" charset="0"/>
                <a:cs typeface="Arial Unicode MS"/>
                <a:sym typeface="ヒラギノ角ゴ ProN W3" charset="0"/>
              </a:rPr>
              <a:t>ー</a:t>
            </a:r>
            <a:r>
              <a:rPr lang="en-US" altLang="ja-JP" sz="2000" dirty="0">
                <a:latin typeface="Arial Unicode MS"/>
                <a:ea typeface="ＭＳ Ｐゴシック" charset="0"/>
                <a:cs typeface="Arial Unicode MS"/>
                <a:sym typeface="ヒラギノ角ゴ ProN W3" charset="0"/>
              </a:rPr>
              <a:t> May 2017</a:t>
            </a:r>
          </a:p>
        </p:txBody>
      </p:sp>
      <p:sp>
        <p:nvSpPr>
          <p:cNvPr id="13" name="正方形/長方形 12"/>
          <p:cNvSpPr/>
          <p:nvPr/>
        </p:nvSpPr>
        <p:spPr>
          <a:xfrm>
            <a:off x="292623" y="5244329"/>
            <a:ext cx="9534963" cy="1631216"/>
          </a:xfrm>
          <a:prstGeom prst="rect">
            <a:avLst/>
          </a:prstGeom>
        </p:spPr>
        <p:txBody>
          <a:bodyPr wrap="square">
            <a:spAutoFit/>
          </a:bodyPr>
          <a:lstStyle/>
          <a:p>
            <a:pPr marL="342900" indent="-342900">
              <a:buFont typeface="Wingdings" pitchFamily="2" charset="2"/>
              <a:buChar char="Ø"/>
            </a:pPr>
            <a:r>
              <a:rPr lang="en-US" altLang="ja-JP" sz="2000" dirty="0" err="1">
                <a:latin typeface="Arial Unicode MS"/>
                <a:ea typeface="ＭＳ Ｐゴシック" charset="0"/>
                <a:cs typeface="Arial Unicode MS"/>
                <a:sym typeface="ヒラギノ角ゴ ProN W6" charset="0"/>
              </a:rPr>
              <a:t>Equi</a:t>
            </a:r>
            <a:r>
              <a:rPr lang="en-US" altLang="ja-JP" sz="2000" dirty="0">
                <a:latin typeface="Arial Unicode MS"/>
                <a:ea typeface="ＭＳ Ｐゴシック" charset="0"/>
                <a:cs typeface="Arial Unicode MS"/>
                <a:sym typeface="ヒラギノ角ゴ ProN W6" charset="0"/>
              </a:rPr>
              <a:t>-Zenith-Angle Method</a:t>
            </a:r>
          </a:p>
          <a:p>
            <a:pPr lvl="1"/>
            <a:r>
              <a:rPr lang="en-US" altLang="ja-JP" sz="2000" dirty="0">
                <a:latin typeface="Arial Unicode MS"/>
                <a:ea typeface="ＭＳ Ｐゴシック" charset="0"/>
                <a:cs typeface="Arial Unicode MS"/>
                <a:sym typeface="ヒラギノ角ゴ ProN W3" charset="0"/>
              </a:rPr>
              <a:t>— Search window radius</a:t>
            </a:r>
          </a:p>
          <a:p>
            <a:pPr lvl="1"/>
            <a:r>
              <a:rPr lang="en-US" altLang="ja-JP" sz="2000" dirty="0">
                <a:latin typeface="Arial Unicode MS"/>
                <a:ea typeface="ＭＳ Ｐゴシック" charset="0"/>
                <a:cs typeface="Arial Unicode MS"/>
                <a:sym typeface="ヒラギノ角ゴ ProN W3" charset="0"/>
              </a:rPr>
              <a:t>—</a:t>
            </a:r>
            <a:r>
              <a:rPr lang="en-US" altLang="ja-JP" sz="2000" dirty="0">
                <a:latin typeface="Arial Unicode MS"/>
                <a:ea typeface="Hiragino Kaku Gothic Pro W3" panose="020B0300000000000000" pitchFamily="34" charset="-128"/>
                <a:cs typeface="Arial Unicode MS"/>
              </a:rPr>
              <a:t>             : number of events observed in </a:t>
            </a:r>
            <a:r>
              <a:rPr lang="en-US" altLang="ja-JP" sz="2000" b="1" dirty="0">
                <a:solidFill>
                  <a:srgbClr val="FF0000"/>
                </a:solidFill>
                <a:latin typeface="Arial Unicode MS"/>
                <a:ea typeface="Hiragino Kaku Gothic Pro W3" panose="020B0300000000000000" pitchFamily="34" charset="-128"/>
                <a:cs typeface="Arial Unicode MS"/>
              </a:rPr>
              <a:t>ON-source </a:t>
            </a:r>
            <a:r>
              <a:rPr lang="en-US" altLang="ja-JP" sz="2000" dirty="0">
                <a:latin typeface="Arial Unicode MS"/>
                <a:ea typeface="Hiragino Kaku Gothic Pro W3" panose="020B0300000000000000" pitchFamily="34" charset="-128"/>
                <a:cs typeface="Arial Unicode MS"/>
              </a:rPr>
              <a:t>window</a:t>
            </a:r>
          </a:p>
          <a:p>
            <a:pPr lvl="1"/>
            <a:r>
              <a:rPr lang="en-US" altLang="ja-JP" sz="2000" dirty="0">
                <a:latin typeface="Arial Unicode MS"/>
                <a:ea typeface="ＭＳ Ｐゴシック" charset="0"/>
                <a:cs typeface="Arial Unicode MS"/>
                <a:sym typeface="ヒラギノ角ゴ ProN W3" charset="0"/>
              </a:rPr>
              <a:t>—</a:t>
            </a:r>
            <a:r>
              <a:rPr lang="en-US" altLang="ja-JP" sz="2000" dirty="0">
                <a:latin typeface="Arial Unicode MS"/>
                <a:ea typeface="Hiragino Kaku Gothic Pro W3" panose="020B0300000000000000" pitchFamily="34" charset="-128"/>
                <a:cs typeface="Arial Unicode MS"/>
              </a:rPr>
              <a:t>             : average of numbers of events in </a:t>
            </a:r>
            <a:r>
              <a:rPr lang="en-US" altLang="ja-JP" sz="2000" b="1" dirty="0">
                <a:solidFill>
                  <a:srgbClr val="ABBCFF"/>
                </a:solidFill>
                <a:latin typeface="Arial Unicode MS"/>
                <a:ea typeface="Hiragino Kaku Gothic Pro W3" panose="020B0300000000000000" pitchFamily="34" charset="-128"/>
                <a:cs typeface="Arial Unicode MS"/>
              </a:rPr>
              <a:t>20 OFF regions</a:t>
            </a:r>
          </a:p>
          <a:p>
            <a:pPr lvl="1"/>
            <a:r>
              <a:rPr lang="en-US" altLang="ja-JP" sz="2000" dirty="0">
                <a:latin typeface="Arial Unicode MS"/>
                <a:ea typeface="ＭＳ Ｐゴシック" charset="0"/>
                <a:cs typeface="Arial Unicode MS"/>
                <a:sym typeface="ヒラギノ角ゴ ProN W3" charset="0"/>
              </a:rPr>
              <a:t>—  </a:t>
            </a:r>
            <a:r>
              <a:rPr lang="en-US" altLang="ja-JP" sz="2000" dirty="0">
                <a:latin typeface="Arial Unicode MS"/>
                <a:ea typeface="Hiragino Kaku Gothic Pro W3" panose="020B0300000000000000" pitchFamily="34" charset="-128"/>
                <a:cs typeface="Arial Unicode MS"/>
              </a:rPr>
              <a:t>Excess = </a:t>
            </a:r>
            <a:r>
              <a:rPr lang="en-US" altLang="ja-JP" sz="2000" dirty="0">
                <a:latin typeface="Arial Unicode MS"/>
                <a:ea typeface="ＭＳ Ｐゴシック" charset="0"/>
                <a:cs typeface="Arial Unicode MS"/>
                <a:sym typeface="ヒラギノ角ゴ ProN W3" charset="0"/>
              </a:rPr>
              <a:t>                         </a:t>
            </a:r>
          </a:p>
        </p:txBody>
      </p:sp>
      <p:sp>
        <p:nvSpPr>
          <p:cNvPr id="3" name="スライド番号プレースホルダー 2"/>
          <p:cNvSpPr>
            <a:spLocks noGrp="1"/>
          </p:cNvSpPr>
          <p:nvPr>
            <p:ph type="sldNum" sz="quarter" idx="12"/>
          </p:nvPr>
        </p:nvSpPr>
        <p:spPr>
          <a:xfrm>
            <a:off x="6553200" y="6100885"/>
            <a:ext cx="2133600" cy="365125"/>
          </a:xfrm>
        </p:spPr>
        <p:txBody>
          <a:bodyPr/>
          <a:lstStyle/>
          <a:p>
            <a:r>
              <a:rPr kumimoji="1" lang="en-US" altLang="ja-JP" dirty="0"/>
              <a:t> </a:t>
            </a:r>
            <a:fld id="{5E9433CC-6A0A-1549-B80D-4E635DBAF587}" type="slidenum">
              <a:rPr kumimoji="1" lang="ja-JP" altLang="en-US" smtClean="0"/>
              <a:t>50</a:t>
            </a:fld>
            <a:endParaRPr kumimoji="1" lang="ja-JP" altLang="en-US" dirty="0"/>
          </a:p>
        </p:txBody>
      </p:sp>
      <p:sp>
        <p:nvSpPr>
          <p:cNvPr id="6" name="テキスト ボックス 5"/>
          <p:cNvSpPr txBox="1"/>
          <p:nvPr/>
        </p:nvSpPr>
        <p:spPr>
          <a:xfrm>
            <a:off x="3749695" y="5562763"/>
            <a:ext cx="3939412" cy="369332"/>
          </a:xfrm>
          <a:prstGeom prst="rect">
            <a:avLst/>
          </a:prstGeom>
          <a:noFill/>
        </p:spPr>
        <p:txBody>
          <a:bodyPr wrap="none" rtlCol="0">
            <a:spAutoFit/>
          </a:bodyPr>
          <a:lstStyle/>
          <a:p>
            <a:r>
              <a:rPr lang="en-US" altLang="ja-JP" dirty="0"/>
              <a:t>(variable from </a:t>
            </a:r>
            <a:r>
              <a:rPr lang="en-US" altLang="ja-JP" dirty="0">
                <a:latin typeface="Symbol" charset="2"/>
                <a:cs typeface="Symbol" charset="2"/>
              </a:rPr>
              <a:t>~</a:t>
            </a:r>
            <a:r>
              <a:rPr lang="en-US" altLang="ja-JP" dirty="0"/>
              <a:t>0.7</a:t>
            </a:r>
            <a:r>
              <a:rPr lang="en-US" altLang="ja-JP" dirty="0">
                <a:solidFill>
                  <a:srgbClr val="000000"/>
                </a:solidFill>
                <a:latin typeface="Arial" panose="020B0604020202020204" pitchFamily="34" charset="0"/>
                <a:cs typeface="Arial" panose="020B0604020202020204" pitchFamily="34" charset="0"/>
                <a:sym typeface="Symbol" pitchFamily="2" charset="2"/>
              </a:rPr>
              <a:t></a:t>
            </a:r>
            <a:r>
              <a:rPr lang="en-US" altLang="ja-JP" dirty="0"/>
              <a:t> to lower limit 0.5</a:t>
            </a:r>
            <a:r>
              <a:rPr lang="en-US" altLang="ja-JP" dirty="0">
                <a:solidFill>
                  <a:srgbClr val="000000"/>
                </a:solidFill>
                <a:latin typeface="Arial" panose="020B0604020202020204" pitchFamily="34" charset="0"/>
                <a:cs typeface="Arial" panose="020B0604020202020204" pitchFamily="34" charset="0"/>
                <a:sym typeface="Symbol" pitchFamily="2" charset="2"/>
              </a:rPr>
              <a:t></a:t>
            </a:r>
            <a:r>
              <a:rPr lang="en-US" altLang="ja-JP" dirty="0"/>
              <a:t>)</a:t>
            </a:r>
            <a:endParaRPr kumimoji="1" lang="ja-JP" altLang="en-US" dirty="0"/>
          </a:p>
        </p:txBody>
      </p:sp>
      <p:sp>
        <p:nvSpPr>
          <p:cNvPr id="4" name="テキスト ボックス 3"/>
          <p:cNvSpPr txBox="1"/>
          <p:nvPr/>
        </p:nvSpPr>
        <p:spPr>
          <a:xfrm>
            <a:off x="283461" y="4833139"/>
            <a:ext cx="8507457" cy="400110"/>
          </a:xfrm>
          <a:prstGeom prst="rect">
            <a:avLst/>
          </a:prstGeom>
          <a:noFill/>
        </p:spPr>
        <p:txBody>
          <a:bodyPr wrap="none" rtlCol="0">
            <a:spAutoFit/>
          </a:bodyPr>
          <a:lstStyle/>
          <a:p>
            <a:pPr marL="342900" indent="-342900">
              <a:buFont typeface="Wingdings" charset="2"/>
              <a:buChar char="Ø"/>
            </a:pPr>
            <a:r>
              <a:rPr lang="en-US" altLang="ja-JP" sz="2000" dirty="0">
                <a:latin typeface="Arial Unicode MS"/>
                <a:cs typeface="Arial Unicode MS"/>
              </a:rPr>
              <a:t>Standard event selection conditions for AS analysis &amp; </a:t>
            </a:r>
            <a:r>
              <a:rPr lang="en-US" altLang="ja-JP" sz="2000" b="1" dirty="0" err="1">
                <a:latin typeface="Arial Unicode MS"/>
                <a:cs typeface="Arial Unicode MS"/>
              </a:rPr>
              <a:t>muon</a:t>
            </a:r>
            <a:r>
              <a:rPr lang="en-US" altLang="ja-JP" sz="2000" b="1" dirty="0">
                <a:latin typeface="Arial Unicode MS"/>
                <a:cs typeface="Arial Unicode MS"/>
              </a:rPr>
              <a:t> cut by MD</a:t>
            </a:r>
            <a:endParaRPr kumimoji="1" lang="ja-JP" altLang="en-US" sz="2000" b="1" dirty="0">
              <a:latin typeface="Arial Unicode MS"/>
              <a:cs typeface="Arial Unicode MS"/>
            </a:endParaRPr>
          </a:p>
        </p:txBody>
      </p:sp>
      <p:sp>
        <p:nvSpPr>
          <p:cNvPr id="5" name="正方形/長方形 4"/>
          <p:cNvSpPr/>
          <p:nvPr/>
        </p:nvSpPr>
        <p:spPr>
          <a:xfrm>
            <a:off x="4467599" y="4457110"/>
            <a:ext cx="2465689" cy="400110"/>
          </a:xfrm>
          <a:prstGeom prst="rect">
            <a:avLst/>
          </a:prstGeom>
        </p:spPr>
        <p:txBody>
          <a:bodyPr wrap="none">
            <a:spAutoFit/>
          </a:bodyPr>
          <a:lstStyle/>
          <a:p>
            <a:r>
              <a:rPr lang="en-US" altLang="ja-JP" sz="2000" dirty="0">
                <a:latin typeface="Arial Unicode MS"/>
                <a:ea typeface="ＭＳ Ｐゴシック" charset="0"/>
                <a:cs typeface="Arial Unicode MS"/>
                <a:sym typeface="ヒラギノ角ゴ ProN W3" charset="0"/>
              </a:rPr>
              <a:t>Live time:  720 days</a:t>
            </a:r>
            <a:endParaRPr lang="ja-JP" altLang="en-US" sz="2000" dirty="0"/>
          </a:p>
        </p:txBody>
      </p:sp>
      <p:sp>
        <p:nvSpPr>
          <p:cNvPr id="11" name="正方形/長方形 10"/>
          <p:cNvSpPr/>
          <p:nvPr/>
        </p:nvSpPr>
        <p:spPr>
          <a:xfrm>
            <a:off x="0" y="0"/>
            <a:ext cx="9144000" cy="553998"/>
          </a:xfrm>
          <a:prstGeom prst="rect">
            <a:avLst/>
          </a:prstGeom>
        </p:spPr>
        <p:txBody>
          <a:bodyPr wrap="square">
            <a:spAutoFit/>
          </a:bodyPr>
          <a:lstStyle/>
          <a:p>
            <a:pPr algn="ctr" eaLnBrk="0" hangingPunct="0"/>
            <a:r>
              <a:rPr lang="en-US" altLang="ja-JP" sz="3000" b="1" u="sng" dirty="0">
                <a:solidFill>
                  <a:schemeClr val="tx2"/>
                </a:solidFill>
                <a:latin typeface="Hiragino Kaku Gothic Std W8" panose="020B0800000000000000" pitchFamily="34" charset="-128"/>
                <a:ea typeface="Hiragino Kaku Gothic Std W8" panose="020B0800000000000000" pitchFamily="34" charset="-128"/>
                <a:cs typeface="Hiragino Sans W3" charset="-128"/>
              </a:rPr>
              <a:t>Excess count estimation</a:t>
            </a:r>
          </a:p>
        </p:txBody>
      </p:sp>
      <p:pic>
        <p:nvPicPr>
          <p:cNvPr id="7" name="図 6" descr="N_mathrm_ON.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9138" y="5962810"/>
            <a:ext cx="487743" cy="216000"/>
          </a:xfrm>
          <a:prstGeom prst="rect">
            <a:avLst/>
          </a:prstGeom>
        </p:spPr>
      </p:pic>
      <p:pic>
        <p:nvPicPr>
          <p:cNvPr id="14" name="図 13" descr="N_mathrm_ON_-_le.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7436" y="6573063"/>
            <a:ext cx="1348541" cy="216000"/>
          </a:xfrm>
          <a:prstGeom prst="rect">
            <a:avLst/>
          </a:prstGeom>
        </p:spPr>
      </p:pic>
      <p:pic>
        <p:nvPicPr>
          <p:cNvPr id="17" name="図 16" descr="left_langle_N_ma.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9130" y="6260294"/>
            <a:ext cx="749189" cy="252000"/>
          </a:xfrm>
          <a:prstGeom prst="rect">
            <a:avLst/>
          </a:prstGeom>
        </p:spPr>
      </p:pic>
      <p:sp>
        <p:nvSpPr>
          <p:cNvPr id="12" name="円/楕円 11"/>
          <p:cNvSpPr/>
          <p:nvPr/>
        </p:nvSpPr>
        <p:spPr>
          <a:xfrm>
            <a:off x="3326420" y="2295223"/>
            <a:ext cx="180000" cy="180000"/>
          </a:xfrm>
          <a:prstGeom prst="ellipse">
            <a:avLst/>
          </a:prstGeom>
          <a:pattFill prst="smGrid">
            <a:fgClr>
              <a:srgbClr val="6368FF"/>
            </a:fgClr>
            <a:bgClr>
              <a:schemeClr val="bg1"/>
            </a:bgClr>
          </a:pattFill>
          <a:ln>
            <a:solidFill>
              <a:srgbClr val="6368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 name="円/楕円 17"/>
          <p:cNvSpPr/>
          <p:nvPr/>
        </p:nvSpPr>
        <p:spPr>
          <a:xfrm>
            <a:off x="3100159" y="2273448"/>
            <a:ext cx="180000" cy="180000"/>
          </a:xfrm>
          <a:prstGeom prst="ellipse">
            <a:avLst/>
          </a:prstGeom>
          <a:pattFill prst="smGrid">
            <a:fgClr>
              <a:srgbClr val="6368FF"/>
            </a:fgClr>
            <a:bgClr>
              <a:schemeClr val="bg1"/>
            </a:bgClr>
          </a:pattFill>
          <a:ln>
            <a:solidFill>
              <a:srgbClr val="6368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円/楕円 18"/>
          <p:cNvSpPr/>
          <p:nvPr/>
        </p:nvSpPr>
        <p:spPr>
          <a:xfrm>
            <a:off x="2872964" y="2237907"/>
            <a:ext cx="180000" cy="180000"/>
          </a:xfrm>
          <a:prstGeom prst="ellipse">
            <a:avLst/>
          </a:prstGeom>
          <a:pattFill prst="smGrid">
            <a:fgClr>
              <a:srgbClr val="6368FF"/>
            </a:fgClr>
            <a:bgClr>
              <a:schemeClr val="bg1"/>
            </a:bgClr>
          </a:pattFill>
          <a:ln>
            <a:solidFill>
              <a:srgbClr val="6368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0" name="円/楕円 19"/>
          <p:cNvSpPr/>
          <p:nvPr/>
        </p:nvSpPr>
        <p:spPr>
          <a:xfrm rot="1020005">
            <a:off x="2675940" y="2206322"/>
            <a:ext cx="164782" cy="180000"/>
          </a:xfrm>
          <a:prstGeom prst="ellipse">
            <a:avLst/>
          </a:prstGeom>
          <a:pattFill prst="smGrid">
            <a:fgClr>
              <a:srgbClr val="6368FF"/>
            </a:fgClr>
            <a:bgClr>
              <a:schemeClr val="bg1"/>
            </a:bgClr>
          </a:pattFill>
          <a:ln>
            <a:solidFill>
              <a:srgbClr val="6368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 name="円/楕円 21"/>
          <p:cNvSpPr/>
          <p:nvPr/>
        </p:nvSpPr>
        <p:spPr>
          <a:xfrm>
            <a:off x="4395077" y="2333732"/>
            <a:ext cx="180000" cy="180000"/>
          </a:xfrm>
          <a:prstGeom prst="ellipse">
            <a:avLst/>
          </a:prstGeom>
          <a:pattFill prst="smGrid">
            <a:fgClr>
              <a:srgbClr val="6368FF"/>
            </a:fgClr>
            <a:bgClr>
              <a:schemeClr val="bg1"/>
            </a:bgClr>
          </a:pattFill>
          <a:ln>
            <a:solidFill>
              <a:srgbClr val="6368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 name="円/楕円 22"/>
          <p:cNvSpPr/>
          <p:nvPr/>
        </p:nvSpPr>
        <p:spPr>
          <a:xfrm>
            <a:off x="3544974" y="2301048"/>
            <a:ext cx="180000" cy="180000"/>
          </a:xfrm>
          <a:prstGeom prst="ellipse">
            <a:avLst/>
          </a:prstGeom>
          <a:pattFill prst="smGrid">
            <a:fgClr>
              <a:srgbClr val="6368FF"/>
            </a:fgClr>
            <a:bgClr>
              <a:schemeClr val="bg1"/>
            </a:bgClr>
          </a:pattFill>
          <a:ln>
            <a:solidFill>
              <a:srgbClr val="6368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 name="円/楕円 23"/>
          <p:cNvSpPr/>
          <p:nvPr/>
        </p:nvSpPr>
        <p:spPr>
          <a:xfrm>
            <a:off x="3758786" y="2310432"/>
            <a:ext cx="180000" cy="180000"/>
          </a:xfrm>
          <a:prstGeom prst="ellipse">
            <a:avLst/>
          </a:prstGeom>
          <a:pattFill prst="smGrid">
            <a:fgClr>
              <a:srgbClr val="6368FF"/>
            </a:fgClr>
            <a:bgClr>
              <a:schemeClr val="bg1"/>
            </a:bgClr>
          </a:pattFill>
          <a:ln>
            <a:solidFill>
              <a:srgbClr val="6368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5" name="円/楕円 24"/>
          <p:cNvSpPr/>
          <p:nvPr/>
        </p:nvSpPr>
        <p:spPr>
          <a:xfrm>
            <a:off x="3973586" y="2310432"/>
            <a:ext cx="180000" cy="180000"/>
          </a:xfrm>
          <a:prstGeom prst="ellipse">
            <a:avLst/>
          </a:prstGeom>
          <a:pattFill prst="smGrid">
            <a:fgClr>
              <a:srgbClr val="6368FF"/>
            </a:fgClr>
            <a:bgClr>
              <a:schemeClr val="bg1"/>
            </a:bgClr>
          </a:pattFill>
          <a:ln>
            <a:solidFill>
              <a:srgbClr val="6368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6" name="円/楕円 25"/>
          <p:cNvSpPr/>
          <p:nvPr/>
        </p:nvSpPr>
        <p:spPr>
          <a:xfrm>
            <a:off x="4180121" y="2327907"/>
            <a:ext cx="180000" cy="180000"/>
          </a:xfrm>
          <a:prstGeom prst="ellipse">
            <a:avLst/>
          </a:prstGeom>
          <a:pattFill prst="smGrid">
            <a:fgClr>
              <a:srgbClr val="6368FF"/>
            </a:fgClr>
            <a:bgClr>
              <a:schemeClr val="bg1"/>
            </a:bgClr>
          </a:pattFill>
          <a:ln>
            <a:solidFill>
              <a:srgbClr val="6368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7" name="円/楕円 26"/>
          <p:cNvSpPr/>
          <p:nvPr/>
        </p:nvSpPr>
        <p:spPr>
          <a:xfrm rot="1020005">
            <a:off x="2477383" y="2171798"/>
            <a:ext cx="164782" cy="180000"/>
          </a:xfrm>
          <a:prstGeom prst="ellipse">
            <a:avLst/>
          </a:prstGeom>
          <a:pattFill prst="smGrid">
            <a:fgClr>
              <a:srgbClr val="6368FF"/>
            </a:fgClr>
            <a:bgClr>
              <a:schemeClr val="bg1"/>
            </a:bgClr>
          </a:pattFill>
          <a:ln>
            <a:solidFill>
              <a:srgbClr val="6368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8" name="円/楕円 27"/>
          <p:cNvSpPr/>
          <p:nvPr/>
        </p:nvSpPr>
        <p:spPr>
          <a:xfrm>
            <a:off x="5168729" y="2304607"/>
            <a:ext cx="180000" cy="180000"/>
          </a:xfrm>
          <a:prstGeom prst="ellipse">
            <a:avLst/>
          </a:prstGeom>
          <a:pattFill prst="smGrid">
            <a:fgClr>
              <a:srgbClr val="6368FF"/>
            </a:fgClr>
            <a:bgClr>
              <a:schemeClr val="bg1"/>
            </a:bgClr>
          </a:pattFill>
          <a:ln>
            <a:solidFill>
              <a:srgbClr val="6368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9" name="円/楕円 28"/>
          <p:cNvSpPr/>
          <p:nvPr/>
        </p:nvSpPr>
        <p:spPr>
          <a:xfrm>
            <a:off x="5381470" y="2295223"/>
            <a:ext cx="180000" cy="180000"/>
          </a:xfrm>
          <a:prstGeom prst="ellipse">
            <a:avLst/>
          </a:prstGeom>
          <a:pattFill prst="smGrid">
            <a:fgClr>
              <a:srgbClr val="6368FF"/>
            </a:fgClr>
            <a:bgClr>
              <a:schemeClr val="bg1"/>
            </a:bgClr>
          </a:pattFill>
          <a:ln>
            <a:solidFill>
              <a:srgbClr val="6368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0" name="円/楕円 29"/>
          <p:cNvSpPr/>
          <p:nvPr/>
        </p:nvSpPr>
        <p:spPr>
          <a:xfrm>
            <a:off x="5592126" y="2281955"/>
            <a:ext cx="180000" cy="180000"/>
          </a:xfrm>
          <a:prstGeom prst="ellipse">
            <a:avLst/>
          </a:prstGeom>
          <a:pattFill prst="smGrid">
            <a:fgClr>
              <a:srgbClr val="6368FF"/>
            </a:fgClr>
            <a:bgClr>
              <a:schemeClr val="bg1"/>
            </a:bgClr>
          </a:pattFill>
          <a:ln>
            <a:solidFill>
              <a:srgbClr val="6368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1" name="円/楕円 30"/>
          <p:cNvSpPr/>
          <p:nvPr/>
        </p:nvSpPr>
        <p:spPr>
          <a:xfrm>
            <a:off x="5806927" y="2255382"/>
            <a:ext cx="180000" cy="180000"/>
          </a:xfrm>
          <a:prstGeom prst="ellipse">
            <a:avLst/>
          </a:prstGeom>
          <a:pattFill prst="smGrid">
            <a:fgClr>
              <a:srgbClr val="6368FF"/>
            </a:fgClr>
            <a:bgClr>
              <a:schemeClr val="bg1"/>
            </a:bgClr>
          </a:pattFill>
          <a:ln>
            <a:solidFill>
              <a:srgbClr val="6368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2" name="円/楕円 31"/>
          <p:cNvSpPr/>
          <p:nvPr/>
        </p:nvSpPr>
        <p:spPr>
          <a:xfrm>
            <a:off x="6030916" y="2232082"/>
            <a:ext cx="180000" cy="180000"/>
          </a:xfrm>
          <a:prstGeom prst="ellipse">
            <a:avLst/>
          </a:prstGeom>
          <a:pattFill prst="smGrid">
            <a:fgClr>
              <a:srgbClr val="6368FF"/>
            </a:fgClr>
            <a:bgClr>
              <a:schemeClr val="bg1"/>
            </a:bgClr>
          </a:pattFill>
          <a:ln>
            <a:solidFill>
              <a:srgbClr val="6368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3" name="円/楕円 32"/>
          <p:cNvSpPr/>
          <p:nvPr/>
        </p:nvSpPr>
        <p:spPr>
          <a:xfrm rot="20693188">
            <a:off x="6260631" y="2186679"/>
            <a:ext cx="155214" cy="180000"/>
          </a:xfrm>
          <a:prstGeom prst="ellipse">
            <a:avLst/>
          </a:prstGeom>
          <a:pattFill prst="smGrid">
            <a:fgClr>
              <a:srgbClr val="6368FF"/>
            </a:fgClr>
            <a:bgClr>
              <a:schemeClr val="bg1"/>
            </a:bgClr>
          </a:pattFill>
          <a:ln>
            <a:solidFill>
              <a:srgbClr val="6368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4" name="円/楕円 33"/>
          <p:cNvSpPr/>
          <p:nvPr/>
        </p:nvSpPr>
        <p:spPr>
          <a:xfrm rot="19632372">
            <a:off x="6454050" y="2123728"/>
            <a:ext cx="148593" cy="180000"/>
          </a:xfrm>
          <a:prstGeom prst="ellipse">
            <a:avLst/>
          </a:prstGeom>
          <a:pattFill prst="smGrid">
            <a:fgClr>
              <a:srgbClr val="6368FF"/>
            </a:fgClr>
            <a:bgClr>
              <a:schemeClr val="bg1"/>
            </a:bgClr>
          </a:pattFill>
          <a:ln>
            <a:solidFill>
              <a:srgbClr val="6368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5" name="円/楕円 34"/>
          <p:cNvSpPr/>
          <p:nvPr/>
        </p:nvSpPr>
        <p:spPr>
          <a:xfrm rot="20263704">
            <a:off x="6618052" y="2043215"/>
            <a:ext cx="112961" cy="180000"/>
          </a:xfrm>
          <a:prstGeom prst="ellipse">
            <a:avLst/>
          </a:prstGeom>
          <a:pattFill prst="smGrid">
            <a:fgClr>
              <a:srgbClr val="6368FF"/>
            </a:fgClr>
            <a:bgClr>
              <a:schemeClr val="bg1"/>
            </a:bgClr>
          </a:pattFill>
          <a:ln>
            <a:solidFill>
              <a:srgbClr val="6368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7" name="円/楕円 36"/>
          <p:cNvSpPr/>
          <p:nvPr/>
        </p:nvSpPr>
        <p:spPr>
          <a:xfrm rot="20301014">
            <a:off x="6366046" y="1879123"/>
            <a:ext cx="102199" cy="180000"/>
          </a:xfrm>
          <a:prstGeom prst="ellipse">
            <a:avLst/>
          </a:prstGeom>
          <a:pattFill prst="smGrid">
            <a:fgClr>
              <a:srgbClr val="6368FF"/>
            </a:fgClr>
            <a:bgClr>
              <a:schemeClr val="bg1"/>
            </a:bgClr>
          </a:pattFill>
          <a:ln>
            <a:solidFill>
              <a:srgbClr val="6368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8" name="円/楕円 37"/>
          <p:cNvSpPr/>
          <p:nvPr/>
        </p:nvSpPr>
        <p:spPr>
          <a:xfrm rot="20301014">
            <a:off x="6512027" y="1905328"/>
            <a:ext cx="102199" cy="180000"/>
          </a:xfrm>
          <a:prstGeom prst="ellipse">
            <a:avLst/>
          </a:prstGeom>
          <a:pattFill prst="smGrid">
            <a:fgClr>
              <a:srgbClr val="6368FF"/>
            </a:fgClr>
            <a:bgClr>
              <a:schemeClr val="bg1"/>
            </a:bgClr>
          </a:pattFill>
          <a:ln>
            <a:solidFill>
              <a:srgbClr val="6368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 name="円/楕円 38"/>
          <p:cNvSpPr/>
          <p:nvPr/>
        </p:nvSpPr>
        <p:spPr>
          <a:xfrm>
            <a:off x="3681803" y="1400570"/>
            <a:ext cx="180000" cy="180000"/>
          </a:xfrm>
          <a:prstGeom prst="ellipse">
            <a:avLst/>
          </a:prstGeom>
          <a:pattFill prst="smGrid">
            <a:fgClr>
              <a:srgbClr val="6368FF"/>
            </a:fgClr>
            <a:bgClr>
              <a:schemeClr val="bg1"/>
            </a:bgClr>
          </a:pattFill>
          <a:ln>
            <a:solidFill>
              <a:srgbClr val="6368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2" name="円/楕円 41"/>
          <p:cNvSpPr/>
          <p:nvPr/>
        </p:nvSpPr>
        <p:spPr>
          <a:xfrm rot="1421494">
            <a:off x="3341685" y="1348702"/>
            <a:ext cx="134227" cy="180000"/>
          </a:xfrm>
          <a:prstGeom prst="ellipse">
            <a:avLst/>
          </a:prstGeom>
          <a:pattFill prst="smGrid">
            <a:fgClr>
              <a:srgbClr val="6368FF"/>
            </a:fgClr>
            <a:bgClr>
              <a:schemeClr val="bg1"/>
            </a:bgClr>
          </a:pattFill>
          <a:ln>
            <a:solidFill>
              <a:srgbClr val="6368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3" name="円/楕円 42"/>
          <p:cNvSpPr/>
          <p:nvPr/>
        </p:nvSpPr>
        <p:spPr>
          <a:xfrm rot="1421494">
            <a:off x="3505737" y="1371413"/>
            <a:ext cx="134227" cy="180000"/>
          </a:xfrm>
          <a:prstGeom prst="ellipse">
            <a:avLst/>
          </a:prstGeom>
          <a:pattFill prst="smGrid">
            <a:fgClr>
              <a:srgbClr val="6368FF"/>
            </a:fgClr>
            <a:bgClr>
              <a:schemeClr val="bg1"/>
            </a:bgClr>
          </a:pattFill>
          <a:ln>
            <a:solidFill>
              <a:srgbClr val="6368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4" name="円/楕円 43"/>
          <p:cNvSpPr/>
          <p:nvPr/>
        </p:nvSpPr>
        <p:spPr>
          <a:xfrm rot="1421494">
            <a:off x="3190404" y="1288084"/>
            <a:ext cx="110329" cy="180000"/>
          </a:xfrm>
          <a:prstGeom prst="ellipse">
            <a:avLst/>
          </a:prstGeom>
          <a:pattFill prst="smGrid">
            <a:fgClr>
              <a:srgbClr val="6368FF"/>
            </a:fgClr>
            <a:bgClr>
              <a:schemeClr val="bg1"/>
            </a:bgClr>
          </a:pattFill>
          <a:ln>
            <a:solidFill>
              <a:srgbClr val="6368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5" name="円/楕円 44"/>
          <p:cNvSpPr/>
          <p:nvPr/>
        </p:nvSpPr>
        <p:spPr>
          <a:xfrm rot="1421494">
            <a:off x="3040196" y="1236897"/>
            <a:ext cx="108275" cy="180000"/>
          </a:xfrm>
          <a:prstGeom prst="ellipse">
            <a:avLst/>
          </a:prstGeom>
          <a:pattFill prst="smGrid">
            <a:fgClr>
              <a:srgbClr val="6368FF"/>
            </a:fgClr>
            <a:bgClr>
              <a:schemeClr val="bg1"/>
            </a:bgClr>
          </a:pattFill>
          <a:ln>
            <a:solidFill>
              <a:srgbClr val="6368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6" name="円/楕円 45"/>
          <p:cNvSpPr/>
          <p:nvPr/>
        </p:nvSpPr>
        <p:spPr>
          <a:xfrm>
            <a:off x="4467599" y="1431066"/>
            <a:ext cx="180000" cy="180000"/>
          </a:xfrm>
          <a:prstGeom prst="ellipse">
            <a:avLst/>
          </a:prstGeom>
          <a:pattFill prst="smGrid">
            <a:fgClr>
              <a:srgbClr val="6368FF"/>
            </a:fgClr>
            <a:bgClr>
              <a:schemeClr val="bg1"/>
            </a:bgClr>
          </a:pattFill>
          <a:ln>
            <a:solidFill>
              <a:srgbClr val="6368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7" name="円/楕円 46"/>
          <p:cNvSpPr/>
          <p:nvPr/>
        </p:nvSpPr>
        <p:spPr>
          <a:xfrm>
            <a:off x="4677411" y="1431066"/>
            <a:ext cx="180000" cy="180000"/>
          </a:xfrm>
          <a:prstGeom prst="ellipse">
            <a:avLst/>
          </a:prstGeom>
          <a:pattFill prst="smGrid">
            <a:fgClr>
              <a:srgbClr val="6368FF"/>
            </a:fgClr>
            <a:bgClr>
              <a:schemeClr val="bg1"/>
            </a:bgClr>
          </a:pattFill>
          <a:ln>
            <a:solidFill>
              <a:srgbClr val="6368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8" name="円/楕円 47"/>
          <p:cNvSpPr/>
          <p:nvPr/>
        </p:nvSpPr>
        <p:spPr>
          <a:xfrm>
            <a:off x="4886541" y="1406395"/>
            <a:ext cx="180000" cy="180000"/>
          </a:xfrm>
          <a:prstGeom prst="ellipse">
            <a:avLst/>
          </a:prstGeom>
          <a:pattFill prst="smGrid">
            <a:fgClr>
              <a:srgbClr val="6368FF"/>
            </a:fgClr>
            <a:bgClr>
              <a:schemeClr val="bg1"/>
            </a:bgClr>
          </a:pattFill>
          <a:ln>
            <a:solidFill>
              <a:srgbClr val="6368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9" name="円/楕円 48"/>
          <p:cNvSpPr/>
          <p:nvPr/>
        </p:nvSpPr>
        <p:spPr>
          <a:xfrm>
            <a:off x="5096353" y="1390796"/>
            <a:ext cx="180000" cy="180000"/>
          </a:xfrm>
          <a:prstGeom prst="ellipse">
            <a:avLst/>
          </a:prstGeom>
          <a:pattFill prst="smGrid">
            <a:fgClr>
              <a:srgbClr val="6368FF"/>
            </a:fgClr>
            <a:bgClr>
              <a:schemeClr val="bg1"/>
            </a:bgClr>
          </a:pattFill>
          <a:ln>
            <a:solidFill>
              <a:srgbClr val="6368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0" name="円/楕円 49"/>
          <p:cNvSpPr/>
          <p:nvPr/>
        </p:nvSpPr>
        <p:spPr>
          <a:xfrm>
            <a:off x="5306165" y="1368085"/>
            <a:ext cx="180000" cy="180000"/>
          </a:xfrm>
          <a:prstGeom prst="ellipse">
            <a:avLst/>
          </a:prstGeom>
          <a:pattFill prst="smGrid">
            <a:fgClr>
              <a:srgbClr val="6368FF"/>
            </a:fgClr>
            <a:bgClr>
              <a:schemeClr val="bg1"/>
            </a:bgClr>
          </a:pattFill>
          <a:ln>
            <a:solidFill>
              <a:srgbClr val="6368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2" name="円/楕円 51"/>
          <p:cNvSpPr/>
          <p:nvPr/>
        </p:nvSpPr>
        <p:spPr>
          <a:xfrm rot="20693188">
            <a:off x="5514518" y="1341065"/>
            <a:ext cx="155214" cy="180000"/>
          </a:xfrm>
          <a:prstGeom prst="ellipse">
            <a:avLst/>
          </a:prstGeom>
          <a:pattFill prst="smGrid">
            <a:fgClr>
              <a:srgbClr val="6368FF"/>
            </a:fgClr>
            <a:bgClr>
              <a:schemeClr val="bg1"/>
            </a:bgClr>
          </a:pattFill>
          <a:ln>
            <a:solidFill>
              <a:srgbClr val="6368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3" name="円/楕円 52"/>
          <p:cNvSpPr/>
          <p:nvPr/>
        </p:nvSpPr>
        <p:spPr>
          <a:xfrm rot="20693188">
            <a:off x="5694518" y="1285543"/>
            <a:ext cx="155214" cy="180000"/>
          </a:xfrm>
          <a:prstGeom prst="ellipse">
            <a:avLst/>
          </a:prstGeom>
          <a:pattFill prst="smGrid">
            <a:fgClr>
              <a:srgbClr val="6368FF"/>
            </a:fgClr>
            <a:bgClr>
              <a:schemeClr val="bg1"/>
            </a:bgClr>
          </a:pattFill>
          <a:ln>
            <a:solidFill>
              <a:srgbClr val="6368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4" name="円/楕円 53"/>
          <p:cNvSpPr/>
          <p:nvPr/>
        </p:nvSpPr>
        <p:spPr>
          <a:xfrm rot="20263704">
            <a:off x="5844070" y="1200989"/>
            <a:ext cx="112961" cy="180000"/>
          </a:xfrm>
          <a:prstGeom prst="ellipse">
            <a:avLst/>
          </a:prstGeom>
          <a:pattFill prst="smGrid">
            <a:fgClr>
              <a:srgbClr val="6368FF"/>
            </a:fgClr>
            <a:bgClr>
              <a:schemeClr val="bg1"/>
            </a:bgClr>
          </a:pattFill>
          <a:ln>
            <a:solidFill>
              <a:srgbClr val="6368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5" name="円/楕円 54"/>
          <p:cNvSpPr/>
          <p:nvPr/>
        </p:nvSpPr>
        <p:spPr>
          <a:xfrm rot="20301014">
            <a:off x="5598905" y="1011941"/>
            <a:ext cx="102199" cy="180000"/>
          </a:xfrm>
          <a:prstGeom prst="ellipse">
            <a:avLst/>
          </a:prstGeom>
          <a:pattFill prst="smGrid">
            <a:fgClr>
              <a:srgbClr val="6368FF"/>
            </a:fgClr>
            <a:bgClr>
              <a:schemeClr val="bg1"/>
            </a:bgClr>
          </a:pattFill>
          <a:ln>
            <a:solidFill>
              <a:srgbClr val="6368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6" name="円/楕円 55"/>
          <p:cNvSpPr/>
          <p:nvPr/>
        </p:nvSpPr>
        <p:spPr>
          <a:xfrm rot="20301014">
            <a:off x="5749299" y="1063632"/>
            <a:ext cx="90971" cy="180000"/>
          </a:xfrm>
          <a:prstGeom prst="ellipse">
            <a:avLst/>
          </a:prstGeom>
          <a:pattFill prst="smGrid">
            <a:fgClr>
              <a:srgbClr val="6368FF"/>
            </a:fgClr>
            <a:bgClr>
              <a:schemeClr val="bg1"/>
            </a:bgClr>
          </a:pattFill>
          <a:ln>
            <a:solidFill>
              <a:srgbClr val="6368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7" name="円/楕円 56"/>
          <p:cNvSpPr/>
          <p:nvPr/>
        </p:nvSpPr>
        <p:spPr>
          <a:xfrm rot="19632372">
            <a:off x="5419439" y="991447"/>
            <a:ext cx="148593" cy="180000"/>
          </a:xfrm>
          <a:prstGeom prst="ellipse">
            <a:avLst/>
          </a:prstGeom>
          <a:pattFill prst="smGrid">
            <a:fgClr>
              <a:srgbClr val="6368FF"/>
            </a:fgClr>
            <a:bgClr>
              <a:schemeClr val="bg1"/>
            </a:bgClr>
          </a:pattFill>
          <a:ln>
            <a:solidFill>
              <a:srgbClr val="6368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8" name="円/楕円 57"/>
          <p:cNvSpPr/>
          <p:nvPr/>
        </p:nvSpPr>
        <p:spPr>
          <a:xfrm rot="1495309">
            <a:off x="3109925" y="1050777"/>
            <a:ext cx="97929" cy="180000"/>
          </a:xfrm>
          <a:prstGeom prst="ellipse">
            <a:avLst/>
          </a:prstGeom>
          <a:pattFill prst="smGrid">
            <a:fgClr>
              <a:srgbClr val="6368FF"/>
            </a:fgClr>
            <a:bgClr>
              <a:schemeClr val="bg1"/>
            </a:bgClr>
          </a:pattFill>
          <a:ln>
            <a:solidFill>
              <a:srgbClr val="6368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9" name="円/楕円 58"/>
          <p:cNvSpPr/>
          <p:nvPr/>
        </p:nvSpPr>
        <p:spPr>
          <a:xfrm rot="1495309">
            <a:off x="3262213" y="1012192"/>
            <a:ext cx="97929" cy="180000"/>
          </a:xfrm>
          <a:prstGeom prst="ellipse">
            <a:avLst/>
          </a:prstGeom>
          <a:pattFill prst="smGrid">
            <a:fgClr>
              <a:srgbClr val="6368FF"/>
            </a:fgClr>
            <a:bgClr>
              <a:schemeClr val="bg1"/>
            </a:bgClr>
          </a:pattFill>
          <a:ln>
            <a:solidFill>
              <a:srgbClr val="6368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0" name="円/楕円 59"/>
          <p:cNvSpPr/>
          <p:nvPr/>
        </p:nvSpPr>
        <p:spPr>
          <a:xfrm rot="1421494">
            <a:off x="3418188" y="980702"/>
            <a:ext cx="134227" cy="180000"/>
          </a:xfrm>
          <a:prstGeom prst="ellipse">
            <a:avLst/>
          </a:prstGeom>
          <a:pattFill prst="smGrid">
            <a:fgClr>
              <a:srgbClr val="6368FF"/>
            </a:fgClr>
            <a:bgClr>
              <a:schemeClr val="bg1"/>
            </a:bgClr>
          </a:pattFill>
          <a:ln>
            <a:solidFill>
              <a:srgbClr val="6368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1" name="円/楕円 60"/>
          <p:cNvSpPr/>
          <p:nvPr/>
        </p:nvSpPr>
        <p:spPr>
          <a:xfrm>
            <a:off x="3583606" y="948524"/>
            <a:ext cx="180000" cy="180000"/>
          </a:xfrm>
          <a:prstGeom prst="ellipse">
            <a:avLst/>
          </a:prstGeom>
          <a:pattFill prst="smGrid">
            <a:fgClr>
              <a:srgbClr val="6368FF"/>
            </a:fgClr>
            <a:bgClr>
              <a:schemeClr val="bg1"/>
            </a:bgClr>
          </a:pattFill>
          <a:ln>
            <a:solidFill>
              <a:srgbClr val="6368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2" name="円/楕円 61"/>
          <p:cNvSpPr/>
          <p:nvPr/>
        </p:nvSpPr>
        <p:spPr>
          <a:xfrm>
            <a:off x="3793174" y="922269"/>
            <a:ext cx="180000" cy="180000"/>
          </a:xfrm>
          <a:prstGeom prst="ellipse">
            <a:avLst/>
          </a:prstGeom>
          <a:pattFill prst="smGrid">
            <a:fgClr>
              <a:srgbClr val="6368FF"/>
            </a:fgClr>
            <a:bgClr>
              <a:schemeClr val="bg1"/>
            </a:bgClr>
          </a:pattFill>
          <a:ln>
            <a:solidFill>
              <a:srgbClr val="6368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3" name="正方形/長方形 62"/>
          <p:cNvSpPr/>
          <p:nvPr/>
        </p:nvSpPr>
        <p:spPr>
          <a:xfrm>
            <a:off x="3188912" y="1919860"/>
            <a:ext cx="618304" cy="11701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2866478" y="1820833"/>
            <a:ext cx="1000274" cy="276999"/>
          </a:xfrm>
          <a:prstGeom prst="rect">
            <a:avLst/>
          </a:prstGeom>
          <a:noFill/>
        </p:spPr>
        <p:txBody>
          <a:bodyPr wrap="none" lIns="0" tIns="0" rIns="0" bIns="0" rtlCol="0">
            <a:spAutoFit/>
          </a:bodyPr>
          <a:lstStyle/>
          <a:p>
            <a:r>
              <a:rPr kumimoji="1" lang="en-US" altLang="ja-JP" b="1" dirty="0">
                <a:solidFill>
                  <a:srgbClr val="FF0000"/>
                </a:solidFill>
              </a:rPr>
              <a:t>ON source</a:t>
            </a:r>
            <a:endParaRPr kumimoji="1" lang="ja-JP" altLang="en-US" b="1" dirty="0">
              <a:solidFill>
                <a:srgbClr val="FF0000"/>
              </a:solidFill>
            </a:endParaRPr>
          </a:p>
        </p:txBody>
      </p:sp>
      <p:cxnSp>
        <p:nvCxnSpPr>
          <p:cNvPr id="65" name="直線矢印コネクタ 64"/>
          <p:cNvCxnSpPr/>
          <p:nvPr/>
        </p:nvCxnSpPr>
        <p:spPr>
          <a:xfrm flipV="1">
            <a:off x="3773796" y="1583996"/>
            <a:ext cx="292513" cy="307691"/>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7" name="直線矢印コネクタ 66"/>
          <p:cNvCxnSpPr/>
          <p:nvPr/>
        </p:nvCxnSpPr>
        <p:spPr>
          <a:xfrm>
            <a:off x="3887608" y="2038204"/>
            <a:ext cx="789803" cy="238804"/>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70" name="正方形/長方形 69"/>
          <p:cNvSpPr/>
          <p:nvPr/>
        </p:nvSpPr>
        <p:spPr>
          <a:xfrm>
            <a:off x="5652463" y="1613994"/>
            <a:ext cx="684000" cy="13697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71" name="直線矢印コネクタ 70"/>
          <p:cNvCxnSpPr/>
          <p:nvPr/>
        </p:nvCxnSpPr>
        <p:spPr>
          <a:xfrm flipH="1" flipV="1">
            <a:off x="4971495" y="1613994"/>
            <a:ext cx="680968" cy="93158"/>
          </a:xfrm>
          <a:prstGeom prst="straightConnector1">
            <a:avLst/>
          </a:prstGeom>
          <a:ln w="38100" cmpd="sng">
            <a:solidFill>
              <a:srgbClr val="ABBC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3" name="直線矢印コネクタ 72"/>
          <p:cNvCxnSpPr>
            <a:stCxn id="70" idx="1"/>
            <a:endCxn id="29" idx="7"/>
          </p:cNvCxnSpPr>
          <p:nvPr/>
        </p:nvCxnSpPr>
        <p:spPr>
          <a:xfrm flipH="1">
            <a:off x="5535110" y="1682481"/>
            <a:ext cx="117353" cy="639102"/>
          </a:xfrm>
          <a:prstGeom prst="straightConnector1">
            <a:avLst/>
          </a:prstGeom>
          <a:ln w="38100" cmpd="sng">
            <a:solidFill>
              <a:srgbClr val="ABBCFF"/>
            </a:solidFill>
            <a:tailEnd type="arrow"/>
          </a:ln>
          <a:effectLst/>
        </p:spPr>
        <p:style>
          <a:lnRef idx="2">
            <a:schemeClr val="accent1"/>
          </a:lnRef>
          <a:fillRef idx="0">
            <a:schemeClr val="accent1"/>
          </a:fillRef>
          <a:effectRef idx="1">
            <a:schemeClr val="accent1"/>
          </a:effectRef>
          <a:fontRef idx="minor">
            <a:schemeClr val="tx1"/>
          </a:fontRef>
        </p:style>
      </p:cxnSp>
      <p:sp>
        <p:nvSpPr>
          <p:cNvPr id="69" name="テキスト ボックス 68"/>
          <p:cNvSpPr txBox="1"/>
          <p:nvPr/>
        </p:nvSpPr>
        <p:spPr>
          <a:xfrm>
            <a:off x="5685883" y="1479695"/>
            <a:ext cx="1120500" cy="276999"/>
          </a:xfrm>
          <a:prstGeom prst="rect">
            <a:avLst/>
          </a:prstGeom>
          <a:noFill/>
          <a:ln>
            <a:noFill/>
          </a:ln>
        </p:spPr>
        <p:txBody>
          <a:bodyPr wrap="none" lIns="0" tIns="0" rIns="0" bIns="0" rtlCol="0">
            <a:spAutoFit/>
          </a:bodyPr>
          <a:lstStyle/>
          <a:p>
            <a:r>
              <a:rPr kumimoji="1" lang="en-US" altLang="ja-JP" b="1" dirty="0">
                <a:solidFill>
                  <a:srgbClr val="ABBCFF"/>
                </a:solidFill>
              </a:rPr>
              <a:t>OFF </a:t>
            </a:r>
            <a:r>
              <a:rPr lang="en-US" altLang="ja-JP" b="1" dirty="0">
                <a:solidFill>
                  <a:srgbClr val="ABBCFF"/>
                </a:solidFill>
              </a:rPr>
              <a:t>regions</a:t>
            </a:r>
            <a:endParaRPr kumimoji="1" lang="ja-JP" altLang="en-US" b="1" dirty="0">
              <a:solidFill>
                <a:srgbClr val="ABBCFF"/>
              </a:solidFill>
            </a:endParaRPr>
          </a:p>
        </p:txBody>
      </p:sp>
      <p:sp>
        <p:nvSpPr>
          <p:cNvPr id="15" name="テキスト ボックス 14">
            <a:extLst>
              <a:ext uri="{FF2B5EF4-FFF2-40B4-BE49-F238E27FC236}">
                <a16:creationId xmlns:a16="http://schemas.microsoft.com/office/drawing/2014/main" id="{686DF7E3-5602-8B4E-9521-E465779CED61}"/>
              </a:ext>
            </a:extLst>
          </p:cNvPr>
          <p:cNvSpPr txBox="1"/>
          <p:nvPr/>
        </p:nvSpPr>
        <p:spPr>
          <a:xfrm>
            <a:off x="-457200" y="250371"/>
            <a:ext cx="184731" cy="369332"/>
          </a:xfrm>
          <a:prstGeom prst="rect">
            <a:avLst/>
          </a:prstGeom>
          <a:noFill/>
        </p:spPr>
        <p:txBody>
          <a:bodyPr wrap="none" rtlCol="0">
            <a:spAutoFit/>
          </a:bodyPr>
          <a:lstStyle/>
          <a:p>
            <a:endParaRPr kumimoji="1" lang="ja-JP" altLang="en-US"/>
          </a:p>
        </p:txBody>
      </p:sp>
    </p:spTree>
    <p:extLst>
      <p:ext uri="{BB962C8B-B14F-4D97-AF65-F5344CB8AC3E}">
        <p14:creationId xmlns:p14="http://schemas.microsoft.com/office/powerpoint/2010/main" val="17167718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F2C84B2-B537-6A42-8973-42AC0DDE3F60}"/>
              </a:ext>
            </a:extLst>
          </p:cNvPr>
          <p:cNvSpPr>
            <a:spLocks noGrp="1"/>
          </p:cNvSpPr>
          <p:nvPr>
            <p:ph type="sldNum" sz="quarter" idx="12"/>
          </p:nvPr>
        </p:nvSpPr>
        <p:spPr/>
        <p:txBody>
          <a:bodyPr/>
          <a:lstStyle/>
          <a:p>
            <a:fld id="{6CF7F643-DE0F-324F-AACE-F41B7872FB7C}" type="slidenum">
              <a:rPr kumimoji="1" lang="ja-JP" altLang="en-US" smtClean="0"/>
              <a:t>51</a:t>
            </a:fld>
            <a:endParaRPr kumimoji="1" lang="ja-JP" altLang="en-US"/>
          </a:p>
        </p:txBody>
      </p:sp>
      <p:sp>
        <p:nvSpPr>
          <p:cNvPr id="3" name="テキスト ボックス 2">
            <a:extLst>
              <a:ext uri="{FF2B5EF4-FFF2-40B4-BE49-F238E27FC236}">
                <a16:creationId xmlns:a16="http://schemas.microsoft.com/office/drawing/2014/main" id="{FF72A048-EB83-5043-81EF-48E2A2B2D55E}"/>
              </a:ext>
            </a:extLst>
          </p:cNvPr>
          <p:cNvSpPr txBox="1"/>
          <p:nvPr/>
        </p:nvSpPr>
        <p:spPr>
          <a:xfrm>
            <a:off x="510988" y="625288"/>
            <a:ext cx="5360442" cy="1323439"/>
          </a:xfrm>
          <a:prstGeom prst="rect">
            <a:avLst/>
          </a:prstGeom>
          <a:noFill/>
        </p:spPr>
        <p:txBody>
          <a:bodyPr wrap="none" rtlCol="0">
            <a:spAutoFit/>
          </a:bodyPr>
          <a:lstStyle/>
          <a:p>
            <a:r>
              <a:rPr lang="ja-JP" altLang="en-US" sz="2000"/>
              <a:t>パルサーの年齢 </a:t>
            </a:r>
            <a:r>
              <a:rPr lang="en-US" altLang="ja-JP" sz="2000" dirty="0"/>
              <a:t>10 </a:t>
            </a:r>
            <a:r>
              <a:rPr lang="en-US" altLang="ja-JP" sz="2000" dirty="0" err="1"/>
              <a:t>kyr</a:t>
            </a:r>
            <a:r>
              <a:rPr lang="ja-JP" altLang="en-US" sz="2000"/>
              <a:t>、距離</a:t>
            </a:r>
            <a:r>
              <a:rPr lang="en-US" altLang="ja-JP" sz="2000" dirty="0"/>
              <a:t> 6 pc </a:t>
            </a:r>
            <a:r>
              <a:rPr lang="ja-JP" altLang="en-US" sz="2000"/>
              <a:t>を仮定</a:t>
            </a:r>
            <a:endParaRPr lang="en-US" altLang="ja-JP" sz="2000" dirty="0"/>
          </a:p>
          <a:p>
            <a:r>
              <a:rPr lang="ja-JP" altLang="en-US" sz="2000"/>
              <a:t>パルサーが放出した総エネルギー　</a:t>
            </a:r>
            <a:r>
              <a:rPr lang="en-US" altLang="ja-JP" sz="2000" dirty="0"/>
              <a:t>69 x 10</a:t>
            </a:r>
            <a:r>
              <a:rPr lang="en-US" altLang="ja-JP" sz="2000" baseline="30000" dirty="0"/>
              <a:t>47</a:t>
            </a:r>
            <a:r>
              <a:rPr lang="en-US" altLang="ja-JP" sz="2000" dirty="0"/>
              <a:t> erg</a:t>
            </a:r>
          </a:p>
          <a:p>
            <a:r>
              <a:rPr lang="en-US" altLang="ja-JP" sz="2000" dirty="0"/>
              <a:t>98 % </a:t>
            </a:r>
            <a:r>
              <a:rPr lang="ja-JP" altLang="en-US" sz="2000"/>
              <a:t>が磁場の増幅に使われた </a:t>
            </a:r>
            <a:r>
              <a:rPr lang="en-US" altLang="ja-JP" sz="2000" dirty="0"/>
              <a:t>-&gt; 67.6 x 10</a:t>
            </a:r>
            <a:r>
              <a:rPr lang="en-US" altLang="ja-JP" sz="2000" baseline="30000" dirty="0"/>
              <a:t>47</a:t>
            </a:r>
            <a:r>
              <a:rPr lang="en-US" altLang="ja-JP" sz="2000" dirty="0"/>
              <a:t> erg</a:t>
            </a:r>
          </a:p>
          <a:p>
            <a:r>
              <a:rPr lang="en-US" altLang="ja-JP" sz="2000" dirty="0"/>
              <a:t> </a:t>
            </a:r>
          </a:p>
        </p:txBody>
      </p:sp>
      <p:sp>
        <p:nvSpPr>
          <p:cNvPr id="4" name="テキスト ボックス 3">
            <a:extLst>
              <a:ext uri="{FF2B5EF4-FFF2-40B4-BE49-F238E27FC236}">
                <a16:creationId xmlns:a16="http://schemas.microsoft.com/office/drawing/2014/main" id="{AD5282CD-323F-2048-A3F0-66D6E903BA7B}"/>
              </a:ext>
            </a:extLst>
          </p:cNvPr>
          <p:cNvSpPr txBox="1"/>
          <p:nvPr/>
        </p:nvSpPr>
        <p:spPr>
          <a:xfrm>
            <a:off x="457199" y="1623673"/>
            <a:ext cx="8491427" cy="400110"/>
          </a:xfrm>
          <a:prstGeom prst="rect">
            <a:avLst/>
          </a:prstGeom>
          <a:noFill/>
        </p:spPr>
        <p:txBody>
          <a:bodyPr wrap="none" rtlCol="0">
            <a:spAutoFit/>
          </a:bodyPr>
          <a:lstStyle/>
          <a:p>
            <a:r>
              <a:rPr kumimoji="1" lang="ja-JP" altLang="en-US" sz="2000"/>
              <a:t>このエネルギーが半径</a:t>
            </a:r>
            <a:r>
              <a:rPr kumimoji="1" lang="en-US" altLang="ja-JP" sz="2000" dirty="0"/>
              <a:t> 6 pc </a:t>
            </a:r>
            <a:r>
              <a:rPr lang="ja-JP" altLang="en-US" sz="2000"/>
              <a:t>の体積に含まれる場合、磁場強度はどうなるか？</a:t>
            </a:r>
            <a:endParaRPr kumimoji="1" lang="ja-JP" altLang="en-US" sz="2000"/>
          </a:p>
        </p:txBody>
      </p:sp>
      <p:sp>
        <p:nvSpPr>
          <p:cNvPr id="5" name="テキスト ボックス 4">
            <a:extLst>
              <a:ext uri="{FF2B5EF4-FFF2-40B4-BE49-F238E27FC236}">
                <a16:creationId xmlns:a16="http://schemas.microsoft.com/office/drawing/2014/main" id="{191F53A5-5B22-1B44-AFE3-381B0E23A77D}"/>
              </a:ext>
            </a:extLst>
          </p:cNvPr>
          <p:cNvSpPr txBox="1"/>
          <p:nvPr/>
        </p:nvSpPr>
        <p:spPr>
          <a:xfrm>
            <a:off x="510988" y="2454089"/>
            <a:ext cx="6827510" cy="707886"/>
          </a:xfrm>
          <a:prstGeom prst="rect">
            <a:avLst/>
          </a:prstGeom>
          <a:noFill/>
        </p:spPr>
        <p:txBody>
          <a:bodyPr wrap="none" rtlCol="0">
            <a:spAutoFit/>
          </a:bodyPr>
          <a:lstStyle/>
          <a:p>
            <a:pPr marL="342900" indent="-342900">
              <a:buAutoNum type="arabicParenR"/>
            </a:pPr>
            <a:r>
              <a:rPr kumimoji="1" lang="en-US" altLang="ja-JP" sz="2000" dirty="0"/>
              <a:t>B </a:t>
            </a:r>
            <a:r>
              <a:rPr kumimoji="1" lang="ja-JP" altLang="en-US" sz="2000"/>
              <a:t>がフラットな場合</a:t>
            </a:r>
            <a:r>
              <a:rPr lang="en-US" altLang="ja-JP" sz="2000" dirty="0"/>
              <a:t>: 80 </a:t>
            </a:r>
            <a:r>
              <a:rPr lang="en-US" altLang="ja-JP" sz="2000" dirty="0" err="1">
                <a:latin typeface="Symbol" pitchFamily="2" charset="2"/>
              </a:rPr>
              <a:t>m</a:t>
            </a:r>
            <a:r>
              <a:rPr lang="en-US" altLang="ja-JP" sz="2000" dirty="0" err="1"/>
              <a:t>G</a:t>
            </a:r>
            <a:endParaRPr lang="en-US" altLang="ja-JP" sz="2000" dirty="0"/>
          </a:p>
          <a:p>
            <a:pPr marL="342900" indent="-342900">
              <a:buAutoNum type="arabicParenR"/>
            </a:pPr>
            <a:r>
              <a:rPr lang="en-US" altLang="ja-JP" sz="2000" dirty="0"/>
              <a:t>B </a:t>
            </a:r>
            <a:r>
              <a:rPr lang="ja-JP" altLang="en-US" sz="2000"/>
              <a:t>∝</a:t>
            </a:r>
            <a:r>
              <a:rPr lang="en-US" altLang="ja-JP" sz="2000" dirty="0"/>
              <a:t> r</a:t>
            </a:r>
            <a:r>
              <a:rPr lang="en-US" altLang="ja-JP" sz="2000" baseline="30000" dirty="0">
                <a:latin typeface="Symbol" pitchFamily="2" charset="2"/>
              </a:rPr>
              <a:t>-</a:t>
            </a:r>
            <a:r>
              <a:rPr lang="en-US" altLang="ja-JP" sz="2000" baseline="30000" dirty="0"/>
              <a:t>1</a:t>
            </a:r>
            <a:r>
              <a:rPr lang="en-US" altLang="ja-JP" sz="2000" dirty="0"/>
              <a:t> </a:t>
            </a:r>
            <a:r>
              <a:rPr lang="ja-JP" altLang="en-US" sz="2000"/>
              <a:t>の場合：</a:t>
            </a:r>
            <a:r>
              <a:rPr lang="en-US" altLang="ja-JP" sz="2000" dirty="0"/>
              <a:t>46 </a:t>
            </a:r>
            <a:r>
              <a:rPr lang="en-US" altLang="ja-JP" sz="2000" dirty="0" err="1">
                <a:latin typeface="Symbol" pitchFamily="2" charset="2"/>
              </a:rPr>
              <a:t>m</a:t>
            </a:r>
            <a:r>
              <a:rPr lang="en-US" altLang="ja-JP" sz="2000" dirty="0" err="1"/>
              <a:t>G</a:t>
            </a:r>
            <a:r>
              <a:rPr lang="en-US" altLang="ja-JP" sz="2000" dirty="0"/>
              <a:t> @ 6 pc   &lt;- 9 </a:t>
            </a:r>
            <a:r>
              <a:rPr lang="en-US" altLang="ja-JP" sz="2000" dirty="0" err="1">
                <a:latin typeface="Symbol" pitchFamily="2" charset="2"/>
              </a:rPr>
              <a:t>m</a:t>
            </a:r>
            <a:r>
              <a:rPr lang="en-US" altLang="ja-JP" sz="2000" dirty="0" err="1"/>
              <a:t>G</a:t>
            </a:r>
            <a:r>
              <a:rPr lang="en-US" altLang="ja-JP" sz="2000" dirty="0"/>
              <a:t> </a:t>
            </a:r>
            <a:r>
              <a:rPr lang="ja-JP" altLang="en-US" sz="2000"/>
              <a:t>より</a:t>
            </a:r>
            <a:r>
              <a:rPr lang="en-US" altLang="ja-JP" sz="2000" dirty="0"/>
              <a:t> 5 </a:t>
            </a:r>
            <a:r>
              <a:rPr lang="ja-JP" altLang="en-US" sz="2000"/>
              <a:t>倍程度大きい</a:t>
            </a:r>
            <a:endParaRPr lang="en-US" altLang="ja-JP" sz="2000" dirty="0"/>
          </a:p>
        </p:txBody>
      </p:sp>
    </p:spTree>
    <p:extLst>
      <p:ext uri="{BB962C8B-B14F-4D97-AF65-F5344CB8AC3E}">
        <p14:creationId xmlns:p14="http://schemas.microsoft.com/office/powerpoint/2010/main" val="168098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9D738DA-E0BA-974A-9558-F1126CE597A2}"/>
              </a:ext>
            </a:extLst>
          </p:cNvPr>
          <p:cNvSpPr>
            <a:spLocks noGrp="1"/>
          </p:cNvSpPr>
          <p:nvPr>
            <p:ph type="sldNum" sz="quarter" idx="12"/>
          </p:nvPr>
        </p:nvSpPr>
        <p:spPr/>
        <p:txBody>
          <a:bodyPr/>
          <a:lstStyle/>
          <a:p>
            <a:fld id="{6848A2C1-EA49-DB41-B674-8AAE6BD5E00B}" type="slidenum">
              <a:rPr kumimoji="1" lang="ja-JP" altLang="en-US" smtClean="0"/>
              <a:t>52</a:t>
            </a:fld>
            <a:endParaRPr kumimoji="1" lang="ja-JP" altLang="en-US"/>
          </a:p>
        </p:txBody>
      </p:sp>
      <p:pic>
        <p:nvPicPr>
          <p:cNvPr id="4" name="図 3" descr="カラフル が含まれている画像&#10;&#10;自動的に生成された説明">
            <a:extLst>
              <a:ext uri="{FF2B5EF4-FFF2-40B4-BE49-F238E27FC236}">
                <a16:creationId xmlns:a16="http://schemas.microsoft.com/office/drawing/2014/main" id="{685D4272-D047-A749-B86E-A0C56DD71F40}"/>
              </a:ext>
            </a:extLst>
          </p:cNvPr>
          <p:cNvPicPr>
            <a:picLocks noChangeAspect="1"/>
          </p:cNvPicPr>
          <p:nvPr/>
        </p:nvPicPr>
        <p:blipFill>
          <a:blip r:embed="rId2"/>
          <a:stretch>
            <a:fillRect/>
          </a:stretch>
        </p:blipFill>
        <p:spPr>
          <a:xfrm>
            <a:off x="66418" y="1496015"/>
            <a:ext cx="6264663" cy="4178401"/>
          </a:xfrm>
          <a:prstGeom prst="rect">
            <a:avLst/>
          </a:prstGeom>
        </p:spPr>
      </p:pic>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6A776DDA-BE55-A64F-AD06-52C36EB8653D}"/>
                  </a:ext>
                </a:extLst>
              </p:cNvPr>
              <p:cNvSpPr txBox="1"/>
              <p:nvPr/>
            </p:nvSpPr>
            <p:spPr>
              <a:xfrm>
                <a:off x="6476963" y="1168360"/>
                <a:ext cx="5121980" cy="4410951"/>
              </a:xfrm>
              <a:prstGeom prst="rect">
                <a:avLst/>
              </a:prstGeom>
              <a:noFill/>
            </p:spPr>
            <p:txBody>
              <a:bodyPr wrap="none" rtlCol="0">
                <a:spAutoFit/>
              </a:bodyPr>
              <a:lstStyle/>
              <a:p>
                <a:r>
                  <a:rPr kumimoji="1" lang="en-US" altLang="ja-JP" sz="2000" dirty="0"/>
                  <a:t>PSR J2021+3651</a:t>
                </a:r>
              </a:p>
              <a:p>
                <a14:m>
                  <m:oMath xmlns:m="http://schemas.openxmlformats.org/officeDocument/2006/math">
                    <m:acc>
                      <m:accPr>
                        <m:chr m:val="̇"/>
                        <m:ctrlPr>
                          <a:rPr kumimoji="1" lang="en-US" altLang="ja-JP" sz="2000" i="1" dirty="0" smtClean="0">
                            <a:latin typeface="Cambria Math" panose="02040503050406030204" pitchFamily="18" charset="0"/>
                          </a:rPr>
                        </m:ctrlPr>
                      </m:accPr>
                      <m:e>
                        <m:r>
                          <a:rPr kumimoji="1" lang="en-US" altLang="ja-JP" sz="2000" b="0" i="1" dirty="0" smtClean="0">
                            <a:latin typeface="Cambria Math" panose="02040503050406030204" pitchFamily="18" charset="0"/>
                          </a:rPr>
                          <m:t>𝐸</m:t>
                        </m:r>
                      </m:e>
                    </m:acc>
                  </m:oMath>
                </a14:m>
                <a:r>
                  <a:rPr kumimoji="1" lang="en-US" altLang="ja-JP" sz="2000" dirty="0"/>
                  <a:t> = 3.4 x 10</a:t>
                </a:r>
                <a:r>
                  <a:rPr kumimoji="1" lang="en-US" altLang="ja-JP" sz="2000" baseline="30000" dirty="0"/>
                  <a:t>36 </a:t>
                </a:r>
                <a:r>
                  <a:rPr kumimoji="1" lang="en-US" altLang="ja-JP" sz="2000" dirty="0"/>
                  <a:t> erg/s </a:t>
                </a:r>
              </a:p>
              <a:p>
                <a:r>
                  <a:rPr kumimoji="1" lang="en-US" altLang="ja-JP" sz="2000" dirty="0"/>
                  <a:t>age </a:t>
                </a:r>
                <a:r>
                  <a:rPr kumimoji="1" lang="en-US" altLang="ja-JP" sz="2000" dirty="0">
                    <a:latin typeface="Symbol" pitchFamily="2" charset="2"/>
                  </a:rPr>
                  <a:t>t</a:t>
                </a:r>
                <a:r>
                  <a:rPr kumimoji="1" lang="en-US" altLang="ja-JP" sz="2000" dirty="0"/>
                  <a:t> </a:t>
                </a:r>
                <a:r>
                  <a:rPr kumimoji="1" lang="en-US" altLang="ja-JP" sz="2000" dirty="0">
                    <a:latin typeface="Symbol" pitchFamily="2" charset="2"/>
                  </a:rPr>
                  <a:t>~</a:t>
                </a:r>
                <a:r>
                  <a:rPr kumimoji="1" lang="en-US" altLang="ja-JP" sz="2000" dirty="0"/>
                  <a:t> 17 </a:t>
                </a:r>
                <a:r>
                  <a:rPr kumimoji="1" lang="en-US" altLang="ja-JP" sz="2000" dirty="0" err="1"/>
                  <a:t>kyr</a:t>
                </a:r>
                <a:endParaRPr kumimoji="1" lang="en-US" altLang="ja-JP" sz="2000" dirty="0"/>
              </a:p>
              <a:p>
                <a:r>
                  <a:rPr kumimoji="1" lang="en-US" altLang="ja-JP" sz="2000" dirty="0"/>
                  <a:t> </a:t>
                </a:r>
              </a:p>
              <a:p>
                <a:endParaRPr lang="en-US" altLang="ja-JP" sz="2000" dirty="0"/>
              </a:p>
              <a:p>
                <a:r>
                  <a:rPr kumimoji="1" lang="en-US" altLang="ja-JP" sz="2000" dirty="0"/>
                  <a:t>d = 1.8        kpc</a:t>
                </a:r>
              </a:p>
              <a:p>
                <a:endParaRPr kumimoji="1" lang="en-US" altLang="ja-JP" sz="2000" dirty="0"/>
              </a:p>
              <a:p>
                <a:endParaRPr lang="en-US" altLang="ja-JP" sz="2000" dirty="0"/>
              </a:p>
              <a:p>
                <a:endParaRPr kumimoji="1" lang="en-US" altLang="ja-JP" sz="2000" dirty="0"/>
              </a:p>
              <a:p>
                <a:r>
                  <a:rPr kumimoji="1" lang="en-US" altLang="ja-JP" sz="2000" dirty="0"/>
                  <a:t>v = 420 (d/1.8 kpc) </a:t>
                </a:r>
              </a:p>
              <a:p>
                <a:r>
                  <a:rPr kumimoji="1" lang="en-US" altLang="ja-JP" sz="2000" dirty="0"/>
                  <a:t>            *(</a:t>
                </a:r>
                <a:r>
                  <a:rPr kumimoji="1" lang="en-US" altLang="ja-JP" sz="2000" dirty="0">
                    <a:latin typeface="Symbol" pitchFamily="2" charset="2"/>
                  </a:rPr>
                  <a:t>t </a:t>
                </a:r>
                <a:r>
                  <a:rPr kumimoji="1" lang="en-US" altLang="ja-JP" sz="2000" dirty="0">
                    <a:latin typeface="Calibri" panose="020F0502020204030204" pitchFamily="34" charset="0"/>
                    <a:cs typeface="Calibri" panose="020F0502020204030204" pitchFamily="34" charset="0"/>
                  </a:rPr>
                  <a:t>/</a:t>
                </a:r>
                <a:r>
                  <a:rPr kumimoji="1" lang="en-US" altLang="ja-JP" sz="2000" dirty="0">
                    <a:latin typeface="Symbol" pitchFamily="2" charset="2"/>
                  </a:rPr>
                  <a:t> </a:t>
                </a:r>
                <a:r>
                  <a:rPr kumimoji="1" lang="en-US" altLang="ja-JP" sz="2000" dirty="0">
                    <a:latin typeface="Calibri" panose="020F0502020204030204" pitchFamily="34" charset="0"/>
                    <a:cs typeface="Calibri" panose="020F0502020204030204" pitchFamily="34" charset="0"/>
                  </a:rPr>
                  <a:t>17 </a:t>
                </a:r>
                <a:r>
                  <a:rPr kumimoji="1" lang="en-US" altLang="ja-JP" sz="2000" dirty="0" err="1">
                    <a:latin typeface="Calibri" panose="020F0502020204030204" pitchFamily="34" charset="0"/>
                    <a:cs typeface="Calibri" panose="020F0502020204030204" pitchFamily="34" charset="0"/>
                  </a:rPr>
                  <a:t>kyr</a:t>
                </a:r>
                <a:r>
                  <a:rPr kumimoji="1" lang="en-US" altLang="ja-JP" sz="2000" dirty="0"/>
                  <a:t>)</a:t>
                </a:r>
                <a:r>
                  <a:rPr kumimoji="1" lang="en-US" altLang="ja-JP" sz="2000" baseline="30000" dirty="0">
                    <a:latin typeface="Symbol" pitchFamily="2" charset="2"/>
                  </a:rPr>
                  <a:t>-</a:t>
                </a:r>
                <a:r>
                  <a:rPr kumimoji="1" lang="en-US" altLang="ja-JP" sz="2000" baseline="30000" dirty="0"/>
                  <a:t>1 </a:t>
                </a:r>
              </a:p>
              <a:p>
                <a:r>
                  <a:rPr lang="en-US" altLang="ja-JP" sz="2000" baseline="30000" dirty="0"/>
                  <a:t>          </a:t>
                </a:r>
                <a:r>
                  <a:rPr kumimoji="1" lang="en-US" altLang="ja-JP" sz="2000" baseline="30000" dirty="0"/>
                  <a:t> </a:t>
                </a:r>
                <a:r>
                  <a:rPr kumimoji="1" lang="en-US" altLang="ja-JP" sz="2000" dirty="0"/>
                  <a:t>km/s  </a:t>
                </a:r>
              </a:p>
              <a:p>
                <a:endParaRPr kumimoji="1" lang="en-US" altLang="ja-JP" sz="2000" dirty="0"/>
              </a:p>
              <a:p>
                <a:pPr algn="r"/>
                <a:endParaRPr kumimoji="1" lang="en-US" altLang="ja-JP" sz="2000" dirty="0"/>
              </a:p>
            </p:txBody>
          </p:sp>
        </mc:Choice>
        <mc:Fallback xmlns="">
          <p:sp>
            <p:nvSpPr>
              <p:cNvPr id="7" name="テキスト ボックス 6">
                <a:extLst>
                  <a:ext uri="{FF2B5EF4-FFF2-40B4-BE49-F238E27FC236}">
                    <a16:creationId xmlns:a16="http://schemas.microsoft.com/office/drawing/2014/main" id="{6A776DDA-BE55-A64F-AD06-52C36EB8653D}"/>
                  </a:ext>
                </a:extLst>
              </p:cNvPr>
              <p:cNvSpPr txBox="1">
                <a:spLocks noRot="1" noChangeAspect="1" noMove="1" noResize="1" noEditPoints="1" noAdjustHandles="1" noChangeArrowheads="1" noChangeShapeType="1" noTextEdit="1"/>
              </p:cNvSpPr>
              <p:nvPr/>
            </p:nvSpPr>
            <p:spPr>
              <a:xfrm>
                <a:off x="6476963" y="1168360"/>
                <a:ext cx="5121980" cy="4410951"/>
              </a:xfrm>
              <a:prstGeom prst="rect">
                <a:avLst/>
              </a:prstGeom>
              <a:blipFill>
                <a:blip r:embed="rId3"/>
                <a:stretch>
                  <a:fillRect l="-1235" t="-862"/>
                </a:stretch>
              </a:blipFill>
            </p:spPr>
            <p:txBody>
              <a:bodyPr/>
              <a:lstStyle/>
              <a:p>
                <a:r>
                  <a:rPr lang="ja-JP" altLang="en-US">
                    <a:noFill/>
                  </a:rPr>
                  <a:t> </a:t>
                </a:r>
              </a:p>
            </p:txBody>
          </p:sp>
        </mc:Fallback>
      </mc:AlternateContent>
      <p:sp>
        <p:nvSpPr>
          <p:cNvPr id="8" name="円/楕円 7">
            <a:extLst>
              <a:ext uri="{FF2B5EF4-FFF2-40B4-BE49-F238E27FC236}">
                <a16:creationId xmlns:a16="http://schemas.microsoft.com/office/drawing/2014/main" id="{4A0A9671-73B6-0443-8092-7669F3A81FAB}"/>
              </a:ext>
            </a:extLst>
          </p:cNvPr>
          <p:cNvSpPr/>
          <p:nvPr/>
        </p:nvSpPr>
        <p:spPr>
          <a:xfrm>
            <a:off x="2769019" y="2573275"/>
            <a:ext cx="3605885" cy="2228849"/>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CD1543B8-7A13-644E-82E1-B999FD721B32}"/>
              </a:ext>
            </a:extLst>
          </p:cNvPr>
          <p:cNvSpPr txBox="1"/>
          <p:nvPr/>
        </p:nvSpPr>
        <p:spPr>
          <a:xfrm>
            <a:off x="4052973" y="2164748"/>
            <a:ext cx="2271777" cy="477054"/>
          </a:xfrm>
          <a:prstGeom prst="rect">
            <a:avLst/>
          </a:prstGeom>
          <a:noFill/>
        </p:spPr>
        <p:txBody>
          <a:bodyPr wrap="none" rtlCol="0">
            <a:spAutoFit/>
          </a:bodyPr>
          <a:lstStyle/>
          <a:p>
            <a:pPr algn="r"/>
            <a:r>
              <a:rPr kumimoji="1" lang="en-US" altLang="ja-JP" sz="2500" b="1" dirty="0">
                <a:solidFill>
                  <a:schemeClr val="accent2"/>
                </a:solidFill>
              </a:rPr>
              <a:t>PWN G75.2+0.1</a:t>
            </a:r>
          </a:p>
        </p:txBody>
      </p:sp>
      <p:cxnSp>
        <p:nvCxnSpPr>
          <p:cNvPr id="10" name="直線矢印コネクタ 9">
            <a:extLst>
              <a:ext uri="{FF2B5EF4-FFF2-40B4-BE49-F238E27FC236}">
                <a16:creationId xmlns:a16="http://schemas.microsoft.com/office/drawing/2014/main" id="{789DA6F6-3009-934D-8B98-25AAA00619F7}"/>
              </a:ext>
            </a:extLst>
          </p:cNvPr>
          <p:cNvCxnSpPr>
            <a:cxnSpLocks/>
          </p:cNvCxnSpPr>
          <p:nvPr/>
        </p:nvCxnSpPr>
        <p:spPr>
          <a:xfrm>
            <a:off x="3024924" y="3626390"/>
            <a:ext cx="2419200" cy="0"/>
          </a:xfrm>
          <a:prstGeom prst="straightConnector1">
            <a:avLst/>
          </a:prstGeom>
          <a:ln w="508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D6311965-559B-FF4D-A8C0-6E913E56FE15}"/>
              </a:ext>
            </a:extLst>
          </p:cNvPr>
          <p:cNvSpPr txBox="1"/>
          <p:nvPr/>
        </p:nvSpPr>
        <p:spPr>
          <a:xfrm>
            <a:off x="3938378" y="3601323"/>
            <a:ext cx="716863" cy="477054"/>
          </a:xfrm>
          <a:prstGeom prst="rect">
            <a:avLst/>
          </a:prstGeom>
          <a:noFill/>
          <a:ln>
            <a:noFill/>
          </a:ln>
        </p:spPr>
        <p:txBody>
          <a:bodyPr wrap="none" rtlCol="0">
            <a:spAutoFit/>
          </a:bodyPr>
          <a:lstStyle/>
          <a:p>
            <a:r>
              <a:rPr kumimoji="1" lang="en-US" altLang="ja-JP" sz="2500" b="1" dirty="0">
                <a:solidFill>
                  <a:schemeClr val="accent2"/>
                </a:solidFill>
              </a:rPr>
              <a:t>0.2</a:t>
            </a:r>
            <a:r>
              <a:rPr lang="en-US" altLang="ja-JP" sz="2500" b="1" dirty="0">
                <a:solidFill>
                  <a:schemeClr val="accent2"/>
                </a:solidFill>
                <a:latin typeface="Helvetica" pitchFamily="2" charset="0"/>
                <a:sym typeface="Symbol" pitchFamily="2" charset="2"/>
              </a:rPr>
              <a:t></a:t>
            </a:r>
            <a:endParaRPr kumimoji="1" lang="ja-JP" altLang="en-US" sz="2500" b="1">
              <a:solidFill>
                <a:schemeClr val="accent2"/>
              </a:solidFill>
            </a:endParaRPr>
          </a:p>
        </p:txBody>
      </p:sp>
      <p:sp>
        <p:nvSpPr>
          <p:cNvPr id="13" name="テキスト ボックス 12">
            <a:extLst>
              <a:ext uri="{FF2B5EF4-FFF2-40B4-BE49-F238E27FC236}">
                <a16:creationId xmlns:a16="http://schemas.microsoft.com/office/drawing/2014/main" id="{C827AC6B-65CE-D540-B181-2D9A3EB17C3E}"/>
              </a:ext>
            </a:extLst>
          </p:cNvPr>
          <p:cNvSpPr txBox="1"/>
          <p:nvPr/>
        </p:nvSpPr>
        <p:spPr>
          <a:xfrm>
            <a:off x="274614" y="1168360"/>
            <a:ext cx="2558906" cy="369332"/>
          </a:xfrm>
          <a:prstGeom prst="rect">
            <a:avLst/>
          </a:prstGeom>
          <a:noFill/>
        </p:spPr>
        <p:txBody>
          <a:bodyPr wrap="none" rtlCol="0">
            <a:spAutoFit/>
          </a:bodyPr>
          <a:lstStyle/>
          <a:p>
            <a:r>
              <a:rPr kumimoji="1" lang="en-US" altLang="ja-JP" i="1" dirty="0" err="1">
                <a:solidFill>
                  <a:schemeClr val="accent2"/>
                </a:solidFill>
              </a:rPr>
              <a:t>Aliu</a:t>
            </a:r>
            <a:r>
              <a:rPr kumimoji="1" lang="en-US" altLang="ja-JP" i="1" dirty="0">
                <a:solidFill>
                  <a:schemeClr val="accent2"/>
                </a:solidFill>
              </a:rPr>
              <a:t>+, </a:t>
            </a:r>
            <a:r>
              <a:rPr kumimoji="1" lang="en-US" altLang="ja-JP" i="1" dirty="0" err="1">
                <a:solidFill>
                  <a:schemeClr val="accent2"/>
                </a:solidFill>
              </a:rPr>
              <a:t>ApJ</a:t>
            </a:r>
            <a:r>
              <a:rPr kumimoji="1" lang="en-US" altLang="ja-JP" i="1" dirty="0">
                <a:solidFill>
                  <a:schemeClr val="accent2"/>
                </a:solidFill>
              </a:rPr>
              <a:t>, 788, 78 (2014)</a:t>
            </a:r>
            <a:endParaRPr kumimoji="1" lang="ja-JP" altLang="en-US" i="1">
              <a:solidFill>
                <a:schemeClr val="accent2"/>
              </a:solidFill>
            </a:endParaRPr>
          </a:p>
        </p:txBody>
      </p:sp>
      <p:sp>
        <p:nvSpPr>
          <p:cNvPr id="14" name="テキスト ボックス 13">
            <a:extLst>
              <a:ext uri="{FF2B5EF4-FFF2-40B4-BE49-F238E27FC236}">
                <a16:creationId xmlns:a16="http://schemas.microsoft.com/office/drawing/2014/main" id="{3629B71D-F19D-2543-89C7-0491654A27C7}"/>
              </a:ext>
            </a:extLst>
          </p:cNvPr>
          <p:cNvSpPr txBox="1"/>
          <p:nvPr/>
        </p:nvSpPr>
        <p:spPr>
          <a:xfrm>
            <a:off x="174802" y="382630"/>
            <a:ext cx="8794395" cy="477054"/>
          </a:xfrm>
          <a:prstGeom prst="rect">
            <a:avLst/>
          </a:prstGeom>
          <a:noFill/>
        </p:spPr>
        <p:txBody>
          <a:bodyPr wrap="none" rtlCol="0">
            <a:spAutoFit/>
          </a:bodyPr>
          <a:lstStyle/>
          <a:p>
            <a:r>
              <a:rPr kumimoji="1" lang="en-US" altLang="ja-JP" sz="2500" u="sng" dirty="0"/>
              <a:t>PWN G75.2+0.1: Main possible contributor to gamma-ray emission</a:t>
            </a:r>
            <a:endParaRPr kumimoji="1" lang="ja-JP" altLang="en-US" sz="2500" u="sng"/>
          </a:p>
        </p:txBody>
      </p:sp>
      <p:grpSp>
        <p:nvGrpSpPr>
          <p:cNvPr id="18" name="グループ化 17">
            <a:extLst>
              <a:ext uri="{FF2B5EF4-FFF2-40B4-BE49-F238E27FC236}">
                <a16:creationId xmlns:a16="http://schemas.microsoft.com/office/drawing/2014/main" id="{B00DF7D9-D8C3-2C45-815A-968AF7DA3AEB}"/>
              </a:ext>
            </a:extLst>
          </p:cNvPr>
          <p:cNvGrpSpPr/>
          <p:nvPr/>
        </p:nvGrpSpPr>
        <p:grpSpPr>
          <a:xfrm>
            <a:off x="7208771" y="2641802"/>
            <a:ext cx="534121" cy="496405"/>
            <a:chOff x="7218051" y="1700094"/>
            <a:chExt cx="534121" cy="496405"/>
          </a:xfrm>
        </p:grpSpPr>
        <p:sp>
          <p:nvSpPr>
            <p:cNvPr id="15" name="正方形/長方形 14">
              <a:extLst>
                <a:ext uri="{FF2B5EF4-FFF2-40B4-BE49-F238E27FC236}">
                  <a16:creationId xmlns:a16="http://schemas.microsoft.com/office/drawing/2014/main" id="{53299A1B-8332-9746-9256-DE6D2BD91928}"/>
                </a:ext>
              </a:extLst>
            </p:cNvPr>
            <p:cNvSpPr/>
            <p:nvPr/>
          </p:nvSpPr>
          <p:spPr>
            <a:xfrm>
              <a:off x="7226355" y="1700094"/>
              <a:ext cx="524503" cy="323165"/>
            </a:xfrm>
            <a:prstGeom prst="rect">
              <a:avLst/>
            </a:prstGeom>
          </p:spPr>
          <p:txBody>
            <a:bodyPr wrap="none">
              <a:spAutoFit/>
            </a:bodyPr>
            <a:lstStyle/>
            <a:p>
              <a:r>
                <a:rPr kumimoji="1" lang="en-US" altLang="ja-JP" sz="1500" dirty="0"/>
                <a:t>+1.7</a:t>
              </a:r>
            </a:p>
          </p:txBody>
        </p:sp>
        <p:sp>
          <p:nvSpPr>
            <p:cNvPr id="16" name="正方形/長方形 15">
              <a:extLst>
                <a:ext uri="{FF2B5EF4-FFF2-40B4-BE49-F238E27FC236}">
                  <a16:creationId xmlns:a16="http://schemas.microsoft.com/office/drawing/2014/main" id="{8DDBA884-C77C-234B-AB78-6B691BE42665}"/>
                </a:ext>
              </a:extLst>
            </p:cNvPr>
            <p:cNvSpPr/>
            <p:nvPr/>
          </p:nvSpPr>
          <p:spPr>
            <a:xfrm>
              <a:off x="7218051" y="1873334"/>
              <a:ext cx="534121" cy="323165"/>
            </a:xfrm>
            <a:prstGeom prst="rect">
              <a:avLst/>
            </a:prstGeom>
          </p:spPr>
          <p:txBody>
            <a:bodyPr wrap="none">
              <a:spAutoFit/>
            </a:bodyPr>
            <a:lstStyle/>
            <a:p>
              <a:r>
                <a:rPr kumimoji="1" lang="en-US" altLang="ja-JP" sz="1500" dirty="0">
                  <a:latin typeface="Symbol" pitchFamily="2" charset="2"/>
                </a:rPr>
                <a:t>-</a:t>
              </a:r>
              <a:r>
                <a:rPr kumimoji="1" lang="en-US" altLang="ja-JP" sz="1500" dirty="0"/>
                <a:t>1.4</a:t>
              </a:r>
            </a:p>
          </p:txBody>
        </p:sp>
      </p:grpSp>
      <p:sp>
        <p:nvSpPr>
          <p:cNvPr id="17" name="正方形/長方形 16">
            <a:extLst>
              <a:ext uri="{FF2B5EF4-FFF2-40B4-BE49-F238E27FC236}">
                <a16:creationId xmlns:a16="http://schemas.microsoft.com/office/drawing/2014/main" id="{6C784F98-9911-AA4A-865A-94A737991003}"/>
              </a:ext>
            </a:extLst>
          </p:cNvPr>
          <p:cNvSpPr/>
          <p:nvPr/>
        </p:nvSpPr>
        <p:spPr>
          <a:xfrm>
            <a:off x="6553200" y="2988282"/>
            <a:ext cx="4572000" cy="323165"/>
          </a:xfrm>
          <a:prstGeom prst="rect">
            <a:avLst/>
          </a:prstGeom>
        </p:spPr>
        <p:txBody>
          <a:bodyPr>
            <a:spAutoFit/>
          </a:bodyPr>
          <a:lstStyle/>
          <a:p>
            <a:r>
              <a:rPr lang="en-US" altLang="ja-JP" sz="1500" i="1" dirty="0" err="1">
                <a:solidFill>
                  <a:schemeClr val="accent2"/>
                </a:solidFill>
                <a:latin typeface="CMR10"/>
              </a:rPr>
              <a:t>Kirichenko</a:t>
            </a:r>
            <a:r>
              <a:rPr lang="en-US" altLang="ja-JP" sz="1500" i="1" dirty="0">
                <a:solidFill>
                  <a:schemeClr val="accent2"/>
                </a:solidFill>
                <a:latin typeface="CMR10"/>
              </a:rPr>
              <a:t>+, </a:t>
            </a:r>
            <a:r>
              <a:rPr lang="en-US" altLang="ja-JP" sz="1500" i="1" dirty="0" err="1">
                <a:solidFill>
                  <a:schemeClr val="accent2"/>
                </a:solidFill>
                <a:latin typeface="CMR10"/>
              </a:rPr>
              <a:t>ApJ</a:t>
            </a:r>
            <a:r>
              <a:rPr lang="en-US" altLang="ja-JP" sz="1500" i="1" dirty="0">
                <a:solidFill>
                  <a:schemeClr val="accent2"/>
                </a:solidFill>
                <a:latin typeface="CMR10"/>
              </a:rPr>
              <a:t>, 802, 17 (2015)</a:t>
            </a:r>
            <a:endParaRPr lang="en-US" altLang="ja-JP" sz="1500" i="1" dirty="0">
              <a:solidFill>
                <a:schemeClr val="accent2"/>
              </a:solidFill>
            </a:endParaRPr>
          </a:p>
        </p:txBody>
      </p:sp>
      <p:sp>
        <p:nvSpPr>
          <p:cNvPr id="19" name="下矢印 18">
            <a:extLst>
              <a:ext uri="{FF2B5EF4-FFF2-40B4-BE49-F238E27FC236}">
                <a16:creationId xmlns:a16="http://schemas.microsoft.com/office/drawing/2014/main" id="{12164BCD-BCD9-A347-A6AD-4735C2D594F1}"/>
              </a:ext>
            </a:extLst>
          </p:cNvPr>
          <p:cNvSpPr/>
          <p:nvPr/>
        </p:nvSpPr>
        <p:spPr>
          <a:xfrm>
            <a:off x="7148171" y="3390951"/>
            <a:ext cx="655320" cy="4953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0209432F-2657-294B-8B23-15442036DCD6}"/>
              </a:ext>
            </a:extLst>
          </p:cNvPr>
          <p:cNvSpPr/>
          <p:nvPr/>
        </p:nvSpPr>
        <p:spPr>
          <a:xfrm>
            <a:off x="2158926" y="9127"/>
            <a:ext cx="4572000" cy="477054"/>
          </a:xfrm>
          <a:prstGeom prst="rect">
            <a:avLst/>
          </a:prstGeom>
        </p:spPr>
        <p:txBody>
          <a:bodyPr>
            <a:spAutoFit/>
          </a:bodyPr>
          <a:lstStyle/>
          <a:p>
            <a:pPr algn="ctr"/>
            <a:r>
              <a:rPr lang="en-US" altLang="ja-JP" sz="2500" u="sng" dirty="0"/>
              <a:t>TASG J2019+368 (Cygnus OB1)</a:t>
            </a:r>
            <a:endParaRPr lang="ja-JP" altLang="en-US" sz="2500" u="sng"/>
          </a:p>
        </p:txBody>
      </p:sp>
      <p:sp>
        <p:nvSpPr>
          <p:cNvPr id="3" name="テキスト ボックス 2">
            <a:extLst>
              <a:ext uri="{FF2B5EF4-FFF2-40B4-BE49-F238E27FC236}">
                <a16:creationId xmlns:a16="http://schemas.microsoft.com/office/drawing/2014/main" id="{FD0CC363-4430-3142-813F-6048C9D30423}"/>
              </a:ext>
            </a:extLst>
          </p:cNvPr>
          <p:cNvSpPr txBox="1"/>
          <p:nvPr/>
        </p:nvSpPr>
        <p:spPr>
          <a:xfrm>
            <a:off x="104338" y="4723704"/>
            <a:ext cx="2226059" cy="922688"/>
          </a:xfrm>
          <a:prstGeom prst="rect">
            <a:avLst/>
          </a:prstGeom>
          <a:solidFill>
            <a:schemeClr val="bg1">
              <a:lumMod val="50000"/>
            </a:schemeClr>
          </a:solidFill>
        </p:spPr>
        <p:txBody>
          <a:bodyPr wrap="none" rtlCol="0">
            <a:spAutoFit/>
          </a:bodyPr>
          <a:lstStyle/>
          <a:p>
            <a:pPr>
              <a:lnSpc>
                <a:spcPts val="1560"/>
              </a:lnSpc>
            </a:pPr>
            <a:r>
              <a:rPr kumimoji="1" lang="en-US" altLang="ja-JP" b="1" dirty="0">
                <a:solidFill>
                  <a:srgbClr val="FF0000"/>
                </a:solidFill>
              </a:rPr>
              <a:t>MSX 8.3 </a:t>
            </a:r>
            <a:r>
              <a:rPr kumimoji="1" lang="en-US" altLang="ja-JP" b="1" dirty="0">
                <a:solidFill>
                  <a:srgbClr val="FF0000"/>
                </a:solidFill>
                <a:latin typeface="Symbol" pitchFamily="2" charset="2"/>
              </a:rPr>
              <a:t>m</a:t>
            </a:r>
            <a:r>
              <a:rPr kumimoji="1" lang="en-US" altLang="ja-JP" b="1" dirty="0">
                <a:solidFill>
                  <a:srgbClr val="FF0000"/>
                </a:solidFill>
              </a:rPr>
              <a:t>m</a:t>
            </a:r>
          </a:p>
          <a:p>
            <a:pPr>
              <a:lnSpc>
                <a:spcPts val="1560"/>
              </a:lnSpc>
            </a:pPr>
            <a:r>
              <a:rPr lang="en-US" altLang="ja-JP" b="1" dirty="0">
                <a:solidFill>
                  <a:srgbClr val="00FE00"/>
                </a:solidFill>
              </a:rPr>
              <a:t>VLA 20 cm</a:t>
            </a:r>
          </a:p>
          <a:p>
            <a:pPr>
              <a:lnSpc>
                <a:spcPts val="1560"/>
              </a:lnSpc>
            </a:pPr>
            <a:r>
              <a:rPr kumimoji="1" lang="en-US" altLang="ja-JP" b="1" dirty="0">
                <a:solidFill>
                  <a:srgbClr val="131BFF"/>
                </a:solidFill>
              </a:rPr>
              <a:t>XMM 1 – 8 keV</a:t>
            </a:r>
          </a:p>
          <a:p>
            <a:pPr>
              <a:lnSpc>
                <a:spcPts val="1560"/>
              </a:lnSpc>
            </a:pPr>
            <a:r>
              <a:rPr lang="en-US" altLang="ja-JP" b="1" dirty="0">
                <a:solidFill>
                  <a:schemeClr val="bg1"/>
                </a:solidFill>
              </a:rPr>
              <a:t>VERITAS sig. contours</a:t>
            </a:r>
          </a:p>
        </p:txBody>
      </p:sp>
      <p:sp>
        <p:nvSpPr>
          <p:cNvPr id="24" name="正方形/長方形 23">
            <a:extLst>
              <a:ext uri="{FF2B5EF4-FFF2-40B4-BE49-F238E27FC236}">
                <a16:creationId xmlns:a16="http://schemas.microsoft.com/office/drawing/2014/main" id="{751471D8-C697-1049-82E4-7CED590489D7}"/>
              </a:ext>
            </a:extLst>
          </p:cNvPr>
          <p:cNvSpPr/>
          <p:nvPr/>
        </p:nvSpPr>
        <p:spPr>
          <a:xfrm>
            <a:off x="6431451" y="2135185"/>
            <a:ext cx="2537746" cy="323165"/>
          </a:xfrm>
          <a:prstGeom prst="rect">
            <a:avLst/>
          </a:prstGeom>
        </p:spPr>
        <p:txBody>
          <a:bodyPr wrap="none">
            <a:spAutoFit/>
          </a:bodyPr>
          <a:lstStyle/>
          <a:p>
            <a:r>
              <a:rPr lang="en-US" altLang="ja-JP" sz="1500" i="1" dirty="0">
                <a:solidFill>
                  <a:schemeClr val="accent2"/>
                </a:solidFill>
                <a:latin typeface="CMR10"/>
              </a:rPr>
              <a:t>Roberts+, </a:t>
            </a:r>
            <a:r>
              <a:rPr lang="en-US" altLang="ja-JP" sz="1500" i="1" dirty="0" err="1">
                <a:solidFill>
                  <a:schemeClr val="accent2"/>
                </a:solidFill>
                <a:latin typeface="CMR10"/>
              </a:rPr>
              <a:t>ApJ</a:t>
            </a:r>
            <a:r>
              <a:rPr lang="en-US" altLang="ja-JP" sz="1500" i="1" dirty="0">
                <a:solidFill>
                  <a:schemeClr val="accent2"/>
                </a:solidFill>
                <a:latin typeface="CMR10"/>
              </a:rPr>
              <a:t>, 577, L19 (2002)</a:t>
            </a:r>
          </a:p>
        </p:txBody>
      </p:sp>
      <p:sp>
        <p:nvSpPr>
          <p:cNvPr id="25" name="正方形/長方形 24">
            <a:extLst>
              <a:ext uri="{FF2B5EF4-FFF2-40B4-BE49-F238E27FC236}">
                <a16:creationId xmlns:a16="http://schemas.microsoft.com/office/drawing/2014/main" id="{8EE93F04-98D1-F747-A9EE-80A10A7D910D}"/>
              </a:ext>
            </a:extLst>
          </p:cNvPr>
          <p:cNvSpPr/>
          <p:nvPr/>
        </p:nvSpPr>
        <p:spPr>
          <a:xfrm>
            <a:off x="6490411" y="1189479"/>
            <a:ext cx="1813148" cy="324000"/>
          </a:xfrm>
          <a:prstGeom prst="rect">
            <a:avLst/>
          </a:prstGeom>
          <a:ln w="25400">
            <a:solidFill>
              <a:schemeClr val="tx1"/>
            </a:solidFill>
          </a:ln>
        </p:spPr>
        <p:txBody>
          <a:bodyPr wrap="square" tIns="0" bIns="0">
            <a:spAutoFit/>
          </a:bodyPr>
          <a:lstStyle/>
          <a:p>
            <a:r>
              <a:rPr lang="en-US" altLang="ja-JP" sz="2200" dirty="0"/>
              <a:t> </a:t>
            </a:r>
            <a:endParaRPr lang="ja-JP" altLang="en-US" sz="2200" dirty="0"/>
          </a:p>
        </p:txBody>
      </p:sp>
    </p:spTree>
    <p:extLst>
      <p:ext uri="{BB962C8B-B14F-4D97-AF65-F5344CB8AC3E}">
        <p14:creationId xmlns:p14="http://schemas.microsoft.com/office/powerpoint/2010/main" val="3853860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15449A00-F230-4745-94C7-4DD2EB954907}"/>
              </a:ext>
            </a:extLst>
          </p:cNvPr>
          <p:cNvPicPr>
            <a:picLocks noChangeAspect="1"/>
          </p:cNvPicPr>
          <p:nvPr/>
        </p:nvPicPr>
        <p:blipFill>
          <a:blip r:embed="rId2"/>
          <a:stretch>
            <a:fillRect/>
          </a:stretch>
        </p:blipFill>
        <p:spPr>
          <a:xfrm>
            <a:off x="5563164" y="99521"/>
            <a:ext cx="3224650" cy="3113455"/>
          </a:xfrm>
          <a:prstGeom prst="rect">
            <a:avLst/>
          </a:prstGeom>
        </p:spPr>
      </p:pic>
      <p:pic>
        <p:nvPicPr>
          <p:cNvPr id="23" name="図 22">
            <a:extLst>
              <a:ext uri="{FF2B5EF4-FFF2-40B4-BE49-F238E27FC236}">
                <a16:creationId xmlns:a16="http://schemas.microsoft.com/office/drawing/2014/main" id="{836CBEEC-28A5-A246-B4F1-9C33602FE7AE}"/>
              </a:ext>
            </a:extLst>
          </p:cNvPr>
          <p:cNvPicPr>
            <a:picLocks noChangeAspect="1"/>
          </p:cNvPicPr>
          <p:nvPr/>
        </p:nvPicPr>
        <p:blipFill>
          <a:blip r:embed="rId3"/>
          <a:stretch>
            <a:fillRect/>
          </a:stretch>
        </p:blipFill>
        <p:spPr>
          <a:xfrm>
            <a:off x="5559597" y="3429249"/>
            <a:ext cx="3226596" cy="3138115"/>
          </a:xfrm>
          <a:prstGeom prst="rect">
            <a:avLst/>
          </a:prstGeom>
        </p:spPr>
      </p:pic>
      <p:pic>
        <p:nvPicPr>
          <p:cNvPr id="3" name="図 2"/>
          <p:cNvPicPr>
            <a:picLocks noChangeAspect="1"/>
          </p:cNvPicPr>
          <p:nvPr/>
        </p:nvPicPr>
        <p:blipFill>
          <a:blip r:embed="rId4"/>
          <a:stretch>
            <a:fillRect/>
          </a:stretch>
        </p:blipFill>
        <p:spPr>
          <a:xfrm>
            <a:off x="172671" y="2038200"/>
            <a:ext cx="4029803" cy="3797983"/>
          </a:xfrm>
          <a:prstGeom prst="rect">
            <a:avLst/>
          </a:prstGeom>
        </p:spPr>
      </p:pic>
      <p:sp>
        <p:nvSpPr>
          <p:cNvPr id="4" name="Text Box 7"/>
          <p:cNvSpPr txBox="1">
            <a:spLocks noChangeArrowheads="1"/>
          </p:cNvSpPr>
          <p:nvPr/>
        </p:nvSpPr>
        <p:spPr bwMode="auto">
          <a:xfrm>
            <a:off x="282593" y="116632"/>
            <a:ext cx="6327626" cy="553998"/>
          </a:xfrm>
          <a:prstGeom prst="rect">
            <a:avLst/>
          </a:prstGeom>
          <a:noFill/>
          <a:ln w="9525">
            <a:noFill/>
            <a:miter lim="800000"/>
            <a:headEnd/>
            <a:tailEnd/>
          </a:ln>
        </p:spPr>
        <p:txBody>
          <a:bodyPr wrap="square">
            <a:spAutoFit/>
          </a:bodyPr>
          <a:lstStyle/>
          <a:p>
            <a:pPr eaLnBrk="0" hangingPunct="0"/>
            <a:r>
              <a:rPr lang="en-US" altLang="ja-JP" sz="3000" b="1" u="sng" dirty="0">
                <a:solidFill>
                  <a:schemeClr val="tx2"/>
                </a:solidFill>
                <a:latin typeface="Hiragino Kaku Gothic Std W8" panose="020B0800000000000000" pitchFamily="34" charset="-128"/>
                <a:ea typeface="Hiragino Kaku Gothic Std W8" panose="020B0800000000000000" pitchFamily="34" charset="-128"/>
                <a:cs typeface="Hiragino Sans W3" charset="-128"/>
              </a:rPr>
              <a:t>Event selection by MD</a:t>
            </a:r>
          </a:p>
        </p:txBody>
      </p:sp>
      <p:sp>
        <p:nvSpPr>
          <p:cNvPr id="5" name="スライド番号プレースホルダー 4"/>
          <p:cNvSpPr>
            <a:spLocks noGrp="1"/>
          </p:cNvSpPr>
          <p:nvPr>
            <p:ph type="sldNum" sz="quarter" idx="12"/>
          </p:nvPr>
        </p:nvSpPr>
        <p:spPr>
          <a:xfrm>
            <a:off x="6553200" y="6372632"/>
            <a:ext cx="2133600" cy="365125"/>
          </a:xfrm>
        </p:spPr>
        <p:txBody>
          <a:bodyPr/>
          <a:lstStyle/>
          <a:p>
            <a:pPr>
              <a:defRPr/>
            </a:pPr>
            <a:fld id="{6A6438FF-10FE-490F-8621-20E0157C3AB8}" type="slidenum">
              <a:rPr lang="en-US" altLang="ja-JP" smtClean="0"/>
              <a:pPr>
                <a:defRPr/>
              </a:pPr>
              <a:t>6</a:t>
            </a:fld>
            <a:endParaRPr lang="en-US" altLang="ja-JP"/>
          </a:p>
        </p:txBody>
      </p:sp>
      <p:sp>
        <p:nvSpPr>
          <p:cNvPr id="6" name="テキスト ボックス 5"/>
          <p:cNvSpPr txBox="1"/>
          <p:nvPr/>
        </p:nvSpPr>
        <p:spPr>
          <a:xfrm>
            <a:off x="2689704" y="1632567"/>
            <a:ext cx="1008546" cy="400110"/>
          </a:xfrm>
          <a:prstGeom prst="rect">
            <a:avLst/>
          </a:prstGeom>
          <a:noFill/>
        </p:spPr>
        <p:txBody>
          <a:bodyPr wrap="none" rtlCol="0">
            <a:spAutoFit/>
          </a:bodyPr>
          <a:lstStyle/>
          <a:p>
            <a:r>
              <a:rPr kumimoji="1" lang="en-US" altLang="ja-JP" dirty="0"/>
              <a:t>100TeV</a:t>
            </a:r>
            <a:endParaRPr kumimoji="1" lang="ja-JP" altLang="en-US" dirty="0"/>
          </a:p>
        </p:txBody>
      </p:sp>
      <p:sp>
        <p:nvSpPr>
          <p:cNvPr id="9" name="テキスト ボックス 8"/>
          <p:cNvSpPr txBox="1"/>
          <p:nvPr/>
        </p:nvSpPr>
        <p:spPr>
          <a:xfrm>
            <a:off x="1447899" y="1634874"/>
            <a:ext cx="880306" cy="400110"/>
          </a:xfrm>
          <a:prstGeom prst="rect">
            <a:avLst/>
          </a:prstGeom>
          <a:noFill/>
        </p:spPr>
        <p:txBody>
          <a:bodyPr wrap="none" rtlCol="0">
            <a:spAutoFit/>
          </a:bodyPr>
          <a:lstStyle/>
          <a:p>
            <a:r>
              <a:rPr kumimoji="1" lang="en-US" altLang="ja-JP" dirty="0"/>
              <a:t>10TeV</a:t>
            </a:r>
            <a:endParaRPr kumimoji="1" lang="ja-JP" altLang="en-US" dirty="0"/>
          </a:p>
        </p:txBody>
      </p:sp>
      <p:sp>
        <p:nvSpPr>
          <p:cNvPr id="7" name="テキスト ボックス 6">
            <a:extLst>
              <a:ext uri="{FF2B5EF4-FFF2-40B4-BE49-F238E27FC236}">
                <a16:creationId xmlns:a16="http://schemas.microsoft.com/office/drawing/2014/main" id="{5E3C512C-0EBA-5C45-9BB6-62040FAD83B8}"/>
              </a:ext>
            </a:extLst>
          </p:cNvPr>
          <p:cNvSpPr txBox="1"/>
          <p:nvPr/>
        </p:nvSpPr>
        <p:spPr>
          <a:xfrm>
            <a:off x="6471790" y="2973717"/>
            <a:ext cx="1710955" cy="307777"/>
          </a:xfrm>
          <a:prstGeom prst="rect">
            <a:avLst/>
          </a:prstGeom>
          <a:solidFill>
            <a:schemeClr val="bg1"/>
          </a:solidFill>
        </p:spPr>
        <p:txBody>
          <a:bodyPr wrap="none" lIns="0" tIns="0" rIns="0" bIns="0" rtlCol="0">
            <a:spAutoFit/>
          </a:bodyPr>
          <a:lstStyle/>
          <a:p>
            <a:r>
              <a:rPr kumimoji="1" lang="en-US" altLang="ja-JP" sz="2000" dirty="0"/>
              <a:t>log (</a:t>
            </a:r>
            <a:r>
              <a:rPr kumimoji="1" lang="en-US" altLang="ja-JP" sz="2000" dirty="0" err="1">
                <a:latin typeface="Symbol" pitchFamily="2" charset="2"/>
              </a:rPr>
              <a:t>Sr</a:t>
            </a:r>
            <a:r>
              <a:rPr kumimoji="1" lang="en-US" altLang="ja-JP" sz="2000" dirty="0"/>
              <a:t>) from AS</a:t>
            </a:r>
            <a:endParaRPr kumimoji="1" lang="ja-JP" altLang="en-US" sz="2000" dirty="0"/>
          </a:p>
        </p:txBody>
      </p:sp>
      <p:sp>
        <p:nvSpPr>
          <p:cNvPr id="14" name="テキスト ボックス 13">
            <a:extLst>
              <a:ext uri="{FF2B5EF4-FFF2-40B4-BE49-F238E27FC236}">
                <a16:creationId xmlns:a16="http://schemas.microsoft.com/office/drawing/2014/main" id="{AEBAFC08-2A3A-BA48-8C2C-78FB8EE92E57}"/>
              </a:ext>
            </a:extLst>
          </p:cNvPr>
          <p:cNvSpPr txBox="1"/>
          <p:nvPr/>
        </p:nvSpPr>
        <p:spPr>
          <a:xfrm rot="16200000">
            <a:off x="4701447" y="1353461"/>
            <a:ext cx="2014023" cy="307777"/>
          </a:xfrm>
          <a:prstGeom prst="rect">
            <a:avLst/>
          </a:prstGeom>
          <a:solidFill>
            <a:schemeClr val="bg1"/>
          </a:solidFill>
        </p:spPr>
        <p:txBody>
          <a:bodyPr wrap="none" lIns="0" tIns="0" rIns="0" bIns="0" rtlCol="0">
            <a:spAutoFit/>
          </a:bodyPr>
          <a:lstStyle/>
          <a:p>
            <a:r>
              <a:rPr kumimoji="1" lang="en-US" altLang="ja-JP" sz="2000" dirty="0"/>
              <a:t>log (</a:t>
            </a:r>
            <a:r>
              <a:rPr kumimoji="1" lang="en-US" altLang="ja-JP" sz="2000" dirty="0" err="1">
                <a:latin typeface="Symbol" pitchFamily="2" charset="2"/>
              </a:rPr>
              <a:t>S</a:t>
            </a:r>
            <a:r>
              <a:rPr kumimoji="1" lang="en-US" altLang="ja-JP" sz="2000" i="1" dirty="0" err="1">
                <a:latin typeface="Symbol" pitchFamily="2" charset="2"/>
              </a:rPr>
              <a:t>N</a:t>
            </a:r>
            <a:r>
              <a:rPr kumimoji="1" lang="en-US" altLang="ja-JP" sz="2000" dirty="0" err="1">
                <a:latin typeface="Symbol" pitchFamily="2" charset="2"/>
              </a:rPr>
              <a:t>m</a:t>
            </a:r>
            <a:r>
              <a:rPr kumimoji="1" lang="en-US" altLang="ja-JP" sz="2000" dirty="0"/>
              <a:t>) from MD</a:t>
            </a:r>
            <a:endParaRPr kumimoji="1" lang="ja-JP" altLang="en-US" sz="2000" dirty="0"/>
          </a:p>
        </p:txBody>
      </p:sp>
      <p:sp>
        <p:nvSpPr>
          <p:cNvPr id="18" name="テキスト ボックス 17">
            <a:extLst>
              <a:ext uri="{FF2B5EF4-FFF2-40B4-BE49-F238E27FC236}">
                <a16:creationId xmlns:a16="http://schemas.microsoft.com/office/drawing/2014/main" id="{4A056FB3-586F-DC41-80FB-967F38935AD2}"/>
              </a:ext>
            </a:extLst>
          </p:cNvPr>
          <p:cNvSpPr txBox="1"/>
          <p:nvPr/>
        </p:nvSpPr>
        <p:spPr>
          <a:xfrm rot="16200000">
            <a:off x="-929899" y="3598638"/>
            <a:ext cx="2223119" cy="384721"/>
          </a:xfrm>
          <a:prstGeom prst="rect">
            <a:avLst/>
          </a:prstGeom>
          <a:solidFill>
            <a:schemeClr val="bg1"/>
          </a:solidFill>
        </p:spPr>
        <p:txBody>
          <a:bodyPr wrap="square" lIns="0" tIns="0" rIns="0" bIns="0" rtlCol="0">
            <a:spAutoFit/>
          </a:bodyPr>
          <a:lstStyle/>
          <a:p>
            <a:pPr algn="ctr"/>
            <a:r>
              <a:rPr lang="en-US" altLang="ja-JP" sz="2500" dirty="0"/>
              <a:t>Survival ratio</a:t>
            </a:r>
            <a:endParaRPr kumimoji="1" lang="ja-JP" altLang="en-US" sz="2500" dirty="0"/>
          </a:p>
        </p:txBody>
      </p:sp>
      <p:sp>
        <p:nvSpPr>
          <p:cNvPr id="25" name="下矢印 24">
            <a:extLst>
              <a:ext uri="{FF2B5EF4-FFF2-40B4-BE49-F238E27FC236}">
                <a16:creationId xmlns:a16="http://schemas.microsoft.com/office/drawing/2014/main" id="{776B410E-168E-2A4A-8E7B-0DE30F04CC3F}"/>
              </a:ext>
            </a:extLst>
          </p:cNvPr>
          <p:cNvSpPr/>
          <p:nvPr/>
        </p:nvSpPr>
        <p:spPr>
          <a:xfrm>
            <a:off x="1825174" y="1985339"/>
            <a:ext cx="163016" cy="17780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下矢印 25">
            <a:extLst>
              <a:ext uri="{FF2B5EF4-FFF2-40B4-BE49-F238E27FC236}">
                <a16:creationId xmlns:a16="http://schemas.microsoft.com/office/drawing/2014/main" id="{A47DB97E-DA7E-CD40-91C8-DD03DB5FBB6B}"/>
              </a:ext>
            </a:extLst>
          </p:cNvPr>
          <p:cNvSpPr/>
          <p:nvPr/>
        </p:nvSpPr>
        <p:spPr>
          <a:xfrm>
            <a:off x="2977736" y="1985339"/>
            <a:ext cx="163016" cy="17780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B018B58A-C6B2-E341-ABC3-150BA6F9A594}"/>
              </a:ext>
            </a:extLst>
          </p:cNvPr>
          <p:cNvSpPr/>
          <p:nvPr/>
        </p:nvSpPr>
        <p:spPr>
          <a:xfrm>
            <a:off x="5574252" y="2683029"/>
            <a:ext cx="478941" cy="17933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FB29EE76-2DC5-A746-89F2-101F3EC42035}"/>
              </a:ext>
            </a:extLst>
          </p:cNvPr>
          <p:cNvSpPr/>
          <p:nvPr/>
        </p:nvSpPr>
        <p:spPr>
          <a:xfrm>
            <a:off x="5538440" y="6001938"/>
            <a:ext cx="478756" cy="23363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1" name="グループ化 30">
            <a:extLst>
              <a:ext uri="{FF2B5EF4-FFF2-40B4-BE49-F238E27FC236}">
                <a16:creationId xmlns:a16="http://schemas.microsoft.com/office/drawing/2014/main" id="{18367CDF-00C0-9B40-9B43-40B7843796C6}"/>
              </a:ext>
            </a:extLst>
          </p:cNvPr>
          <p:cNvGrpSpPr/>
          <p:nvPr/>
        </p:nvGrpSpPr>
        <p:grpSpPr>
          <a:xfrm>
            <a:off x="4931834" y="2564500"/>
            <a:ext cx="1124594" cy="400110"/>
            <a:chOff x="4935365" y="2568338"/>
            <a:chExt cx="1124594" cy="400110"/>
          </a:xfrm>
        </p:grpSpPr>
        <p:sp>
          <p:nvSpPr>
            <p:cNvPr id="12" name="テキスト ボックス 11">
              <a:extLst>
                <a:ext uri="{FF2B5EF4-FFF2-40B4-BE49-F238E27FC236}">
                  <a16:creationId xmlns:a16="http://schemas.microsoft.com/office/drawing/2014/main" id="{38886DCD-67D3-1144-9AB2-4AA33B312036}"/>
                </a:ext>
              </a:extLst>
            </p:cNvPr>
            <p:cNvSpPr txBox="1"/>
            <p:nvPr/>
          </p:nvSpPr>
          <p:spPr>
            <a:xfrm>
              <a:off x="4935365" y="2568338"/>
              <a:ext cx="928459" cy="400110"/>
            </a:xfrm>
            <a:prstGeom prst="rect">
              <a:avLst/>
            </a:prstGeom>
            <a:noFill/>
          </p:spPr>
          <p:txBody>
            <a:bodyPr wrap="none" rtlCol="0">
              <a:spAutoFit/>
            </a:bodyPr>
            <a:lstStyle/>
            <a:p>
              <a:r>
                <a:rPr kumimoji="1" lang="en-US" altLang="ja-JP" dirty="0" err="1">
                  <a:latin typeface="Symbol" pitchFamily="2" charset="2"/>
                </a:rPr>
                <a:t>S</a:t>
              </a:r>
              <a:r>
                <a:rPr kumimoji="1" lang="en-US" altLang="ja-JP" i="1" dirty="0" err="1">
                  <a:latin typeface="Times" pitchFamily="2" charset="0"/>
                </a:rPr>
                <a:t>N</a:t>
              </a:r>
              <a:r>
                <a:rPr kumimoji="1" lang="en-US" altLang="ja-JP" dirty="0" err="1">
                  <a:latin typeface="Symbol" pitchFamily="2" charset="2"/>
                </a:rPr>
                <a:t>m</a:t>
              </a:r>
              <a:r>
                <a:rPr kumimoji="1" lang="en-US" altLang="ja-JP" dirty="0">
                  <a:latin typeface="Times" pitchFamily="2" charset="0"/>
                </a:rPr>
                <a:t>=0</a:t>
              </a:r>
              <a:endParaRPr kumimoji="1" lang="ja-JP" altLang="en-US" dirty="0">
                <a:latin typeface="Times" pitchFamily="2" charset="0"/>
              </a:endParaRPr>
            </a:p>
          </p:txBody>
        </p:sp>
        <p:cxnSp>
          <p:nvCxnSpPr>
            <p:cNvPr id="20" name="直線矢印コネクタ 19">
              <a:extLst>
                <a:ext uri="{FF2B5EF4-FFF2-40B4-BE49-F238E27FC236}">
                  <a16:creationId xmlns:a16="http://schemas.microsoft.com/office/drawing/2014/main" id="{B2AC2F77-AFC2-5741-82BA-42C6DE3CBF26}"/>
                </a:ext>
              </a:extLst>
            </p:cNvPr>
            <p:cNvCxnSpPr>
              <a:cxnSpLocks/>
            </p:cNvCxnSpPr>
            <p:nvPr/>
          </p:nvCxnSpPr>
          <p:spPr>
            <a:xfrm>
              <a:off x="5724128" y="2764959"/>
              <a:ext cx="33583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5" name="テキスト ボックス 34">
            <a:extLst>
              <a:ext uri="{FF2B5EF4-FFF2-40B4-BE49-F238E27FC236}">
                <a16:creationId xmlns:a16="http://schemas.microsoft.com/office/drawing/2014/main" id="{336F32A1-246E-6141-B340-76E617B3590F}"/>
              </a:ext>
            </a:extLst>
          </p:cNvPr>
          <p:cNvSpPr txBox="1"/>
          <p:nvPr/>
        </p:nvSpPr>
        <p:spPr>
          <a:xfrm>
            <a:off x="112866" y="601297"/>
            <a:ext cx="5183338" cy="923330"/>
          </a:xfrm>
          <a:prstGeom prst="rect">
            <a:avLst/>
          </a:prstGeom>
          <a:noFill/>
        </p:spPr>
        <p:txBody>
          <a:bodyPr wrap="none" rtlCol="0">
            <a:spAutoFit/>
          </a:bodyPr>
          <a:lstStyle/>
          <a:p>
            <a:r>
              <a:rPr lang="en-US" altLang="ja-JP" b="1" dirty="0">
                <a:solidFill>
                  <a:schemeClr val="accent5">
                    <a:lumMod val="75000"/>
                  </a:schemeClr>
                </a:solidFill>
                <a:latin typeface="Hiragino Kaku Gothic Pro W3" panose="020B0300000000000000" pitchFamily="34" charset="-128"/>
                <a:ea typeface="Hiragino Kaku Gothic Pro W3" panose="020B0300000000000000" pitchFamily="34" charset="-128"/>
                <a:sym typeface="Wingdings" pitchFamily="2" charset="2"/>
              </a:rPr>
              <a:t>Optimization of </a:t>
            </a:r>
            <a:r>
              <a:rPr lang="en-US" altLang="ja-JP" b="1" dirty="0" err="1">
                <a:solidFill>
                  <a:schemeClr val="accent5">
                    <a:lumMod val="75000"/>
                  </a:schemeClr>
                </a:solidFill>
                <a:latin typeface="Hiragino Kaku Gothic Pro W3" panose="020B0300000000000000" pitchFamily="34" charset="-128"/>
                <a:ea typeface="Hiragino Kaku Gothic Pro W3" panose="020B0300000000000000" pitchFamily="34" charset="-128"/>
                <a:sym typeface="Wingdings" pitchFamily="2" charset="2"/>
              </a:rPr>
              <a:t>muon</a:t>
            </a:r>
            <a:r>
              <a:rPr lang="en-US" altLang="ja-JP" b="1" dirty="0">
                <a:solidFill>
                  <a:schemeClr val="accent5">
                    <a:lumMod val="75000"/>
                  </a:schemeClr>
                </a:solidFill>
                <a:latin typeface="Symbol" charset="2"/>
                <a:ea typeface="Hiragino Kaku Gothic Pro W3" panose="020B0300000000000000" pitchFamily="34" charset="-128"/>
                <a:cs typeface="Symbol" charset="2"/>
                <a:sym typeface="Wingdings" pitchFamily="2" charset="2"/>
              </a:rPr>
              <a:t> </a:t>
            </a:r>
            <a:r>
              <a:rPr lang="en-US" altLang="ja-JP" b="1" dirty="0">
                <a:solidFill>
                  <a:schemeClr val="accent5">
                    <a:lumMod val="75000"/>
                  </a:schemeClr>
                </a:solidFill>
                <a:latin typeface="Hiragino Kaku Gothic Pro W3" panose="020B0300000000000000" pitchFamily="34" charset="-128"/>
                <a:ea typeface="Hiragino Kaku Gothic Pro W3" panose="020B0300000000000000" pitchFamily="34" charset="-128"/>
                <a:sym typeface="Wingdings" pitchFamily="2" charset="2"/>
              </a:rPr>
              <a:t>cut</a:t>
            </a:r>
          </a:p>
          <a:p>
            <a:r>
              <a:rPr lang="en-US" altLang="ja-JP" u="sng" dirty="0">
                <a:latin typeface="Symbol" charset="2"/>
                <a:ea typeface="Hiragino Kaku Gothic Pro W3" panose="020B0300000000000000" pitchFamily="34" charset="-128"/>
                <a:cs typeface="Symbol" charset="2"/>
                <a:sym typeface="Wingdings" pitchFamily="2" charset="2"/>
              </a:rPr>
              <a:t>g</a:t>
            </a:r>
            <a:r>
              <a:rPr lang="en-US" altLang="ja-JP" sz="1800" u="sng" dirty="0">
                <a:latin typeface="Hiragino Kaku Gothic Pro W3" panose="020B0300000000000000" pitchFamily="34" charset="-128"/>
                <a:ea typeface="Hiragino Kaku Gothic Pro W3" panose="020B0300000000000000" pitchFamily="34" charset="-128"/>
                <a:sym typeface="Wingdings" pitchFamily="2" charset="2"/>
              </a:rPr>
              <a:t> : MC</a:t>
            </a:r>
            <a:r>
              <a:rPr lang="en-US" altLang="ja-JP" u="sng" dirty="0">
                <a:latin typeface="Hiragino Kaku Gothic Pro W3" panose="020B0300000000000000" pitchFamily="34" charset="-128"/>
                <a:ea typeface="Hiragino Kaku Gothic Pro W3" panose="020B0300000000000000" pitchFamily="34" charset="-128"/>
                <a:sym typeface="Wingdings" pitchFamily="2" charset="2"/>
              </a:rPr>
              <a:t> sample (</a:t>
            </a:r>
            <a:r>
              <a:rPr lang="en-US" altLang="ja-JP" sz="1800" u="sng" dirty="0">
                <a:latin typeface="Hiragino Kaku Gothic Pro W3" panose="020B0300000000000000" pitchFamily="34" charset="-128"/>
                <a:ea typeface="Hiragino Kaku Gothic Pro W3" panose="020B0300000000000000" pitchFamily="34" charset="-128"/>
                <a:sym typeface="Wingdings" pitchFamily="2" charset="2"/>
              </a:rPr>
              <a:t>Crab</a:t>
            </a:r>
            <a:r>
              <a:rPr lang="en-US" altLang="ja-JP" u="sng" dirty="0">
                <a:latin typeface="Hiragino Kaku Gothic Pro W3" panose="020B0300000000000000" pitchFamily="34" charset="-128"/>
                <a:ea typeface="Hiragino Kaku Gothic Pro W3" panose="020B0300000000000000" pitchFamily="34" charset="-128"/>
                <a:sym typeface="Wingdings" pitchFamily="2" charset="2"/>
              </a:rPr>
              <a:t> orbit &amp; </a:t>
            </a:r>
            <a:r>
              <a:rPr lang="en-US" altLang="ja-JP" sz="1800" u="sng" dirty="0">
                <a:latin typeface="Hiragino Kaku Gothic Pro W3" panose="020B0300000000000000" pitchFamily="34" charset="-128"/>
                <a:ea typeface="Hiragino Kaku Gothic Pro W3" panose="020B0300000000000000" pitchFamily="34" charset="-128"/>
                <a:sym typeface="Wingdings" pitchFamily="2" charset="2"/>
              </a:rPr>
              <a:t>Crab flux</a:t>
            </a:r>
            <a:r>
              <a:rPr lang="ja-JP" altLang="en-US" sz="1800" u="sng" dirty="0">
                <a:latin typeface="Hiragino Kaku Gothic Pro W3" panose="020B0300000000000000" pitchFamily="34" charset="-128"/>
                <a:ea typeface="Hiragino Kaku Gothic Pro W3" panose="020B0300000000000000" pitchFamily="34" charset="-128"/>
                <a:sym typeface="Wingdings" pitchFamily="2" charset="2"/>
              </a:rPr>
              <a:t>）</a:t>
            </a:r>
            <a:r>
              <a:rPr lang="en-US" altLang="ja-JP" sz="1800" u="sng" dirty="0">
                <a:latin typeface="Hiragino Kaku Gothic Pro W3" panose="020B0300000000000000" pitchFamily="34" charset="-128"/>
                <a:ea typeface="Hiragino Kaku Gothic Pro W3" panose="020B0300000000000000" pitchFamily="34" charset="-128"/>
                <a:sym typeface="Wingdings" pitchFamily="2" charset="2"/>
              </a:rPr>
              <a:t> </a:t>
            </a:r>
            <a:br>
              <a:rPr lang="en-US" altLang="ja-JP" sz="1800" u="sng" dirty="0">
                <a:latin typeface="Hiragino Kaku Gothic Pro W3" panose="020B0300000000000000" pitchFamily="34" charset="-128"/>
                <a:ea typeface="Hiragino Kaku Gothic Pro W3" panose="020B0300000000000000" pitchFamily="34" charset="-128"/>
                <a:sym typeface="Wingdings" pitchFamily="2" charset="2"/>
              </a:rPr>
            </a:br>
            <a:r>
              <a:rPr lang="en-US" altLang="ja-JP" u="sng" dirty="0">
                <a:latin typeface="Hiragino Kaku Gothic Pro W3" panose="020B0300000000000000" pitchFamily="34" charset="-128"/>
                <a:ea typeface="Hiragino Kaku Gothic Pro W3" panose="020B0300000000000000" pitchFamily="34" charset="-128"/>
                <a:sym typeface="Wingdings" pitchFamily="2" charset="2"/>
              </a:rPr>
              <a:t>CR</a:t>
            </a:r>
            <a:r>
              <a:rPr lang="ja-JP" altLang="en-US" sz="1800" u="sng" dirty="0">
                <a:latin typeface="Hiragino Kaku Gothic Pro W3" panose="020B0300000000000000" pitchFamily="34" charset="-128"/>
                <a:ea typeface="Hiragino Kaku Gothic Pro W3" panose="020B0300000000000000" pitchFamily="34" charset="-128"/>
                <a:sym typeface="Wingdings" pitchFamily="2" charset="2"/>
              </a:rPr>
              <a:t>：</a:t>
            </a:r>
            <a:r>
              <a:rPr lang="en-US" altLang="ja-JP" sz="1800" u="sng" dirty="0">
                <a:latin typeface="Hiragino Kaku Gothic Pro W3" panose="020B0300000000000000" pitchFamily="34" charset="-128"/>
                <a:ea typeface="Hiragino Kaku Gothic Pro W3" panose="020B0300000000000000" pitchFamily="34" charset="-128"/>
                <a:sym typeface="Wingdings" pitchFamily="2" charset="2"/>
              </a:rPr>
              <a:t>Data (excluding Crab &amp; Galactic Plane)</a:t>
            </a:r>
          </a:p>
        </p:txBody>
      </p:sp>
      <p:sp>
        <p:nvSpPr>
          <p:cNvPr id="37" name="下矢印 36">
            <a:extLst>
              <a:ext uri="{FF2B5EF4-FFF2-40B4-BE49-F238E27FC236}">
                <a16:creationId xmlns:a16="http://schemas.microsoft.com/office/drawing/2014/main" id="{26531F92-7C57-2E41-A18B-CBD796475155}"/>
              </a:ext>
            </a:extLst>
          </p:cNvPr>
          <p:cNvSpPr/>
          <p:nvPr/>
        </p:nvSpPr>
        <p:spPr>
          <a:xfrm rot="19461407">
            <a:off x="8034941" y="4737441"/>
            <a:ext cx="163016" cy="17780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下矢印 37">
            <a:extLst>
              <a:ext uri="{FF2B5EF4-FFF2-40B4-BE49-F238E27FC236}">
                <a16:creationId xmlns:a16="http://schemas.microsoft.com/office/drawing/2014/main" id="{C6CB2BD4-5452-AB4B-9BC4-478C6B1F1C4D}"/>
              </a:ext>
            </a:extLst>
          </p:cNvPr>
          <p:cNvSpPr/>
          <p:nvPr/>
        </p:nvSpPr>
        <p:spPr>
          <a:xfrm rot="19461407">
            <a:off x="8028334" y="1392182"/>
            <a:ext cx="163016" cy="17780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object 4"/>
          <p:cNvSpPr txBox="1"/>
          <p:nvPr/>
        </p:nvSpPr>
        <p:spPr>
          <a:xfrm>
            <a:off x="-85113" y="5654581"/>
            <a:ext cx="4915286" cy="707886"/>
          </a:xfrm>
          <a:prstGeom prst="rect">
            <a:avLst/>
          </a:prstGeom>
          <a:solidFill>
            <a:schemeClr val="bg1"/>
          </a:solidFill>
          <a:ln>
            <a:solidFill>
              <a:srgbClr val="FFFFFF"/>
            </a:solidFill>
          </a:ln>
        </p:spPr>
        <p:txBody>
          <a:bodyPr vert="horz" wrap="square" lIns="0" tIns="0" rIns="0" bIns="0" rtlCol="0">
            <a:spAutoFit/>
          </a:bodyPr>
          <a:lstStyle/>
          <a:p>
            <a:pPr marL="12700" algn="ctr">
              <a:lnSpc>
                <a:spcPct val="100000"/>
              </a:lnSpc>
              <a:tabLst>
                <a:tab pos="471170" algn="l"/>
              </a:tabLst>
            </a:pPr>
            <a:r>
              <a:rPr lang="en-US" sz="2800" spc="-5" dirty="0" err="1">
                <a:latin typeface="Symbol" charset="2"/>
                <a:cs typeface="Symbol" charset="2"/>
              </a:rPr>
              <a:t>Sr</a:t>
            </a:r>
            <a:endParaRPr lang="en-US" sz="2000" b="1" spc="-5" dirty="0">
              <a:solidFill>
                <a:srgbClr val="FF0000"/>
              </a:solidFill>
              <a:latin typeface="Symbol" charset="2"/>
              <a:cs typeface="Symbol" charset="2"/>
            </a:endParaRPr>
          </a:p>
          <a:p>
            <a:pPr marL="12700" algn="ctr">
              <a:lnSpc>
                <a:spcPct val="100000"/>
              </a:lnSpc>
              <a:tabLst>
                <a:tab pos="471170" algn="l"/>
              </a:tabLst>
            </a:pPr>
            <a:r>
              <a:rPr lang="en-US" spc="-15" dirty="0">
                <a:latin typeface="Arial"/>
                <a:cs typeface="Arial"/>
              </a:rPr>
              <a:t>(</a:t>
            </a:r>
            <a:r>
              <a:rPr spc="-15" dirty="0">
                <a:latin typeface="Arial"/>
                <a:cs typeface="Arial"/>
              </a:rPr>
              <a:t>Sum</a:t>
            </a:r>
            <a:r>
              <a:rPr spc="10" dirty="0">
                <a:latin typeface="Arial"/>
                <a:cs typeface="Arial"/>
              </a:rPr>
              <a:t> </a:t>
            </a:r>
            <a:r>
              <a:rPr spc="-10" dirty="0">
                <a:latin typeface="Arial"/>
                <a:cs typeface="Arial"/>
              </a:rPr>
              <a:t>of</a:t>
            </a:r>
            <a:r>
              <a:rPr spc="-5" dirty="0">
                <a:latin typeface="Arial"/>
                <a:cs typeface="Arial"/>
              </a:rPr>
              <a:t> </a:t>
            </a:r>
            <a:r>
              <a:rPr spc="-10" dirty="0">
                <a:latin typeface="Arial"/>
                <a:cs typeface="Arial"/>
              </a:rPr>
              <a:t>particle</a:t>
            </a:r>
            <a:r>
              <a:rPr spc="-5" dirty="0">
                <a:latin typeface="Arial"/>
                <a:cs typeface="Arial"/>
              </a:rPr>
              <a:t> </a:t>
            </a:r>
            <a:r>
              <a:rPr spc="-10" dirty="0">
                <a:latin typeface="Arial"/>
                <a:cs typeface="Arial"/>
              </a:rPr>
              <a:t>den</a:t>
            </a:r>
            <a:r>
              <a:rPr spc="-5" dirty="0">
                <a:latin typeface="Arial"/>
                <a:cs typeface="Arial"/>
              </a:rPr>
              <a:t>s</a:t>
            </a:r>
            <a:r>
              <a:rPr spc="-10" dirty="0">
                <a:latin typeface="Arial"/>
                <a:cs typeface="Arial"/>
              </a:rPr>
              <a:t>it</a:t>
            </a:r>
            <a:r>
              <a:rPr lang="en-US" spc="-10" dirty="0">
                <a:latin typeface="Arial"/>
                <a:cs typeface="Arial"/>
              </a:rPr>
              <a:t>ies</a:t>
            </a:r>
            <a:r>
              <a:rPr dirty="0">
                <a:latin typeface="Arial"/>
                <a:cs typeface="Arial"/>
              </a:rPr>
              <a:t> </a:t>
            </a:r>
            <a:r>
              <a:rPr spc="-10" dirty="0">
                <a:latin typeface="Arial"/>
                <a:cs typeface="Arial"/>
              </a:rPr>
              <a:t>by</a:t>
            </a:r>
            <a:r>
              <a:rPr dirty="0">
                <a:latin typeface="Arial"/>
                <a:cs typeface="Arial"/>
              </a:rPr>
              <a:t> </a:t>
            </a:r>
            <a:r>
              <a:rPr spc="-10" dirty="0">
                <a:latin typeface="Arial"/>
                <a:cs typeface="Arial"/>
              </a:rPr>
              <a:t>all</a:t>
            </a:r>
            <a:r>
              <a:rPr spc="-25" dirty="0">
                <a:latin typeface="Arial"/>
                <a:cs typeface="Arial"/>
              </a:rPr>
              <a:t> </a:t>
            </a:r>
            <a:r>
              <a:rPr lang="en-US" spc="-10" dirty="0">
                <a:latin typeface="Arial"/>
                <a:cs typeface="Arial"/>
              </a:rPr>
              <a:t>AS counters)</a:t>
            </a:r>
            <a:endParaRPr dirty="0">
              <a:latin typeface="Arial"/>
              <a:cs typeface="Arial"/>
            </a:endParaRPr>
          </a:p>
        </p:txBody>
      </p:sp>
      <p:sp>
        <p:nvSpPr>
          <p:cNvPr id="2" name="正方形/長方形 1"/>
          <p:cNvSpPr/>
          <p:nvPr/>
        </p:nvSpPr>
        <p:spPr>
          <a:xfrm>
            <a:off x="2173176" y="2518608"/>
            <a:ext cx="2774988" cy="1015663"/>
          </a:xfrm>
          <a:prstGeom prst="rect">
            <a:avLst/>
          </a:prstGeom>
          <a:ln w="28575" cmpd="sng">
            <a:solidFill>
              <a:schemeClr val="accent6"/>
            </a:solidFill>
          </a:ln>
        </p:spPr>
        <p:txBody>
          <a:bodyPr wrap="square" lIns="36000" rIns="36000">
            <a:spAutoFit/>
          </a:bodyPr>
          <a:lstStyle/>
          <a:p>
            <a:r>
              <a:rPr lang="en-US" altLang="ja-JP" sz="2000" b="1" dirty="0">
                <a:solidFill>
                  <a:schemeClr val="accent6"/>
                </a:solidFill>
                <a:latin typeface="Hiragino Sans W3"/>
                <a:ea typeface="Hiragino Sans W3"/>
                <a:cs typeface="Hiragino Sans W3"/>
              </a:rPr>
              <a:t>~99.9% CR rejection  </a:t>
            </a:r>
          </a:p>
          <a:p>
            <a:r>
              <a:rPr lang="en-US" altLang="ja-JP" sz="2000" b="1" dirty="0">
                <a:solidFill>
                  <a:schemeClr val="accent6"/>
                </a:solidFill>
                <a:latin typeface="Hiragino Sans W3"/>
                <a:ea typeface="Hiragino Sans W3"/>
                <a:cs typeface="Hiragino Sans W3"/>
              </a:rPr>
              <a:t>~90% </a:t>
            </a:r>
            <a:r>
              <a:rPr lang="en-US" altLang="ja-JP" sz="2000" b="1" dirty="0">
                <a:solidFill>
                  <a:schemeClr val="accent6"/>
                </a:solidFill>
                <a:latin typeface="Symbol" panose="05050102010706020507" pitchFamily="18" charset="2"/>
                <a:ea typeface="Hiragino Sans W3"/>
                <a:cs typeface="Hiragino Sans W3"/>
              </a:rPr>
              <a:t>g</a:t>
            </a:r>
            <a:r>
              <a:rPr lang="en-US" altLang="ja-JP" sz="2000" b="1" dirty="0">
                <a:solidFill>
                  <a:schemeClr val="accent6"/>
                </a:solidFill>
                <a:latin typeface="Hiragino Sans W3"/>
                <a:ea typeface="Hiragino Sans W3"/>
                <a:cs typeface="Hiragino Sans W3"/>
              </a:rPr>
              <a:t> efficiency </a:t>
            </a:r>
          </a:p>
          <a:p>
            <a:r>
              <a:rPr lang="en-US" altLang="ja-JP" sz="2000" b="1" dirty="0">
                <a:solidFill>
                  <a:schemeClr val="accent6"/>
                </a:solidFill>
                <a:latin typeface="Hiragino Sans W3"/>
                <a:ea typeface="Hiragino Sans W3"/>
                <a:cs typeface="Hiragino Sans W3"/>
              </a:rPr>
              <a:t>@ 100 TeV</a:t>
            </a:r>
          </a:p>
        </p:txBody>
      </p:sp>
      <p:grpSp>
        <p:nvGrpSpPr>
          <p:cNvPr id="32" name="グループ化 31">
            <a:extLst>
              <a:ext uri="{FF2B5EF4-FFF2-40B4-BE49-F238E27FC236}">
                <a16:creationId xmlns:a16="http://schemas.microsoft.com/office/drawing/2014/main" id="{8482C9DC-38C3-9444-8230-311B81F2BFB2}"/>
              </a:ext>
            </a:extLst>
          </p:cNvPr>
          <p:cNvGrpSpPr/>
          <p:nvPr/>
        </p:nvGrpSpPr>
        <p:grpSpPr>
          <a:xfrm>
            <a:off x="4893375" y="5925020"/>
            <a:ext cx="1183539" cy="400110"/>
            <a:chOff x="4876420" y="2564904"/>
            <a:chExt cx="1183539" cy="400110"/>
          </a:xfrm>
        </p:grpSpPr>
        <p:sp>
          <p:nvSpPr>
            <p:cNvPr id="33" name="テキスト ボックス 32">
              <a:extLst>
                <a:ext uri="{FF2B5EF4-FFF2-40B4-BE49-F238E27FC236}">
                  <a16:creationId xmlns:a16="http://schemas.microsoft.com/office/drawing/2014/main" id="{CC2B944F-7680-2941-BCB0-091C6C9250EA}"/>
                </a:ext>
              </a:extLst>
            </p:cNvPr>
            <p:cNvSpPr txBox="1"/>
            <p:nvPr/>
          </p:nvSpPr>
          <p:spPr>
            <a:xfrm>
              <a:off x="4876420" y="2564904"/>
              <a:ext cx="928459" cy="400110"/>
            </a:xfrm>
            <a:prstGeom prst="rect">
              <a:avLst/>
            </a:prstGeom>
            <a:noFill/>
          </p:spPr>
          <p:txBody>
            <a:bodyPr wrap="none" rtlCol="0">
              <a:spAutoFit/>
            </a:bodyPr>
            <a:lstStyle/>
            <a:p>
              <a:r>
                <a:rPr lang="en-US" altLang="ja-JP" dirty="0" err="1">
                  <a:latin typeface="Symbol" pitchFamily="2" charset="2"/>
                </a:rPr>
                <a:t>S</a:t>
              </a:r>
              <a:r>
                <a:rPr kumimoji="1" lang="en-US" altLang="ja-JP" i="1" dirty="0" err="1">
                  <a:latin typeface="Times" pitchFamily="2" charset="0"/>
                </a:rPr>
                <a:t>N</a:t>
              </a:r>
              <a:r>
                <a:rPr kumimoji="1" lang="en-US" altLang="ja-JP" dirty="0" err="1">
                  <a:latin typeface="Symbol" pitchFamily="2" charset="2"/>
                </a:rPr>
                <a:t>m</a:t>
              </a:r>
              <a:r>
                <a:rPr kumimoji="1" lang="en-US" altLang="ja-JP" dirty="0">
                  <a:latin typeface="Times" pitchFamily="2" charset="0"/>
                </a:rPr>
                <a:t>=0</a:t>
              </a:r>
              <a:endParaRPr kumimoji="1" lang="ja-JP" altLang="en-US" dirty="0">
                <a:latin typeface="Times" pitchFamily="2" charset="0"/>
              </a:endParaRPr>
            </a:p>
          </p:txBody>
        </p:sp>
        <p:cxnSp>
          <p:nvCxnSpPr>
            <p:cNvPr id="34" name="直線矢印コネクタ 33">
              <a:extLst>
                <a:ext uri="{FF2B5EF4-FFF2-40B4-BE49-F238E27FC236}">
                  <a16:creationId xmlns:a16="http://schemas.microsoft.com/office/drawing/2014/main" id="{7A1F2390-11B2-2F49-9D94-677B9D656B38}"/>
                </a:ext>
              </a:extLst>
            </p:cNvPr>
            <p:cNvCxnSpPr>
              <a:cxnSpLocks/>
            </p:cNvCxnSpPr>
            <p:nvPr/>
          </p:nvCxnSpPr>
          <p:spPr>
            <a:xfrm>
              <a:off x="5724128" y="2764959"/>
              <a:ext cx="33583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0" name="テキスト ボックス 39">
            <a:extLst>
              <a:ext uri="{FF2B5EF4-FFF2-40B4-BE49-F238E27FC236}">
                <a16:creationId xmlns:a16="http://schemas.microsoft.com/office/drawing/2014/main" id="{5E3C512C-0EBA-5C45-9BB6-62040FAD83B8}"/>
              </a:ext>
            </a:extLst>
          </p:cNvPr>
          <p:cNvSpPr txBox="1"/>
          <p:nvPr/>
        </p:nvSpPr>
        <p:spPr>
          <a:xfrm>
            <a:off x="6485805" y="6311900"/>
            <a:ext cx="1710955" cy="307777"/>
          </a:xfrm>
          <a:prstGeom prst="rect">
            <a:avLst/>
          </a:prstGeom>
          <a:solidFill>
            <a:schemeClr val="bg1"/>
          </a:solidFill>
        </p:spPr>
        <p:txBody>
          <a:bodyPr wrap="none" lIns="0" tIns="0" rIns="0" bIns="0" rtlCol="0">
            <a:spAutoFit/>
          </a:bodyPr>
          <a:lstStyle/>
          <a:p>
            <a:r>
              <a:rPr kumimoji="1" lang="en-US" altLang="ja-JP" sz="2000" dirty="0"/>
              <a:t>log (</a:t>
            </a:r>
            <a:r>
              <a:rPr kumimoji="1" lang="en-US" altLang="ja-JP" sz="2000" dirty="0" err="1">
                <a:latin typeface="Symbol" pitchFamily="2" charset="2"/>
              </a:rPr>
              <a:t>Sr</a:t>
            </a:r>
            <a:r>
              <a:rPr kumimoji="1" lang="en-US" altLang="ja-JP" sz="2000" dirty="0"/>
              <a:t>) from AS</a:t>
            </a:r>
            <a:endParaRPr kumimoji="1" lang="ja-JP" altLang="en-US" sz="2000" dirty="0"/>
          </a:p>
        </p:txBody>
      </p:sp>
      <p:sp>
        <p:nvSpPr>
          <p:cNvPr id="41" name="テキスト ボックス 40">
            <a:extLst>
              <a:ext uri="{FF2B5EF4-FFF2-40B4-BE49-F238E27FC236}">
                <a16:creationId xmlns:a16="http://schemas.microsoft.com/office/drawing/2014/main" id="{AEBAFC08-2A3A-BA48-8C2C-78FB8EE92E57}"/>
              </a:ext>
            </a:extLst>
          </p:cNvPr>
          <p:cNvSpPr txBox="1"/>
          <p:nvPr/>
        </p:nvSpPr>
        <p:spPr>
          <a:xfrm rot="16200000">
            <a:off x="4685357" y="4710782"/>
            <a:ext cx="2014023" cy="307777"/>
          </a:xfrm>
          <a:prstGeom prst="rect">
            <a:avLst/>
          </a:prstGeom>
          <a:solidFill>
            <a:schemeClr val="bg1"/>
          </a:solidFill>
        </p:spPr>
        <p:txBody>
          <a:bodyPr wrap="none" lIns="0" tIns="0" rIns="0" bIns="0" rtlCol="0">
            <a:spAutoFit/>
          </a:bodyPr>
          <a:lstStyle/>
          <a:p>
            <a:r>
              <a:rPr kumimoji="1" lang="en-US" altLang="ja-JP" sz="2000" dirty="0"/>
              <a:t>log (</a:t>
            </a:r>
            <a:r>
              <a:rPr kumimoji="1" lang="en-US" altLang="ja-JP" sz="2000" dirty="0" err="1">
                <a:latin typeface="Symbol" pitchFamily="2" charset="2"/>
              </a:rPr>
              <a:t>S</a:t>
            </a:r>
            <a:r>
              <a:rPr kumimoji="1" lang="en-US" altLang="ja-JP" sz="2000" i="1" dirty="0" err="1">
                <a:latin typeface="Symbol" pitchFamily="2" charset="2"/>
              </a:rPr>
              <a:t>N</a:t>
            </a:r>
            <a:r>
              <a:rPr kumimoji="1" lang="en-US" altLang="ja-JP" sz="2000" dirty="0" err="1">
                <a:latin typeface="Symbol" pitchFamily="2" charset="2"/>
              </a:rPr>
              <a:t>m</a:t>
            </a:r>
            <a:r>
              <a:rPr kumimoji="1" lang="en-US" altLang="ja-JP" sz="2000" dirty="0"/>
              <a:t>) from MD</a:t>
            </a:r>
            <a:endParaRPr kumimoji="1" lang="ja-JP" altLang="en-US" sz="2000" dirty="0"/>
          </a:p>
        </p:txBody>
      </p:sp>
      <p:sp>
        <p:nvSpPr>
          <p:cNvPr id="8" name="テキスト ボックス 7"/>
          <p:cNvSpPr txBox="1"/>
          <p:nvPr/>
        </p:nvSpPr>
        <p:spPr>
          <a:xfrm>
            <a:off x="781501" y="1807814"/>
            <a:ext cx="851515" cy="477054"/>
          </a:xfrm>
          <a:prstGeom prst="rect">
            <a:avLst/>
          </a:prstGeom>
          <a:noFill/>
        </p:spPr>
        <p:txBody>
          <a:bodyPr wrap="none" rtlCol="0">
            <a:spAutoFit/>
          </a:bodyPr>
          <a:lstStyle/>
          <a:p>
            <a:r>
              <a:rPr kumimoji="1" lang="en-US" altLang="ja-JP" sz="2500" b="1" dirty="0">
                <a:solidFill>
                  <a:srgbClr val="C100C7"/>
                </a:solidFill>
                <a:latin typeface="Symbol" charset="2"/>
                <a:cs typeface="Symbol" charset="2"/>
              </a:rPr>
              <a:t>g</a:t>
            </a:r>
            <a:r>
              <a:rPr kumimoji="1" lang="en-US" altLang="ja-JP" sz="2500" b="1" dirty="0">
                <a:solidFill>
                  <a:srgbClr val="C100C7"/>
                </a:solidFill>
              </a:rPr>
              <a:t> MC</a:t>
            </a:r>
            <a:endParaRPr kumimoji="1" lang="ja-JP" altLang="en-US" sz="2500" b="1" dirty="0">
              <a:solidFill>
                <a:srgbClr val="C100C7"/>
              </a:solidFill>
            </a:endParaRPr>
          </a:p>
        </p:txBody>
      </p:sp>
      <p:sp>
        <p:nvSpPr>
          <p:cNvPr id="10" name="テキスト ボックス 9"/>
          <p:cNvSpPr txBox="1"/>
          <p:nvPr/>
        </p:nvSpPr>
        <p:spPr>
          <a:xfrm>
            <a:off x="2771895" y="3698938"/>
            <a:ext cx="1057238" cy="477054"/>
          </a:xfrm>
          <a:prstGeom prst="rect">
            <a:avLst/>
          </a:prstGeom>
          <a:noFill/>
        </p:spPr>
        <p:txBody>
          <a:bodyPr wrap="none" rtlCol="0">
            <a:spAutoFit/>
          </a:bodyPr>
          <a:lstStyle/>
          <a:p>
            <a:r>
              <a:rPr kumimoji="1" lang="en-US" altLang="ja-JP" sz="2500" b="1" dirty="0">
                <a:solidFill>
                  <a:srgbClr val="51C0FF"/>
                </a:solidFill>
              </a:rPr>
              <a:t>CR MC</a:t>
            </a:r>
            <a:endParaRPr kumimoji="1" lang="ja-JP" altLang="en-US" sz="2500" b="1" dirty="0">
              <a:solidFill>
                <a:srgbClr val="51C0FF"/>
              </a:solidFill>
            </a:endParaRPr>
          </a:p>
        </p:txBody>
      </p:sp>
      <p:sp>
        <p:nvSpPr>
          <p:cNvPr id="13" name="テキスト ボックス 12"/>
          <p:cNvSpPr txBox="1"/>
          <p:nvPr/>
        </p:nvSpPr>
        <p:spPr>
          <a:xfrm>
            <a:off x="2144015" y="4143425"/>
            <a:ext cx="814439" cy="477054"/>
          </a:xfrm>
          <a:prstGeom prst="rect">
            <a:avLst/>
          </a:prstGeom>
          <a:noFill/>
        </p:spPr>
        <p:txBody>
          <a:bodyPr wrap="none" rtlCol="0">
            <a:spAutoFit/>
          </a:bodyPr>
          <a:lstStyle/>
          <a:p>
            <a:r>
              <a:rPr kumimoji="1" lang="en-US" altLang="ja-JP" sz="2500" b="1" dirty="0">
                <a:solidFill>
                  <a:srgbClr val="FF0000"/>
                </a:solidFill>
              </a:rPr>
              <a:t>Data</a:t>
            </a:r>
            <a:endParaRPr kumimoji="1" lang="ja-JP" altLang="en-US" sz="2500" b="1" dirty="0">
              <a:solidFill>
                <a:srgbClr val="FF0000"/>
              </a:solidFill>
            </a:endParaRPr>
          </a:p>
        </p:txBody>
      </p:sp>
      <p:sp>
        <p:nvSpPr>
          <p:cNvPr id="15" name="正方形/長方形 14"/>
          <p:cNvSpPr/>
          <p:nvPr/>
        </p:nvSpPr>
        <p:spPr>
          <a:xfrm>
            <a:off x="3973440" y="6528848"/>
            <a:ext cx="4724384" cy="369332"/>
          </a:xfrm>
          <a:prstGeom prst="rect">
            <a:avLst/>
          </a:prstGeom>
        </p:spPr>
        <p:txBody>
          <a:bodyPr wrap="square">
            <a:spAutoFit/>
          </a:bodyPr>
          <a:lstStyle/>
          <a:p>
            <a:r>
              <a:rPr lang="en-US" altLang="ja-JP" b="1" i="1" dirty="0">
                <a:solidFill>
                  <a:srgbClr val="F79646"/>
                </a:solidFill>
              </a:rPr>
              <a:t>M. </a:t>
            </a:r>
            <a:r>
              <a:rPr lang="en-US" altLang="ja-JP" b="1" i="1" dirty="0" err="1">
                <a:solidFill>
                  <a:srgbClr val="F79646"/>
                </a:solidFill>
              </a:rPr>
              <a:t>Amenomori</a:t>
            </a:r>
            <a:r>
              <a:rPr lang="en-US" altLang="ja-JP" b="1" i="1" dirty="0">
                <a:solidFill>
                  <a:srgbClr val="F79646"/>
                </a:solidFill>
              </a:rPr>
              <a:t> et al., PRL, 123, 051101 (2019)</a:t>
            </a:r>
            <a:endParaRPr lang="ja-JP" altLang="en-US" dirty="0"/>
          </a:p>
        </p:txBody>
      </p:sp>
    </p:spTree>
    <p:extLst>
      <p:ext uri="{BB962C8B-B14F-4D97-AF65-F5344CB8AC3E}">
        <p14:creationId xmlns:p14="http://schemas.microsoft.com/office/powerpoint/2010/main" val="226496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08F8D15-390E-F64D-B6AD-AF33A3C8EA1E}"/>
              </a:ext>
            </a:extLst>
          </p:cNvPr>
          <p:cNvSpPr>
            <a:spLocks noGrp="1"/>
          </p:cNvSpPr>
          <p:nvPr>
            <p:ph type="sldNum" sz="quarter" idx="12"/>
          </p:nvPr>
        </p:nvSpPr>
        <p:spPr/>
        <p:txBody>
          <a:bodyPr/>
          <a:lstStyle/>
          <a:p>
            <a:fld id="{6CF7F643-DE0F-324F-AACE-F41B7872FB7C}" type="slidenum">
              <a:rPr kumimoji="1" lang="ja-JP" altLang="en-US" smtClean="0"/>
              <a:t>7</a:t>
            </a:fld>
            <a:endParaRPr kumimoji="1" lang="ja-JP" altLang="en-US"/>
          </a:p>
        </p:txBody>
      </p:sp>
      <p:sp>
        <p:nvSpPr>
          <p:cNvPr id="4" name="テキスト ボックス 3">
            <a:extLst>
              <a:ext uri="{FF2B5EF4-FFF2-40B4-BE49-F238E27FC236}">
                <a16:creationId xmlns:a16="http://schemas.microsoft.com/office/drawing/2014/main" id="{73A18372-C41F-2746-9C39-0ABA7AB60783}"/>
              </a:ext>
            </a:extLst>
          </p:cNvPr>
          <p:cNvSpPr txBox="1"/>
          <p:nvPr/>
        </p:nvSpPr>
        <p:spPr>
          <a:xfrm>
            <a:off x="275129" y="1615644"/>
            <a:ext cx="8980227" cy="4093428"/>
          </a:xfrm>
          <a:prstGeom prst="rect">
            <a:avLst/>
          </a:prstGeom>
          <a:noFill/>
        </p:spPr>
        <p:txBody>
          <a:bodyPr wrap="square">
            <a:spAutoFit/>
          </a:bodyPr>
          <a:lstStyle/>
          <a:p>
            <a:r>
              <a:rPr lang="en-US" altLang="ja-JP" sz="3000" dirty="0">
                <a:latin typeface="Calibri" panose="020F0502020204030204" pitchFamily="34" charset="0"/>
                <a:ea typeface="Hiragino Kaku Gothic Pro W3" panose="020B0300000000000000" pitchFamily="34" charset="-128"/>
                <a:cs typeface="Calibri" panose="020F0502020204030204" pitchFamily="34" charset="0"/>
              </a:rPr>
              <a:t>Gamma-ray observations of point-like/extended sources </a:t>
            </a:r>
          </a:p>
          <a:p>
            <a:endParaRPr lang="en-US" altLang="ja-JP" sz="3000" dirty="0">
              <a:latin typeface="Calibri" panose="020F0502020204030204" pitchFamily="34" charset="0"/>
              <a:ea typeface="Hiragino Kaku Gothic Pro W3" panose="020B0300000000000000" pitchFamily="34" charset="-128"/>
              <a:cs typeface="Calibri" panose="020F0502020204030204" pitchFamily="34" charset="0"/>
            </a:endParaRPr>
          </a:p>
          <a:p>
            <a:pPr marL="457200" indent="-457200">
              <a:lnSpc>
                <a:spcPct val="150000"/>
              </a:lnSpc>
              <a:buFont typeface="Wingdings" pitchFamily="2" charset="2"/>
              <a:buChar char="Ø"/>
            </a:pPr>
            <a:r>
              <a:rPr lang="en-US" altLang="ja-JP" sz="3000" dirty="0">
                <a:latin typeface="Calibri" panose="020F0502020204030204" pitchFamily="34" charset="0"/>
                <a:ea typeface="Hiragino Kaku Gothic Pro W3" panose="020B0300000000000000" pitchFamily="34" charset="-128"/>
                <a:cs typeface="Calibri" panose="020F0502020204030204" pitchFamily="34" charset="0"/>
              </a:rPr>
              <a:t>Crab Nebula</a:t>
            </a:r>
          </a:p>
          <a:p>
            <a:pPr marL="457200" indent="-457200">
              <a:lnSpc>
                <a:spcPct val="150000"/>
              </a:lnSpc>
              <a:buFont typeface="Wingdings" pitchFamily="2" charset="2"/>
              <a:buChar char="Ø"/>
            </a:pPr>
            <a:r>
              <a:rPr lang="en-US" altLang="ja-JP" sz="3000" dirty="0">
                <a:latin typeface="Calibri" panose="020F0502020204030204" pitchFamily="34" charset="0"/>
                <a:ea typeface="Hiragino Kaku Gothic Pro W3" panose="020B0300000000000000" pitchFamily="34" charset="-128"/>
                <a:cs typeface="Calibri" panose="020F0502020204030204" pitchFamily="34" charset="0"/>
              </a:rPr>
              <a:t>SNR G106.3+2.7</a:t>
            </a:r>
          </a:p>
          <a:p>
            <a:pPr marL="457200" indent="-457200">
              <a:lnSpc>
                <a:spcPct val="150000"/>
              </a:lnSpc>
              <a:buFont typeface="Wingdings" pitchFamily="2" charset="2"/>
              <a:buChar char="Ø"/>
            </a:pPr>
            <a:r>
              <a:rPr lang="en-US" altLang="ja-JP" sz="3200" dirty="0"/>
              <a:t>TASG J2032+414 (in Cygnus OB2)</a:t>
            </a:r>
          </a:p>
          <a:p>
            <a:r>
              <a:rPr lang="en-US" altLang="ja-JP" sz="3200" dirty="0"/>
              <a:t>     TASG J2019+368 (in Cygnus OB1)</a:t>
            </a:r>
          </a:p>
          <a:p>
            <a:pPr algn="ctr"/>
            <a:endParaRPr lang="en-US" altLang="ja-JP" sz="3000" dirty="0">
              <a:latin typeface="Calibri" panose="020F0502020204030204" pitchFamily="34" charset="0"/>
              <a:ea typeface="Hiragino Kaku Gothic Pro W3" panose="020B0300000000000000" pitchFamily="34" charset="-128"/>
              <a:cs typeface="Calibri" panose="020F0502020204030204" pitchFamily="34" charset="0"/>
            </a:endParaRPr>
          </a:p>
        </p:txBody>
      </p:sp>
      <p:sp>
        <p:nvSpPr>
          <p:cNvPr id="5" name="正方形/長方形 4">
            <a:extLst>
              <a:ext uri="{FF2B5EF4-FFF2-40B4-BE49-F238E27FC236}">
                <a16:creationId xmlns:a16="http://schemas.microsoft.com/office/drawing/2014/main" id="{AD5FF58D-C56E-D54C-B784-329D184A7A86}"/>
              </a:ext>
            </a:extLst>
          </p:cNvPr>
          <p:cNvSpPr/>
          <p:nvPr/>
        </p:nvSpPr>
        <p:spPr>
          <a:xfrm>
            <a:off x="2828741" y="2840813"/>
            <a:ext cx="4610822" cy="369332"/>
          </a:xfrm>
          <a:prstGeom prst="rect">
            <a:avLst/>
          </a:prstGeom>
        </p:spPr>
        <p:txBody>
          <a:bodyPr wrap="square">
            <a:spAutoFit/>
          </a:bodyPr>
          <a:lstStyle/>
          <a:p>
            <a:r>
              <a:rPr lang="en-US" altLang="ja-JP" b="1" i="1" dirty="0">
                <a:solidFill>
                  <a:srgbClr val="F79646"/>
                </a:solidFill>
              </a:rPr>
              <a:t>M. </a:t>
            </a:r>
            <a:r>
              <a:rPr lang="en-US" altLang="ja-JP" b="1" i="1" dirty="0" err="1">
                <a:solidFill>
                  <a:srgbClr val="F79646"/>
                </a:solidFill>
              </a:rPr>
              <a:t>Amenomori</a:t>
            </a:r>
            <a:r>
              <a:rPr lang="en-US" altLang="ja-JP" b="1" i="1" dirty="0">
                <a:solidFill>
                  <a:srgbClr val="F79646"/>
                </a:solidFill>
              </a:rPr>
              <a:t> et al., PRL, 123, 051101 (2019) </a:t>
            </a:r>
            <a:endParaRPr lang="ja-JP" altLang="en-US" dirty="0"/>
          </a:p>
        </p:txBody>
      </p:sp>
      <p:sp>
        <p:nvSpPr>
          <p:cNvPr id="6" name="正方形/長方形 5">
            <a:extLst>
              <a:ext uri="{FF2B5EF4-FFF2-40B4-BE49-F238E27FC236}">
                <a16:creationId xmlns:a16="http://schemas.microsoft.com/office/drawing/2014/main" id="{DA2EA23C-750B-814C-B6C1-4EED257F74A4}"/>
              </a:ext>
            </a:extLst>
          </p:cNvPr>
          <p:cNvSpPr/>
          <p:nvPr/>
        </p:nvSpPr>
        <p:spPr>
          <a:xfrm>
            <a:off x="3134263" y="3758329"/>
            <a:ext cx="8610600" cy="369332"/>
          </a:xfrm>
          <a:prstGeom prst="rect">
            <a:avLst/>
          </a:prstGeom>
        </p:spPr>
        <p:txBody>
          <a:bodyPr wrap="square">
            <a:spAutoFit/>
          </a:bodyPr>
          <a:lstStyle/>
          <a:p>
            <a:r>
              <a:rPr lang="en-US" altLang="ja-JP" b="1" i="1" dirty="0">
                <a:solidFill>
                  <a:schemeClr val="accent6"/>
                </a:solidFill>
              </a:rPr>
              <a:t>M. </a:t>
            </a:r>
            <a:r>
              <a:rPr lang="en-US" altLang="ja-JP" b="1" i="1" dirty="0" err="1">
                <a:solidFill>
                  <a:schemeClr val="accent6"/>
                </a:solidFill>
              </a:rPr>
              <a:t>Amenomori</a:t>
            </a:r>
            <a:r>
              <a:rPr lang="en-US" altLang="ja-JP" b="1" i="1" dirty="0">
                <a:solidFill>
                  <a:schemeClr val="accent6"/>
                </a:solidFill>
              </a:rPr>
              <a:t> et al., Nature Astronomy Letters, 5, 460 (2021) </a:t>
            </a:r>
            <a:endParaRPr lang="en-US" altLang="ja-JP" b="1" i="1" u="sng" dirty="0">
              <a:solidFill>
                <a:schemeClr val="accent6"/>
              </a:solidFill>
            </a:endParaRPr>
          </a:p>
        </p:txBody>
      </p:sp>
      <p:sp>
        <p:nvSpPr>
          <p:cNvPr id="7" name="テキスト ボックス 6">
            <a:extLst>
              <a:ext uri="{FF2B5EF4-FFF2-40B4-BE49-F238E27FC236}">
                <a16:creationId xmlns:a16="http://schemas.microsoft.com/office/drawing/2014/main" id="{2E5FC072-2080-6D4A-9FEB-C7C42CD59BCC}"/>
              </a:ext>
            </a:extLst>
          </p:cNvPr>
          <p:cNvSpPr txBox="1"/>
          <p:nvPr/>
        </p:nvSpPr>
        <p:spPr>
          <a:xfrm>
            <a:off x="3134263" y="5168164"/>
            <a:ext cx="4575291" cy="369332"/>
          </a:xfrm>
          <a:prstGeom prst="rect">
            <a:avLst/>
          </a:prstGeom>
          <a:noFill/>
        </p:spPr>
        <p:txBody>
          <a:bodyPr wrap="none" rtlCol="0">
            <a:spAutoFit/>
          </a:bodyPr>
          <a:lstStyle/>
          <a:p>
            <a:r>
              <a:rPr kumimoji="1" lang="en-US" altLang="ja-JP" b="1" i="1" dirty="0">
                <a:solidFill>
                  <a:schemeClr val="accent6"/>
                </a:solidFill>
              </a:rPr>
              <a:t>M. </a:t>
            </a:r>
            <a:r>
              <a:rPr kumimoji="1" lang="en-US" altLang="ja-JP" b="1" i="1" dirty="0" err="1">
                <a:solidFill>
                  <a:schemeClr val="accent6"/>
                </a:solidFill>
              </a:rPr>
              <a:t>Amenomori</a:t>
            </a:r>
            <a:r>
              <a:rPr kumimoji="1" lang="en-US" altLang="ja-JP" b="1" i="1" dirty="0">
                <a:solidFill>
                  <a:schemeClr val="accent6"/>
                </a:solidFill>
              </a:rPr>
              <a:t> et al., PRL, 127, 031102 (2021)</a:t>
            </a:r>
            <a:endParaRPr kumimoji="1" lang="ja-JP" altLang="en-US" b="1" i="1">
              <a:solidFill>
                <a:schemeClr val="accent6"/>
              </a:solidFill>
            </a:endParaRPr>
          </a:p>
        </p:txBody>
      </p:sp>
    </p:spTree>
    <p:extLst>
      <p:ext uri="{BB962C8B-B14F-4D97-AF65-F5344CB8AC3E}">
        <p14:creationId xmlns:p14="http://schemas.microsoft.com/office/powerpoint/2010/main" val="3778187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0B5B73A-443F-DC41-B8EA-4860B0DF7A7E}"/>
              </a:ext>
            </a:extLst>
          </p:cNvPr>
          <p:cNvSpPr>
            <a:spLocks noGrp="1"/>
          </p:cNvSpPr>
          <p:nvPr>
            <p:ph type="sldNum" sz="quarter" idx="12"/>
          </p:nvPr>
        </p:nvSpPr>
        <p:spPr/>
        <p:txBody>
          <a:bodyPr/>
          <a:lstStyle/>
          <a:p>
            <a:fld id="{6CF7F643-DE0F-324F-AACE-F41B7872FB7C}" type="slidenum">
              <a:rPr kumimoji="1" lang="ja-JP" altLang="en-US" smtClean="0"/>
              <a:t>8</a:t>
            </a:fld>
            <a:endParaRPr kumimoji="1" lang="ja-JP" altLang="en-US"/>
          </a:p>
        </p:txBody>
      </p:sp>
      <p:sp>
        <p:nvSpPr>
          <p:cNvPr id="3" name="テキスト ボックス 2">
            <a:extLst>
              <a:ext uri="{FF2B5EF4-FFF2-40B4-BE49-F238E27FC236}">
                <a16:creationId xmlns:a16="http://schemas.microsoft.com/office/drawing/2014/main" id="{D7930C48-D84A-BC48-BCCB-17054DB32C6A}"/>
              </a:ext>
            </a:extLst>
          </p:cNvPr>
          <p:cNvSpPr txBox="1"/>
          <p:nvPr/>
        </p:nvSpPr>
        <p:spPr>
          <a:xfrm>
            <a:off x="3395528" y="-66387"/>
            <a:ext cx="2105063" cy="553998"/>
          </a:xfrm>
          <a:prstGeom prst="rect">
            <a:avLst/>
          </a:prstGeom>
          <a:noFill/>
        </p:spPr>
        <p:txBody>
          <a:bodyPr wrap="none" rtlCol="0">
            <a:spAutoFit/>
          </a:bodyPr>
          <a:lstStyle/>
          <a:p>
            <a:r>
              <a:rPr kumimoji="1" lang="en-US" altLang="ja-JP" sz="3000" u="sng" dirty="0"/>
              <a:t>Crab Nebula</a:t>
            </a:r>
            <a:endParaRPr kumimoji="1" lang="ja-JP" altLang="en-US" sz="3000" u="sng"/>
          </a:p>
        </p:txBody>
      </p:sp>
      <p:pic>
        <p:nvPicPr>
          <p:cNvPr id="4" name="図 3" descr="スクリーンショット 2019-07-17 12.26.05.png">
            <a:extLst>
              <a:ext uri="{FF2B5EF4-FFF2-40B4-BE49-F238E27FC236}">
                <a16:creationId xmlns:a16="http://schemas.microsoft.com/office/drawing/2014/main" id="{694EE328-2706-BA40-ADEF-3E4CDE0921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60" y="1464022"/>
            <a:ext cx="4045467" cy="3691389"/>
          </a:xfrm>
          <a:prstGeom prst="rect">
            <a:avLst/>
          </a:prstGeom>
        </p:spPr>
      </p:pic>
      <p:sp>
        <p:nvSpPr>
          <p:cNvPr id="5" name="テキスト ボックス 10">
            <a:extLst>
              <a:ext uri="{FF2B5EF4-FFF2-40B4-BE49-F238E27FC236}">
                <a16:creationId xmlns:a16="http://schemas.microsoft.com/office/drawing/2014/main" id="{792B50B4-0EFB-E644-BDE7-050BFD45D676}"/>
              </a:ext>
            </a:extLst>
          </p:cNvPr>
          <p:cNvSpPr txBox="1">
            <a:spLocks noChangeArrowheads="1"/>
          </p:cNvSpPr>
          <p:nvPr/>
        </p:nvSpPr>
        <p:spPr bwMode="auto">
          <a:xfrm>
            <a:off x="537794" y="1471756"/>
            <a:ext cx="142859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MS PGothic" panose="020B0600070205080204" pitchFamily="50" charset="-128"/>
              </a:defRPr>
            </a:lvl1pPr>
            <a:lvl2pPr marL="742950" indent="-285750">
              <a:defRPr kumimoji="1">
                <a:solidFill>
                  <a:schemeClr val="tx1"/>
                </a:solidFill>
                <a:latin typeface="Arial" panose="020B0604020202020204" pitchFamily="34" charset="0"/>
                <a:ea typeface="MS PGothic" panose="020B0600070205080204" pitchFamily="50" charset="-128"/>
              </a:defRPr>
            </a:lvl2pPr>
            <a:lvl3pPr marL="1143000" indent="-228600">
              <a:defRPr kumimoji="1">
                <a:solidFill>
                  <a:schemeClr val="tx1"/>
                </a:solidFill>
                <a:latin typeface="Arial" panose="020B0604020202020204" pitchFamily="34" charset="0"/>
                <a:ea typeface="MS PGothic" panose="020B0600070205080204" pitchFamily="50" charset="-128"/>
              </a:defRPr>
            </a:lvl3pPr>
            <a:lvl4pPr marL="1600200" indent="-228600">
              <a:defRPr kumimoji="1">
                <a:solidFill>
                  <a:schemeClr val="tx1"/>
                </a:solidFill>
                <a:latin typeface="Arial" panose="020B0604020202020204" pitchFamily="34" charset="0"/>
                <a:ea typeface="MS PGothic" panose="020B0600070205080204" pitchFamily="50" charset="-128"/>
              </a:defRPr>
            </a:lvl4pPr>
            <a:lvl5pPr marL="2057400" indent="-228600">
              <a:defRPr kumimoji="1">
                <a:solidFill>
                  <a:schemeClr val="tx1"/>
                </a:solidFill>
                <a:latin typeface="Arial" panose="020B0604020202020204" pitchFamily="34" charset="0"/>
                <a:ea typeface="MS PGothic"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MS PGothic"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MS PGothic"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MS PGothic"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MS PGothic" panose="020B0600070205080204" pitchFamily="50" charset="-128"/>
              </a:defRPr>
            </a:lvl9pPr>
          </a:lstStyle>
          <a:p>
            <a:r>
              <a:rPr lang="en-US" altLang="ja-JP" sz="2400" b="1" dirty="0">
                <a:solidFill>
                  <a:srgbClr val="FFFFFF"/>
                </a:solidFill>
                <a:latin typeface="USALight" pitchFamily="34" charset="0"/>
              </a:rPr>
              <a:t>&gt;100TeV</a:t>
            </a:r>
            <a:endParaRPr lang="ja-JP" altLang="en-US" sz="2400" b="1" dirty="0">
              <a:solidFill>
                <a:srgbClr val="FFFFFF"/>
              </a:solidFill>
              <a:latin typeface="USALight" pitchFamily="34" charset="0"/>
            </a:endParaRPr>
          </a:p>
        </p:txBody>
      </p:sp>
      <p:pic>
        <p:nvPicPr>
          <p:cNvPr id="6" name="図 5" descr="スクリーンショット 2019-07-16 14.55.07.png">
            <a:extLst>
              <a:ext uri="{FF2B5EF4-FFF2-40B4-BE49-F238E27FC236}">
                <a16:creationId xmlns:a16="http://schemas.microsoft.com/office/drawing/2014/main" id="{1A9B9E21-6437-CC4D-AB05-EBF67BC9AE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4926" y="1588675"/>
            <a:ext cx="4899697" cy="3545442"/>
          </a:xfrm>
          <a:prstGeom prst="rect">
            <a:avLst/>
          </a:prstGeom>
        </p:spPr>
      </p:pic>
      <p:sp>
        <p:nvSpPr>
          <p:cNvPr id="7" name="テキスト ボックス 6">
            <a:extLst>
              <a:ext uri="{FF2B5EF4-FFF2-40B4-BE49-F238E27FC236}">
                <a16:creationId xmlns:a16="http://schemas.microsoft.com/office/drawing/2014/main" id="{5A0BB3E7-C3C8-9641-84BF-403A309F3D14}"/>
              </a:ext>
            </a:extLst>
          </p:cNvPr>
          <p:cNvSpPr txBox="1"/>
          <p:nvPr/>
        </p:nvSpPr>
        <p:spPr>
          <a:xfrm>
            <a:off x="6860580" y="1628879"/>
            <a:ext cx="2200843" cy="646331"/>
          </a:xfrm>
          <a:prstGeom prst="rect">
            <a:avLst/>
          </a:prstGeom>
          <a:noFill/>
        </p:spPr>
        <p:txBody>
          <a:bodyPr wrap="none" rtlCol="0">
            <a:spAutoFit/>
          </a:bodyPr>
          <a:lstStyle/>
          <a:p>
            <a:r>
              <a:rPr kumimoji="1" lang="en-US" altLang="ja-JP" dirty="0"/>
              <a:t>IC model </a:t>
            </a:r>
          </a:p>
          <a:p>
            <a:r>
              <a:rPr lang="en-US" altLang="ja-JP" dirty="0"/>
              <a:t>normalized to HEGRA</a:t>
            </a:r>
            <a:endParaRPr kumimoji="1" lang="ja-JP" altLang="en-US" dirty="0"/>
          </a:p>
        </p:txBody>
      </p:sp>
      <p:cxnSp>
        <p:nvCxnSpPr>
          <p:cNvPr id="8" name="直線矢印コネクタ 7">
            <a:extLst>
              <a:ext uri="{FF2B5EF4-FFF2-40B4-BE49-F238E27FC236}">
                <a16:creationId xmlns:a16="http://schemas.microsoft.com/office/drawing/2014/main" id="{CAF54F10-3AD4-354D-9429-352C310CC509}"/>
              </a:ext>
            </a:extLst>
          </p:cNvPr>
          <p:cNvCxnSpPr>
            <a:cxnSpLocks/>
          </p:cNvCxnSpPr>
          <p:nvPr/>
        </p:nvCxnSpPr>
        <p:spPr>
          <a:xfrm>
            <a:off x="7865842" y="2448090"/>
            <a:ext cx="0" cy="103225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正方形/長方形 8">
            <a:extLst>
              <a:ext uri="{FF2B5EF4-FFF2-40B4-BE49-F238E27FC236}">
                <a16:creationId xmlns:a16="http://schemas.microsoft.com/office/drawing/2014/main" id="{43F4D877-DD51-8B44-9E3C-7D8F624E9F69}"/>
              </a:ext>
            </a:extLst>
          </p:cNvPr>
          <p:cNvSpPr/>
          <p:nvPr/>
        </p:nvSpPr>
        <p:spPr>
          <a:xfrm>
            <a:off x="6763009" y="2176914"/>
            <a:ext cx="2395984" cy="276999"/>
          </a:xfrm>
          <a:prstGeom prst="rect">
            <a:avLst/>
          </a:prstGeom>
        </p:spPr>
        <p:txBody>
          <a:bodyPr wrap="none">
            <a:spAutoFit/>
          </a:bodyPr>
          <a:lstStyle/>
          <a:p>
            <a:r>
              <a:rPr lang="en-US" altLang="ja-JP" sz="1200" i="1" dirty="0" err="1">
                <a:solidFill>
                  <a:srgbClr val="C00000"/>
                </a:solidFill>
                <a:latin typeface="Times" panose="02020603050405020304" pitchFamily="18" charset="0"/>
                <a:ea typeface="Hiragino Kaku Gothic Pro W3"/>
                <a:cs typeface="Hiragino Kaku Gothic Pro W3"/>
              </a:rPr>
              <a:t>Aharonian</a:t>
            </a:r>
            <a:r>
              <a:rPr lang="en-US" altLang="ja-JP" sz="1200" i="1" dirty="0">
                <a:solidFill>
                  <a:srgbClr val="C00000"/>
                </a:solidFill>
                <a:latin typeface="Times" panose="02020603050405020304" pitchFamily="18" charset="0"/>
                <a:ea typeface="Hiragino Kaku Gothic Pro W3"/>
                <a:cs typeface="Hiragino Kaku Gothic Pro W3"/>
              </a:rPr>
              <a:t>+, </a:t>
            </a:r>
            <a:r>
              <a:rPr lang="en-US" altLang="ja-JP" sz="1200" i="1" dirty="0" err="1">
                <a:solidFill>
                  <a:srgbClr val="C00000"/>
                </a:solidFill>
                <a:latin typeface="Times" panose="02020603050405020304" pitchFamily="18" charset="0"/>
                <a:ea typeface="Hiragino Kaku Gothic Pro W3"/>
                <a:cs typeface="Hiragino Kaku Gothic Pro W3"/>
              </a:rPr>
              <a:t>ApJ</a:t>
            </a:r>
            <a:r>
              <a:rPr lang="en-US" altLang="ja-JP" sz="1200" i="1" dirty="0">
                <a:solidFill>
                  <a:srgbClr val="C00000"/>
                </a:solidFill>
                <a:latin typeface="Times" panose="02020603050405020304" pitchFamily="18" charset="0"/>
                <a:ea typeface="Hiragino Kaku Gothic Pro W3"/>
                <a:cs typeface="Hiragino Kaku Gothic Pro W3"/>
              </a:rPr>
              <a:t>, 614, 897 (2004)</a:t>
            </a:r>
          </a:p>
        </p:txBody>
      </p:sp>
      <p:sp>
        <p:nvSpPr>
          <p:cNvPr id="10" name="テキスト ボックス 9">
            <a:extLst>
              <a:ext uri="{FF2B5EF4-FFF2-40B4-BE49-F238E27FC236}">
                <a16:creationId xmlns:a16="http://schemas.microsoft.com/office/drawing/2014/main" id="{D11C7BDF-1431-B34A-8B46-3FF899DF4DF4}"/>
              </a:ext>
            </a:extLst>
          </p:cNvPr>
          <p:cNvSpPr txBox="1"/>
          <p:nvPr/>
        </p:nvSpPr>
        <p:spPr>
          <a:xfrm>
            <a:off x="7292975" y="4044061"/>
            <a:ext cx="1716817" cy="430887"/>
          </a:xfrm>
          <a:prstGeom prst="rect">
            <a:avLst/>
          </a:prstGeom>
          <a:noFill/>
        </p:spPr>
        <p:txBody>
          <a:bodyPr wrap="none" rtlCol="0">
            <a:spAutoFit/>
          </a:bodyPr>
          <a:lstStyle/>
          <a:p>
            <a:r>
              <a:rPr lang="en-US" altLang="ja-JP" sz="2200" b="1" dirty="0">
                <a:solidFill>
                  <a:srgbClr val="FF0000"/>
                </a:solidFill>
              </a:rPr>
              <a:t>Tibet AS+MD</a:t>
            </a:r>
            <a:endParaRPr kumimoji="1" lang="ja-JP" altLang="en-US" sz="2200" b="1" dirty="0">
              <a:solidFill>
                <a:srgbClr val="FF0000"/>
              </a:solidFill>
            </a:endParaRPr>
          </a:p>
        </p:txBody>
      </p:sp>
      <p:sp>
        <p:nvSpPr>
          <p:cNvPr id="11" name="正方形/長方形 10">
            <a:extLst>
              <a:ext uri="{FF2B5EF4-FFF2-40B4-BE49-F238E27FC236}">
                <a16:creationId xmlns:a16="http://schemas.microsoft.com/office/drawing/2014/main" id="{7D75ACD8-802C-5741-A1CD-E72B3D68339D}"/>
              </a:ext>
            </a:extLst>
          </p:cNvPr>
          <p:cNvSpPr/>
          <p:nvPr/>
        </p:nvSpPr>
        <p:spPr>
          <a:xfrm>
            <a:off x="4659601" y="360480"/>
            <a:ext cx="4610822" cy="369332"/>
          </a:xfrm>
          <a:prstGeom prst="rect">
            <a:avLst/>
          </a:prstGeom>
        </p:spPr>
        <p:txBody>
          <a:bodyPr wrap="square">
            <a:spAutoFit/>
          </a:bodyPr>
          <a:lstStyle/>
          <a:p>
            <a:r>
              <a:rPr lang="en-US" altLang="ja-JP" b="1" i="1" dirty="0">
                <a:solidFill>
                  <a:srgbClr val="F79646"/>
                </a:solidFill>
              </a:rPr>
              <a:t>M. </a:t>
            </a:r>
            <a:r>
              <a:rPr lang="en-US" altLang="ja-JP" b="1" i="1" dirty="0" err="1">
                <a:solidFill>
                  <a:srgbClr val="F79646"/>
                </a:solidFill>
              </a:rPr>
              <a:t>Amenomori</a:t>
            </a:r>
            <a:r>
              <a:rPr lang="en-US" altLang="ja-JP" b="1" i="1" dirty="0">
                <a:solidFill>
                  <a:srgbClr val="F79646"/>
                </a:solidFill>
              </a:rPr>
              <a:t> et al., PRL, 123, 051101 (2019) </a:t>
            </a:r>
            <a:endParaRPr lang="ja-JP" altLang="en-US" dirty="0"/>
          </a:p>
        </p:txBody>
      </p:sp>
      <p:sp>
        <p:nvSpPr>
          <p:cNvPr id="13" name="テキスト ボックス 12">
            <a:extLst>
              <a:ext uri="{FF2B5EF4-FFF2-40B4-BE49-F238E27FC236}">
                <a16:creationId xmlns:a16="http://schemas.microsoft.com/office/drawing/2014/main" id="{CC12BB06-581B-6B44-9A71-FC94106F55FF}"/>
              </a:ext>
            </a:extLst>
          </p:cNvPr>
          <p:cNvSpPr txBox="1"/>
          <p:nvPr/>
        </p:nvSpPr>
        <p:spPr>
          <a:xfrm>
            <a:off x="992427" y="5515870"/>
            <a:ext cx="6968574" cy="861774"/>
          </a:xfrm>
          <a:prstGeom prst="rect">
            <a:avLst/>
          </a:prstGeom>
          <a:noFill/>
        </p:spPr>
        <p:txBody>
          <a:bodyPr wrap="none" rtlCol="0">
            <a:spAutoFit/>
          </a:bodyPr>
          <a:lstStyle/>
          <a:p>
            <a:pPr marL="285750" indent="-285750">
              <a:buFont typeface="Wingdings" pitchFamily="2" charset="2"/>
              <a:buChar char="Ø"/>
            </a:pPr>
            <a:r>
              <a:rPr kumimoji="1" lang="en-US" altLang="ja-JP" sz="2500" dirty="0"/>
              <a:t>24 events against 5.5 BG events &gt; 100 </a:t>
            </a:r>
            <a:r>
              <a:rPr kumimoji="1" lang="en-US" altLang="ja-JP" sz="2500" dirty="0" err="1"/>
              <a:t>TeV</a:t>
            </a:r>
            <a:r>
              <a:rPr kumimoji="1" lang="en-US" altLang="ja-JP" sz="2500" dirty="0"/>
              <a:t> </a:t>
            </a:r>
            <a:r>
              <a:rPr kumimoji="1" lang="ja-JP" altLang="en-US" sz="2500"/>
              <a:t>➡︎</a:t>
            </a:r>
            <a:r>
              <a:rPr kumimoji="1" lang="en-US" altLang="ja-JP" sz="2500" dirty="0"/>
              <a:t> 5.6</a:t>
            </a:r>
            <a:r>
              <a:rPr kumimoji="1" lang="en-US" altLang="ja-JP" sz="2500" dirty="0">
                <a:latin typeface="Symbol" pitchFamily="2" charset="2"/>
              </a:rPr>
              <a:t>s</a:t>
            </a:r>
          </a:p>
          <a:p>
            <a:pPr marL="285750" indent="-285750">
              <a:buFont typeface="Wingdings" pitchFamily="2" charset="2"/>
              <a:buChar char="Ø"/>
            </a:pPr>
            <a:r>
              <a:rPr lang="en-US" altLang="ja-JP" sz="2500" dirty="0"/>
              <a:t>First Detection of sub-</a:t>
            </a:r>
            <a:r>
              <a:rPr lang="en-US" altLang="ja-JP" sz="2500" dirty="0" err="1"/>
              <a:t>PeV</a:t>
            </a:r>
            <a:r>
              <a:rPr lang="en-US" altLang="ja-JP" sz="2500" dirty="0"/>
              <a:t> </a:t>
            </a:r>
            <a:r>
              <a:rPr lang="en-US" altLang="ja-JP" sz="2500" dirty="0">
                <a:latin typeface="Symbol" pitchFamily="2" charset="2"/>
              </a:rPr>
              <a:t>g</a:t>
            </a:r>
            <a:endParaRPr kumimoji="1" lang="ja-JP" altLang="en-US" sz="2500">
              <a:latin typeface="Symbol" pitchFamily="2" charset="2"/>
            </a:endParaRPr>
          </a:p>
        </p:txBody>
      </p:sp>
      <p:sp>
        <p:nvSpPr>
          <p:cNvPr id="14" name="テキスト ボックス 13">
            <a:extLst>
              <a:ext uri="{FF2B5EF4-FFF2-40B4-BE49-F238E27FC236}">
                <a16:creationId xmlns:a16="http://schemas.microsoft.com/office/drawing/2014/main" id="{41A6471C-3BB7-DF41-BC96-C9AF88F07C50}"/>
              </a:ext>
            </a:extLst>
          </p:cNvPr>
          <p:cNvSpPr txBox="1"/>
          <p:nvPr/>
        </p:nvSpPr>
        <p:spPr>
          <a:xfrm rot="5400000">
            <a:off x="3395628" y="2986145"/>
            <a:ext cx="1624163" cy="369332"/>
          </a:xfrm>
          <a:prstGeom prst="rect">
            <a:avLst/>
          </a:prstGeom>
          <a:noFill/>
        </p:spPr>
        <p:txBody>
          <a:bodyPr wrap="none" rtlCol="0">
            <a:spAutoFit/>
          </a:bodyPr>
          <a:lstStyle/>
          <a:p>
            <a:r>
              <a:rPr lang="en-US" altLang="ja-JP" dirty="0"/>
              <a:t>Significance (</a:t>
            </a:r>
            <a:r>
              <a:rPr lang="en-US" altLang="ja-JP" dirty="0">
                <a:latin typeface="Symbol" pitchFamily="2" charset="2"/>
              </a:rPr>
              <a:t>s</a:t>
            </a:r>
            <a:r>
              <a:rPr lang="en-US" altLang="ja-JP" dirty="0"/>
              <a:t>)</a:t>
            </a:r>
            <a:endParaRPr kumimoji="1" lang="ja-JP" altLang="en-US"/>
          </a:p>
        </p:txBody>
      </p:sp>
      <p:sp>
        <p:nvSpPr>
          <p:cNvPr id="15" name="テキスト ボックス 14">
            <a:extLst>
              <a:ext uri="{FF2B5EF4-FFF2-40B4-BE49-F238E27FC236}">
                <a16:creationId xmlns:a16="http://schemas.microsoft.com/office/drawing/2014/main" id="{731BA7C3-21C4-3241-A5F1-2F23CCB4CB42}"/>
              </a:ext>
            </a:extLst>
          </p:cNvPr>
          <p:cNvSpPr txBox="1"/>
          <p:nvPr/>
        </p:nvSpPr>
        <p:spPr>
          <a:xfrm>
            <a:off x="432362" y="925929"/>
            <a:ext cx="3278462" cy="430887"/>
          </a:xfrm>
          <a:prstGeom prst="rect">
            <a:avLst/>
          </a:prstGeom>
          <a:noFill/>
          <a:ln>
            <a:solidFill>
              <a:schemeClr val="accent1"/>
            </a:solidFill>
          </a:ln>
        </p:spPr>
        <p:txBody>
          <a:bodyPr wrap="none" rtlCol="0">
            <a:spAutoFit/>
          </a:bodyPr>
          <a:lstStyle/>
          <a:p>
            <a:r>
              <a:rPr kumimoji="1" lang="en-US" altLang="ja-JP" sz="2200" dirty="0"/>
              <a:t>Significance map &gt; 100 </a:t>
            </a:r>
            <a:r>
              <a:rPr kumimoji="1" lang="en-US" altLang="ja-JP" sz="2200" dirty="0" err="1"/>
              <a:t>TeV</a:t>
            </a:r>
            <a:endParaRPr kumimoji="1" lang="ja-JP" altLang="en-US" sz="2200"/>
          </a:p>
        </p:txBody>
      </p:sp>
      <p:sp>
        <p:nvSpPr>
          <p:cNvPr id="16" name="テキスト ボックス 15">
            <a:extLst>
              <a:ext uri="{FF2B5EF4-FFF2-40B4-BE49-F238E27FC236}">
                <a16:creationId xmlns:a16="http://schemas.microsoft.com/office/drawing/2014/main" id="{F7868589-FBE4-D74A-B7E1-0D3852BE3B98}"/>
              </a:ext>
            </a:extLst>
          </p:cNvPr>
          <p:cNvSpPr txBox="1"/>
          <p:nvPr/>
        </p:nvSpPr>
        <p:spPr>
          <a:xfrm>
            <a:off x="2313296" y="880281"/>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3E88C3AC-8476-DA45-9211-C282AE9D5311}"/>
              </a:ext>
            </a:extLst>
          </p:cNvPr>
          <p:cNvSpPr txBox="1"/>
          <p:nvPr/>
        </p:nvSpPr>
        <p:spPr>
          <a:xfrm>
            <a:off x="5841701" y="925929"/>
            <a:ext cx="2178160" cy="430887"/>
          </a:xfrm>
          <a:prstGeom prst="rect">
            <a:avLst/>
          </a:prstGeom>
          <a:noFill/>
          <a:ln>
            <a:solidFill>
              <a:schemeClr val="accent1"/>
            </a:solidFill>
          </a:ln>
        </p:spPr>
        <p:txBody>
          <a:bodyPr wrap="none" rtlCol="0">
            <a:spAutoFit/>
          </a:bodyPr>
          <a:lstStyle/>
          <a:p>
            <a:r>
              <a:rPr kumimoji="1" lang="en-US" altLang="ja-JP" sz="2200" dirty="0"/>
              <a:t>Energy spectrum </a:t>
            </a:r>
            <a:endParaRPr kumimoji="1" lang="ja-JP" altLang="en-US" sz="2200"/>
          </a:p>
        </p:txBody>
      </p:sp>
    </p:spTree>
    <p:extLst>
      <p:ext uri="{BB962C8B-B14F-4D97-AF65-F5344CB8AC3E}">
        <p14:creationId xmlns:p14="http://schemas.microsoft.com/office/powerpoint/2010/main" val="595693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正方形/長方形 29">
            <a:extLst>
              <a:ext uri="{FF2B5EF4-FFF2-40B4-BE49-F238E27FC236}">
                <a16:creationId xmlns:a16="http://schemas.microsoft.com/office/drawing/2014/main" id="{8287F53A-0A91-2344-BE82-8BC1D7F52D69}"/>
              </a:ext>
            </a:extLst>
          </p:cNvPr>
          <p:cNvSpPr/>
          <p:nvPr/>
        </p:nvSpPr>
        <p:spPr>
          <a:xfrm>
            <a:off x="5326626" y="5791914"/>
            <a:ext cx="3975191" cy="1061829"/>
          </a:xfrm>
          <a:prstGeom prst="rect">
            <a:avLst/>
          </a:prstGeom>
        </p:spPr>
        <p:txBody>
          <a:bodyPr wrap="none">
            <a:spAutoFit/>
          </a:bodyPr>
          <a:lstStyle/>
          <a:p>
            <a:r>
              <a:rPr lang="en-US" altLang="ja-JP" dirty="0"/>
              <a:t>※ </a:t>
            </a:r>
            <a:r>
              <a:rPr lang="en-US" altLang="ja-JP" sz="1500" dirty="0"/>
              <a:t>consistent with previous results </a:t>
            </a:r>
          </a:p>
          <a:p>
            <a:r>
              <a:rPr lang="en-US" altLang="ja-JP" sz="1500" dirty="0"/>
              <a:t>VERITAS: </a:t>
            </a:r>
            <a:r>
              <a:rPr lang="en-US" altLang="ja-JP" sz="1500" dirty="0">
                <a:latin typeface="Symbol" charset="2"/>
                <a:cs typeface="Symbol" charset="2"/>
              </a:rPr>
              <a:t>s</a:t>
            </a:r>
            <a:r>
              <a:rPr lang="en-US" altLang="ja-JP" sz="1500" baseline="-25000" dirty="0"/>
              <a:t>1</a:t>
            </a:r>
            <a:r>
              <a:rPr lang="en-US" altLang="ja-JP" sz="1500" dirty="0"/>
              <a:t> =  0.27</a:t>
            </a:r>
            <a:r>
              <a:rPr lang="en-US" altLang="ja-JP" sz="1500" dirty="0">
                <a:solidFill>
                  <a:srgbClr val="000000"/>
                </a:solidFill>
                <a:latin typeface="Arial" panose="020B0604020202020204" pitchFamily="34" charset="0"/>
                <a:cs typeface="Arial" panose="020B0604020202020204" pitchFamily="34" charset="0"/>
                <a:sym typeface="Symbol" pitchFamily="2" charset="2"/>
              </a:rPr>
              <a:t></a:t>
            </a:r>
            <a:r>
              <a:rPr lang="en-US" altLang="ja-JP" sz="1500" dirty="0"/>
              <a:t>±0.05</a:t>
            </a:r>
            <a:r>
              <a:rPr lang="en-US" altLang="ja-JP" sz="1500" dirty="0">
                <a:solidFill>
                  <a:srgbClr val="000000"/>
                </a:solidFill>
                <a:latin typeface="Arial" panose="020B0604020202020204" pitchFamily="34" charset="0"/>
                <a:cs typeface="Arial" panose="020B0604020202020204" pitchFamily="34" charset="0"/>
                <a:sym typeface="Symbol" pitchFamily="2" charset="2"/>
              </a:rPr>
              <a:t>, </a:t>
            </a:r>
            <a:r>
              <a:rPr lang="en-US" altLang="ja-JP" sz="1500" dirty="0">
                <a:latin typeface="Symbol" charset="2"/>
                <a:cs typeface="Symbol" charset="2"/>
              </a:rPr>
              <a:t>s</a:t>
            </a:r>
            <a:r>
              <a:rPr lang="en-US" altLang="ja-JP" sz="1500" baseline="-25000" dirty="0"/>
              <a:t>2</a:t>
            </a:r>
            <a:r>
              <a:rPr lang="en-US" altLang="ja-JP" sz="1500" dirty="0"/>
              <a:t> =  0.18</a:t>
            </a:r>
            <a:r>
              <a:rPr lang="en-US" altLang="ja-JP" sz="1500" dirty="0">
                <a:solidFill>
                  <a:srgbClr val="000000"/>
                </a:solidFill>
                <a:latin typeface="Arial" panose="020B0604020202020204" pitchFamily="34" charset="0"/>
                <a:cs typeface="Arial" panose="020B0604020202020204" pitchFamily="34" charset="0"/>
                <a:sym typeface="Symbol" pitchFamily="2" charset="2"/>
              </a:rPr>
              <a:t></a:t>
            </a:r>
            <a:r>
              <a:rPr lang="en-US" altLang="ja-JP" sz="1500" dirty="0"/>
              <a:t>±0.03</a:t>
            </a:r>
            <a:r>
              <a:rPr lang="en-US" altLang="ja-JP" sz="1500" dirty="0">
                <a:solidFill>
                  <a:srgbClr val="000000"/>
                </a:solidFill>
                <a:latin typeface="Arial" panose="020B0604020202020204" pitchFamily="34" charset="0"/>
                <a:cs typeface="Arial" panose="020B0604020202020204" pitchFamily="34" charset="0"/>
                <a:sym typeface="Symbol" pitchFamily="2" charset="2"/>
              </a:rPr>
              <a:t></a:t>
            </a:r>
          </a:p>
          <a:p>
            <a:r>
              <a:rPr lang="en-US" altLang="ja-JP" sz="1500" dirty="0"/>
              <a:t>Fermi:</a:t>
            </a:r>
            <a:r>
              <a:rPr lang="en-US" altLang="ja-JP" sz="1500" dirty="0">
                <a:solidFill>
                  <a:srgbClr val="000000"/>
                </a:solidFill>
                <a:latin typeface="Arial" panose="020B0604020202020204" pitchFamily="34" charset="0"/>
                <a:cs typeface="Arial" panose="020B0604020202020204" pitchFamily="34" charset="0"/>
                <a:sym typeface="Symbol" pitchFamily="2" charset="2"/>
              </a:rPr>
              <a:t> </a:t>
            </a:r>
            <a:r>
              <a:rPr lang="en-US" altLang="ja-JP" sz="1500" dirty="0"/>
              <a:t>0.25</a:t>
            </a:r>
            <a:r>
              <a:rPr lang="en-US" altLang="ja-JP" sz="1500" dirty="0">
                <a:solidFill>
                  <a:srgbClr val="000000"/>
                </a:solidFill>
                <a:latin typeface="Arial" panose="020B0604020202020204" pitchFamily="34" charset="0"/>
                <a:cs typeface="Arial" panose="020B0604020202020204" pitchFamily="34" charset="0"/>
                <a:sym typeface="Symbol" pitchFamily="2" charset="2"/>
              </a:rPr>
              <a:t>-radius disk</a:t>
            </a:r>
          </a:p>
          <a:p>
            <a:r>
              <a:rPr lang="en-US" altLang="ja-JP" sz="1500" dirty="0">
                <a:solidFill>
                  <a:srgbClr val="000000"/>
                </a:solidFill>
                <a:latin typeface="Arial" panose="020B0604020202020204" pitchFamily="34" charset="0"/>
                <a:cs typeface="Arial" panose="020B0604020202020204" pitchFamily="34" charset="0"/>
                <a:sym typeface="Symbol" pitchFamily="2" charset="2"/>
              </a:rPr>
              <a:t>HAWC: &lt;0.23 (90% C.L.)</a:t>
            </a:r>
          </a:p>
        </p:txBody>
      </p:sp>
      <p:sp>
        <p:nvSpPr>
          <p:cNvPr id="5" name="正方形/長方形 4"/>
          <p:cNvSpPr/>
          <p:nvPr/>
        </p:nvSpPr>
        <p:spPr>
          <a:xfrm>
            <a:off x="607018" y="968783"/>
            <a:ext cx="3118316" cy="338554"/>
          </a:xfrm>
          <a:prstGeom prst="rect">
            <a:avLst/>
          </a:prstGeom>
          <a:ln w="25400">
            <a:solidFill>
              <a:schemeClr val="tx1"/>
            </a:solidFill>
          </a:ln>
        </p:spPr>
        <p:txBody>
          <a:bodyPr wrap="square" tIns="0" bIns="0">
            <a:spAutoFit/>
          </a:bodyPr>
          <a:lstStyle/>
          <a:p>
            <a:r>
              <a:rPr lang="en-US" altLang="ja-JP" sz="2200" dirty="0"/>
              <a:t>Significance map &gt; 10 TeV </a:t>
            </a:r>
            <a:endParaRPr lang="ja-JP" altLang="en-US" sz="2200" dirty="0"/>
          </a:p>
        </p:txBody>
      </p:sp>
      <p:sp>
        <p:nvSpPr>
          <p:cNvPr id="2" name="スライド番号プレースホルダー 1"/>
          <p:cNvSpPr>
            <a:spLocks noGrp="1"/>
          </p:cNvSpPr>
          <p:nvPr>
            <p:ph type="sldNum" sz="quarter" idx="12"/>
          </p:nvPr>
        </p:nvSpPr>
        <p:spPr>
          <a:xfrm>
            <a:off x="6637722" y="6458571"/>
            <a:ext cx="2133600" cy="365125"/>
          </a:xfrm>
        </p:spPr>
        <p:txBody>
          <a:bodyPr/>
          <a:lstStyle/>
          <a:p>
            <a:fld id="{6CF7F643-DE0F-324F-AACE-F41B7872FB7C}" type="slidenum">
              <a:rPr kumimoji="1" lang="ja-JP" altLang="en-US" smtClean="0"/>
              <a:t>9</a:t>
            </a:fld>
            <a:endParaRPr kumimoji="1" lang="ja-JP" altLang="en-US" dirty="0"/>
          </a:p>
        </p:txBody>
      </p:sp>
      <p:pic>
        <p:nvPicPr>
          <p:cNvPr id="28" name="図 27" descr="グラフィカル ユーザー インターフェイス&#10;&#10;低い精度で自動的に生成された説明">
            <a:extLst>
              <a:ext uri="{FF2B5EF4-FFF2-40B4-BE49-F238E27FC236}">
                <a16:creationId xmlns:a16="http://schemas.microsoft.com/office/drawing/2014/main" id="{65DA6F21-D2CF-4D4A-9C03-E32277BF6200}"/>
              </a:ext>
            </a:extLst>
          </p:cNvPr>
          <p:cNvPicPr>
            <a:picLocks noChangeAspect="1"/>
          </p:cNvPicPr>
          <p:nvPr/>
        </p:nvPicPr>
        <p:blipFill>
          <a:blip r:embed="rId2"/>
          <a:stretch>
            <a:fillRect/>
          </a:stretch>
        </p:blipFill>
        <p:spPr>
          <a:xfrm>
            <a:off x="13252" y="1328779"/>
            <a:ext cx="4489258" cy="3819219"/>
          </a:xfrm>
          <a:prstGeom prst="rect">
            <a:avLst/>
          </a:prstGeom>
        </p:spPr>
      </p:pic>
      <p:pic>
        <p:nvPicPr>
          <p:cNvPr id="29" name="図 28" descr="グラフ&#10;&#10;自動的に生成された説明">
            <a:extLst>
              <a:ext uri="{FF2B5EF4-FFF2-40B4-BE49-F238E27FC236}">
                <a16:creationId xmlns:a16="http://schemas.microsoft.com/office/drawing/2014/main" id="{ABE1BE27-E94A-B04F-9778-AE4D804F17A1}"/>
              </a:ext>
            </a:extLst>
          </p:cNvPr>
          <p:cNvPicPr>
            <a:picLocks noChangeAspect="1"/>
          </p:cNvPicPr>
          <p:nvPr/>
        </p:nvPicPr>
        <p:blipFill>
          <a:blip r:embed="rId3"/>
          <a:stretch>
            <a:fillRect/>
          </a:stretch>
        </p:blipFill>
        <p:spPr>
          <a:xfrm>
            <a:off x="4502510" y="1163803"/>
            <a:ext cx="4572001" cy="3185200"/>
          </a:xfrm>
          <a:prstGeom prst="rect">
            <a:avLst/>
          </a:prstGeom>
        </p:spPr>
      </p:pic>
      <p:sp>
        <p:nvSpPr>
          <p:cNvPr id="31" name="テキスト ボックス 30">
            <a:extLst>
              <a:ext uri="{FF2B5EF4-FFF2-40B4-BE49-F238E27FC236}">
                <a16:creationId xmlns:a16="http://schemas.microsoft.com/office/drawing/2014/main" id="{202602C1-0509-BC49-B643-13C9974EF51B}"/>
              </a:ext>
            </a:extLst>
          </p:cNvPr>
          <p:cNvSpPr txBox="1"/>
          <p:nvPr/>
        </p:nvSpPr>
        <p:spPr>
          <a:xfrm>
            <a:off x="5160395" y="4434582"/>
            <a:ext cx="3571812" cy="1323439"/>
          </a:xfrm>
          <a:prstGeom prst="rect">
            <a:avLst/>
          </a:prstGeom>
          <a:noFill/>
        </p:spPr>
        <p:txBody>
          <a:bodyPr wrap="none" rtlCol="0">
            <a:spAutoFit/>
          </a:bodyPr>
          <a:lstStyle/>
          <a:p>
            <a:pPr marL="285750" indent="-285750">
              <a:buFont typeface="Wingdings" charset="2"/>
              <a:buChar char="Ø"/>
            </a:pPr>
            <a:r>
              <a:rPr lang="en-US" altLang="ja-JP" sz="1500" dirty="0"/>
              <a:t>Fitting with Gaussian:</a:t>
            </a:r>
          </a:p>
          <a:p>
            <a:endParaRPr lang="en-US" altLang="ja-JP" sz="1500" b="1" dirty="0">
              <a:cs typeface="Calibri"/>
            </a:endParaRPr>
          </a:p>
          <a:p>
            <a:pPr marL="285750" indent="-285750">
              <a:buFont typeface="Symbol" charset="0"/>
              <a:buChar char=" "/>
            </a:pPr>
            <a:r>
              <a:rPr lang="en-US" altLang="ja-JP" sz="1500" dirty="0" err="1">
                <a:latin typeface="Symbol" charset="2"/>
                <a:cs typeface="Symbol" charset="2"/>
              </a:rPr>
              <a:t>s</a:t>
            </a:r>
            <a:r>
              <a:rPr lang="en-US" altLang="ja-JP" sz="1500" baseline="-25000" dirty="0" err="1">
                <a:cs typeface="Calibri"/>
              </a:rPr>
              <a:t>PSF</a:t>
            </a:r>
            <a:r>
              <a:rPr lang="ja-JP" altLang="en-US" sz="1500" baseline="-25000">
                <a:cs typeface="Calibri"/>
              </a:rPr>
              <a:t> </a:t>
            </a:r>
            <a:r>
              <a:rPr lang="en-US" altLang="ja-JP" sz="1500" dirty="0"/>
              <a:t>=</a:t>
            </a:r>
            <a:r>
              <a:rPr lang="ja-JP" altLang="en-US" sz="1500"/>
              <a:t> </a:t>
            </a:r>
            <a:r>
              <a:rPr lang="en-US" altLang="ja-JP" sz="1500" dirty="0"/>
              <a:t>0.35</a:t>
            </a:r>
            <a:r>
              <a:rPr lang="en-US" altLang="ja-JP" sz="1500" dirty="0">
                <a:solidFill>
                  <a:srgbClr val="000000"/>
                </a:solidFill>
                <a:latin typeface="Arial" panose="020B0604020202020204" pitchFamily="34" charset="0"/>
                <a:cs typeface="Arial" panose="020B0604020202020204" pitchFamily="34" charset="0"/>
                <a:sym typeface="Symbol" pitchFamily="2" charset="2"/>
              </a:rPr>
              <a:t></a:t>
            </a:r>
            <a:r>
              <a:rPr lang="ja-JP" altLang="en-US" sz="1500" b="1">
                <a:cs typeface="Calibri"/>
              </a:rPr>
              <a:t> </a:t>
            </a:r>
            <a:r>
              <a:rPr lang="en-US" altLang="ja-JP" sz="1500" dirty="0">
                <a:cs typeface="Calibri"/>
              </a:rPr>
              <a:t>from MC simulation</a:t>
            </a:r>
          </a:p>
          <a:p>
            <a:pPr marL="285750" indent="-285750">
              <a:buFont typeface="Symbol" charset="0"/>
              <a:buChar char=" "/>
            </a:pPr>
            <a:r>
              <a:rPr lang="en-US" altLang="ja-JP" sz="1500" dirty="0" err="1">
                <a:latin typeface="Symbol" charset="2"/>
                <a:cs typeface="Symbol" charset="2"/>
              </a:rPr>
              <a:t>s</a:t>
            </a:r>
            <a:r>
              <a:rPr lang="en-US" altLang="ja-JP" sz="1500" baseline="-25000" dirty="0" err="1">
                <a:cs typeface="Calibri"/>
              </a:rPr>
              <a:t>EXT</a:t>
            </a:r>
            <a:r>
              <a:rPr lang="en-US" altLang="ja-JP" sz="1500" dirty="0">
                <a:cs typeface="Calibri"/>
              </a:rPr>
              <a:t>: source extension</a:t>
            </a:r>
            <a:endParaRPr lang="en-US" altLang="ja-JP" sz="1500" dirty="0">
              <a:latin typeface="Symbol" charset="2"/>
              <a:cs typeface="Symbol" charset="2"/>
            </a:endParaRPr>
          </a:p>
          <a:p>
            <a:pPr marL="285750" indent="-285750">
              <a:buFont typeface="Symbol" charset="0"/>
              <a:buChar char=" "/>
            </a:pPr>
            <a:r>
              <a:rPr lang="en-US" altLang="ja-JP" sz="2000" dirty="0">
                <a:latin typeface="Symbol" charset="2"/>
                <a:cs typeface="Symbol" charset="2"/>
              </a:rPr>
              <a:t>➡︎</a:t>
            </a:r>
            <a:r>
              <a:rPr lang="ja-JP" altLang="en-US" sz="2000">
                <a:latin typeface="Symbol" charset="2"/>
                <a:cs typeface="Symbol" charset="2"/>
              </a:rPr>
              <a:t> </a:t>
            </a:r>
            <a:r>
              <a:rPr kumimoji="1" lang="en-US" altLang="ja-JP" sz="2000" b="1" dirty="0" err="1">
                <a:latin typeface="Symbol" charset="2"/>
                <a:cs typeface="Symbol" charset="2"/>
              </a:rPr>
              <a:t>s</a:t>
            </a:r>
            <a:r>
              <a:rPr kumimoji="1" lang="en-US" altLang="ja-JP" sz="2000" b="1" baseline="-25000" dirty="0" err="1"/>
              <a:t>EXT</a:t>
            </a:r>
            <a:r>
              <a:rPr kumimoji="1" lang="en-US" altLang="ja-JP" sz="2000" b="1" dirty="0"/>
              <a:t> = 0.24</a:t>
            </a:r>
            <a:r>
              <a:rPr lang="en-US" altLang="ja-JP" sz="2000" dirty="0">
                <a:solidFill>
                  <a:srgbClr val="000000"/>
                </a:solidFill>
                <a:latin typeface="Arial" panose="020B0604020202020204" pitchFamily="34" charset="0"/>
                <a:cs typeface="Arial" panose="020B0604020202020204" pitchFamily="34" charset="0"/>
                <a:sym typeface="Symbol" pitchFamily="2" charset="2"/>
              </a:rPr>
              <a:t>±</a:t>
            </a:r>
            <a:r>
              <a:rPr lang="en-US" altLang="ja-JP" sz="2000" b="1" dirty="0"/>
              <a:t>0.10</a:t>
            </a:r>
            <a:r>
              <a:rPr lang="en-US" altLang="ja-JP" sz="2000" dirty="0">
                <a:solidFill>
                  <a:srgbClr val="000000"/>
                </a:solidFill>
                <a:latin typeface="Arial" panose="020B0604020202020204" pitchFamily="34" charset="0"/>
                <a:cs typeface="Arial" panose="020B0604020202020204" pitchFamily="34" charset="0"/>
                <a:sym typeface="Symbol" pitchFamily="2" charset="2"/>
              </a:rPr>
              <a:t></a:t>
            </a:r>
            <a:r>
              <a:rPr lang="ja-JP" altLang="en-US" sz="2000"/>
              <a:t>　　　　</a:t>
            </a:r>
            <a:r>
              <a:rPr lang="en-US" altLang="ja-JP" sz="2000" dirty="0"/>
              <a:t> </a:t>
            </a:r>
            <a:endParaRPr kumimoji="1" lang="ja-JP" altLang="en-US" sz="2000" dirty="0"/>
          </a:p>
        </p:txBody>
      </p:sp>
      <p:pic>
        <p:nvPicPr>
          <p:cNvPr id="32" name="図 31" descr="A_exp_left(-_dfr.pdf">
            <a:extLst>
              <a:ext uri="{FF2B5EF4-FFF2-40B4-BE49-F238E27FC236}">
                <a16:creationId xmlns:a16="http://schemas.microsoft.com/office/drawing/2014/main" id="{10C9C5C9-D230-2940-B1AA-6629F0B496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2501" y="4453894"/>
            <a:ext cx="1528821" cy="324514"/>
          </a:xfrm>
          <a:prstGeom prst="rect">
            <a:avLst/>
          </a:prstGeom>
        </p:spPr>
      </p:pic>
      <p:sp>
        <p:nvSpPr>
          <p:cNvPr id="33" name="テキスト ボックス 32">
            <a:extLst>
              <a:ext uri="{FF2B5EF4-FFF2-40B4-BE49-F238E27FC236}">
                <a16:creationId xmlns:a16="http://schemas.microsoft.com/office/drawing/2014/main" id="{3165BA7B-4ECE-5345-B1E3-E5BAAA27108C}"/>
              </a:ext>
            </a:extLst>
          </p:cNvPr>
          <p:cNvSpPr txBox="1"/>
          <p:nvPr/>
        </p:nvSpPr>
        <p:spPr>
          <a:xfrm>
            <a:off x="-12044" y="5306514"/>
            <a:ext cx="5026767" cy="1738938"/>
          </a:xfrm>
          <a:prstGeom prst="rect">
            <a:avLst/>
          </a:prstGeom>
          <a:noFill/>
        </p:spPr>
        <p:txBody>
          <a:bodyPr wrap="square" rtlCol="0">
            <a:spAutoFit/>
          </a:bodyPr>
          <a:lstStyle/>
          <a:p>
            <a:pPr marL="285750" indent="-285750">
              <a:buFont typeface="Wingdings" pitchFamily="2" charset="2"/>
              <a:buChar char="Ø"/>
            </a:pPr>
            <a:r>
              <a:rPr lang="en-US" altLang="ja-JP" sz="1500" dirty="0"/>
              <a:t>Tibet source position: </a:t>
            </a:r>
            <a:r>
              <a:rPr lang="en-US" altLang="ja-JP" sz="1600" dirty="0"/>
              <a:t>R.A. = 336.82</a:t>
            </a:r>
            <a:r>
              <a:rPr lang="en-US" altLang="ja-JP" sz="1600" dirty="0">
                <a:solidFill>
                  <a:srgbClr val="000000"/>
                </a:solidFill>
                <a:latin typeface="Arial" panose="020B0604020202020204" pitchFamily="34" charset="0"/>
                <a:cs typeface="Arial" panose="020B0604020202020204" pitchFamily="34" charset="0"/>
                <a:sym typeface="Symbol" pitchFamily="2" charset="2"/>
              </a:rPr>
              <a:t></a:t>
            </a:r>
            <a:r>
              <a:rPr lang="en-US" altLang="ja-JP" sz="1600" dirty="0"/>
              <a:t>±0.16</a:t>
            </a:r>
            <a:r>
              <a:rPr lang="en-US" altLang="ja-JP" sz="1600" dirty="0">
                <a:solidFill>
                  <a:srgbClr val="000000"/>
                </a:solidFill>
                <a:latin typeface="Arial" panose="020B0604020202020204" pitchFamily="34" charset="0"/>
                <a:cs typeface="Arial" panose="020B0604020202020204" pitchFamily="34" charset="0"/>
                <a:sym typeface="Symbol" pitchFamily="2" charset="2"/>
              </a:rPr>
              <a:t></a:t>
            </a:r>
            <a:r>
              <a:rPr lang="en-US" altLang="ja-JP" sz="1600" dirty="0"/>
              <a:t> </a:t>
            </a:r>
          </a:p>
          <a:p>
            <a:r>
              <a:rPr lang="en-US" altLang="ja-JP" sz="1600" dirty="0"/>
              <a:t>                                           Dec =  60.85</a:t>
            </a:r>
            <a:r>
              <a:rPr lang="en-US" altLang="ja-JP" sz="1600" dirty="0">
                <a:solidFill>
                  <a:srgbClr val="000000"/>
                </a:solidFill>
                <a:latin typeface="Arial" panose="020B0604020202020204" pitchFamily="34" charset="0"/>
                <a:cs typeface="Arial" panose="020B0604020202020204" pitchFamily="34" charset="0"/>
                <a:sym typeface="Symbol" pitchFamily="2" charset="2"/>
              </a:rPr>
              <a:t></a:t>
            </a:r>
            <a:r>
              <a:rPr lang="en-US" altLang="ja-JP" sz="1600" dirty="0"/>
              <a:t>±0.10</a:t>
            </a:r>
            <a:r>
              <a:rPr lang="en-US" altLang="ja-JP" sz="1600" dirty="0">
                <a:solidFill>
                  <a:srgbClr val="000000"/>
                </a:solidFill>
                <a:latin typeface="Arial" panose="020B0604020202020204" pitchFamily="34" charset="0"/>
                <a:cs typeface="Arial" panose="020B0604020202020204" pitchFamily="34" charset="0"/>
                <a:sym typeface="Symbol" pitchFamily="2" charset="2"/>
              </a:rPr>
              <a:t></a:t>
            </a:r>
          </a:p>
          <a:p>
            <a:pPr lvl="1"/>
            <a:endParaRPr lang="en-US" altLang="ja-JP" sz="1500" dirty="0"/>
          </a:p>
          <a:p>
            <a:pPr lvl="1"/>
            <a:r>
              <a:rPr lang="ja-JP" altLang="en-US" sz="1500"/>
              <a:t>●</a:t>
            </a:r>
            <a:r>
              <a:rPr lang="en-US" altLang="ja-JP" sz="1500" dirty="0"/>
              <a:t>coincident with the molecular cloud location</a:t>
            </a:r>
          </a:p>
          <a:p>
            <a:pPr lvl="1"/>
            <a:r>
              <a:rPr lang="ja-JP" altLang="en-US" sz="1500"/>
              <a:t>●</a:t>
            </a:r>
            <a:r>
              <a:rPr lang="en-US" altLang="ja-JP" sz="1500" dirty="0"/>
              <a:t>distant from PSR J2229+6114 by 0.44</a:t>
            </a:r>
            <a:r>
              <a:rPr lang="en-US" altLang="ja-JP" sz="1500" dirty="0">
                <a:solidFill>
                  <a:srgbClr val="000000"/>
                </a:solidFill>
                <a:latin typeface="Arial" panose="020B0604020202020204" pitchFamily="34" charset="0"/>
                <a:cs typeface="Arial" panose="020B0604020202020204" pitchFamily="34" charset="0"/>
                <a:sym typeface="Symbol" pitchFamily="2" charset="2"/>
              </a:rPr>
              <a:t></a:t>
            </a:r>
          </a:p>
          <a:p>
            <a:pPr lvl="1"/>
            <a:r>
              <a:rPr lang="en-US" altLang="ja-JP" sz="1500" dirty="0">
                <a:solidFill>
                  <a:srgbClr val="000000"/>
                </a:solidFill>
                <a:latin typeface="Arial" panose="020B0604020202020204" pitchFamily="34" charset="0"/>
                <a:cs typeface="Arial" panose="020B0604020202020204" pitchFamily="34" charset="0"/>
                <a:sym typeface="Symbol" pitchFamily="2" charset="2"/>
              </a:rPr>
              <a:t>   at </a:t>
            </a:r>
            <a:r>
              <a:rPr lang="en-US" altLang="ja-JP" sz="1500" dirty="0"/>
              <a:t>3.1</a:t>
            </a:r>
            <a:r>
              <a:rPr lang="en-US" altLang="ja-JP" sz="1500" dirty="0">
                <a:latin typeface="Symbol" pitchFamily="2" charset="2"/>
              </a:rPr>
              <a:t>s </a:t>
            </a:r>
            <a:r>
              <a:rPr lang="en-US" altLang="ja-JP" sz="1500" dirty="0"/>
              <a:t>level (syst. pointing error taken into account)</a:t>
            </a:r>
          </a:p>
          <a:p>
            <a:endParaRPr lang="en-US" altLang="ja-JP" sz="1500" dirty="0"/>
          </a:p>
        </p:txBody>
      </p:sp>
      <p:sp>
        <p:nvSpPr>
          <p:cNvPr id="34" name="正方形/長方形 33">
            <a:extLst>
              <a:ext uri="{FF2B5EF4-FFF2-40B4-BE49-F238E27FC236}">
                <a16:creationId xmlns:a16="http://schemas.microsoft.com/office/drawing/2014/main" id="{6789B6B7-4A8F-1F42-B6DB-46940C17F4EA}"/>
              </a:ext>
            </a:extLst>
          </p:cNvPr>
          <p:cNvSpPr/>
          <p:nvPr/>
        </p:nvSpPr>
        <p:spPr>
          <a:xfrm>
            <a:off x="5160395" y="808452"/>
            <a:ext cx="3493264" cy="338554"/>
          </a:xfrm>
          <a:prstGeom prst="rect">
            <a:avLst/>
          </a:prstGeom>
          <a:ln w="25400">
            <a:solidFill>
              <a:schemeClr val="tx1"/>
            </a:solidFill>
          </a:ln>
        </p:spPr>
        <p:txBody>
          <a:bodyPr wrap="none" tIns="0" bIns="0">
            <a:spAutoFit/>
          </a:bodyPr>
          <a:lstStyle/>
          <a:p>
            <a:r>
              <a:rPr lang="en-US" altLang="ja-JP" sz="2200" dirty="0"/>
              <a:t>Angular distribution &gt; 10 </a:t>
            </a:r>
            <a:r>
              <a:rPr lang="en-US" altLang="ja-JP" sz="2200" dirty="0" err="1"/>
              <a:t>TeV</a:t>
            </a:r>
            <a:endParaRPr lang="ja-JP" altLang="en-US" sz="2200"/>
          </a:p>
        </p:txBody>
      </p:sp>
      <p:sp>
        <p:nvSpPr>
          <p:cNvPr id="35" name="テキスト ボックス 34">
            <a:extLst>
              <a:ext uri="{FF2B5EF4-FFF2-40B4-BE49-F238E27FC236}">
                <a16:creationId xmlns:a16="http://schemas.microsoft.com/office/drawing/2014/main" id="{5FBC92F2-687A-354A-B11A-7ECB6D43A78F}"/>
              </a:ext>
            </a:extLst>
          </p:cNvPr>
          <p:cNvSpPr txBox="1"/>
          <p:nvPr/>
        </p:nvSpPr>
        <p:spPr>
          <a:xfrm>
            <a:off x="3097570" y="-70707"/>
            <a:ext cx="6673713" cy="553998"/>
          </a:xfrm>
          <a:prstGeom prst="rect">
            <a:avLst/>
          </a:prstGeom>
          <a:noFill/>
        </p:spPr>
        <p:txBody>
          <a:bodyPr wrap="square" rtlCol="0">
            <a:spAutoFit/>
          </a:bodyPr>
          <a:lstStyle/>
          <a:p>
            <a:r>
              <a:rPr lang="en-US" altLang="ja-JP" sz="3000" u="sng" dirty="0">
                <a:latin typeface="Ariel"/>
                <a:cs typeface="Ariel"/>
              </a:rPr>
              <a:t>SNR </a:t>
            </a:r>
            <a:r>
              <a:rPr lang="mr-IN" altLang="ja-JP" sz="3000" u="sng" dirty="0">
                <a:latin typeface="Ariel"/>
                <a:cs typeface="Ariel"/>
              </a:rPr>
              <a:t>G106.3+2.7</a:t>
            </a:r>
          </a:p>
        </p:txBody>
      </p:sp>
      <p:sp>
        <p:nvSpPr>
          <p:cNvPr id="12" name="正方形/長方形 11">
            <a:extLst>
              <a:ext uri="{FF2B5EF4-FFF2-40B4-BE49-F238E27FC236}">
                <a16:creationId xmlns:a16="http://schemas.microsoft.com/office/drawing/2014/main" id="{00EED79E-5187-5C4F-BE4D-F5830ECC7B2A}"/>
              </a:ext>
            </a:extLst>
          </p:cNvPr>
          <p:cNvSpPr/>
          <p:nvPr/>
        </p:nvSpPr>
        <p:spPr>
          <a:xfrm>
            <a:off x="3180259" y="357406"/>
            <a:ext cx="8610600" cy="369332"/>
          </a:xfrm>
          <a:prstGeom prst="rect">
            <a:avLst/>
          </a:prstGeom>
        </p:spPr>
        <p:txBody>
          <a:bodyPr wrap="square">
            <a:spAutoFit/>
          </a:bodyPr>
          <a:lstStyle/>
          <a:p>
            <a:r>
              <a:rPr lang="en-US" altLang="ja-JP" b="1" i="1" dirty="0">
                <a:solidFill>
                  <a:schemeClr val="accent6"/>
                </a:solidFill>
              </a:rPr>
              <a:t>M. </a:t>
            </a:r>
            <a:r>
              <a:rPr lang="en-US" altLang="ja-JP" b="1" i="1" dirty="0" err="1">
                <a:solidFill>
                  <a:schemeClr val="accent6"/>
                </a:solidFill>
              </a:rPr>
              <a:t>Amenomori</a:t>
            </a:r>
            <a:r>
              <a:rPr lang="en-US" altLang="ja-JP" b="1" i="1" dirty="0">
                <a:solidFill>
                  <a:schemeClr val="accent6"/>
                </a:solidFill>
              </a:rPr>
              <a:t> et al., Nature Astronomy Letters, 5, 460 (2021) </a:t>
            </a:r>
            <a:endParaRPr lang="en-US" altLang="ja-JP" b="1" i="1" u="sng" dirty="0">
              <a:solidFill>
                <a:schemeClr val="accent6"/>
              </a:solidFill>
            </a:endParaRPr>
          </a:p>
        </p:txBody>
      </p:sp>
    </p:spTree>
    <p:extLst>
      <p:ext uri="{BB962C8B-B14F-4D97-AF65-F5344CB8AC3E}">
        <p14:creationId xmlns:p14="http://schemas.microsoft.com/office/powerpoint/2010/main" val="2976037526"/>
      </p:ext>
    </p:extLst>
  </p:cSld>
  <p:clrMapOvr>
    <a:masterClrMapping/>
  </p:clrMapOvr>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27747</TotalTime>
  <Words>4621</Words>
  <Application>Microsoft Macintosh PowerPoint</Application>
  <PresentationFormat>画面に合わせる (4:3)</PresentationFormat>
  <Paragraphs>672</Paragraphs>
  <Slides>52</Slides>
  <Notes>6</Notes>
  <HiddenSlides>0</HiddenSlides>
  <MMClips>0</MMClips>
  <ScaleCrop>false</ScaleCrop>
  <HeadingPairs>
    <vt:vector size="8" baseType="variant">
      <vt:variant>
        <vt:lpstr>使用されているフォント</vt:lpstr>
      </vt:variant>
      <vt:variant>
        <vt:i4>17</vt:i4>
      </vt:variant>
      <vt:variant>
        <vt:lpstr>テーマ</vt:lpstr>
      </vt:variant>
      <vt:variant>
        <vt:i4>1</vt:i4>
      </vt:variant>
      <vt:variant>
        <vt:lpstr>埋め込まれた OLE サーバー</vt:lpstr>
      </vt:variant>
      <vt:variant>
        <vt:i4>1</vt:i4>
      </vt:variant>
      <vt:variant>
        <vt:lpstr>スライド タイトル</vt:lpstr>
      </vt:variant>
      <vt:variant>
        <vt:i4>52</vt:i4>
      </vt:variant>
    </vt:vector>
  </HeadingPairs>
  <TitlesOfParts>
    <vt:vector size="71" baseType="lpstr">
      <vt:lpstr>Arial Unicode MS</vt:lpstr>
      <vt:lpstr>Ariel</vt:lpstr>
      <vt:lpstr>CMR10</vt:lpstr>
      <vt:lpstr>Hiragino Kaku Gothic Pro W3</vt:lpstr>
      <vt:lpstr>Hiragino Kaku Gothic Pro W6</vt:lpstr>
      <vt:lpstr>Hiragino Kaku Gothic Std W8</vt:lpstr>
      <vt:lpstr>Hiragino Sans W3</vt:lpstr>
      <vt:lpstr>ＭＳ Ｐゴシック</vt:lpstr>
      <vt:lpstr>USALight</vt:lpstr>
      <vt:lpstr>Arial</vt:lpstr>
      <vt:lpstr>Calibri</vt:lpstr>
      <vt:lpstr>Cambria Math</vt:lpstr>
      <vt:lpstr>Helvetica</vt:lpstr>
      <vt:lpstr>Symbol</vt:lpstr>
      <vt:lpstr>Times</vt:lpstr>
      <vt:lpstr>Times New Roman</vt:lpstr>
      <vt:lpstr>Wingdings</vt:lpstr>
      <vt:lpstr>ホワイト</vt:lpstr>
      <vt:lpstr>Photo Editor ｲﾒｰｼﾞ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Event Distribution </vt:lpstr>
      <vt:lpstr>PowerPoint プレゼンテーション</vt:lpstr>
      <vt:lpstr>PowerPoint プレゼンテーション</vt:lpstr>
      <vt:lpstr>PowerPoint プレゼンテーション</vt:lpstr>
      <vt:lpstr>Energy Spectrum</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ICRR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SAKO Takashi</dc:creator>
  <cp:lastModifiedBy>佐古　崇志</cp:lastModifiedBy>
  <cp:revision>458</cp:revision>
  <cp:lastPrinted>2019-07-08T00:40:43Z</cp:lastPrinted>
  <dcterms:created xsi:type="dcterms:W3CDTF">2019-07-01T14:02:44Z</dcterms:created>
  <dcterms:modified xsi:type="dcterms:W3CDTF">2021-11-05T04:57:19Z</dcterms:modified>
</cp:coreProperties>
</file>