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462" r:id="rId3"/>
    <p:sldId id="463" r:id="rId4"/>
    <p:sldId id="464" r:id="rId5"/>
    <p:sldId id="370" r:id="rId6"/>
    <p:sldId id="474" r:id="rId7"/>
    <p:sldId id="465" r:id="rId8"/>
    <p:sldId id="472" r:id="rId9"/>
    <p:sldId id="468" r:id="rId10"/>
    <p:sldId id="469" r:id="rId11"/>
    <p:sldId id="466" r:id="rId12"/>
    <p:sldId id="471" r:id="rId13"/>
    <p:sldId id="467" r:id="rId14"/>
    <p:sldId id="473" r:id="rId15"/>
    <p:sldId id="470" r:id="rId16"/>
    <p:sldId id="271" r:id="rId17"/>
    <p:sldId id="272" r:id="rId18"/>
    <p:sldId id="304" r:id="rId19"/>
    <p:sldId id="303" r:id="rId20"/>
    <p:sldId id="32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E13"/>
    <a:srgbClr val="2D9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9" autoAdjust="0"/>
    <p:restoredTop sz="94660"/>
  </p:normalViewPr>
  <p:slideViewPr>
    <p:cSldViewPr snapToGrid="0">
      <p:cViewPr>
        <p:scale>
          <a:sx n="87" d="100"/>
          <a:sy n="87" d="100"/>
        </p:scale>
        <p:origin x="66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8" d="100"/>
          <a:sy n="138" d="100"/>
        </p:scale>
        <p:origin x="21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esktop\ice\2022_01_29\glass%20activiti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Sheet2!$D$10:$D$13</c:f>
              <c:strCache>
                <c:ptCount val="4"/>
                <c:pt idx="0">
                  <c:v>K</c:v>
                </c:pt>
                <c:pt idx="1">
                  <c:v>U238</c:v>
                </c:pt>
                <c:pt idx="2">
                  <c:v>U235</c:v>
                </c:pt>
                <c:pt idx="3">
                  <c:v>Th</c:v>
                </c:pt>
              </c:strCache>
            </c:strRef>
          </c:cat>
          <c:val>
            <c:numRef>
              <c:f>Sheet2!$E$10:$E$13</c:f>
              <c:numCache>
                <c:formatCode>General</c:formatCode>
                <c:ptCount val="4"/>
                <c:pt idx="0">
                  <c:v>2.5499999999999998</c:v>
                </c:pt>
                <c:pt idx="1">
                  <c:v>0.17499999999999999</c:v>
                </c:pt>
                <c:pt idx="2">
                  <c:v>0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A-48F1-A595-CFC013852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756936"/>
        <c:axId val="319754640"/>
      </c:barChart>
      <c:catAx>
        <c:axId val="31975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9754640"/>
        <c:crosses val="autoZero"/>
        <c:auto val="1"/>
        <c:lblAlgn val="ctr"/>
        <c:lblOffset val="100"/>
        <c:noMultiLvlLbl val="0"/>
      </c:catAx>
      <c:valAx>
        <c:axId val="31975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9756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95957-C767-42B9-B86B-488441E4E49D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29D11-C3F9-40B3-A571-C310BA255C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39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D5689-11DB-4E1A-B57C-367667AC1D60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94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BE80-3FCE-454F-8C59-94C7B21647F1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80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1D63-724C-407E-AF3B-162A1919211D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4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25740" cy="998220"/>
          </a:xfrm>
        </p:spPr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" y="1170304"/>
            <a:ext cx="8827770" cy="5551171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p"/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16F-4834-497A-AB70-D0189495D3F4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61810" y="0"/>
            <a:ext cx="2129790" cy="867409"/>
          </a:xfrm>
        </p:spPr>
        <p:txBody>
          <a:bodyPr/>
          <a:lstStyle>
            <a:lvl1pPr>
              <a:defRPr sz="6600" b="1"/>
            </a:lvl1pPr>
          </a:lstStyle>
          <a:p>
            <a:fld id="{050489A7-ED6B-419F-84C8-2A1EEF643DF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051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0FD0-F4A4-4F37-9F5F-41DAF076C18F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07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08B0-9C49-49C8-B286-E0A12F115BE4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29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85C1-D043-4B12-9871-55FB3B0092DB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26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24E7-9624-4F5D-8440-49C23BC6A428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68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53FBE-E18D-415E-9CF8-D399239CBDA1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04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3FCF-7E6A-4786-8706-A46C298FA230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27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C44C-00FE-4850-8F0B-AE8B4FCA9E0B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98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B81D6-545D-4E3C-8288-1AD834DA4E3B}" type="datetime1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489A7-ED6B-419F-84C8-2A1EEF643D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73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E285B-31CA-4242-AEB1-05ED0EE0E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997451"/>
            <a:ext cx="9144000" cy="1860550"/>
          </a:xfrm>
          <a:solidFill>
            <a:schemeClr val="bg2">
              <a:lumMod val="5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ja-JP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 of the optical modules </a:t>
            </a:r>
            <a:br>
              <a:rPr lang="en-US" altLang="ja-JP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IceCube-Gen2 </a:t>
            </a:r>
            <a:br>
              <a:rPr kumimoji="1" lang="en-US" altLang="ja-JP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Nobuhiro</a:t>
            </a:r>
            <a:r>
              <a:rPr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Shimizu (Chiba University)</a:t>
            </a:r>
            <a:br>
              <a:rPr kumimoji="1"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Shingakujutsu</a:t>
            </a:r>
            <a:r>
              <a:rPr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workshop A03 </a:t>
            </a:r>
            <a:r>
              <a:rPr kumimoji="1"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March 7th</a:t>
            </a:r>
            <a:endParaRPr kumimoji="1" lang="ja-JP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5ED8B4-88EE-49DF-83E5-A064DA0A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768D00-DD31-4C51-B6CB-F2B19438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974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BCC119-22B2-478E-A151-96B4C87DE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894" y="3616625"/>
            <a:ext cx="1306711" cy="12443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D1F3208-557E-41A8-B327-017AB8FC3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105" y="3616625"/>
            <a:ext cx="1078394" cy="124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81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F702F047-213F-48C3-9A62-0DD14733E4A9}"/>
              </a:ext>
            </a:extLst>
          </p:cNvPr>
          <p:cNvSpPr/>
          <p:nvPr/>
        </p:nvSpPr>
        <p:spPr>
          <a:xfrm>
            <a:off x="4524348" y="1624800"/>
            <a:ext cx="714833" cy="942342"/>
          </a:xfrm>
          <a:prstGeom prst="rect">
            <a:avLst/>
          </a:prstGeom>
          <a:solidFill>
            <a:srgbClr val="B00E1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146575F-B35E-4057-8C6E-EAF063F196CE}"/>
              </a:ext>
            </a:extLst>
          </p:cNvPr>
          <p:cNvSpPr/>
          <p:nvPr/>
        </p:nvSpPr>
        <p:spPr>
          <a:xfrm>
            <a:off x="483739" y="1393544"/>
            <a:ext cx="3289300" cy="12838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DC6FF10-AEF8-42BC-AB32-61C5911A1024}"/>
              </a:ext>
            </a:extLst>
          </p:cNvPr>
          <p:cNvSpPr/>
          <p:nvPr/>
        </p:nvSpPr>
        <p:spPr>
          <a:xfrm>
            <a:off x="355600" y="1253846"/>
            <a:ext cx="3289300" cy="12838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03EDE2E-FA19-4CAF-8C2F-EA460157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Readout of signals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BAFD0CD3-1CB5-4B61-B997-CDD11CC06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2894182"/>
            <a:ext cx="3877469" cy="145593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7D1CA4-C7DA-426F-AAD2-79E98F00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3388B29-C79B-4A33-BE52-C875C14029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149" y="4103640"/>
            <a:ext cx="3344777" cy="1127178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D2CB3C6-9E8F-4C7D-9CB2-627411253F32}"/>
              </a:ext>
            </a:extLst>
          </p:cNvPr>
          <p:cNvGrpSpPr/>
          <p:nvPr/>
        </p:nvGrpSpPr>
        <p:grpSpPr>
          <a:xfrm>
            <a:off x="406400" y="1447117"/>
            <a:ext cx="3120766" cy="888769"/>
            <a:chOff x="292100" y="3095221"/>
            <a:chExt cx="3120766" cy="888769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EE48F88-3BD8-4663-8AB4-1920A135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100" y="3095221"/>
              <a:ext cx="1721989" cy="888769"/>
            </a:xfrm>
            <a:prstGeom prst="rect">
              <a:avLst/>
            </a:prstGeom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7E2FE4B-B5D6-48CB-83E6-6FA68D2ADF5B}"/>
                </a:ext>
              </a:extLst>
            </p:cNvPr>
            <p:cNvGrpSpPr/>
            <p:nvPr/>
          </p:nvGrpSpPr>
          <p:grpSpPr>
            <a:xfrm>
              <a:off x="2042811" y="3155948"/>
              <a:ext cx="1370055" cy="794270"/>
              <a:chOff x="2042811" y="3155948"/>
              <a:chExt cx="1370055" cy="794270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5D90BA09-CBCB-428F-962C-36B22CB33906}"/>
                  </a:ext>
                </a:extLst>
              </p:cNvPr>
              <p:cNvSpPr/>
              <p:nvPr/>
            </p:nvSpPr>
            <p:spPr>
              <a:xfrm>
                <a:off x="2071238" y="3155948"/>
                <a:ext cx="1311814" cy="794270"/>
              </a:xfrm>
              <a:prstGeom prst="rect">
                <a:avLst/>
              </a:prstGeom>
              <a:solidFill>
                <a:srgbClr val="B00E13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8065F57-4B10-456F-ABFA-052F8A2F9346}"/>
                  </a:ext>
                </a:extLst>
              </p:cNvPr>
              <p:cNvSpPr txBox="1"/>
              <p:nvPr/>
            </p:nvSpPr>
            <p:spPr>
              <a:xfrm>
                <a:off x="2042811" y="3211406"/>
                <a:ext cx="13700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solidFill>
                      <a:srgbClr val="FFFF00"/>
                    </a:solidFill>
                  </a:rPr>
                  <a:t>digitization</a:t>
                </a:r>
              </a:p>
              <a:p>
                <a:r>
                  <a:rPr kumimoji="1" lang="en-US" altLang="ja-JP" sz="2000" b="1" dirty="0">
                    <a:solidFill>
                      <a:srgbClr val="FFFF00"/>
                    </a:solidFill>
                  </a:rPr>
                  <a:t>(</a:t>
                </a:r>
                <a:r>
                  <a:rPr kumimoji="1" lang="en-US" altLang="ja-JP" sz="2000" b="1" dirty="0" err="1">
                    <a:solidFill>
                      <a:srgbClr val="FFFF00"/>
                    </a:solidFill>
                  </a:rPr>
                  <a:t>wuBase</a:t>
                </a:r>
                <a:r>
                  <a:rPr kumimoji="1" lang="en-US" altLang="ja-JP" sz="2000" b="1" dirty="0">
                    <a:solidFill>
                      <a:srgbClr val="FFFF00"/>
                    </a:solidFill>
                  </a:rPr>
                  <a:t>)</a:t>
                </a:r>
                <a:endParaRPr kumimoji="1" lang="ja-JP" altLang="en-US" sz="2000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B1B44C9-70CE-4F45-B4F1-FCE7AEC28DFB}"/>
              </a:ext>
            </a:extLst>
          </p:cNvPr>
          <p:cNvSpPr/>
          <p:nvPr/>
        </p:nvSpPr>
        <p:spPr>
          <a:xfrm>
            <a:off x="758031" y="867409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x18</a:t>
            </a:r>
            <a:endParaRPr lang="ja-JP" altLang="en-US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3D5EB19-637C-4F3B-BA0F-9D53D2AD729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497352" y="1904979"/>
            <a:ext cx="126514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D667EA1-2C93-4154-931E-39BF8921947D}"/>
              </a:ext>
            </a:extLst>
          </p:cNvPr>
          <p:cNvCxnSpPr>
            <a:cxnSpLocks/>
          </p:cNvCxnSpPr>
          <p:nvPr/>
        </p:nvCxnSpPr>
        <p:spPr>
          <a:xfrm>
            <a:off x="3771900" y="2013482"/>
            <a:ext cx="9906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5F65368-0D17-4A76-8CC8-8CB581020AD4}"/>
              </a:ext>
            </a:extLst>
          </p:cNvPr>
          <p:cNvSpPr/>
          <p:nvPr/>
        </p:nvSpPr>
        <p:spPr>
          <a:xfrm>
            <a:off x="4371948" y="1472400"/>
            <a:ext cx="714833" cy="942342"/>
          </a:xfrm>
          <a:prstGeom prst="rect">
            <a:avLst/>
          </a:prstGeom>
          <a:solidFill>
            <a:srgbClr val="B00E1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C3E9AAF-8D3A-4C7A-9984-3E9501A728C4}"/>
              </a:ext>
            </a:extLst>
          </p:cNvPr>
          <p:cNvSpPr/>
          <p:nvPr/>
        </p:nvSpPr>
        <p:spPr>
          <a:xfrm>
            <a:off x="4376814" y="1655783"/>
            <a:ext cx="747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MUX</a:t>
            </a:r>
          </a:p>
          <a:p>
            <a:r>
              <a:rPr kumimoji="1" lang="en-US" altLang="ja-JP" b="1" dirty="0">
                <a:solidFill>
                  <a:srgbClr val="FFFF00"/>
                </a:solidFill>
              </a:rPr>
              <a:t>board</a:t>
            </a:r>
            <a:endParaRPr lang="ja-JP" altLang="en-US" dirty="0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FCCB6431-273F-442E-A783-80C551AAD685}"/>
              </a:ext>
            </a:extLst>
          </p:cNvPr>
          <p:cNvCxnSpPr>
            <a:cxnSpLocks/>
          </p:cNvCxnSpPr>
          <p:nvPr/>
        </p:nvCxnSpPr>
        <p:spPr>
          <a:xfrm>
            <a:off x="3783181" y="2379474"/>
            <a:ext cx="60004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4064456-ACAD-46D3-B6C2-DFA370415BB8}"/>
                  </a:ext>
                </a:extLst>
              </p:cNvPr>
              <p:cNvSpPr txBox="1"/>
              <p:nvPr/>
            </p:nvSpPr>
            <p:spPr>
              <a:xfrm rot="5400000">
                <a:off x="3964274" y="2055545"/>
                <a:ext cx="25006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4064456-ACAD-46D3-B6C2-DFA370415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964274" y="2055545"/>
                <a:ext cx="250068" cy="276999"/>
              </a:xfrm>
              <a:prstGeom prst="rect">
                <a:avLst/>
              </a:prstGeom>
              <a:blipFill>
                <a:blip r:embed="rId6"/>
                <a:stretch>
                  <a:fillRect t="-731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848FF52A-58FD-4D90-B363-D127EFE0430A}"/>
              </a:ext>
            </a:extLst>
          </p:cNvPr>
          <p:cNvCxnSpPr>
            <a:cxnSpLocks/>
          </p:cNvCxnSpPr>
          <p:nvPr/>
        </p:nvCxnSpPr>
        <p:spPr>
          <a:xfrm>
            <a:off x="5086781" y="1904979"/>
            <a:ext cx="99956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EBAEFE8D-2939-4EA6-83D4-4ACED4DD7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8663" y="1072153"/>
            <a:ext cx="2065337" cy="1638695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AD50D86-64B8-4E30-B9B9-9899FAEC21C6}"/>
              </a:ext>
            </a:extLst>
          </p:cNvPr>
          <p:cNvSpPr/>
          <p:nvPr/>
        </p:nvSpPr>
        <p:spPr>
          <a:xfrm>
            <a:off x="5644012" y="1479318"/>
            <a:ext cx="914098" cy="942342"/>
          </a:xfrm>
          <a:prstGeom prst="rect">
            <a:avLst/>
          </a:prstGeom>
          <a:solidFill>
            <a:srgbClr val="B00E1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8BC6D00-600F-43B4-9E4B-BC592B9781F9}"/>
              </a:ext>
            </a:extLst>
          </p:cNvPr>
          <p:cNvSpPr/>
          <p:nvPr/>
        </p:nvSpPr>
        <p:spPr>
          <a:xfrm>
            <a:off x="5663919" y="1504563"/>
            <a:ext cx="844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FF00"/>
                </a:solidFill>
              </a:rPr>
              <a:t>“mini” </a:t>
            </a:r>
          </a:p>
          <a:p>
            <a:pPr algn="ctr"/>
            <a:r>
              <a:rPr kumimoji="1" lang="en-US" altLang="ja-JP" b="1" dirty="0">
                <a:solidFill>
                  <a:srgbClr val="FFFF00"/>
                </a:solidFill>
              </a:rPr>
              <a:t>main</a:t>
            </a:r>
          </a:p>
          <a:p>
            <a:pPr algn="ctr"/>
            <a:r>
              <a:rPr kumimoji="1" lang="en-US" altLang="ja-JP" b="1" dirty="0">
                <a:solidFill>
                  <a:srgbClr val="FFFF00"/>
                </a:solidFill>
              </a:rPr>
              <a:t>board</a:t>
            </a:r>
            <a:endParaRPr lang="ja-JP" altLang="en-US" dirty="0"/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2F53ED6-9067-4AC2-B5E5-8179EC570776}"/>
              </a:ext>
            </a:extLst>
          </p:cNvPr>
          <p:cNvCxnSpPr>
            <a:cxnSpLocks/>
          </p:cNvCxnSpPr>
          <p:nvPr/>
        </p:nvCxnSpPr>
        <p:spPr>
          <a:xfrm flipV="1">
            <a:off x="6101061" y="552450"/>
            <a:ext cx="0" cy="91995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7B20942-1302-4FB4-9AC7-BBE8232C4FE1}"/>
              </a:ext>
            </a:extLst>
          </p:cNvPr>
          <p:cNvSpPr txBox="1"/>
          <p:nvPr/>
        </p:nvSpPr>
        <p:spPr>
          <a:xfrm>
            <a:off x="6387614" y="273818"/>
            <a:ext cx="86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surface</a:t>
            </a:r>
          </a:p>
          <a:p>
            <a:r>
              <a:rPr kumimoji="1" lang="en-US" altLang="ja-JP" dirty="0"/>
              <a:t>DAQ</a:t>
            </a:r>
            <a:endParaRPr kumimoji="1" lang="ja-JP" altLang="en-US" dirty="0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B6FA735-A307-4D18-8314-C17A2925800B}"/>
              </a:ext>
            </a:extLst>
          </p:cNvPr>
          <p:cNvCxnSpPr/>
          <p:nvPr/>
        </p:nvCxnSpPr>
        <p:spPr>
          <a:xfrm flipV="1">
            <a:off x="6203950" y="405744"/>
            <a:ext cx="0" cy="368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54A40424-9ABD-4126-8511-F315D1691A31}"/>
              </a:ext>
            </a:extLst>
          </p:cNvPr>
          <p:cNvCxnSpPr>
            <a:cxnSpLocks/>
          </p:cNvCxnSpPr>
          <p:nvPr/>
        </p:nvCxnSpPr>
        <p:spPr>
          <a:xfrm>
            <a:off x="6295782" y="419268"/>
            <a:ext cx="0" cy="35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C6B9499C-C4EB-4DC2-95C9-DFA572D6EE8E}"/>
              </a:ext>
            </a:extLst>
          </p:cNvPr>
          <p:cNvCxnSpPr>
            <a:cxnSpLocks/>
          </p:cNvCxnSpPr>
          <p:nvPr/>
        </p:nvCxnSpPr>
        <p:spPr>
          <a:xfrm flipH="1">
            <a:off x="946150" y="2319079"/>
            <a:ext cx="1182240" cy="6566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4687624-D4C2-43C7-A202-9EDB2D2AB194}"/>
              </a:ext>
            </a:extLst>
          </p:cNvPr>
          <p:cNvCxnSpPr>
            <a:cxnSpLocks/>
          </p:cNvCxnSpPr>
          <p:nvPr/>
        </p:nvCxnSpPr>
        <p:spPr>
          <a:xfrm>
            <a:off x="3527167" y="2373010"/>
            <a:ext cx="117643" cy="860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31A8054-566E-496A-A2C5-F18B716678F5}"/>
              </a:ext>
            </a:extLst>
          </p:cNvPr>
          <p:cNvSpPr txBox="1"/>
          <p:nvPr/>
        </p:nvSpPr>
        <p:spPr>
          <a:xfrm>
            <a:off x="209550" y="5175615"/>
            <a:ext cx="4972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err="1"/>
              <a:t>wuBase</a:t>
            </a:r>
            <a:endParaRPr kumimoji="1" lang="en-US" altLang="ja-JP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/>
              <a:t>HV generation </a:t>
            </a:r>
            <a:r>
              <a:rPr kumimoji="1" lang="en-US" altLang="ja-JP" dirty="0"/>
              <a:t>with Cockcroft-Walton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Digitize the waveform of signal with 60 MSPS (high and low gain channels)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Super low power consumption (145 </a:t>
            </a:r>
            <a:r>
              <a:rPr kumimoji="1" lang="en-US" altLang="ja-JP" dirty="0" err="1"/>
              <a:t>mW</a:t>
            </a:r>
            <a:r>
              <a:rPr kumimoji="1" lang="en-US" altLang="ja-JP" dirty="0"/>
              <a:t>/PMT)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FA54BE0-032D-4A6C-9A48-E0D68C2158A8}"/>
              </a:ext>
            </a:extLst>
          </p:cNvPr>
          <p:cNvSpPr/>
          <p:nvPr/>
        </p:nvSpPr>
        <p:spPr>
          <a:xfrm>
            <a:off x="2012860" y="4259587"/>
            <a:ext cx="178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i="1" dirty="0"/>
              <a:t>Digitized waveform</a:t>
            </a:r>
            <a:endParaRPr lang="ja-JP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846A4DA-FFF5-444E-A852-B35B97E7EE24}"/>
                  </a:ext>
                </a:extLst>
              </p:cNvPr>
              <p:cNvSpPr txBox="1"/>
              <p:nvPr/>
            </p:nvSpPr>
            <p:spPr>
              <a:xfrm>
                <a:off x="5092769" y="3766880"/>
                <a:ext cx="3841681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i="1" dirty="0"/>
                  <a:t>MUX board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/>
                  <a:t>”fanout” of 9 PMT signals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/>
                  <a:t>programable coincidence of 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multi-PMT hits</a:t>
                </a:r>
              </a:p>
              <a:p>
                <a:endParaRPr kumimoji="1" lang="en-US" altLang="ja-JP" sz="1000" b="1" i="1" dirty="0"/>
              </a:p>
              <a:p>
                <a:r>
                  <a:rPr kumimoji="1" lang="en-US" altLang="ja-JP" b="1" i="1" dirty="0"/>
                  <a:t>mini main board</a:t>
                </a:r>
                <a:endParaRPr kumimoji="1"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/>
                  <a:t>communicate with surface DAQ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/>
                  <a:t>power management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kumimoji="1" lang="en-US" altLang="ja-JP" dirty="0"/>
                  <a:t> 48 V </a:t>
                </a:r>
                <a:r>
                  <a:rPr kumimoji="1" lang="en-US" altLang="ja-JP" dirty="0">
                    <a:sym typeface="Wingdings" panose="05000000000000000000" pitchFamily="2" charset="2"/>
                  </a:rPr>
                  <a:t> low voltages)</a:t>
                </a:r>
                <a:endParaRPr kumimoji="1" lang="en-US" altLang="ja-JP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/>
                  <a:t>storage of hit data until trigger signal comes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kumimoji="1"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846A4DA-FFF5-444E-A852-B35B97E7E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9" y="3766880"/>
                <a:ext cx="3841681" cy="3693319"/>
              </a:xfrm>
              <a:prstGeom prst="rect">
                <a:avLst/>
              </a:prstGeom>
              <a:blipFill>
                <a:blip r:embed="rId8"/>
                <a:stretch>
                  <a:fillRect l="-1268" t="-9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BF78F86-CE7A-4018-AD26-7573C70968AE}"/>
              </a:ext>
            </a:extLst>
          </p:cNvPr>
          <p:cNvSpPr/>
          <p:nvPr/>
        </p:nvSpPr>
        <p:spPr>
          <a:xfrm>
            <a:off x="4233178" y="848256"/>
            <a:ext cx="1194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x2 (upper </a:t>
            </a:r>
          </a:p>
          <a:p>
            <a:r>
              <a:rPr kumimoji="1" lang="en-US" altLang="ja-JP" dirty="0"/>
              <a:t>and lower)</a:t>
            </a:r>
            <a:endParaRPr lang="ja-JP" altLang="en-US" dirty="0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5D49EB0F-E3CB-4C20-9D4A-C79BA975E0D0}"/>
              </a:ext>
            </a:extLst>
          </p:cNvPr>
          <p:cNvCxnSpPr>
            <a:cxnSpLocks/>
          </p:cNvCxnSpPr>
          <p:nvPr/>
        </p:nvCxnSpPr>
        <p:spPr>
          <a:xfrm>
            <a:off x="5239181" y="2057379"/>
            <a:ext cx="39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図 57">
            <a:extLst>
              <a:ext uri="{FF2B5EF4-FFF2-40B4-BE49-F238E27FC236}">
                <a16:creationId xmlns:a16="http://schemas.microsoft.com/office/drawing/2014/main" id="{A9D8BF37-2A7B-4D23-B741-A4C82EEA3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4348" y="2753626"/>
            <a:ext cx="2571750" cy="894276"/>
          </a:xfrm>
          <a:prstGeom prst="rect">
            <a:avLst/>
          </a:prstGeom>
        </p:spPr>
      </p:pic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3B35175E-65A8-4A42-AB78-3F241CFB940D}"/>
              </a:ext>
            </a:extLst>
          </p:cNvPr>
          <p:cNvCxnSpPr>
            <a:cxnSpLocks/>
          </p:cNvCxnSpPr>
          <p:nvPr/>
        </p:nvCxnSpPr>
        <p:spPr>
          <a:xfrm>
            <a:off x="4376059" y="2408891"/>
            <a:ext cx="148289" cy="4382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DE12F22-C57B-4ADF-A912-47AD8607E4C7}"/>
              </a:ext>
            </a:extLst>
          </p:cNvPr>
          <p:cNvCxnSpPr>
            <a:cxnSpLocks/>
          </p:cNvCxnSpPr>
          <p:nvPr/>
        </p:nvCxnSpPr>
        <p:spPr>
          <a:xfrm>
            <a:off x="5252451" y="2537657"/>
            <a:ext cx="1843647" cy="2159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9E172A3-16FF-4393-BE0A-6129C4801CA1}"/>
              </a:ext>
            </a:extLst>
          </p:cNvPr>
          <p:cNvCxnSpPr>
            <a:cxnSpLocks/>
          </p:cNvCxnSpPr>
          <p:nvPr/>
        </p:nvCxnSpPr>
        <p:spPr>
          <a:xfrm>
            <a:off x="6643847" y="1599420"/>
            <a:ext cx="4714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64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13EE31-D394-4091-B8DC-4810412B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Internal design of LOM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1827C9B-BA57-447E-8549-0847692BF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0329" y="1271695"/>
            <a:ext cx="3478251" cy="328648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DD63D7-633F-4240-8C10-C99BFBC6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E4C158F-547D-4F44-81B3-41D0E65B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116" y="1286839"/>
            <a:ext cx="2466484" cy="22982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4853CFF-64F4-4FEA-B376-E8FB49869D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877" y="966172"/>
            <a:ext cx="2746463" cy="256017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899437-246A-4480-82F5-2A0E18B20A85}"/>
              </a:ext>
            </a:extLst>
          </p:cNvPr>
          <p:cNvSpPr txBox="1"/>
          <p:nvPr/>
        </p:nvSpPr>
        <p:spPr>
          <a:xfrm>
            <a:off x="3331900" y="4706270"/>
            <a:ext cx="7475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Structure </a:t>
            </a:r>
            <a:r>
              <a:rPr kumimoji="1" lang="en-US" altLang="ja-JP" sz="2400" dirty="0"/>
              <a:t> </a:t>
            </a:r>
          </a:p>
          <a:p>
            <a:pPr marL="342900" indent="-342900">
              <a:buAutoNum type="arabicPeriod"/>
            </a:pPr>
            <a:r>
              <a:rPr kumimoji="1" lang="en-US" altLang="ja-JP" sz="2400" dirty="0"/>
              <a:t>SUS plates to hold PMTs</a:t>
            </a:r>
          </a:p>
          <a:p>
            <a:pPr marL="342900" indent="-342900">
              <a:buAutoNum type="arabicPeriod"/>
            </a:pPr>
            <a:r>
              <a:rPr kumimoji="1" lang="en-US" altLang="ja-JP" sz="2400" dirty="0"/>
              <a:t>center shaft to fix SUS plate</a:t>
            </a:r>
          </a:p>
          <a:p>
            <a:pPr marL="342900" indent="-342900">
              <a:buAutoNum type="arabicPeriod"/>
            </a:pPr>
            <a:r>
              <a:rPr kumimoji="1" lang="en-US" altLang="ja-JP" sz="2400" dirty="0"/>
              <a:t>springs to push PMTs outwards</a:t>
            </a:r>
          </a:p>
          <a:p>
            <a:endParaRPr kumimoji="1" lang="ja-JP" altLang="en-US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C4C9E1A-FD2D-4AF2-8299-3FA04D68A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6894" y="3999102"/>
            <a:ext cx="2113143" cy="2541788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A3CC527-FEB4-4C7D-9E7B-0AAD40C7DB78}"/>
              </a:ext>
            </a:extLst>
          </p:cNvPr>
          <p:cNvCxnSpPr>
            <a:cxnSpLocks/>
          </p:cNvCxnSpPr>
          <p:nvPr/>
        </p:nvCxnSpPr>
        <p:spPr>
          <a:xfrm flipV="1">
            <a:off x="2388137" y="2732428"/>
            <a:ext cx="912445" cy="197384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41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5B343-B719-4BE0-A4FA-12FEA216F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Casting of gel pads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3F8AE525-FA1A-4C14-94E8-616A7758E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49950" y="998221"/>
            <a:ext cx="2260036" cy="1912209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60D36D-E005-4203-BD5C-D1354413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p:pic>
        <p:nvPicPr>
          <p:cNvPr id="8" name="output">
            <a:hlinkClick r:id="" action="ppaction://media"/>
            <a:extLst>
              <a:ext uri="{FF2B5EF4-FFF2-40B4-BE49-F238E27FC236}">
                <a16:creationId xmlns:a16="http://schemas.microsoft.com/office/drawing/2014/main" id="{AEFA4D41-E54D-45BA-B1BC-BF0E42A6F5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651" y="998221"/>
            <a:ext cx="2742635" cy="194889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A0A4514-F4F7-4643-8CE5-A358655CA64A}"/>
              </a:ext>
            </a:extLst>
          </p:cNvPr>
          <p:cNvSpPr txBox="1"/>
          <p:nvPr/>
        </p:nvSpPr>
        <p:spPr>
          <a:xfrm>
            <a:off x="406401" y="3205136"/>
            <a:ext cx="2610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 vacuum forming technique to make a plastic disposable mold.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211E81C-F0AB-48C2-9093-5C645A1B9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341" y="998221"/>
            <a:ext cx="2029317" cy="194889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64C331-6781-45F5-A6F8-BD0B7A6AE455}"/>
              </a:ext>
            </a:extLst>
          </p:cNvPr>
          <p:cNvSpPr txBox="1"/>
          <p:nvPr/>
        </p:nvSpPr>
        <p:spPr>
          <a:xfrm>
            <a:off x="3317232" y="3162174"/>
            <a:ext cx="2711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After mixing two component silicone, pour liquid gel into the mold.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0ECF78-1BFB-4A1D-9507-C2BDBE14ADCB}"/>
              </a:ext>
            </a:extLst>
          </p:cNvPr>
          <p:cNvSpPr txBox="1"/>
          <p:nvPr/>
        </p:nvSpPr>
        <p:spPr>
          <a:xfrm>
            <a:off x="6054760" y="3164689"/>
            <a:ext cx="205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After waiting a few days to cure</a:t>
            </a:r>
            <a:endParaRPr kumimoji="1" lang="ja-JP" altLang="en-US" sz="2000" dirty="0"/>
          </a:p>
        </p:txBody>
      </p:sp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6C05DD38-4195-459B-BBD6-0498D0497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41" y="4259139"/>
            <a:ext cx="1967585" cy="226540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7403229-BCF4-4817-89A9-A533F09AD3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219" y="4259138"/>
            <a:ext cx="2120761" cy="226540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F575E1-24DA-418A-81D4-D16EB7F8A931}"/>
              </a:ext>
            </a:extLst>
          </p:cNvPr>
          <p:cNvSpPr txBox="1"/>
          <p:nvPr/>
        </p:nvSpPr>
        <p:spPr>
          <a:xfrm>
            <a:off x="4838351" y="4653175"/>
            <a:ext cx="43056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</a:rPr>
              <a:t>We have almost established a method to cast a beautiful gel pad on a PMT.</a:t>
            </a:r>
          </a:p>
          <a:p>
            <a:endParaRPr kumimoji="1" lang="en-US" altLang="ja-JP" sz="2000" dirty="0"/>
          </a:p>
          <a:p>
            <a:r>
              <a:rPr kumimoji="1" lang="en-US" altLang="ja-JP" sz="2000" dirty="0">
                <a:sym typeface="Wingdings" panose="05000000000000000000" pitchFamily="2" charset="2"/>
              </a:rPr>
              <a:t> Further study needed to make the </a:t>
            </a:r>
            <a:br>
              <a:rPr kumimoji="1" lang="en-US" altLang="ja-JP" sz="2000" dirty="0">
                <a:sym typeface="Wingdings" panose="05000000000000000000" pitchFamily="2" charset="2"/>
              </a:rPr>
            </a:br>
            <a:r>
              <a:rPr kumimoji="1" lang="en-US" altLang="ja-JP" sz="2000" dirty="0">
                <a:sym typeface="Wingdings" panose="05000000000000000000" pitchFamily="2" charset="2"/>
              </a:rPr>
              <a:t>    procedure efficient/systematic.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500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3B75FD-3B41-456C-BA90-C9DE1DF6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Installation procedure of the gel pads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2C2183BC-761D-423A-A2F4-C008E3CCA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5418" y="3429000"/>
            <a:ext cx="3001996" cy="316078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765A38-1FDF-44FF-85E0-205BB98F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id="{B7A03887-176C-4176-AA82-CA09B2D6E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816" y="1016343"/>
            <a:ext cx="2319685" cy="18654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8CC0435-3C01-445E-B677-93020E83E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704" y="1016343"/>
            <a:ext cx="2147009" cy="18654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808FEF-8CC0-45C2-9E1F-110E25410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74" y="3839257"/>
            <a:ext cx="2100882" cy="200639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2EA2EEC-A3A5-4313-A77B-007E53899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409" y="3839257"/>
            <a:ext cx="2147008" cy="2002398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F868663-B324-4798-AC80-6AC72580A275}"/>
              </a:ext>
            </a:extLst>
          </p:cNvPr>
          <p:cNvGrpSpPr/>
          <p:nvPr/>
        </p:nvGrpSpPr>
        <p:grpSpPr>
          <a:xfrm>
            <a:off x="350694" y="1016344"/>
            <a:ext cx="2319686" cy="1872222"/>
            <a:chOff x="292849" y="1117598"/>
            <a:chExt cx="3122732" cy="2520362"/>
          </a:xfrm>
        </p:grpSpPr>
        <p:pic>
          <p:nvPicPr>
            <p:cNvPr id="12" name="コンテンツ プレースホルダー 3">
              <a:extLst>
                <a:ext uri="{FF2B5EF4-FFF2-40B4-BE49-F238E27FC236}">
                  <a16:creationId xmlns:a16="http://schemas.microsoft.com/office/drawing/2014/main" id="{2BAC2880-A511-4F12-A76D-F65C1879D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-324560" y="1735009"/>
              <a:ext cx="2520360" cy="1285541"/>
            </a:xfrm>
            <a:prstGeom prst="rect">
              <a:avLst/>
            </a:prstGeom>
          </p:spPr>
        </p:pic>
        <p:pic>
          <p:nvPicPr>
            <p:cNvPr id="13" name="コンテンツ プレースホルダー 4">
              <a:extLst>
                <a:ext uri="{FF2B5EF4-FFF2-40B4-BE49-F238E27FC236}">
                  <a16:creationId xmlns:a16="http://schemas.microsoft.com/office/drawing/2014/main" id="{7B976614-EAC7-4BF0-B971-C5358F56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1004" y="1117598"/>
              <a:ext cx="1744577" cy="2520361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5ECC31D-147D-4129-8618-DE8AB20DECB5}"/>
                </a:ext>
              </a:extLst>
            </p:cNvPr>
            <p:cNvSpPr/>
            <p:nvPr/>
          </p:nvSpPr>
          <p:spPr>
            <a:xfrm>
              <a:off x="1690686" y="1186941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ja-JP" alt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①</a:t>
              </a:r>
              <a:endPara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5391F9D-F8C9-44AA-B3B3-F9A16683BE9E}"/>
              </a:ext>
            </a:extLst>
          </p:cNvPr>
          <p:cNvSpPr/>
          <p:nvPr/>
        </p:nvSpPr>
        <p:spPr>
          <a:xfrm>
            <a:off x="3247601" y="108554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②</a:t>
            </a:r>
            <a:endParaRPr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C35D13-B0D1-4F69-81E5-D68CAE8DEEBC}"/>
              </a:ext>
            </a:extLst>
          </p:cNvPr>
          <p:cNvSpPr/>
          <p:nvPr/>
        </p:nvSpPr>
        <p:spPr>
          <a:xfrm>
            <a:off x="5904704" y="11077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③</a:t>
            </a:r>
            <a:endParaRPr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19B2F33-04FB-45F3-8819-E2FB1BE7072C}"/>
              </a:ext>
            </a:extLst>
          </p:cNvPr>
          <p:cNvSpPr/>
          <p:nvPr/>
        </p:nvSpPr>
        <p:spPr>
          <a:xfrm>
            <a:off x="2001107" y="541799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④</a:t>
            </a:r>
            <a:endParaRPr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B22F92C-A88D-4B03-ACD3-C882E06046A5}"/>
              </a:ext>
            </a:extLst>
          </p:cNvPr>
          <p:cNvSpPr/>
          <p:nvPr/>
        </p:nvSpPr>
        <p:spPr>
          <a:xfrm>
            <a:off x="4538919" y="541799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⑤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B98AA33-4217-475B-81A0-AFD206CC2B7D}"/>
              </a:ext>
            </a:extLst>
          </p:cNvPr>
          <p:cNvSpPr/>
          <p:nvPr/>
        </p:nvSpPr>
        <p:spPr>
          <a:xfrm>
            <a:off x="8317568" y="610627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⑥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F9F26EA-7453-4E7E-A41F-BA89FC9921FA}"/>
              </a:ext>
            </a:extLst>
          </p:cNvPr>
          <p:cNvSpPr txBox="1"/>
          <p:nvPr/>
        </p:nvSpPr>
        <p:spPr>
          <a:xfrm>
            <a:off x="360362" y="2881777"/>
            <a:ext cx="242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of a premade gel pad casted on a PMT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1D05810-0AB2-4BDB-8B98-BD23FE1BC91F}"/>
              </a:ext>
            </a:extLst>
          </p:cNvPr>
          <p:cNvSpPr txBox="1"/>
          <p:nvPr/>
        </p:nvSpPr>
        <p:spPr>
          <a:xfrm>
            <a:off x="3101435" y="2897788"/>
            <a:ext cx="2267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Dispense liquid gel 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4FE2CC6-E7ED-4A9A-AAC9-A6D3222F2C49}"/>
              </a:ext>
            </a:extLst>
          </p:cNvPr>
          <p:cNvSpPr txBox="1"/>
          <p:nvPr/>
        </p:nvSpPr>
        <p:spPr>
          <a:xfrm>
            <a:off x="5904704" y="2938933"/>
            <a:ext cx="2802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 a layer (four PMTs)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518AD49-BE5D-402F-BB2E-3AB3F8024706}"/>
              </a:ext>
            </a:extLst>
          </p:cNvPr>
          <p:cNvSpPr txBox="1"/>
          <p:nvPr/>
        </p:nvSpPr>
        <p:spPr>
          <a:xfrm>
            <a:off x="351666" y="5841655"/>
            <a:ext cx="241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bubbles in vacuum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4DF4D49-69C2-49F5-8995-9E1E55AAFD4F}"/>
              </a:ext>
            </a:extLst>
          </p:cNvPr>
          <p:cNvSpPr txBox="1"/>
          <p:nvPr/>
        </p:nvSpPr>
        <p:spPr>
          <a:xfrm>
            <a:off x="2862306" y="5841655"/>
            <a:ext cx="241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 vacuum and </a:t>
            </a:r>
            <a:b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 for curing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9419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4FE0EA-68C4-474D-8718-070C8CAF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</a:t>
            </a:r>
            <a:r>
              <a:rPr kumimoji="1" lang="en-US" altLang="ja-JP" b="1" dirty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83FF61-52AF-4E1A-BD4D-91AC57D29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30" y="1153159"/>
            <a:ext cx="8827770" cy="5990590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 IceCube Gen-2</a:t>
            </a:r>
            <a:r>
              <a:rPr lang="ja-JP" altLang="en-US" sz="2400" b="1" dirty="0"/>
              <a:t> </a:t>
            </a:r>
            <a:r>
              <a:rPr lang="en-US" altLang="ja-JP" sz="2400" dirty="0"/>
              <a:t>plans to deploy O(10,000) new optical</a:t>
            </a:r>
            <a:br>
              <a:rPr lang="en-US" altLang="ja-JP" sz="2400" dirty="0"/>
            </a:br>
            <a:r>
              <a:rPr lang="en-US" altLang="ja-JP" sz="2400" dirty="0"/>
              <a:t>  sensors. To accommodate the larger volume, the sensors </a:t>
            </a:r>
            <a:br>
              <a:rPr lang="en-US" altLang="ja-JP" sz="2400" dirty="0"/>
            </a:br>
            <a:r>
              <a:rPr lang="en-US" altLang="ja-JP" sz="2400" dirty="0"/>
              <a:t>  are required to have higher sensitivity.</a:t>
            </a:r>
          </a:p>
          <a:p>
            <a:r>
              <a:rPr lang="en-US" altLang="ja-JP" sz="2400" b="1" dirty="0"/>
              <a:t> </a:t>
            </a:r>
            <a:r>
              <a:rPr lang="en-US" altLang="ja-JP" sz="2400" dirty="0"/>
              <a:t>A new sensor </a:t>
            </a:r>
            <a:r>
              <a:rPr lang="en-US" altLang="ja-JP" sz="2400" b="1" dirty="0"/>
              <a:t>LOM</a:t>
            </a:r>
            <a:r>
              <a:rPr lang="en-US" altLang="ja-JP" sz="2400" dirty="0"/>
              <a:t> houses 18 four-inch PMTs in the</a:t>
            </a:r>
            <a:br>
              <a:rPr lang="en-US" altLang="ja-JP" sz="2400" dirty="0"/>
            </a:br>
            <a:r>
              <a:rPr lang="en-US" altLang="ja-JP" sz="2400" dirty="0"/>
              <a:t>  glass, and expected to improve the sensitivity </a:t>
            </a:r>
            <a:br>
              <a:rPr lang="en-US" altLang="ja-JP" sz="2400" dirty="0"/>
            </a:br>
            <a:r>
              <a:rPr lang="en-US" altLang="ja-JP" sz="2400" dirty="0"/>
              <a:t>  by a factor of </a:t>
            </a:r>
            <a:r>
              <a:rPr kumimoji="1" lang="en-US" altLang="ja-JP" sz="2400" dirty="0"/>
              <a:t>1.5 compared to D-Egg.</a:t>
            </a:r>
          </a:p>
          <a:p>
            <a:r>
              <a:rPr lang="en-US" altLang="ja-JP" sz="2400" dirty="0"/>
              <a:t> Development of each component is under way</a:t>
            </a:r>
          </a:p>
          <a:p>
            <a:pPr lvl="1"/>
            <a:r>
              <a:rPr lang="en-US" altLang="ja-JP" sz="2000" dirty="0"/>
              <a:t> Pressure resistant glass tolerated up to 70 MPa</a:t>
            </a:r>
          </a:p>
          <a:p>
            <a:pPr lvl="1"/>
            <a:r>
              <a:rPr lang="en-US" altLang="ja-JP" sz="2000" dirty="0"/>
              <a:t> New 4 inch PMTs were developed and satisfied our basic</a:t>
            </a:r>
            <a:br>
              <a:rPr lang="en-US" altLang="ja-JP" sz="2000" dirty="0"/>
            </a:br>
            <a:r>
              <a:rPr lang="en-US" altLang="ja-JP" sz="2000" dirty="0"/>
              <a:t> requirements</a:t>
            </a:r>
          </a:p>
          <a:p>
            <a:pPr lvl="1"/>
            <a:r>
              <a:rPr lang="en-US" altLang="ja-JP" sz="2000" dirty="0"/>
              <a:t> Electronics are finalized</a:t>
            </a:r>
          </a:p>
          <a:p>
            <a:r>
              <a:rPr lang="en-US" altLang="ja-JP" sz="2400" dirty="0"/>
              <a:t> Establish of the assembly procedure is now ongoing.</a:t>
            </a:r>
          </a:p>
          <a:p>
            <a:pPr lvl="1"/>
            <a:r>
              <a:rPr lang="en-US" altLang="ja-JP" sz="2000" dirty="0"/>
              <a:t> Efficient and systematic casting of gel pads on PMTs</a:t>
            </a:r>
          </a:p>
          <a:p>
            <a:pPr lvl="1"/>
            <a:r>
              <a:rPr lang="en-US" altLang="ja-JP" sz="2000" dirty="0"/>
              <a:t> A prototype assembly using 3 inch PMTs + D-Egg glass was performed.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F16E2B-04CB-4532-B6BE-4CB4858C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856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7D2F89E-A091-4009-AAC2-DE2EF8BF3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915162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489AE6-F005-49BC-9482-4A4F9C73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25740" cy="1816099"/>
          </a:xfrm>
        </p:spPr>
        <p:txBody>
          <a:bodyPr>
            <a:normAutofit/>
          </a:bodyPr>
          <a:lstStyle/>
          <a:p>
            <a:r>
              <a:rPr kumimoji="1" lang="en-US" altLang="ja-JP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  <a:endParaRPr kumimoji="1" lang="ja-JP" altLang="en-US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E1C59D-BD95-45C4-A44F-B160292F8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1288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2C60DF-D8DE-4638-B626-CA22149BF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96E1EA-96AA-4BDC-91D0-E61E05B28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79" y="149224"/>
            <a:ext cx="4097895" cy="6572251"/>
          </a:xfrm>
          <a:prstGeom prst="rect">
            <a:avLst/>
          </a:prstGeom>
        </p:spPr>
      </p:pic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DD02EFF9-9148-4ECA-9EBF-B20D6832E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111" y="149224"/>
            <a:ext cx="3888840" cy="6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54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615162-3DAD-4A9A-AAEA-3CC778AD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0979" y="110802"/>
            <a:ext cx="2057400" cy="365125"/>
          </a:xfrm>
        </p:spPr>
        <p:txBody>
          <a:bodyPr/>
          <a:lstStyle/>
          <a:p>
            <a:fld id="{050489A7-ED6B-419F-84C8-2A1EEF643DF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6A2AD33E-4D44-49EB-A5BD-74C958DD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25740" cy="998220"/>
          </a:xfrm>
        </p:spPr>
        <p:txBody>
          <a:bodyPr/>
          <a:lstStyle/>
          <a:p>
            <a:r>
              <a:rPr kumimoji="1" lang="en-US" altLang="ja-JP" dirty="0"/>
              <a:t>Realistic 3D model 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E8573AC-7E8F-4D1B-A3EE-065F7CA16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114" y="971315"/>
            <a:ext cx="3488626" cy="563853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43EBF5E-9505-4BC2-86B5-98DD9AFED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21" y="971315"/>
            <a:ext cx="3514993" cy="56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C06112-1C53-44D8-8B58-18996F02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658"/>
            <a:ext cx="8093413" cy="903527"/>
          </a:xfrm>
        </p:spPr>
        <p:txBody>
          <a:bodyPr/>
          <a:lstStyle/>
          <a:p>
            <a:r>
              <a:rPr kumimoji="1" lang="en-US" altLang="ja-JP" dirty="0"/>
              <a:t>Installation procedure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470A942-F604-4878-B27C-632391CE3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295" y="1384446"/>
            <a:ext cx="1828311" cy="160488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65D9F2-604B-440C-8818-EA0D25DC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F887-AE95-41FE-BED2-01444D6FD498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90523B-BBD9-4A3D-BFE6-9048B480440B}"/>
              </a:ext>
            </a:extLst>
          </p:cNvPr>
          <p:cNvSpPr txBox="1"/>
          <p:nvPr/>
        </p:nvSpPr>
        <p:spPr>
          <a:xfrm>
            <a:off x="871720" y="3074416"/>
            <a:ext cx="324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① </a:t>
            </a:r>
            <a:r>
              <a:rPr kumimoji="1" lang="en-US" altLang="ja-JP" dirty="0"/>
              <a:t>Glue the 1st layer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A51562-ABEE-4FDC-8FCF-796D137A7F0F}"/>
              </a:ext>
            </a:extLst>
          </p:cNvPr>
          <p:cNvSpPr txBox="1"/>
          <p:nvPr/>
        </p:nvSpPr>
        <p:spPr>
          <a:xfrm>
            <a:off x="3303228" y="3074416"/>
            <a:ext cx="3248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② </a:t>
            </a:r>
            <a:r>
              <a:rPr kumimoji="1" lang="en-US" altLang="ja-JP" dirty="0"/>
              <a:t>Assembly of the </a:t>
            </a:r>
          </a:p>
          <a:p>
            <a:r>
              <a:rPr kumimoji="1" lang="en-US" altLang="ja-JP" dirty="0"/>
              <a:t>    2nd layer module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FDCBA67-348A-45D7-8EB1-21924AA5E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242" y="1384446"/>
            <a:ext cx="1708334" cy="16234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0984A9-A20A-42A5-A616-0D3560549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688" y="1376944"/>
            <a:ext cx="1860965" cy="162111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A94AA3-280C-4BB8-BDF9-11387071101D}"/>
              </a:ext>
            </a:extLst>
          </p:cNvPr>
          <p:cNvSpPr txBox="1"/>
          <p:nvPr/>
        </p:nvSpPr>
        <p:spPr>
          <a:xfrm>
            <a:off x="5670406" y="3074416"/>
            <a:ext cx="3248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③</a:t>
            </a:r>
            <a:r>
              <a:rPr kumimoji="1" lang="en-US" altLang="ja-JP" dirty="0"/>
              <a:t> Install the </a:t>
            </a:r>
            <a:br>
              <a:rPr kumimoji="1" lang="en-US" altLang="ja-JP" dirty="0"/>
            </a:br>
            <a:r>
              <a:rPr kumimoji="1" lang="en-US" altLang="ja-JP" dirty="0"/>
              <a:t>     2nd layer module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997E760-BE38-4F9D-B26E-EC63918DF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41" y="4167165"/>
            <a:ext cx="1860965" cy="162111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875483-432B-4DF9-B8B7-B6136E348BE7}"/>
              </a:ext>
            </a:extLst>
          </p:cNvPr>
          <p:cNvSpPr txBox="1"/>
          <p:nvPr/>
        </p:nvSpPr>
        <p:spPr>
          <a:xfrm>
            <a:off x="871720" y="5865787"/>
            <a:ext cx="235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④</a:t>
            </a:r>
            <a:r>
              <a:rPr kumimoji="1" lang="en-US" altLang="ja-JP" dirty="0"/>
              <a:t> Firmly fix the </a:t>
            </a:r>
            <a:br>
              <a:rPr kumimoji="1" lang="en-US" altLang="ja-JP" dirty="0"/>
            </a:br>
            <a:r>
              <a:rPr kumimoji="1" lang="en-US" altLang="ja-JP" dirty="0"/>
              <a:t>     center shaft</a:t>
            </a:r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B08E155-FFC4-4C6C-B758-91D671EEAA22}"/>
              </a:ext>
            </a:extLst>
          </p:cNvPr>
          <p:cNvSpPr/>
          <p:nvPr/>
        </p:nvSpPr>
        <p:spPr>
          <a:xfrm>
            <a:off x="1841029" y="3902097"/>
            <a:ext cx="133254" cy="4089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D200446-909B-4CD4-9A0E-937C8CAEBB15}"/>
              </a:ext>
            </a:extLst>
          </p:cNvPr>
          <p:cNvSpPr/>
          <p:nvPr/>
        </p:nvSpPr>
        <p:spPr>
          <a:xfrm flipV="1">
            <a:off x="1115023" y="3892270"/>
            <a:ext cx="859260" cy="879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1488639-CFE3-46A9-A1AE-9FE6B496F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58" y="4176992"/>
            <a:ext cx="1860965" cy="1621117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AF219B6-6D18-4FD0-A5D9-283B6938CF4B}"/>
              </a:ext>
            </a:extLst>
          </p:cNvPr>
          <p:cNvSpPr/>
          <p:nvPr/>
        </p:nvSpPr>
        <p:spPr>
          <a:xfrm>
            <a:off x="4263346" y="3911924"/>
            <a:ext cx="133254" cy="4089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CC5F3B9-14C0-4C17-96C4-A3CCAEEB9085}"/>
              </a:ext>
            </a:extLst>
          </p:cNvPr>
          <p:cNvSpPr/>
          <p:nvPr/>
        </p:nvSpPr>
        <p:spPr>
          <a:xfrm flipV="1">
            <a:off x="3537340" y="3902097"/>
            <a:ext cx="859260" cy="879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65DBF23-558B-4A35-8662-A8477D3F4625}"/>
              </a:ext>
            </a:extLst>
          </p:cNvPr>
          <p:cNvSpPr/>
          <p:nvPr/>
        </p:nvSpPr>
        <p:spPr>
          <a:xfrm flipV="1">
            <a:off x="3372037" y="4206529"/>
            <a:ext cx="191074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2F326CB-A664-4B63-A757-76FAEA53BE60}"/>
              </a:ext>
            </a:extLst>
          </p:cNvPr>
          <p:cNvGrpSpPr/>
          <p:nvPr/>
        </p:nvGrpSpPr>
        <p:grpSpPr>
          <a:xfrm>
            <a:off x="4684923" y="4129608"/>
            <a:ext cx="199559" cy="199559"/>
            <a:chOff x="5408285" y="4960144"/>
            <a:chExt cx="723841" cy="723841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5464FA20-A2DF-44AE-A9FC-397295C40290}"/>
                </a:ext>
              </a:extLst>
            </p:cNvPr>
            <p:cNvSpPr/>
            <p:nvPr/>
          </p:nvSpPr>
          <p:spPr>
            <a:xfrm>
              <a:off x="5408285" y="4960144"/>
              <a:ext cx="723841" cy="723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74CF1FE-C1D7-46FB-AD58-95F3FE0A7DB9}"/>
                </a:ext>
              </a:extLst>
            </p:cNvPr>
            <p:cNvCxnSpPr>
              <a:stCxn id="20" idx="1"/>
              <a:endCxn id="20" idx="5"/>
            </p:cNvCxnSpPr>
            <p:nvPr/>
          </p:nvCxnSpPr>
          <p:spPr>
            <a:xfrm>
              <a:off x="5514289" y="5066148"/>
              <a:ext cx="511833" cy="511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95012CB3-DF8E-4E5B-A64B-1E61FB106B92}"/>
                </a:ext>
              </a:extLst>
            </p:cNvPr>
            <p:cNvCxnSpPr>
              <a:cxnSpLocks/>
              <a:stCxn id="20" idx="3"/>
              <a:endCxn id="20" idx="7"/>
            </p:cNvCxnSpPr>
            <p:nvPr/>
          </p:nvCxnSpPr>
          <p:spPr>
            <a:xfrm flipV="1">
              <a:off x="5514289" y="5066148"/>
              <a:ext cx="511833" cy="511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F59CD57-225D-485A-86A7-15D733FDF412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4784702" y="3936240"/>
            <a:ext cx="1" cy="1933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56E328B5-96C1-40EC-A391-171B0F269FE7}"/>
              </a:ext>
            </a:extLst>
          </p:cNvPr>
          <p:cNvCxnSpPr>
            <a:cxnSpLocks/>
          </p:cNvCxnSpPr>
          <p:nvPr/>
        </p:nvCxnSpPr>
        <p:spPr>
          <a:xfrm>
            <a:off x="4784702" y="3942776"/>
            <a:ext cx="2545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C61F758-FCB4-49E9-A4EF-186310A0B92E}"/>
              </a:ext>
            </a:extLst>
          </p:cNvPr>
          <p:cNvSpPr txBox="1"/>
          <p:nvPr/>
        </p:nvSpPr>
        <p:spPr>
          <a:xfrm>
            <a:off x="5000601" y="373998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pump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BE53344-FB14-4055-83DA-4330503629F2}"/>
              </a:ext>
            </a:extLst>
          </p:cNvPr>
          <p:cNvSpPr txBox="1"/>
          <p:nvPr/>
        </p:nvSpPr>
        <p:spPr>
          <a:xfrm>
            <a:off x="3372037" y="5865787"/>
            <a:ext cx="235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⑤</a:t>
            </a:r>
            <a:r>
              <a:rPr kumimoji="1" lang="en-US" altLang="ja-JP" dirty="0"/>
              <a:t> degassing</a:t>
            </a:r>
            <a:endParaRPr kumimoji="1" lang="ja-JP" altLang="en-US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C6CCA336-8721-421F-B713-FE9041DF0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688" y="4176992"/>
            <a:ext cx="1860965" cy="1621117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542521B-E527-4BBD-98FC-730C9EAD9D1D}"/>
              </a:ext>
            </a:extLst>
          </p:cNvPr>
          <p:cNvSpPr/>
          <p:nvPr/>
        </p:nvSpPr>
        <p:spPr>
          <a:xfrm>
            <a:off x="6783076" y="3911924"/>
            <a:ext cx="133254" cy="4089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3E5287FC-202F-4FDA-B8BD-762131A24C2A}"/>
              </a:ext>
            </a:extLst>
          </p:cNvPr>
          <p:cNvSpPr/>
          <p:nvPr/>
        </p:nvSpPr>
        <p:spPr>
          <a:xfrm flipV="1">
            <a:off x="6057070" y="3902097"/>
            <a:ext cx="859260" cy="879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9350F80-CD1E-4253-A0F0-A301E76AEFDD}"/>
              </a:ext>
            </a:extLst>
          </p:cNvPr>
          <p:cNvSpPr txBox="1"/>
          <p:nvPr/>
        </p:nvSpPr>
        <p:spPr>
          <a:xfrm>
            <a:off x="5891767" y="5865787"/>
            <a:ext cx="235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⑥</a:t>
            </a:r>
            <a:r>
              <a:rPr kumimoji="1" lang="en-US" altLang="ja-JP" dirty="0"/>
              <a:t> release vacuum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4447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229885-430E-44C3-A4B8-3EAC0985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F887-AE95-41FE-BED2-01444D6FD498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39EE905E-690E-4D2C-8458-2DCD9D774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0"/>
            <a:ext cx="8093075" cy="1044575"/>
          </a:xfrm>
        </p:spPr>
        <p:txBody>
          <a:bodyPr/>
          <a:lstStyle/>
          <a:p>
            <a:r>
              <a:rPr kumimoji="1" lang="en-US" altLang="ja-JP" dirty="0"/>
              <a:t>Installation 2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6EEE4E9-07F2-4DA8-B5AD-99419056E9CC}"/>
              </a:ext>
            </a:extLst>
          </p:cNvPr>
          <p:cNvSpPr txBox="1"/>
          <p:nvPr/>
        </p:nvSpPr>
        <p:spPr>
          <a:xfrm>
            <a:off x="547584" y="3226593"/>
            <a:ext cx="3248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⑦ </a:t>
            </a:r>
            <a:r>
              <a:rPr kumimoji="1" lang="en-US" altLang="ja-JP" dirty="0"/>
              <a:t>Assembly of the </a:t>
            </a:r>
          </a:p>
          <a:p>
            <a:r>
              <a:rPr kumimoji="1" lang="en-US" altLang="ja-JP" dirty="0"/>
              <a:t>3rd layer half modules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5489E38-48B2-4FD3-9B09-69F502FC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365" y="1040142"/>
            <a:ext cx="2276476" cy="195845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7E575F-A844-4A83-AE62-898D121163E0}"/>
              </a:ext>
            </a:extLst>
          </p:cNvPr>
          <p:cNvSpPr txBox="1"/>
          <p:nvPr/>
        </p:nvSpPr>
        <p:spPr>
          <a:xfrm>
            <a:off x="6302496" y="3224293"/>
            <a:ext cx="324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⑨ </a:t>
            </a:r>
            <a:r>
              <a:rPr kumimoji="1" lang="en-US" altLang="ja-JP" dirty="0"/>
              <a:t>Install the 3rd layer</a:t>
            </a:r>
            <a:endParaRPr kumimoji="1"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EB2A9DCC-874B-4ADE-BF35-061A0B13817A}"/>
              </a:ext>
            </a:extLst>
          </p:cNvPr>
          <p:cNvGrpSpPr/>
          <p:nvPr/>
        </p:nvGrpSpPr>
        <p:grpSpPr>
          <a:xfrm>
            <a:off x="6482775" y="764041"/>
            <a:ext cx="859260" cy="418780"/>
            <a:chOff x="6543101" y="881490"/>
            <a:chExt cx="859260" cy="41878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A9ED82D9-31C2-4668-B8D4-326A2CDECC93}"/>
                </a:ext>
              </a:extLst>
            </p:cNvPr>
            <p:cNvSpPr/>
            <p:nvPr/>
          </p:nvSpPr>
          <p:spPr>
            <a:xfrm>
              <a:off x="7269107" y="891317"/>
              <a:ext cx="133254" cy="40895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C329F9D-5F02-4B8A-973F-5F8D4CA8D3B3}"/>
                </a:ext>
              </a:extLst>
            </p:cNvPr>
            <p:cNvSpPr/>
            <p:nvPr/>
          </p:nvSpPr>
          <p:spPr>
            <a:xfrm flipV="1">
              <a:off x="6543101" y="881490"/>
              <a:ext cx="859260" cy="8794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AFDD687E-A48B-4A92-9F79-54AEA7C1A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0" y="4211588"/>
            <a:ext cx="2276476" cy="195845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1B52AAF-E279-457B-AFCC-6BEF9D72ADA4}"/>
              </a:ext>
            </a:extLst>
          </p:cNvPr>
          <p:cNvSpPr/>
          <p:nvPr/>
        </p:nvSpPr>
        <p:spPr>
          <a:xfrm>
            <a:off x="1696190" y="3945358"/>
            <a:ext cx="133254" cy="4089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475A2D-81CA-4F70-96B4-7067835F360D}"/>
              </a:ext>
            </a:extLst>
          </p:cNvPr>
          <p:cNvSpPr/>
          <p:nvPr/>
        </p:nvSpPr>
        <p:spPr>
          <a:xfrm flipV="1">
            <a:off x="970184" y="3935531"/>
            <a:ext cx="859260" cy="879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1845CC5-5030-40B5-B4B5-1973FDA168E3}"/>
              </a:ext>
            </a:extLst>
          </p:cNvPr>
          <p:cNvSpPr/>
          <p:nvPr/>
        </p:nvSpPr>
        <p:spPr>
          <a:xfrm flipV="1">
            <a:off x="740817" y="4289483"/>
            <a:ext cx="2097661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317C437-1CC6-483B-926C-5BC7F010C765}"/>
              </a:ext>
            </a:extLst>
          </p:cNvPr>
          <p:cNvGrpSpPr/>
          <p:nvPr/>
        </p:nvGrpSpPr>
        <p:grpSpPr>
          <a:xfrm>
            <a:off x="2053704" y="4212563"/>
            <a:ext cx="199559" cy="199559"/>
            <a:chOff x="5408285" y="4960144"/>
            <a:chExt cx="723841" cy="723841"/>
          </a:xfrm>
        </p:grpSpPr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CDFC5EEE-55D8-4630-8BD9-4A1A699C4651}"/>
                </a:ext>
              </a:extLst>
            </p:cNvPr>
            <p:cNvSpPr/>
            <p:nvPr/>
          </p:nvSpPr>
          <p:spPr>
            <a:xfrm>
              <a:off x="5408285" y="4960144"/>
              <a:ext cx="723841" cy="72384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E64BC27D-6AF9-4B6E-81CD-D890F03752F9}"/>
                </a:ext>
              </a:extLst>
            </p:cNvPr>
            <p:cNvCxnSpPr>
              <a:stCxn id="18" idx="1"/>
              <a:endCxn id="18" idx="5"/>
            </p:cNvCxnSpPr>
            <p:nvPr/>
          </p:nvCxnSpPr>
          <p:spPr>
            <a:xfrm>
              <a:off x="5514289" y="5066148"/>
              <a:ext cx="511833" cy="511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FD8FC5F1-91A5-44C6-A8C0-48065691E291}"/>
                </a:ext>
              </a:extLst>
            </p:cNvPr>
            <p:cNvCxnSpPr>
              <a:cxnSpLocks/>
              <a:stCxn id="18" idx="3"/>
              <a:endCxn id="18" idx="7"/>
            </p:cNvCxnSpPr>
            <p:nvPr/>
          </p:nvCxnSpPr>
          <p:spPr>
            <a:xfrm flipV="1">
              <a:off x="5514289" y="5066148"/>
              <a:ext cx="511833" cy="511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D362594-8423-460D-BAF9-4BFD3D357989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2153483" y="4019195"/>
            <a:ext cx="1" cy="1933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7F91D42-C0BE-4756-9009-AFE0213897F5}"/>
              </a:ext>
            </a:extLst>
          </p:cNvPr>
          <p:cNvCxnSpPr>
            <a:cxnSpLocks/>
          </p:cNvCxnSpPr>
          <p:nvPr/>
        </p:nvCxnSpPr>
        <p:spPr>
          <a:xfrm>
            <a:off x="2153483" y="4025731"/>
            <a:ext cx="2545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9369B5D-9DE8-4D2C-89E6-57AA9BEA03C2}"/>
              </a:ext>
            </a:extLst>
          </p:cNvPr>
          <p:cNvSpPr txBox="1"/>
          <p:nvPr/>
        </p:nvSpPr>
        <p:spPr>
          <a:xfrm>
            <a:off x="2369382" y="382293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pump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735A77C-71EB-48A5-BD50-F8CF273774E0}"/>
              </a:ext>
            </a:extLst>
          </p:cNvPr>
          <p:cNvSpPr txBox="1"/>
          <p:nvPr/>
        </p:nvSpPr>
        <p:spPr>
          <a:xfrm>
            <a:off x="656554" y="6251611"/>
            <a:ext cx="324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⑩ </a:t>
            </a:r>
            <a:r>
              <a:rPr kumimoji="1" lang="en-US" altLang="ja-JP" dirty="0"/>
              <a:t>degassing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64955C3-620C-4E42-9A76-B07BE418E2BD}"/>
              </a:ext>
            </a:extLst>
          </p:cNvPr>
          <p:cNvSpPr txBox="1"/>
          <p:nvPr/>
        </p:nvSpPr>
        <p:spPr>
          <a:xfrm>
            <a:off x="3451644" y="6211669"/>
            <a:ext cx="3248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⑪ </a:t>
            </a:r>
            <a:r>
              <a:rPr kumimoji="1" lang="en-US" altLang="ja-JP" dirty="0"/>
              <a:t>release vacuum and </a:t>
            </a:r>
          </a:p>
          <a:p>
            <a:r>
              <a:rPr kumimoji="1" lang="en-US" altLang="ja-JP" dirty="0"/>
              <a:t>     add ribs/MBs</a:t>
            </a:r>
            <a:endParaRPr kumimoji="1" lang="ja-JP" altLang="en-US" dirty="0"/>
          </a:p>
        </p:txBody>
      </p:sp>
      <p:pic>
        <p:nvPicPr>
          <p:cNvPr id="26" name="コンテンツ プレースホルダー 25">
            <a:extLst>
              <a:ext uri="{FF2B5EF4-FFF2-40B4-BE49-F238E27FC236}">
                <a16:creationId xmlns:a16="http://schemas.microsoft.com/office/drawing/2014/main" id="{D737775E-D514-40B7-917D-45683911F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8500" y="1040142"/>
            <a:ext cx="2425378" cy="195846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18660E5D-DDB4-4D56-862C-33F1A3E3E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644" y="1044457"/>
            <a:ext cx="2243265" cy="195414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19E0A58-DC4C-4986-8C87-701D2A08592C}"/>
              </a:ext>
            </a:extLst>
          </p:cNvPr>
          <p:cNvSpPr txBox="1"/>
          <p:nvPr/>
        </p:nvSpPr>
        <p:spPr>
          <a:xfrm>
            <a:off x="3587402" y="3224293"/>
            <a:ext cx="324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⑧ </a:t>
            </a:r>
            <a:r>
              <a:rPr kumimoji="1" lang="en-US" altLang="ja-JP" dirty="0"/>
              <a:t>the shaft is released</a:t>
            </a:r>
            <a:endParaRPr kumimoji="1" lang="ja-JP" altLang="en-US" dirty="0"/>
          </a:p>
        </p:txBody>
      </p:sp>
      <p:pic>
        <p:nvPicPr>
          <p:cNvPr id="37" name="コンテンツ プレースホルダー 4">
            <a:extLst>
              <a:ext uri="{FF2B5EF4-FFF2-40B4-BE49-F238E27FC236}">
                <a16:creationId xmlns:a16="http://schemas.microsoft.com/office/drawing/2014/main" id="{2EF70885-1394-4ADF-A034-2407C06BB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402" y="4211588"/>
            <a:ext cx="2088731" cy="1963432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375B6E4E-572B-4792-BA7D-22FD9017E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124" y="3777608"/>
            <a:ext cx="1744562" cy="2890834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574913D-FDAC-416E-AD22-4F09903BE879}"/>
              </a:ext>
            </a:extLst>
          </p:cNvPr>
          <p:cNvSpPr/>
          <p:nvPr/>
        </p:nvSpPr>
        <p:spPr>
          <a:xfrm>
            <a:off x="7807334" y="6251611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dirty="0"/>
              <a:t>⑫ </a:t>
            </a:r>
            <a:r>
              <a:rPr kumimoji="1" lang="en-US" altLang="ja-JP" dirty="0"/>
              <a:t>Sealing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2701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D4332A-84E5-4F2D-AC10-2D530F03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IceCube and future upgrades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D9E45B-2D20-4E1C-9674-5F70BE43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A7B1-F494-4CA2-906D-1FA0658BA3B1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5" name="コンテンツ プレースホルダー 3">
            <a:extLst>
              <a:ext uri="{FF2B5EF4-FFF2-40B4-BE49-F238E27FC236}">
                <a16:creationId xmlns:a16="http://schemas.microsoft.com/office/drawing/2014/main" id="{DB8AFB0A-7AD9-4ECA-805A-06E9889EA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0532"/>
            <a:ext cx="5301172" cy="29686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8C6919A-5AA2-4CD7-B4D3-E8726B116FFE}"/>
                  </a:ext>
                </a:extLst>
              </p:cNvPr>
              <p:cNvSpPr txBox="1"/>
              <p:nvPr/>
            </p:nvSpPr>
            <p:spPr>
              <a:xfrm>
                <a:off x="92710" y="4102217"/>
                <a:ext cx="6642100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b="1" dirty="0"/>
                  <a:t>IceCube </a:t>
                </a:r>
                <a:r>
                  <a:rPr lang="en-US" altLang="ja-JP" sz="1600" b="1" dirty="0"/>
                  <a:t>Gen-1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ja-JP" altLang="en-US" sz="1600" dirty="0"/>
                  <a:t>a cubic kilometer neutrino telescope deployed in Antarctica</a:t>
                </a:r>
                <a:endParaRPr lang="en-US" altLang="ja-JP" sz="1600" dirty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1600" b="1" dirty="0"/>
                  <a:t>5160</a:t>
                </a:r>
                <a:r>
                  <a:rPr lang="en-US" altLang="ja-JP" sz="1600" dirty="0"/>
                  <a:t> Digital Optical module (DOM) to detect Cherenkov photons</a:t>
                </a:r>
                <a:br>
                  <a:rPr lang="en-US" altLang="ja-JP" sz="1600" dirty="0"/>
                </a:br>
                <a:r>
                  <a:rPr lang="en-US" altLang="ja-JP" sz="1600" dirty="0"/>
                  <a:t>produced by secondary particles from neutrino interaction</a:t>
                </a:r>
              </a:p>
              <a:p>
                <a:endParaRPr lang="en-US" altLang="ja-JP" sz="1000" dirty="0"/>
              </a:p>
              <a:p>
                <a:r>
                  <a:rPr lang="ja-JP" altLang="en-US" sz="2000" b="1" dirty="0"/>
                  <a:t>IceCube</a:t>
                </a:r>
                <a:r>
                  <a:rPr lang="en-US" altLang="ja-JP" sz="2000" b="1" dirty="0"/>
                  <a:t> Upgrade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Deploy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altLang="ja-JP" sz="2000" dirty="0"/>
                  <a:t>700 new optical modules from 2023</a:t>
                </a:r>
              </a:p>
              <a:p>
                <a:endParaRPr lang="en-US" altLang="ja-JP" sz="1200" b="1" dirty="0"/>
              </a:p>
              <a:p>
                <a:r>
                  <a:rPr lang="en-US" altLang="ja-JP" sz="2000" b="1" dirty="0" err="1"/>
                  <a:t>IceCube</a:t>
                </a:r>
                <a:r>
                  <a:rPr lang="en-US" altLang="ja-JP" sz="2000" b="1" dirty="0"/>
                  <a:t> Gen-2</a:t>
                </a:r>
                <a:r>
                  <a:rPr lang="ja-JP" altLang="en-US" sz="2000" b="1" dirty="0"/>
                  <a:t> </a:t>
                </a:r>
                <a:endParaRPr lang="en-US" altLang="ja-JP" sz="2000" b="1" dirty="0"/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Deploy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ja-JP" sz="2000" dirty="0"/>
                  <a:t>(10,000) new optical modules from 2027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kumimoji="1" lang="ja-JP" altLang="en-US" sz="1600" dirty="0"/>
              </a:p>
            </p:txBody>
          </p:sp>
        </mc:Choice>
        <mc:Fallback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8C6919A-5AA2-4CD7-B4D3-E8726B116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0" y="4102217"/>
                <a:ext cx="6642100" cy="2985433"/>
              </a:xfrm>
              <a:prstGeom prst="rect">
                <a:avLst/>
              </a:prstGeom>
              <a:blipFill>
                <a:blip r:embed="rId3"/>
                <a:stretch>
                  <a:fillRect l="-917" t="-6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51DE93D3-0855-4EDE-8410-067145809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392" y="2025650"/>
            <a:ext cx="1880794" cy="168970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47E94EC-F76A-49D6-BB80-E094F9C39DE8}"/>
              </a:ext>
            </a:extLst>
          </p:cNvPr>
          <p:cNvGrpSpPr/>
          <p:nvPr/>
        </p:nvGrpSpPr>
        <p:grpSpPr>
          <a:xfrm>
            <a:off x="6027666" y="1396421"/>
            <a:ext cx="1050238" cy="4065158"/>
            <a:chOff x="7338009" y="196949"/>
            <a:chExt cx="1248417" cy="483225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E76CE57-3668-4515-8091-8E14D39C5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3278" y="355468"/>
              <a:ext cx="1143148" cy="4673732"/>
            </a:xfrm>
            <a:prstGeom prst="rect">
              <a:avLst/>
            </a:prstGeom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496543A-BDD4-4365-A472-C73E0F8D404F}"/>
                </a:ext>
              </a:extLst>
            </p:cNvPr>
            <p:cNvSpPr/>
            <p:nvPr/>
          </p:nvSpPr>
          <p:spPr>
            <a:xfrm>
              <a:off x="7338009" y="196949"/>
              <a:ext cx="1197983" cy="476885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F3BCE38-D943-4800-BDAC-71A893CFE960}"/>
              </a:ext>
            </a:extLst>
          </p:cNvPr>
          <p:cNvSpPr/>
          <p:nvPr/>
        </p:nvSpPr>
        <p:spPr>
          <a:xfrm>
            <a:off x="7353439" y="3919188"/>
            <a:ext cx="1964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Digital Optical Module (DOM)</a:t>
            </a:r>
          </a:p>
          <a:p>
            <a:r>
              <a:rPr lang="en-US" altLang="ja-JP" dirty="0"/>
              <a:t>for Gen-1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61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1F4A4B-F311-45D4-AF29-0DF2D5F8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Internal cut view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799DA4-B8E6-4D47-A66D-303740F0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FD8FE04E-758B-457C-97A8-F7CAEC849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13" y="1293573"/>
            <a:ext cx="8828087" cy="53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168CC9-4084-4505-ADBE-6E197B7C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FA7B1-F494-4CA2-906D-1FA0658BA3B1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18D256A1-C871-4AAB-848C-7C612EA55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81" y="930469"/>
            <a:ext cx="2781296" cy="2781296"/>
          </a:xfr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6927C235-CA8B-42B3-B147-D226B667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1" y="18255"/>
            <a:ext cx="8102973" cy="940969"/>
          </a:xfrm>
        </p:spPr>
        <p:txBody>
          <a:bodyPr/>
          <a:lstStyle/>
          <a:p>
            <a:r>
              <a:rPr kumimoji="1" lang="en-US" altLang="ja-JP" dirty="0"/>
              <a:t>New optical modules for </a:t>
            </a:r>
            <a:r>
              <a:rPr kumimoji="1" lang="en-US" altLang="ja-JP" b="1" dirty="0"/>
              <a:t>Gen2</a:t>
            </a:r>
            <a:endParaRPr kumimoji="1" lang="ja-JP" altLang="en-US" b="1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05F5EB1-55A3-4D68-9DF6-2AA06CC0A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" y="4312841"/>
            <a:ext cx="1646199" cy="147894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8F847D6-8EE9-4AFB-8563-C6ED7A899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08" y="4340504"/>
            <a:ext cx="1078470" cy="1508412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2431595-ADAE-46FA-A883-C3B11EB35B72}"/>
              </a:ext>
            </a:extLst>
          </p:cNvPr>
          <p:cNvSpPr/>
          <p:nvPr/>
        </p:nvSpPr>
        <p:spPr>
          <a:xfrm>
            <a:off x="126809" y="875630"/>
            <a:ext cx="5371193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/>
              <a:t>Requirements of new optical modules</a:t>
            </a:r>
          </a:p>
          <a:p>
            <a:endParaRPr lang="en-US" altLang="ja-JP" sz="900" dirty="0"/>
          </a:p>
          <a:p>
            <a:pPr marL="377825" lvl="1" indent="-285750">
              <a:buFont typeface="Wingdings" panose="05000000000000000000" pitchFamily="2" charset="2"/>
              <a:buChar char="u"/>
            </a:pPr>
            <a:r>
              <a:rPr lang="en-US" altLang="ja-JP" sz="2400" dirty="0"/>
              <a:t>Volume of Gen2 </a:t>
            </a:r>
            <a:r>
              <a:rPr lang="en-US" altLang="ja-JP" sz="2400" dirty="0">
                <a:sym typeface="Wingdings" panose="05000000000000000000" pitchFamily="2" charset="2"/>
              </a:rPr>
              <a:t></a:t>
            </a:r>
            <a:r>
              <a:rPr lang="en-US" altLang="ja-JP" sz="2800" dirty="0">
                <a:sym typeface="Wingdings" panose="05000000000000000000" pitchFamily="2" charset="2"/>
              </a:rPr>
              <a:t> </a:t>
            </a:r>
            <a:r>
              <a:rPr lang="en-US" altLang="ja-JP" sz="2400" dirty="0"/>
              <a:t>x 8</a:t>
            </a:r>
          </a:p>
          <a:p>
            <a:pPr marL="377825" lvl="1" indent="-285750">
              <a:buFont typeface="Wingdings" panose="05000000000000000000" pitchFamily="2" charset="2"/>
              <a:buChar char="u"/>
            </a:pPr>
            <a:r>
              <a:rPr lang="en-US" altLang="ja-JP" sz="2400" dirty="0"/>
              <a:t>Sparse layout:  125 m </a:t>
            </a:r>
            <a:r>
              <a:rPr lang="en-US" altLang="ja-JP" sz="2400" dirty="0">
                <a:sym typeface="Wingdings" panose="05000000000000000000" pitchFamily="2" charset="2"/>
              </a:rPr>
              <a:t> 240 m </a:t>
            </a:r>
            <a:endParaRPr lang="en-US" altLang="ja-JP" sz="2400" dirty="0"/>
          </a:p>
          <a:p>
            <a:pPr marL="377825" lvl="1" indent="-28575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solidFill>
                  <a:srgbClr val="FF0000"/>
                </a:solidFill>
              </a:rPr>
              <a:t>low cost per optical sensitivity</a:t>
            </a:r>
          </a:p>
          <a:p>
            <a:pPr marL="377825" lvl="1" indent="-285750">
              <a:buFont typeface="Wingdings" panose="05000000000000000000" pitchFamily="2" charset="2"/>
              <a:buChar char="Ø"/>
            </a:pPr>
            <a:endParaRPr lang="en-US" altLang="ja-JP" dirty="0"/>
          </a:p>
          <a:p>
            <a:pPr marL="269875" lvl="1"/>
            <a:endParaRPr lang="en-US" altLang="ja-JP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B041C03-F9B0-4F2C-A60E-CC096FC5A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17" y="4126363"/>
            <a:ext cx="1037064" cy="183098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52F4EB-1FC3-4C38-B3DF-86EAE502FE36}"/>
              </a:ext>
            </a:extLst>
          </p:cNvPr>
          <p:cNvSpPr txBox="1"/>
          <p:nvPr/>
        </p:nvSpPr>
        <p:spPr>
          <a:xfrm rot="20625255">
            <a:off x="2159976" y="401493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2023</a:t>
            </a:r>
            <a:endParaRPr kumimoji="1" lang="ja-JP" altLang="en-US" sz="2400" dirty="0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09773657-FB86-493F-B3A0-3FE0591BEB04}"/>
              </a:ext>
            </a:extLst>
          </p:cNvPr>
          <p:cNvSpPr/>
          <p:nvPr/>
        </p:nvSpPr>
        <p:spPr>
          <a:xfrm>
            <a:off x="1786331" y="4290878"/>
            <a:ext cx="576262" cy="523875"/>
          </a:xfrm>
          <a:custGeom>
            <a:avLst/>
            <a:gdLst>
              <a:gd name="connsiteX0" fmla="*/ 0 w 1390650"/>
              <a:gd name="connsiteY0" fmla="*/ 628749 h 628749"/>
              <a:gd name="connsiteX1" fmla="*/ 676275 w 1390650"/>
              <a:gd name="connsiteY1" fmla="*/ 99 h 628749"/>
              <a:gd name="connsiteX2" fmla="*/ 1390650 w 139065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0650" h="628749">
                <a:moveTo>
                  <a:pt x="0" y="628749"/>
                </a:moveTo>
                <a:cubicBezTo>
                  <a:pt x="222250" y="317599"/>
                  <a:pt x="444500" y="6449"/>
                  <a:pt x="676275" y="99"/>
                </a:cubicBezTo>
                <a:cubicBezTo>
                  <a:pt x="908050" y="-6251"/>
                  <a:pt x="1149350" y="292199"/>
                  <a:pt x="1390650" y="590649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7DF15E-B9D4-4B0D-9256-F79BD229EBD4}"/>
              </a:ext>
            </a:extLst>
          </p:cNvPr>
          <p:cNvSpPr txBox="1"/>
          <p:nvPr/>
        </p:nvSpPr>
        <p:spPr>
          <a:xfrm rot="20625255">
            <a:off x="4028283" y="393133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2027</a:t>
            </a:r>
            <a:endParaRPr kumimoji="1" lang="ja-JP" altLang="en-US" sz="2400" dirty="0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EA2B2024-7DE5-41FF-9571-1C4875765B02}"/>
              </a:ext>
            </a:extLst>
          </p:cNvPr>
          <p:cNvSpPr/>
          <p:nvPr/>
        </p:nvSpPr>
        <p:spPr>
          <a:xfrm>
            <a:off x="3648050" y="4237538"/>
            <a:ext cx="576262" cy="523875"/>
          </a:xfrm>
          <a:custGeom>
            <a:avLst/>
            <a:gdLst>
              <a:gd name="connsiteX0" fmla="*/ 0 w 1390650"/>
              <a:gd name="connsiteY0" fmla="*/ 628749 h 628749"/>
              <a:gd name="connsiteX1" fmla="*/ 676275 w 1390650"/>
              <a:gd name="connsiteY1" fmla="*/ 99 h 628749"/>
              <a:gd name="connsiteX2" fmla="*/ 1390650 w 139065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0650" h="628749">
                <a:moveTo>
                  <a:pt x="0" y="628749"/>
                </a:moveTo>
                <a:cubicBezTo>
                  <a:pt x="222250" y="317599"/>
                  <a:pt x="444500" y="6449"/>
                  <a:pt x="676275" y="99"/>
                </a:cubicBezTo>
                <a:cubicBezTo>
                  <a:pt x="908050" y="-6251"/>
                  <a:pt x="1149350" y="292199"/>
                  <a:pt x="1390650" y="590649"/>
                </a:cubicBezTo>
              </a:path>
            </a:pathLst>
          </a:custGeom>
          <a:noFill/>
          <a:ln>
            <a:solidFill>
              <a:schemeClr val="bg2">
                <a:lumMod val="1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894EEC93-A15D-43A6-858A-58E24DB27D18}"/>
              </a:ext>
            </a:extLst>
          </p:cNvPr>
          <p:cNvCxnSpPr>
            <a:cxnSpLocks/>
          </p:cNvCxnSpPr>
          <p:nvPr/>
        </p:nvCxnSpPr>
        <p:spPr>
          <a:xfrm>
            <a:off x="1101202" y="2640208"/>
            <a:ext cx="0" cy="371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1E23353-C1ED-46B8-8CBF-75DDADCBA3DF}"/>
              </a:ext>
            </a:extLst>
          </p:cNvPr>
          <p:cNvGrpSpPr/>
          <p:nvPr/>
        </p:nvGrpSpPr>
        <p:grpSpPr>
          <a:xfrm>
            <a:off x="624391" y="2544249"/>
            <a:ext cx="962172" cy="32769"/>
            <a:chOff x="807720" y="2872740"/>
            <a:chExt cx="962172" cy="32769"/>
          </a:xfrm>
        </p:grpSpPr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D78236A2-8A5C-4D1A-B0AA-3D7621B29385}"/>
                </a:ext>
              </a:extLst>
            </p:cNvPr>
            <p:cNvCxnSpPr/>
            <p:nvPr/>
          </p:nvCxnSpPr>
          <p:spPr>
            <a:xfrm>
              <a:off x="807720" y="2872740"/>
              <a:ext cx="96217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A8E4CC2D-9FE7-478D-A78F-63CF45AA0966}"/>
                </a:ext>
              </a:extLst>
            </p:cNvPr>
            <p:cNvCxnSpPr/>
            <p:nvPr/>
          </p:nvCxnSpPr>
          <p:spPr>
            <a:xfrm>
              <a:off x="807720" y="2905509"/>
              <a:ext cx="96217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F3D808B-1454-45F2-BE3D-9C9B25F94611}"/>
              </a:ext>
            </a:extLst>
          </p:cNvPr>
          <p:cNvSpPr txBox="1"/>
          <p:nvPr/>
        </p:nvSpPr>
        <p:spPr>
          <a:xfrm>
            <a:off x="140910" y="3161383"/>
            <a:ext cx="2322193" cy="646331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Reduce a diameter to save cost of drilling </a:t>
            </a:r>
            <a:endParaRPr kumimoji="1" lang="ja-JP" altLang="en-US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43C3D4D-8BFC-4594-A04A-6A26853EC413}"/>
              </a:ext>
            </a:extLst>
          </p:cNvPr>
          <p:cNvGrpSpPr/>
          <p:nvPr/>
        </p:nvGrpSpPr>
        <p:grpSpPr>
          <a:xfrm>
            <a:off x="456531" y="5922404"/>
            <a:ext cx="1196873" cy="198494"/>
            <a:chOff x="7296152" y="5145789"/>
            <a:chExt cx="962172" cy="198494"/>
          </a:xfrm>
        </p:grpSpPr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3AAF8FA4-3CF2-4DF8-BF23-4AFD271D1194}"/>
                </a:ext>
              </a:extLst>
            </p:cNvPr>
            <p:cNvCxnSpPr/>
            <p:nvPr/>
          </p:nvCxnSpPr>
          <p:spPr>
            <a:xfrm>
              <a:off x="7296152" y="5145789"/>
              <a:ext cx="0" cy="19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73D2324F-4CFB-481C-BC26-0AF62EB766EE}"/>
                </a:ext>
              </a:extLst>
            </p:cNvPr>
            <p:cNvCxnSpPr/>
            <p:nvPr/>
          </p:nvCxnSpPr>
          <p:spPr>
            <a:xfrm>
              <a:off x="8258324" y="5145789"/>
              <a:ext cx="0" cy="19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058563B9-B2E5-42F8-8518-B20C469965FE}"/>
                </a:ext>
              </a:extLst>
            </p:cNvPr>
            <p:cNvCxnSpPr/>
            <p:nvPr/>
          </p:nvCxnSpPr>
          <p:spPr>
            <a:xfrm>
              <a:off x="7296152" y="5245036"/>
              <a:ext cx="96217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78E0158-78AA-4881-A9FD-B5C289A466B8}"/>
              </a:ext>
            </a:extLst>
          </p:cNvPr>
          <p:cNvSpPr/>
          <p:nvPr/>
        </p:nvSpPr>
        <p:spPr>
          <a:xfrm>
            <a:off x="688866" y="5966902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33 cm</a:t>
            </a:r>
            <a:endParaRPr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C7CE76A-9664-46C4-B538-6E8BFA632CC3}"/>
              </a:ext>
            </a:extLst>
          </p:cNvPr>
          <p:cNvSpPr/>
          <p:nvPr/>
        </p:nvSpPr>
        <p:spPr>
          <a:xfrm>
            <a:off x="4392274" y="5936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30.5 cm</a:t>
            </a:r>
            <a:endParaRPr lang="ja-JP" altLang="en-US" dirty="0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93D52EB7-9E5A-46D1-B5C9-B3E3794DA19B}"/>
              </a:ext>
            </a:extLst>
          </p:cNvPr>
          <p:cNvGrpSpPr/>
          <p:nvPr/>
        </p:nvGrpSpPr>
        <p:grpSpPr>
          <a:xfrm>
            <a:off x="2463103" y="5898539"/>
            <a:ext cx="988680" cy="198494"/>
            <a:chOff x="7296152" y="5145789"/>
            <a:chExt cx="962172" cy="198494"/>
          </a:xfrm>
        </p:grpSpPr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75613A86-D7CE-4675-86FF-F9E2D3CB640E}"/>
                </a:ext>
              </a:extLst>
            </p:cNvPr>
            <p:cNvCxnSpPr/>
            <p:nvPr/>
          </p:nvCxnSpPr>
          <p:spPr>
            <a:xfrm>
              <a:off x="7296152" y="5145789"/>
              <a:ext cx="0" cy="19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B0872A66-DFA3-4A65-85CC-9C87FD142034}"/>
                </a:ext>
              </a:extLst>
            </p:cNvPr>
            <p:cNvCxnSpPr/>
            <p:nvPr/>
          </p:nvCxnSpPr>
          <p:spPr>
            <a:xfrm>
              <a:off x="8258324" y="5145789"/>
              <a:ext cx="0" cy="19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01C1F0C9-1742-48CE-B585-AFBD846121F0}"/>
                </a:ext>
              </a:extLst>
            </p:cNvPr>
            <p:cNvCxnSpPr/>
            <p:nvPr/>
          </p:nvCxnSpPr>
          <p:spPr>
            <a:xfrm>
              <a:off x="7296152" y="5245036"/>
              <a:ext cx="96217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C0CA70C-9F06-4B77-B94B-7FED04E57256}"/>
              </a:ext>
            </a:extLst>
          </p:cNvPr>
          <p:cNvSpPr/>
          <p:nvPr/>
        </p:nvSpPr>
        <p:spPr>
          <a:xfrm>
            <a:off x="482551" y="6326687"/>
            <a:ext cx="1229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Gen1 DOM</a:t>
            </a:r>
            <a:endParaRPr lang="ja-JP" altLang="en-US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46B888B-F84A-43EB-A4A2-C5F01491FC7E}"/>
              </a:ext>
            </a:extLst>
          </p:cNvPr>
          <p:cNvSpPr/>
          <p:nvPr/>
        </p:nvSpPr>
        <p:spPr>
          <a:xfrm>
            <a:off x="2620093" y="6302165"/>
            <a:ext cx="7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D-Egg</a:t>
            </a:r>
            <a:endParaRPr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1879E0E-C193-4FAE-A6A5-7EB6202AD86D}"/>
              </a:ext>
            </a:extLst>
          </p:cNvPr>
          <p:cNvSpPr/>
          <p:nvPr/>
        </p:nvSpPr>
        <p:spPr>
          <a:xfrm>
            <a:off x="2596561" y="5957355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dirty="0"/>
              <a:t>30 cm</a:t>
            </a:r>
            <a:endParaRPr lang="ja-JP" altLang="en-US" dirty="0"/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1AFD1A45-5060-4C76-8B11-F69ADCFF4A15}"/>
              </a:ext>
            </a:extLst>
          </p:cNvPr>
          <p:cNvGrpSpPr/>
          <p:nvPr/>
        </p:nvGrpSpPr>
        <p:grpSpPr>
          <a:xfrm>
            <a:off x="4317981" y="5887993"/>
            <a:ext cx="929516" cy="198494"/>
            <a:chOff x="7296152" y="5145789"/>
            <a:chExt cx="962172" cy="198494"/>
          </a:xfrm>
        </p:grpSpPr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41E60B50-7A32-4E10-B0AF-3C13D460F49A}"/>
                </a:ext>
              </a:extLst>
            </p:cNvPr>
            <p:cNvCxnSpPr/>
            <p:nvPr/>
          </p:nvCxnSpPr>
          <p:spPr>
            <a:xfrm>
              <a:off x="7296152" y="5145789"/>
              <a:ext cx="0" cy="19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88BF5D10-C75E-44B5-AF66-8B8525F03519}"/>
                </a:ext>
              </a:extLst>
            </p:cNvPr>
            <p:cNvCxnSpPr/>
            <p:nvPr/>
          </p:nvCxnSpPr>
          <p:spPr>
            <a:xfrm>
              <a:off x="8258324" y="5145789"/>
              <a:ext cx="0" cy="1984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AB659AF4-E034-441F-B858-B03D0A8C3D17}"/>
                </a:ext>
              </a:extLst>
            </p:cNvPr>
            <p:cNvCxnSpPr/>
            <p:nvPr/>
          </p:nvCxnSpPr>
          <p:spPr>
            <a:xfrm>
              <a:off x="7296152" y="5245036"/>
              <a:ext cx="96217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397147C5-28EB-49C6-926F-021F6DE7F757}"/>
              </a:ext>
            </a:extLst>
          </p:cNvPr>
          <p:cNvSpPr/>
          <p:nvPr/>
        </p:nvSpPr>
        <p:spPr>
          <a:xfrm>
            <a:off x="4392274" y="6255998"/>
            <a:ext cx="786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</a:t>
            </a:r>
            <a:endParaRPr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3BF5E4D1-3606-4532-838B-A34FCFD75789}"/>
              </a:ext>
            </a:extLst>
          </p:cNvPr>
          <p:cNvGrpSpPr/>
          <p:nvPr/>
        </p:nvGrpSpPr>
        <p:grpSpPr>
          <a:xfrm>
            <a:off x="3135690" y="2560206"/>
            <a:ext cx="1342413" cy="31279"/>
            <a:chOff x="807720" y="2883090"/>
            <a:chExt cx="962172" cy="22419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71A2ABC-E992-4D44-94FF-DFD3C2D4E8C7}"/>
                </a:ext>
              </a:extLst>
            </p:cNvPr>
            <p:cNvCxnSpPr/>
            <p:nvPr/>
          </p:nvCxnSpPr>
          <p:spPr>
            <a:xfrm>
              <a:off x="807720" y="2883090"/>
              <a:ext cx="96217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74A95E2A-BE93-4E47-9C43-6C95B2A2F9E5}"/>
                </a:ext>
              </a:extLst>
            </p:cNvPr>
            <p:cNvCxnSpPr/>
            <p:nvPr/>
          </p:nvCxnSpPr>
          <p:spPr>
            <a:xfrm>
              <a:off x="807720" y="2905509"/>
              <a:ext cx="96217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C7BC350-D5FF-4804-BB97-A51DC5DF31D5}"/>
              </a:ext>
            </a:extLst>
          </p:cNvPr>
          <p:cNvSpPr/>
          <p:nvPr/>
        </p:nvSpPr>
        <p:spPr>
          <a:xfrm>
            <a:off x="5437218" y="4037810"/>
            <a:ext cx="3633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optical module (LOM)</a:t>
            </a:r>
            <a:endParaRPr lang="ja-JP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3B25B83-B1D8-40B3-9F46-CB448EBE4284}"/>
              </a:ext>
            </a:extLst>
          </p:cNvPr>
          <p:cNvSpPr txBox="1"/>
          <p:nvPr/>
        </p:nvSpPr>
        <p:spPr>
          <a:xfrm>
            <a:off x="2759083" y="3156549"/>
            <a:ext cx="1961780" cy="646331"/>
          </a:xfrm>
          <a:prstGeom prst="rect">
            <a:avLst/>
          </a:prstGeom>
          <a:noFill/>
          <a:ln w="2222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House as many PMTs as possible</a:t>
            </a:r>
            <a:endParaRPr kumimoji="1" lang="ja-JP" altLang="en-US" dirty="0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30323C06-12A0-4A5C-9DFF-EB555967F338}"/>
              </a:ext>
            </a:extLst>
          </p:cNvPr>
          <p:cNvCxnSpPr>
            <a:cxnSpLocks/>
          </p:cNvCxnSpPr>
          <p:nvPr/>
        </p:nvCxnSpPr>
        <p:spPr>
          <a:xfrm>
            <a:off x="3811561" y="2640208"/>
            <a:ext cx="0" cy="371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E8408F4B-8264-49E7-8D27-8EC90AEE7C87}"/>
              </a:ext>
            </a:extLst>
          </p:cNvPr>
          <p:cNvSpPr/>
          <p:nvPr/>
        </p:nvSpPr>
        <p:spPr>
          <a:xfrm>
            <a:off x="5518244" y="4717561"/>
            <a:ext cx="343664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① </a:t>
            </a:r>
            <a:r>
              <a:rPr lang="en-US" altLang="ja-JP" b="1" dirty="0"/>
              <a:t>Use a low noise </a:t>
            </a:r>
            <a:r>
              <a:rPr lang="en-US" altLang="ja-JP" b="1" dirty="0">
                <a:solidFill>
                  <a:srgbClr val="FF0000"/>
                </a:solidFill>
              </a:rPr>
              <a:t>elongated</a:t>
            </a:r>
            <a:r>
              <a:rPr lang="en-US" altLang="ja-JP" b="1" dirty="0"/>
              <a:t> </a:t>
            </a:r>
            <a:br>
              <a:rPr lang="en-US" altLang="ja-JP" b="1" dirty="0"/>
            </a:br>
            <a:r>
              <a:rPr lang="en-US" altLang="ja-JP" b="1" dirty="0"/>
              <a:t>     glass vessel.</a:t>
            </a:r>
            <a:endParaRPr lang="en-US" altLang="ja-JP" sz="1100" b="1" dirty="0"/>
          </a:p>
          <a:p>
            <a:endParaRPr lang="en-US" altLang="ja-JP" sz="1100" b="1" dirty="0"/>
          </a:p>
          <a:p>
            <a:r>
              <a:rPr lang="ja-JP" altLang="en-US" dirty="0"/>
              <a:t>② </a:t>
            </a:r>
            <a:r>
              <a:rPr lang="en-US" altLang="ja-JP" b="1" dirty="0"/>
              <a:t>House 18 four inch </a:t>
            </a:r>
            <a:r>
              <a:rPr lang="en-US" altLang="ja-JP" b="1" dirty="0" err="1"/>
              <a:t>PMTs.</a:t>
            </a:r>
            <a:br>
              <a:rPr lang="en-US" altLang="ja-JP" b="1" dirty="0"/>
            </a:br>
            <a:br>
              <a:rPr lang="en-US" altLang="ja-JP" sz="1200" b="1" dirty="0"/>
            </a:br>
            <a:r>
              <a:rPr lang="ja-JP" altLang="en-US" b="1" dirty="0"/>
              <a:t>③ </a:t>
            </a:r>
            <a:r>
              <a:rPr lang="en-US" altLang="ja-JP" b="1" dirty="0"/>
              <a:t>Adopt “</a:t>
            </a:r>
            <a:r>
              <a:rPr lang="en-US" altLang="ja-JP" b="1" dirty="0">
                <a:solidFill>
                  <a:srgbClr val="FF0000"/>
                </a:solidFill>
              </a:rPr>
              <a:t>gel pads</a:t>
            </a:r>
            <a:r>
              <a:rPr lang="en-US" altLang="ja-JP" b="1" dirty="0"/>
              <a:t>” to efficiently</a:t>
            </a:r>
            <a:br>
              <a:rPr lang="en-US" altLang="ja-JP" b="1" dirty="0"/>
            </a:br>
            <a:r>
              <a:rPr lang="en-US" altLang="ja-JP" b="1" dirty="0"/>
              <a:t>     lead photons to PMTs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126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FF58AD-0FBF-42A3-B8E3-28C554C5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25740" cy="1274235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Concept of the design of LOM </a:t>
            </a:r>
            <a:br>
              <a:rPr lang="en-US" altLang="ja-JP" dirty="0"/>
            </a:br>
            <a:r>
              <a:rPr kumimoji="1" lang="en-US" altLang="ja-JP" dirty="0"/>
              <a:t>gel pad scheme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84E6C5-B3A5-46AE-80EB-5D6F976E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3FC9-4378-4628-B7A3-01FED11374A6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67534167-CBC0-42AD-8FAD-74BA0A506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3" y="3984333"/>
            <a:ext cx="2571262" cy="2571262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B887FB1-3F09-42C7-8014-92675F7792A5}"/>
              </a:ext>
            </a:extLst>
          </p:cNvPr>
          <p:cNvSpPr/>
          <p:nvPr/>
        </p:nvSpPr>
        <p:spPr>
          <a:xfrm>
            <a:off x="4702098" y="1149907"/>
            <a:ext cx="44419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gel pad</a:t>
            </a:r>
          </a:p>
          <a:p>
            <a:endParaRPr kumimoji="1" lang="en-US" altLang="ja-JP" sz="1600" b="1" dirty="0"/>
          </a:p>
          <a:p>
            <a:r>
              <a:rPr kumimoji="1" lang="en-US" altLang="ja-JP" dirty="0"/>
              <a:t>Inspired by HK’s multi-PMT module. </a:t>
            </a:r>
            <a:br>
              <a:rPr kumimoji="1" lang="en-US" altLang="ja-JP" dirty="0"/>
            </a:br>
            <a:r>
              <a:rPr kumimoji="1" lang="en-US" altLang="ja-JP" dirty="0"/>
              <a:t>The UV-transparent silicone elastomer is casted to a conical shape.</a:t>
            </a:r>
          </a:p>
          <a:p>
            <a:endParaRPr kumimoji="1" lang="en-US" altLang="ja-JP" sz="1600" dirty="0"/>
          </a:p>
          <a:p>
            <a:r>
              <a:rPr kumimoji="1" lang="en-US" altLang="ja-JP" sz="1600" dirty="0"/>
              <a:t>Works as</a:t>
            </a:r>
          </a:p>
          <a:p>
            <a:r>
              <a:rPr kumimoji="1" lang="en-US" altLang="ja-JP" sz="1600" b="1" dirty="0"/>
              <a:t>1.  </a:t>
            </a:r>
            <a:r>
              <a:rPr kumimoji="1" lang="en-US" altLang="ja-JP" sz="1600" dirty="0"/>
              <a:t>an optical interface and </a:t>
            </a:r>
          </a:p>
          <a:p>
            <a:r>
              <a:rPr kumimoji="1" lang="en-US" altLang="ja-JP" sz="1600" b="1" dirty="0"/>
              <a:t>2.  </a:t>
            </a:r>
            <a:r>
              <a:rPr kumimoji="1" lang="en-US" altLang="ja-JP" sz="1600" dirty="0"/>
              <a:t>a photon collector thanks to internal reflection.</a:t>
            </a: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6479CE8A-EEF1-4BE7-83D4-CAEE34170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0" y="1325187"/>
            <a:ext cx="1472445" cy="2599673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793B790-AA4F-4A92-9B32-812D52E98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12" y="1359578"/>
            <a:ext cx="1928488" cy="213081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3103B219-028F-4243-8A02-E0FE1BC1F65C}"/>
              </a:ext>
            </a:extLst>
          </p:cNvPr>
          <p:cNvSpPr/>
          <p:nvPr/>
        </p:nvSpPr>
        <p:spPr>
          <a:xfrm>
            <a:off x="1171067" y="1488318"/>
            <a:ext cx="764773" cy="719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7FCD6A2F-24DA-4A09-B040-C73E46D5CBBF}"/>
              </a:ext>
            </a:extLst>
          </p:cNvPr>
          <p:cNvCxnSpPr>
            <a:cxnSpLocks/>
          </p:cNvCxnSpPr>
          <p:nvPr/>
        </p:nvCxnSpPr>
        <p:spPr>
          <a:xfrm flipV="1">
            <a:off x="1935840" y="1350997"/>
            <a:ext cx="707672" cy="1373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4067C212-75BF-4F28-B0F6-EF835D7E6CAB}"/>
              </a:ext>
            </a:extLst>
          </p:cNvPr>
          <p:cNvCxnSpPr>
            <a:cxnSpLocks/>
          </p:cNvCxnSpPr>
          <p:nvPr/>
        </p:nvCxnSpPr>
        <p:spPr>
          <a:xfrm>
            <a:off x="1935840" y="2216153"/>
            <a:ext cx="707672" cy="12742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コンテンツ プレースホルダー 4">
            <a:extLst>
              <a:ext uri="{FF2B5EF4-FFF2-40B4-BE49-F238E27FC236}">
                <a16:creationId xmlns:a16="http://schemas.microsoft.com/office/drawing/2014/main" id="{57B45923-553B-486D-8BE8-2B61AC1DC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58467" y="3980072"/>
            <a:ext cx="2686331" cy="2571262"/>
          </a:xfrm>
          <a:prstGeom prst="rect">
            <a:avLst/>
          </a:prstGeom>
        </p:spPr>
      </p:pic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46C50A63-8635-43BE-A4B3-05B3A11937C4}"/>
              </a:ext>
            </a:extLst>
          </p:cNvPr>
          <p:cNvSpPr/>
          <p:nvPr/>
        </p:nvSpPr>
        <p:spPr>
          <a:xfrm>
            <a:off x="6141513" y="4726558"/>
            <a:ext cx="29296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dirty="0"/>
              <a:t>A golden color of the photocathode</a:t>
            </a:r>
          </a:p>
          <a:p>
            <a:endParaRPr kumimoji="1" lang="en-US" altLang="ja-JP" dirty="0"/>
          </a:p>
          <a:p>
            <a:r>
              <a:rPr kumimoji="1" lang="en-US" altLang="ja-JP" dirty="0">
                <a:sym typeface="Wingdings" panose="05000000000000000000" pitchFamily="2" charset="2"/>
              </a:rPr>
              <a:t> implies the enhancement</a:t>
            </a:r>
            <a:br>
              <a:rPr kumimoji="1" lang="en-US" altLang="ja-JP" dirty="0">
                <a:sym typeface="Wingdings" panose="05000000000000000000" pitchFamily="2" charset="2"/>
              </a:rPr>
            </a:br>
            <a:r>
              <a:rPr kumimoji="1" lang="en-US" altLang="ja-JP" dirty="0">
                <a:sym typeface="Wingdings" panose="05000000000000000000" pitchFamily="2" charset="2"/>
              </a:rPr>
              <a:t>     of effective area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00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49"/>
    </mc:Choice>
    <mc:Fallback xmlns="">
      <p:transition spd="slow" advTm="38249"/>
    </mc:Fallback>
  </mc:AlternateContent>
  <p:extLst>
    <p:ext uri="{3A86A75C-4F4B-4683-9AE1-C65F6400EC91}">
      <p14:laserTraceLst xmlns:p14="http://schemas.microsoft.com/office/powerpoint/2010/main">
        <p14:tracePtLst>
          <p14:tracePt t="1050" x="5262563" y="6381750"/>
          <p14:tracePt t="1057" x="5262563" y="6178550"/>
          <p14:tracePt t="1064" x="5262563" y="6046788"/>
          <p14:tracePt t="1071" x="5305425" y="5927725"/>
          <p14:tracePt t="1078" x="5354638" y="5815013"/>
          <p14:tracePt t="1085" x="5410200" y="5710238"/>
          <p14:tracePt t="1093" x="5529263" y="5527675"/>
          <p14:tracePt t="1099" x="5619750" y="5291138"/>
          <p14:tracePt t="1107" x="5738813" y="5003800"/>
          <p14:tracePt t="1114" x="5816600" y="4864100"/>
          <p14:tracePt t="1122" x="5872163" y="4765675"/>
          <p14:tracePt t="1128" x="5921375" y="4646613"/>
          <p14:tracePt t="1135" x="5970588" y="4611688"/>
          <p14:tracePt t="1143" x="6040438" y="4527550"/>
          <p14:tracePt t="1150" x="6200775" y="4394200"/>
          <p14:tracePt t="1158" x="6354763" y="4227513"/>
          <p14:tracePt t="1164" x="6648450" y="3932238"/>
          <p14:tracePt t="1171" x="6872288" y="3681413"/>
          <p14:tracePt t="1178" x="7054850" y="3505200"/>
          <p14:tracePt t="1185" x="7223125" y="3303588"/>
          <p14:tracePt t="1193" x="7278688" y="3219450"/>
          <p14:tracePt t="1200" x="7383463" y="3127375"/>
          <p14:tracePt t="1207" x="7432675" y="3092450"/>
          <p14:tracePt t="1214" x="7516813" y="3036888"/>
          <p14:tracePt t="1221" x="7593013" y="3022600"/>
          <p14:tracePt t="1229" x="7656513" y="3009900"/>
          <p14:tracePt t="1236" x="7775575" y="2946400"/>
          <p14:tracePt t="1242" x="7804150" y="2938463"/>
          <p14:tracePt t="1250" x="7880350" y="2911475"/>
          <p14:tracePt t="1257" x="7923213" y="2903538"/>
          <p14:tracePt t="1264" x="7943850" y="2882900"/>
          <p14:tracePt t="1271" x="7972425" y="2876550"/>
          <p14:tracePt t="1279" x="7978775" y="2868613"/>
          <p14:tracePt t="1286" x="7993063" y="2868613"/>
          <p14:tracePt t="1293" x="8007350" y="2855913"/>
          <p14:tracePt t="1300" x="8020050" y="2847975"/>
          <p14:tracePt t="1307" x="8054975" y="2784475"/>
          <p14:tracePt t="1314" x="8112125" y="2722563"/>
          <p14:tracePt t="2133" x="8089900" y="2722563"/>
          <p14:tracePt t="2140" x="8069263" y="2722563"/>
          <p14:tracePt t="2147" x="8042275" y="2708275"/>
          <p14:tracePt t="2154" x="8020050" y="2701925"/>
          <p14:tracePt t="2161" x="8013700" y="2693988"/>
          <p14:tracePt t="2169" x="7993063" y="2687638"/>
          <p14:tracePt t="2176" x="7978775" y="2667000"/>
          <p14:tracePt t="2183" x="7964488" y="2644775"/>
          <p14:tracePt t="2190" x="7958138" y="2638425"/>
          <p14:tracePt t="2197" x="7950200" y="2630488"/>
          <p14:tracePt t="2205" x="7943850" y="2609850"/>
          <p14:tracePt t="2211" x="7923213" y="2589213"/>
          <p14:tracePt t="2219" x="7915275" y="2582863"/>
          <p14:tracePt t="2226" x="7894638" y="2554288"/>
          <p14:tracePt t="2233" x="7888288" y="2540000"/>
          <p14:tracePt t="2240" x="7880350" y="2533650"/>
          <p14:tracePt t="2248" x="7880350" y="2513013"/>
          <p14:tracePt t="2255" x="7866063" y="2505075"/>
          <p14:tracePt t="2262" x="7866063" y="2490788"/>
          <p14:tracePt t="2268" x="7859713" y="2476500"/>
          <p14:tracePt t="2276" x="7853363" y="2470150"/>
          <p14:tracePt t="2503" x="7853363" y="2484438"/>
          <p14:tracePt t="2510" x="7853363" y="2498725"/>
          <p14:tracePt t="2518" x="7853363" y="2540000"/>
          <p14:tracePt t="2525" x="7853363" y="2560638"/>
          <p14:tracePt t="2531" x="7853363" y="2568575"/>
          <p14:tracePt t="2539" x="7853363" y="2582863"/>
          <p14:tracePt t="2576" x="7853363" y="2589213"/>
          <p14:tracePt t="2746" x="7853363" y="2603500"/>
          <p14:tracePt t="2760" x="7853363" y="2609850"/>
          <p14:tracePt t="2767" x="7853363" y="2617788"/>
          <p14:tracePt t="2774" x="7853363" y="2624138"/>
          <p14:tracePt t="2781" x="7853363" y="2630488"/>
          <p14:tracePt t="2810" x="7853363" y="2638425"/>
          <p14:tracePt t="2881" x="7859713" y="2638425"/>
          <p14:tracePt t="2938" x="7859713" y="2644775"/>
          <p14:tracePt t="2967" x="7859713" y="2667000"/>
          <p14:tracePt t="2974" x="7859713" y="2679700"/>
          <p14:tracePt t="2989" x="7853363" y="2701925"/>
          <p14:tracePt t="2996" x="7831138" y="2714625"/>
          <p14:tracePt t="3003" x="7810500" y="2722563"/>
          <p14:tracePt t="3010" x="7769225" y="2722563"/>
          <p14:tracePt t="3017" x="7726363" y="2743200"/>
          <p14:tracePt t="3024" x="7642225" y="2757488"/>
          <p14:tracePt t="3032" x="7607300" y="2757488"/>
          <p14:tracePt t="3040" x="7551738" y="2757488"/>
          <p14:tracePt t="3045" x="7510463" y="2757488"/>
          <p14:tracePt t="3053" x="7467600" y="2757488"/>
          <p14:tracePt t="3059" x="7426325" y="2757488"/>
          <p14:tracePt t="3068" x="7348538" y="2728913"/>
          <p14:tracePt t="3075" x="7229475" y="2679700"/>
          <p14:tracePt t="3081" x="7089775" y="2574925"/>
          <p14:tracePt t="3088" x="6985000" y="2484438"/>
          <p14:tracePt t="3095" x="6865938" y="2393950"/>
          <p14:tracePt t="3103" x="6775450" y="2309813"/>
          <p14:tracePt t="3110" x="6705600" y="2217738"/>
          <p14:tracePt t="3117" x="6648450" y="2133600"/>
          <p14:tracePt t="3123" x="6607175" y="2057400"/>
          <p14:tracePt t="3131" x="6572250" y="2008188"/>
          <p14:tracePt t="3139" x="6564313" y="1973263"/>
          <p14:tracePt t="3146" x="6543675" y="1952625"/>
          <p14:tracePt t="3153" x="6523038" y="1909763"/>
          <p14:tracePt t="3159" x="6508750" y="1882775"/>
          <p14:tracePt t="3167" x="6502400" y="1839913"/>
          <p14:tracePt t="3174" x="6488113" y="1755775"/>
          <p14:tracePt t="3181" x="6473825" y="1665288"/>
          <p14:tracePt t="3189" x="6473825" y="1589088"/>
          <p14:tracePt t="3195" x="6473825" y="1511300"/>
          <p14:tracePt t="3202" x="6473825" y="1484313"/>
          <p14:tracePt t="3209" x="6473825" y="1365250"/>
          <p14:tracePt t="3216" x="6473825" y="1308100"/>
          <p14:tracePt t="3224" x="6480175" y="1246188"/>
          <p14:tracePt t="3231" x="6480175" y="1189038"/>
          <p14:tracePt t="3239" x="6488113" y="1154113"/>
          <p14:tracePt t="3245" x="6488113" y="1112838"/>
          <p14:tracePt t="3252" x="6494463" y="1098550"/>
          <p14:tracePt t="3260" x="6494463" y="1063625"/>
          <p14:tracePt t="3267" x="6508750" y="1022350"/>
          <p14:tracePt t="3274" x="6516688" y="979488"/>
          <p14:tracePt t="3281" x="6516688" y="965200"/>
          <p14:tracePt t="3290" x="6529388" y="903288"/>
          <p14:tracePt t="3295" x="6551613" y="874713"/>
          <p14:tracePt t="3302" x="6564313" y="833438"/>
          <p14:tracePt t="3309" x="6578600" y="811213"/>
          <p14:tracePt t="3317" x="6627813" y="749300"/>
          <p14:tracePt t="3324" x="6718300" y="679450"/>
          <p14:tracePt t="3330" x="6837363" y="573088"/>
          <p14:tracePt t="3338" x="6942138" y="511175"/>
          <p14:tracePt t="3344" x="7013575" y="441325"/>
          <p14:tracePt t="3352" x="7110413" y="398463"/>
          <p14:tracePt t="3358" x="7173913" y="377825"/>
          <p14:tracePt t="3367" x="7202488" y="357188"/>
          <p14:tracePt t="3373" x="7250113" y="336550"/>
          <p14:tracePt t="3381" x="7292975" y="322263"/>
          <p14:tracePt t="3389" x="7334250" y="307975"/>
          <p14:tracePt t="3394" x="7432675" y="279400"/>
          <p14:tracePt t="3403" x="7531100" y="279400"/>
          <p14:tracePt t="3409" x="7642225" y="266700"/>
          <p14:tracePt t="3417" x="7754938" y="252413"/>
          <p14:tracePt t="3424" x="7853363" y="252413"/>
          <p14:tracePt t="3430" x="7894638" y="252413"/>
          <p14:tracePt t="3439" x="7964488" y="244475"/>
          <p14:tracePt t="3444" x="8007350" y="244475"/>
          <p14:tracePt t="3451" x="8048625" y="230188"/>
          <p14:tracePt t="3458" x="8104188" y="230188"/>
          <p14:tracePt t="3466" x="8181975" y="230188"/>
          <p14:tracePt t="3473" x="8258175" y="230188"/>
          <p14:tracePt t="3480" x="8335963" y="230188"/>
          <p14:tracePt t="3489" x="8391525" y="230188"/>
          <p14:tracePt t="3494" x="8489950" y="230188"/>
          <p14:tracePt t="3503" x="8531225" y="230188"/>
          <p14:tracePt t="3509" x="8588375" y="238125"/>
          <p14:tracePt t="3517" x="8615363" y="244475"/>
          <p14:tracePt t="3523" x="8670925" y="244475"/>
          <p14:tracePt t="3530" x="8699500" y="244475"/>
          <p14:tracePt t="3538" x="8748713" y="258763"/>
          <p14:tracePt t="3544" x="8789988" y="266700"/>
          <p14:tracePt t="3552" x="8853488" y="293688"/>
          <p14:tracePt t="3558" x="8931275" y="322263"/>
          <p14:tracePt t="3566" x="9013825" y="349250"/>
          <p14:tracePt t="3573" x="9097963" y="384175"/>
          <p14:tracePt t="3580" x="9161463" y="412750"/>
          <p14:tracePt t="3589" x="9224963" y="468313"/>
          <p14:tracePt t="3594" x="9274175" y="503238"/>
          <p14:tracePt t="3601" x="9344025" y="546100"/>
          <p14:tracePt t="3608" x="9378950" y="595313"/>
          <p14:tracePt t="3616" x="9428163" y="630238"/>
          <p14:tracePt t="3623" x="9463088" y="679450"/>
          <p14:tracePt t="3630" x="9498013" y="727075"/>
          <p14:tracePt t="3639" x="9582150" y="798513"/>
          <p14:tracePt t="3643" x="9652000" y="854075"/>
          <p14:tracePt t="3652" x="9736138" y="909638"/>
          <p14:tracePt t="3658" x="9818688" y="944563"/>
          <p14:tracePt t="3665" x="9917113" y="973138"/>
          <p14:tracePt t="3674" x="9966325" y="1000125"/>
          <p14:tracePt t="3679" x="10007600" y="1022350"/>
          <p14:tracePt t="3687" x="10071100" y="1049338"/>
          <p14:tracePt t="3693" x="10091738" y="1049338"/>
          <p14:tracePt t="3700" x="10099675" y="1057275"/>
          <p14:tracePt t="3707" x="10113963" y="1069975"/>
          <p14:tracePt t="3715" x="10134600" y="1084263"/>
          <p14:tracePt t="3723" x="10140950" y="1092200"/>
          <p14:tracePt t="3730" x="10161588" y="1119188"/>
          <p14:tracePt t="3738" x="10169525" y="1141413"/>
          <p14:tracePt t="3743" x="10190163" y="1182688"/>
          <p14:tracePt t="3751" x="10210800" y="1211263"/>
          <p14:tracePt t="3758" x="10225088" y="1273175"/>
          <p14:tracePt t="3765" x="10239375" y="1301750"/>
          <p14:tracePt t="3773" x="10245725" y="1330325"/>
          <p14:tracePt t="3779" x="10260013" y="1365250"/>
          <p14:tracePt t="3787" x="10267950" y="1392238"/>
          <p14:tracePt t="3793" x="10280650" y="1435100"/>
          <p14:tracePt t="3800" x="10280650" y="1455738"/>
          <p14:tracePt t="3807" x="10280650" y="1497013"/>
          <p14:tracePt t="3814" x="10288588" y="1519238"/>
          <p14:tracePt t="3823" x="10288588" y="1546225"/>
          <p14:tracePt t="3829" x="10288588" y="1554163"/>
          <p14:tracePt t="3838" x="10294938" y="1574800"/>
          <p14:tracePt t="3843" x="10294938" y="1581150"/>
          <p14:tracePt t="3851" x="10294938" y="1595438"/>
          <p14:tracePt t="3858" x="10294938" y="1624013"/>
          <p14:tracePt t="3865" x="10294938" y="1665288"/>
          <p14:tracePt t="3872" x="10294938" y="1700213"/>
          <p14:tracePt t="3879" x="10294938" y="1755775"/>
          <p14:tracePt t="3889" x="10294938" y="1812925"/>
          <p14:tracePt t="3893" x="10274300" y="1909763"/>
          <p14:tracePt t="3901" x="10253663" y="1952625"/>
          <p14:tracePt t="3908" x="10225088" y="2057400"/>
          <p14:tracePt t="3916" x="10190163" y="2098675"/>
          <p14:tracePt t="3922" x="10148888" y="2182813"/>
          <p14:tracePt t="3930" x="10113963" y="2217738"/>
          <p14:tracePt t="3937" x="10029825" y="2287588"/>
          <p14:tracePt t="3943" x="9966325" y="2316163"/>
          <p14:tracePt t="3950" x="9867900" y="2344738"/>
          <p14:tracePt t="3957" x="9805988" y="2351088"/>
          <p14:tracePt t="3965" x="9742488" y="2365375"/>
          <p14:tracePt t="3973" x="9664700" y="2379663"/>
          <p14:tracePt t="3978" x="9637713" y="2379663"/>
          <p14:tracePt t="3986" x="9609138" y="2379663"/>
          <p14:tracePt t="3993" x="9567863" y="2379663"/>
          <p14:tracePt t="4000" x="9532938" y="2379663"/>
          <p14:tracePt t="4007" x="9475788" y="2400300"/>
          <p14:tracePt t="4015" x="9448800" y="2400300"/>
          <p14:tracePt t="4022" x="9405938" y="2414588"/>
          <p14:tracePt t="4029" x="9329738" y="2414588"/>
          <p14:tracePt t="4036" x="9266238" y="2428875"/>
          <p14:tracePt t="4043" x="9224963" y="2435225"/>
          <p14:tracePt t="4051" x="9182100" y="2435225"/>
          <p14:tracePt t="4058" x="9140825" y="2435225"/>
          <p14:tracePt t="4065" x="9105900" y="2449513"/>
          <p14:tracePt t="4072" x="9063038" y="2449513"/>
          <p14:tracePt t="4079" x="9036050" y="2455863"/>
          <p14:tracePt t="4087" x="9021763" y="2455863"/>
          <p14:tracePt t="4093" x="9007475" y="2455863"/>
          <p14:tracePt t="4100" x="8993188" y="2455863"/>
          <p14:tracePt t="4108" x="8986838" y="2455863"/>
          <p14:tracePt t="4115" x="8966200" y="2455863"/>
          <p14:tracePt t="4122" x="8923338" y="2455863"/>
          <p14:tracePt t="4129" x="8916988" y="2455863"/>
          <p14:tracePt t="4135" x="8902700" y="2455863"/>
          <p14:tracePt t="4142" x="8882063" y="2455863"/>
          <p14:tracePt t="4150" x="8874125" y="2455863"/>
          <p14:tracePt t="4158" x="8859838" y="2455863"/>
          <p14:tracePt t="4165" x="8853488" y="2455863"/>
          <p14:tracePt t="4172" x="8839200" y="2455863"/>
          <p14:tracePt t="4178" x="8777288" y="2441575"/>
          <p14:tracePt t="4186" x="8734425" y="2441575"/>
          <p14:tracePt t="4192" x="8693150" y="2441575"/>
          <p14:tracePt t="4200" x="8664575" y="2441575"/>
          <p14:tracePt t="4208" x="8636000" y="2441575"/>
          <p14:tracePt t="4215" x="8580438" y="2441575"/>
          <p14:tracePt t="4222" x="8574088" y="2441575"/>
          <p14:tracePt t="4228" x="8531225" y="2441575"/>
          <p14:tracePt t="4235" x="8489950" y="2435225"/>
          <p14:tracePt t="4243" x="8475663" y="2435225"/>
          <p14:tracePt t="4250" x="8434388" y="2420938"/>
          <p14:tracePt t="4258" x="8391525" y="2420938"/>
          <p14:tracePt t="4264" x="8315325" y="2400300"/>
          <p14:tracePt t="4271" x="8286750" y="2400300"/>
          <p14:tracePt t="4278" x="8231188" y="2400300"/>
          <p14:tracePt t="4285" x="8167688" y="2386013"/>
          <p14:tracePt t="4292" x="8139113" y="2386013"/>
          <p14:tracePt t="4300" x="8112125" y="2386013"/>
          <p14:tracePt t="4307" x="8077200" y="2386013"/>
          <p14:tracePt t="4313" x="8048625" y="2371725"/>
          <p14:tracePt t="4322" x="8007350" y="2371725"/>
          <p14:tracePt t="4328" x="7985125" y="2365375"/>
          <p14:tracePt t="4336" x="7929563" y="2344738"/>
          <p14:tracePt t="4342" x="7880350" y="2301875"/>
          <p14:tracePt t="4349" x="7818438" y="2266950"/>
          <p14:tracePt t="4356" x="7769225" y="2246313"/>
          <p14:tracePt t="4364" x="7712075" y="2176463"/>
          <p14:tracePt t="4372" x="7691438" y="2170113"/>
          <p14:tracePt t="4377" x="7664450" y="2147888"/>
          <p14:tracePt t="4384" x="7642225" y="2133600"/>
          <p14:tracePt t="4392" x="7635875" y="2133600"/>
          <p14:tracePt t="4407" x="7629525" y="2133600"/>
          <p14:tracePt t="4422" x="7621588" y="2127250"/>
          <p14:tracePt t="4443" x="7593013" y="2098675"/>
          <p14:tracePt t="4450" x="7572375" y="2078038"/>
          <p14:tracePt t="4457" x="7551738" y="2036763"/>
          <p14:tracePt t="4464" x="7531100" y="2022475"/>
          <p14:tracePt t="4472" x="7496175" y="1966913"/>
          <p14:tracePt t="4477" x="7496175" y="1944688"/>
          <p14:tracePt t="4484" x="7475538" y="1924050"/>
          <p14:tracePt t="4492" x="7453313" y="1917700"/>
          <p14:tracePt t="4500" x="7432675" y="1897063"/>
          <p14:tracePt t="4506" x="7418388" y="1874838"/>
          <p14:tracePt t="4514" x="7404100" y="1868488"/>
          <p14:tracePt t="4521" x="7391400" y="1862138"/>
          <p14:tracePt t="4543" x="7383463" y="1862138"/>
          <p14:tracePt t="4641" x="7377113" y="1862138"/>
          <p14:tracePt t="4648" x="7348538" y="1854200"/>
          <p14:tracePt t="4655" x="7342188" y="1854200"/>
          <p14:tracePt t="4663" x="7321550" y="1854200"/>
          <p14:tracePt t="4671" x="7307263" y="1854200"/>
          <p14:tracePt t="4677" x="7299325" y="1854200"/>
          <p14:tracePt t="4685" x="7278688" y="1854200"/>
          <p14:tracePt t="4692" x="7272338" y="1854200"/>
          <p14:tracePt t="4699" x="7258050" y="1854200"/>
          <p14:tracePt t="4743" x="7223125" y="1874838"/>
          <p14:tracePt t="4749" x="7202488" y="1897063"/>
          <p14:tracePt t="4798" x="7202488" y="1903413"/>
          <p14:tracePt t="4805" x="7118350" y="2120900"/>
          <p14:tracePt t="4812" x="7104063" y="2155825"/>
          <p14:tracePt t="4835" x="7089775" y="2239963"/>
          <p14:tracePt t="4842" x="7061200" y="2359025"/>
          <p14:tracePt t="4855" x="7061200" y="2365375"/>
          <p14:tracePt t="4863" x="7061200" y="2379663"/>
          <p14:tracePt t="4870" x="7040563" y="2455863"/>
          <p14:tracePt t="4888" x="7034213" y="2455863"/>
          <p14:tracePt t="4899" x="7034213" y="2463800"/>
          <p14:tracePt t="4955" x="7034213" y="2540000"/>
          <p14:tracePt t="4962" x="7034213" y="2568575"/>
          <p14:tracePt t="4970" x="7034213" y="2574925"/>
          <p14:tracePt t="4977" x="7034213" y="2603500"/>
          <p14:tracePt t="4984" x="7019925" y="2644775"/>
          <p14:tracePt t="4991" x="7019925" y="2667000"/>
          <p14:tracePt t="5013" x="7019925" y="2673350"/>
          <p14:tracePt t="5034" x="7019925" y="2679700"/>
          <p14:tracePt t="5041" x="7019925" y="2708275"/>
          <p14:tracePt t="5049" x="7019925" y="2763838"/>
          <p14:tracePt t="5646" x="7048500" y="2763838"/>
          <p14:tracePt t="5653" x="7075488" y="2749550"/>
          <p14:tracePt t="5660" x="7089775" y="2749550"/>
          <p14:tracePt t="5667" x="7104063" y="2743200"/>
          <p14:tracePt t="5674" x="7124700" y="2743200"/>
          <p14:tracePt t="5681" x="7138988" y="2743200"/>
          <p14:tracePt t="5689" x="7159625" y="2728913"/>
          <p14:tracePt t="5696" x="7167563" y="2728913"/>
          <p14:tracePt t="5703" x="7188200" y="2722563"/>
          <p14:tracePt t="5710" x="7194550" y="2722563"/>
          <p14:tracePt t="5718" x="7202488" y="2722563"/>
          <p14:tracePt t="5725" x="7208838" y="2722563"/>
          <p14:tracePt t="5732" x="7215188" y="2714625"/>
          <p14:tracePt t="5739" x="7223125" y="2714625"/>
          <p14:tracePt t="5753" x="7243763" y="2714625"/>
          <p14:tracePt t="5768" x="7258050" y="2714625"/>
          <p14:tracePt t="5782" x="7278688" y="2714625"/>
          <p14:tracePt t="5789" x="7285038" y="2714625"/>
          <p14:tracePt t="5796" x="7292975" y="2714625"/>
          <p14:tracePt t="5803" x="7313613" y="2714625"/>
          <p14:tracePt t="5818" x="7327900" y="2714625"/>
          <p14:tracePt t="5825" x="7334250" y="2708275"/>
          <p14:tracePt t="5839" x="7342188" y="2708275"/>
          <p14:tracePt t="5853" x="7356475" y="2708275"/>
          <p14:tracePt t="5868" x="7369175" y="2708275"/>
          <p14:tracePt t="5884" x="7377113" y="2708275"/>
          <p14:tracePt t="5889" x="7383463" y="2708275"/>
          <p14:tracePt t="5896" x="7391400" y="2708275"/>
          <p14:tracePt t="5911" x="7418388" y="2708275"/>
          <p14:tracePt t="5926" x="7426325" y="2708275"/>
          <p14:tracePt t="5933" x="7446963" y="2701925"/>
          <p14:tracePt t="5946" x="7461250" y="2701925"/>
          <p14:tracePt t="5953" x="7475538" y="2701925"/>
          <p14:tracePt t="5960" x="7481888" y="2701925"/>
          <p14:tracePt t="5975" x="7496175" y="2701925"/>
          <p14:tracePt t="5988" x="7502525" y="2701925"/>
          <p14:tracePt t="5996" x="7510463" y="2701925"/>
          <p14:tracePt t="6011" x="7523163" y="2701925"/>
          <p14:tracePt t="6018" x="7531100" y="2701925"/>
          <p14:tracePt t="6033" x="7537450" y="2701925"/>
          <p14:tracePt t="6039" x="7545388" y="2701925"/>
          <p14:tracePt t="6053" x="7551738" y="2701925"/>
          <p14:tracePt t="6060" x="7558088" y="2701925"/>
          <p14:tracePt t="6067" x="7566025" y="2701925"/>
          <p14:tracePt t="6073" x="7572375" y="2701925"/>
          <p14:tracePt t="6083" x="7593013" y="2701925"/>
          <p14:tracePt t="6088" x="7600950" y="2701925"/>
          <p14:tracePt t="6097" x="7615238" y="2701925"/>
          <p14:tracePt t="6102" x="7629525" y="2701925"/>
          <p14:tracePt t="6109" x="7642225" y="2701925"/>
          <p14:tracePt t="6117" x="7664450" y="2701925"/>
          <p14:tracePt t="6124" x="7677150" y="2701925"/>
          <p14:tracePt t="6132" x="7685088" y="2701925"/>
          <p14:tracePt t="6138" x="7705725" y="2701925"/>
          <p14:tracePt t="6146" x="7712075" y="2701925"/>
          <p14:tracePt t="6152" x="7726363" y="2701925"/>
          <p14:tracePt t="6166" x="7734300" y="2701925"/>
          <p14:tracePt t="6182" x="7747000" y="2701925"/>
          <p14:tracePt t="6232" x="7761288" y="2701925"/>
          <p14:tracePt t="6246" x="7769225" y="2701925"/>
          <p14:tracePt t="6267" x="7775575" y="2701925"/>
          <p14:tracePt t="6284" x="7796213" y="2701925"/>
          <p14:tracePt t="6701" x="7804150" y="2701925"/>
          <p14:tracePt t="6707" x="7810500" y="2701925"/>
          <p14:tracePt t="6715" x="7818438" y="2701925"/>
          <p14:tracePt t="6729" x="7824788" y="2701925"/>
          <p14:tracePt t="6744" x="7831138" y="2701925"/>
          <p14:tracePt t="6751" x="7839075" y="2701925"/>
          <p14:tracePt t="6758" x="7853363" y="2701925"/>
          <p14:tracePt t="6773" x="7859713" y="2701925"/>
          <p14:tracePt t="6780" x="7866063" y="2701925"/>
          <p14:tracePt t="6787" x="7874000" y="2701925"/>
          <p14:tracePt t="6794" x="7880350" y="2701925"/>
          <p14:tracePt t="6801" x="7888288" y="2701925"/>
          <p14:tracePt t="6808" x="7894638" y="2701925"/>
          <p14:tracePt t="6814" x="7915275" y="2701925"/>
          <p14:tracePt t="6829" x="7929563" y="2701925"/>
          <p14:tracePt t="6837" x="7943850" y="2701925"/>
          <p14:tracePt t="6845" x="7950200" y="2708275"/>
          <p14:tracePt t="6851" x="7958138" y="2708275"/>
          <p14:tracePt t="6858" x="7964488" y="2708275"/>
          <p14:tracePt t="6880" x="7985125" y="2708275"/>
          <p14:tracePt t="6887" x="7999413" y="2708275"/>
          <p14:tracePt t="6894" x="8013700" y="2708275"/>
          <p14:tracePt t="6900" x="8020050" y="2708275"/>
          <p14:tracePt t="6908" x="8027988" y="2708275"/>
          <p14:tracePt t="6915" x="8034338" y="2708275"/>
          <p14:tracePt t="6922" x="8048625" y="2708275"/>
          <p14:tracePt t="6929" x="8054975" y="2708275"/>
          <p14:tracePt t="6936" x="8062913" y="2708275"/>
          <p14:tracePt t="6951" x="8069263" y="2708275"/>
          <p14:tracePt t="6958" x="8077200" y="2708275"/>
          <p14:tracePt t="6965" x="8083550" y="2708275"/>
          <p14:tracePt t="6972" x="8089900" y="2708275"/>
          <p14:tracePt t="6979" x="8112125" y="2708275"/>
          <p14:tracePt t="6987" x="8118475" y="2708275"/>
          <p14:tracePt t="6995" x="8132763" y="2708275"/>
          <p14:tracePt t="7001" x="8147050" y="2708275"/>
          <p14:tracePt t="7008" x="8167688" y="2708275"/>
          <p14:tracePt t="7014" x="8188325" y="2708275"/>
          <p14:tracePt t="7022" x="8202613" y="2708275"/>
          <p14:tracePt t="7029" x="8223250" y="2708275"/>
          <p14:tracePt t="7036" x="8243888" y="2708275"/>
          <p14:tracePt t="7045" x="8258175" y="2708275"/>
          <p14:tracePt t="7050" x="8286750" y="2708275"/>
          <p14:tracePt t="7057" x="8307388" y="2708275"/>
          <p14:tracePt t="7064" x="8328025" y="2708275"/>
          <p14:tracePt t="7072" x="8342313" y="2708275"/>
          <p14:tracePt t="7078" x="8362950" y="2708275"/>
          <p14:tracePt t="7086" x="8370888" y="2708275"/>
          <p14:tracePt t="7095" x="8385175" y="2708275"/>
          <p14:tracePt t="7101" x="8405813" y="2708275"/>
          <p14:tracePt t="7107" x="8434388" y="2708275"/>
          <p14:tracePt t="7114" x="8455025" y="2708275"/>
          <p14:tracePt t="7122" x="8469313" y="2708275"/>
          <p14:tracePt t="7129" x="8504238" y="2708275"/>
          <p14:tracePt t="7136" x="8516938" y="2708275"/>
          <p14:tracePt t="7143" x="8545513" y="2708275"/>
          <p14:tracePt t="7151" x="8580438" y="2708275"/>
          <p14:tracePt t="7158" x="8623300" y="2708275"/>
          <p14:tracePt t="7163" x="8650288" y="2708275"/>
          <p14:tracePt t="7170" x="8678863" y="2708275"/>
          <p14:tracePt t="7178" x="8699500" y="2708275"/>
          <p14:tracePt t="7186" x="8713788" y="2708275"/>
          <p14:tracePt t="7194" x="8748713" y="2708275"/>
          <p14:tracePt t="7200" x="8755063" y="2708275"/>
          <p14:tracePt t="7208" x="8783638" y="2708275"/>
          <p14:tracePt t="7214" x="8797925" y="2708275"/>
          <p14:tracePt t="7221" x="8818563" y="2708275"/>
          <p14:tracePt t="7229" x="8832850" y="2708275"/>
          <p14:tracePt t="7236" x="8867775" y="2708275"/>
          <p14:tracePt t="7245" x="8882063" y="2708275"/>
          <p14:tracePt t="7250" x="8902700" y="2708275"/>
          <p14:tracePt t="7257" x="8943975" y="2708275"/>
          <p14:tracePt t="7264" x="8958263" y="2708275"/>
          <p14:tracePt t="7272" x="8986838" y="2708275"/>
          <p14:tracePt t="7279" x="9007475" y="2708275"/>
          <p14:tracePt t="7286" x="9036050" y="2693988"/>
          <p14:tracePt t="7295" x="9056688" y="2693988"/>
          <p14:tracePt t="7299" x="9077325" y="2693988"/>
          <p14:tracePt t="7307" x="9085263" y="2693988"/>
          <p14:tracePt t="7313" x="9097963" y="2693988"/>
          <p14:tracePt t="7321" x="9120188" y="2693988"/>
          <p14:tracePt t="7328" x="9126538" y="2693988"/>
          <p14:tracePt t="7335" x="9140825" y="2693988"/>
          <p14:tracePt t="7344" x="9147175" y="2693988"/>
          <p14:tracePt t="7350" x="9155113" y="2693988"/>
          <p14:tracePt t="7357" x="9167813" y="2693988"/>
          <p14:tracePt t="7363" x="9182100" y="2693988"/>
          <p14:tracePt t="7372" x="9190038" y="2693988"/>
          <p14:tracePt t="7378" x="9210675" y="2693988"/>
          <p14:tracePt t="7385" x="9239250" y="2693988"/>
          <p14:tracePt t="7393" x="9251950" y="2693988"/>
          <p14:tracePt t="7399" x="9274175" y="2693988"/>
          <p14:tracePt t="7406" x="9294813" y="2693988"/>
          <p14:tracePt t="7413" x="9321800" y="2693988"/>
          <p14:tracePt t="7421" x="9350375" y="2693988"/>
          <p14:tracePt t="7427" x="9371013" y="2693988"/>
          <p14:tracePt t="7435" x="9399588" y="2693988"/>
          <p14:tracePt t="7444" x="9413875" y="2693988"/>
          <p14:tracePt t="7450" x="9448800" y="2693988"/>
          <p14:tracePt t="7456" x="9463088" y="2693988"/>
          <p14:tracePt t="7463" x="9469438" y="2693988"/>
          <p14:tracePt t="7548" x="9498013" y="2693988"/>
          <p14:tracePt t="7563" x="9518650" y="2693988"/>
          <p14:tracePt t="7570" x="9532938" y="2693988"/>
          <p14:tracePt t="7577" x="9547225" y="2693988"/>
          <p14:tracePt t="7584" x="9567863" y="2693988"/>
          <p14:tracePt t="7592" x="9588500" y="2693988"/>
          <p14:tracePt t="7599" x="9617075" y="2687638"/>
          <p14:tracePt t="7606" x="9652000" y="2687638"/>
          <p14:tracePt t="7621" x="9658350" y="2687638"/>
          <p14:tracePt t="7948" x="9644063" y="2687638"/>
          <p14:tracePt t="7954" x="9637713" y="2687638"/>
          <p14:tracePt t="7962" x="9623425" y="2687638"/>
          <p14:tracePt t="7969" x="9602788" y="2687638"/>
          <p14:tracePt t="7976" x="9559925" y="2687638"/>
          <p14:tracePt t="7983" x="9532938" y="2687638"/>
          <p14:tracePt t="7992" x="9440863" y="2687638"/>
          <p14:tracePt t="7998" x="9371013" y="2687638"/>
          <p14:tracePt t="8005" x="9294813" y="2687638"/>
          <p14:tracePt t="8012" x="9196388" y="2701925"/>
          <p14:tracePt t="8019" x="9155113" y="2701925"/>
          <p14:tracePt t="8028" x="9126538" y="2701925"/>
          <p14:tracePt t="8033" x="9097963" y="2701925"/>
          <p14:tracePt t="8041" x="9063038" y="2701925"/>
          <p14:tracePt t="8048" x="9036050" y="2701925"/>
          <p14:tracePt t="8055" x="8993188" y="2701925"/>
          <p14:tracePt t="8062" x="8937625" y="2701925"/>
          <p14:tracePt t="8069" x="8874125" y="2714625"/>
          <p14:tracePt t="8077" x="8818563" y="2714625"/>
          <p14:tracePt t="8084" x="8763000" y="2714625"/>
          <p14:tracePt t="8091" x="8720138" y="2714625"/>
          <p14:tracePt t="8098" x="8678863" y="2714625"/>
          <p14:tracePt t="8104" x="8650288" y="2714625"/>
          <p14:tracePt t="8112" x="8629650" y="2714625"/>
          <p14:tracePt t="8119" x="8609013" y="2714625"/>
          <p14:tracePt t="8141" x="8601075" y="2714625"/>
          <p14:tracePt t="8154" x="8594725" y="2714625"/>
          <p14:tracePt t="8169" x="8588375" y="2714625"/>
          <p14:tracePt t="8183" x="8551863" y="2714625"/>
          <p14:tracePt t="8191" x="8531225" y="2722563"/>
          <p14:tracePt t="8198" x="8510588" y="2722563"/>
          <p14:tracePt t="8205" x="8496300" y="2736850"/>
          <p14:tracePt t="8212" x="8455025" y="2736850"/>
          <p14:tracePt t="8218" x="8426450" y="2736850"/>
          <p14:tracePt t="8228" x="8377238" y="2743200"/>
          <p14:tracePt t="8233" x="8362950" y="2743200"/>
          <p14:tracePt t="8239" x="8335963" y="2743200"/>
          <p14:tracePt t="8247" x="8301038" y="2743200"/>
          <p14:tracePt t="8254" x="8293100" y="2743200"/>
          <p14:tracePt t="8261" x="8258175" y="2743200"/>
          <p14:tracePt t="8269" x="8251825" y="2743200"/>
          <p14:tracePt t="8276" x="8223250" y="2757488"/>
          <p14:tracePt t="8283" x="8202613" y="2757488"/>
          <p14:tracePt t="8290" x="8174038" y="2757488"/>
          <p14:tracePt t="8297" x="8167688" y="2763838"/>
          <p14:tracePt t="8304" x="8139113" y="2763838"/>
          <p14:tracePt t="8312" x="8118475" y="2763838"/>
          <p14:tracePt t="8318" x="8089900" y="2763838"/>
          <p14:tracePt t="8327" x="8062913" y="2763838"/>
          <p14:tracePt t="8333" x="8020050" y="2763838"/>
          <p14:tracePt t="8340" x="7993063" y="2763838"/>
          <p14:tracePt t="8347" x="7972425" y="2763838"/>
          <p14:tracePt t="8355" x="7943850" y="2763838"/>
          <p14:tracePt t="8362" x="7900988" y="2771775"/>
          <p14:tracePt t="8369" x="7880350" y="2771775"/>
          <p14:tracePt t="8376" x="7853363" y="2771775"/>
          <p14:tracePt t="8383" x="7831138" y="2771775"/>
          <p14:tracePt t="8390" x="7818438" y="2771775"/>
          <p14:tracePt t="8396" x="7796213" y="2771775"/>
          <p14:tracePt t="8405" x="7783513" y="2771775"/>
          <p14:tracePt t="8411" x="7769225" y="2771775"/>
          <p14:tracePt t="8419" x="7754938" y="2771775"/>
          <p14:tracePt t="8426" x="7740650" y="2771775"/>
          <p14:tracePt t="8432" x="7720013" y="2771775"/>
          <p14:tracePt t="8440" x="7699375" y="2771775"/>
          <p14:tracePt t="8447" x="7670800" y="2771775"/>
          <p14:tracePt t="8454" x="7664450" y="2771775"/>
          <p14:tracePt t="8461" x="7629525" y="2771775"/>
          <p14:tracePt t="8468" x="7607300" y="2763838"/>
          <p14:tracePt t="8476" x="7586663" y="2763838"/>
          <p14:tracePt t="8483" x="7558088" y="2763838"/>
          <p14:tracePt t="8490" x="7551738" y="2749550"/>
          <p14:tracePt t="8497" x="7523163" y="2749550"/>
          <p14:tracePt t="8504" x="7516813" y="2749550"/>
          <p14:tracePt t="8512" x="7488238" y="2749550"/>
          <p14:tracePt t="8517" x="7481888" y="2749550"/>
          <p14:tracePt t="8527" x="7475538" y="2749550"/>
          <p14:tracePt t="8540" x="7467600" y="2749550"/>
          <p14:tracePt t="9308" x="7439025" y="2771775"/>
          <p14:tracePt t="9315" x="7391400" y="2813050"/>
          <p14:tracePt t="9322" x="7334250" y="2862263"/>
          <p14:tracePt t="9330" x="7272338" y="2903538"/>
          <p14:tracePt t="9337" x="7188200" y="2960688"/>
          <p14:tracePt t="9344" x="7145338" y="2981325"/>
          <p14:tracePt t="9351" x="7096125" y="3001963"/>
          <p14:tracePt t="9358" x="7034213" y="3030538"/>
          <p14:tracePt t="9366" x="6991350" y="3036888"/>
          <p14:tracePt t="9373" x="6956425" y="3057525"/>
          <p14:tracePt t="9381" x="6929438" y="3071813"/>
          <p14:tracePt t="9387" x="6886575" y="3079750"/>
          <p14:tracePt t="9394" x="6851650" y="3092450"/>
          <p14:tracePt t="9402" x="6781800" y="3100388"/>
          <p14:tracePt t="9410" x="6726238" y="3100388"/>
          <p14:tracePt t="9416" x="6662738" y="3100388"/>
          <p14:tracePt t="9423" x="6607175" y="3114675"/>
          <p14:tracePt t="9430" x="6529388" y="3114675"/>
          <p14:tracePt t="9438" x="6488113" y="3114675"/>
          <p14:tracePt t="9445" x="6459538" y="3114675"/>
          <p14:tracePt t="9451" x="6424613" y="3114675"/>
          <p14:tracePt t="9459" x="6397625" y="3114675"/>
          <p14:tracePt t="9465" x="6383338" y="3114675"/>
          <p14:tracePt t="9472" x="6362700" y="3127375"/>
          <p14:tracePt t="9480" x="6340475" y="3135313"/>
          <p14:tracePt t="9487" x="6334125" y="3135313"/>
          <p14:tracePt t="9494" x="6305550" y="3141663"/>
          <p14:tracePt t="9510" x="6299200" y="3141663"/>
          <p14:tracePt t="9538" x="6291263" y="3141663"/>
          <p14:tracePt t="9587" x="6249988" y="3162300"/>
          <p14:tracePt t="9594" x="6194425" y="3176588"/>
          <p14:tracePt t="9602" x="6172200" y="3184525"/>
          <p14:tracePt t="9609" x="6165850" y="3190875"/>
          <p14:tracePt t="9615" x="6110288" y="3211513"/>
          <p14:tracePt t="9623" x="6096000" y="3225800"/>
          <p14:tracePt t="9630" x="6075363" y="3233738"/>
          <p14:tracePt t="9637" x="6067425" y="3240088"/>
          <p14:tracePt t="9645" x="6046788" y="3240088"/>
          <p14:tracePt t="9850" x="6046788" y="3246438"/>
          <p14:tracePt t="9900" x="6046788" y="3254375"/>
          <p14:tracePt t="9922" x="6005513" y="3309938"/>
          <p14:tracePt t="9929" x="5983288" y="3359150"/>
          <p14:tracePt t="9950" x="5983288" y="3365500"/>
          <p14:tracePt t="9964" x="5983288" y="3373438"/>
          <p14:tracePt t="10235" x="5983288" y="3379788"/>
          <p14:tracePt t="10241" x="5983288" y="3408363"/>
          <p14:tracePt t="10257" x="5983288" y="3414713"/>
          <p14:tracePt t="10264" x="5983288" y="3422650"/>
          <p14:tracePt t="10271" x="5983288" y="3429000"/>
          <p14:tracePt t="10278" x="5983288" y="3435350"/>
          <p14:tracePt t="10293" x="5983288" y="3449638"/>
          <p14:tracePt t="10329" x="5983288" y="3457575"/>
          <p14:tracePt t="10385" x="5983288" y="3463925"/>
          <p14:tracePt t="10399" x="5983288" y="3470275"/>
          <p14:tracePt t="10407" x="5983288" y="3478213"/>
          <p14:tracePt t="10414" x="5991225" y="3478213"/>
          <p14:tracePt t="10421" x="5991225" y="3484563"/>
          <p14:tracePt t="10427" x="6011863" y="3498850"/>
          <p14:tracePt t="10443" x="6019800" y="3505200"/>
          <p14:tracePt t="10449" x="6026150" y="3505200"/>
          <p14:tracePt t="10683" x="6040438" y="3513138"/>
          <p14:tracePt t="10690" x="6054725" y="3519488"/>
          <p14:tracePt t="10707" x="6061075" y="3519488"/>
          <p14:tracePt t="10713" x="6067425" y="3519488"/>
          <p14:tracePt t="10720" x="6075363" y="3519488"/>
          <p14:tracePt t="10811" x="6081713" y="3527425"/>
          <p14:tracePt t="10826" x="6102350" y="3527425"/>
          <p14:tracePt t="10833" x="6110288" y="3527425"/>
          <p14:tracePt t="10840" x="6116638" y="3527425"/>
          <p14:tracePt t="10848" x="6124575" y="3533775"/>
          <p14:tracePt t="10855" x="6130925" y="3533775"/>
          <p14:tracePt t="10863" x="6137275" y="3533775"/>
          <p14:tracePt t="10870" x="6145213" y="3533775"/>
          <p14:tracePt t="10887" x="6165850" y="3548063"/>
          <p14:tracePt t="10891" x="6172200" y="3548063"/>
          <p14:tracePt t="10898" x="6180138" y="3548063"/>
          <p14:tracePt t="10905" x="6200775" y="3548063"/>
          <p14:tracePt t="10912" x="6208713" y="3548063"/>
          <p14:tracePt t="10920" x="6221413" y="3548063"/>
          <p14:tracePt t="10926" x="6243638" y="3548063"/>
          <p14:tracePt t="10933" x="6249988" y="3548063"/>
          <p14:tracePt t="10941" x="6264275" y="3548063"/>
          <p14:tracePt t="10948" x="6270625" y="3548063"/>
          <p14:tracePt t="10955" x="6278563" y="3548063"/>
          <p14:tracePt t="11026" x="6305550" y="3548063"/>
          <p14:tracePt t="11033" x="6313488" y="3548063"/>
          <p14:tracePt t="11040" x="6334125" y="3554413"/>
          <p14:tracePt t="11047" x="6340475" y="3554413"/>
          <p14:tracePt t="11055" x="6362700" y="3554413"/>
          <p14:tracePt t="11062" x="6369050" y="3554413"/>
          <p14:tracePt t="11069" x="6389688" y="3554413"/>
          <p14:tracePt t="11076" x="6403975" y="3554413"/>
          <p14:tracePt t="11083" x="6418263" y="3554413"/>
          <p14:tracePt t="11090" x="6438900" y="3554413"/>
          <p14:tracePt t="11098" x="6467475" y="3554413"/>
          <p14:tracePt t="11105" x="6508750" y="3541713"/>
          <p14:tracePt t="11112" x="6543675" y="3541713"/>
          <p14:tracePt t="11119" x="6599238" y="3527425"/>
          <p14:tracePt t="11126" x="6627813" y="3527425"/>
          <p14:tracePt t="11134" x="6670675" y="3513138"/>
          <p14:tracePt t="11140" x="6711950" y="3513138"/>
          <p14:tracePt t="11148" x="6732588" y="3513138"/>
          <p14:tracePt t="11154" x="6761163" y="3513138"/>
          <p14:tracePt t="11162" x="6781800" y="3513138"/>
          <p14:tracePt t="11169" x="6810375" y="3513138"/>
          <p14:tracePt t="11176" x="6824663" y="3513138"/>
          <p14:tracePt t="11183" x="6831013" y="3513138"/>
          <p14:tracePt t="11190" x="6851650" y="3513138"/>
          <p14:tracePt t="11198" x="6859588" y="3519488"/>
          <p14:tracePt t="11204" x="6872288" y="3519488"/>
          <p14:tracePt t="11212" x="6886575" y="3519488"/>
          <p14:tracePt t="11226" x="6900863" y="3519488"/>
          <p14:tracePt t="11233" x="6907213" y="3519488"/>
          <p14:tracePt t="12208" x="6915150" y="3533775"/>
          <p14:tracePt t="12215" x="6950075" y="3554413"/>
          <p14:tracePt t="12222" x="6991350" y="3589338"/>
          <p14:tracePt t="12230" x="7013575" y="3597275"/>
          <p14:tracePt t="12237" x="7048500" y="3611563"/>
          <p14:tracePt t="12244" x="7061200" y="3611563"/>
          <p14:tracePt t="12252" x="7083425" y="3611563"/>
          <p14:tracePt t="12259" x="7096125" y="3617913"/>
          <p14:tracePt t="12266" x="7131050" y="3632200"/>
          <p14:tracePt t="12274" x="7159625" y="3638550"/>
          <p14:tracePt t="12281" x="7180263" y="3638550"/>
          <p14:tracePt t="12287" x="7223125" y="3652838"/>
          <p14:tracePt t="12295" x="7250113" y="3652838"/>
          <p14:tracePt t="12302" x="7278688" y="3652838"/>
          <p14:tracePt t="12310" x="7327900" y="3659188"/>
          <p14:tracePt t="12316" x="7369175" y="3659188"/>
          <p14:tracePt t="12323" x="7397750" y="3659188"/>
          <p14:tracePt t="12331" x="7426325" y="3659188"/>
          <p14:tracePt t="12338" x="7432675" y="3659188"/>
          <p14:tracePt t="12345" x="7439025" y="3659188"/>
          <p14:tracePt t="12352" x="7453313" y="3659188"/>
          <p14:tracePt t="12408" x="7461250" y="3659188"/>
          <p14:tracePt t="12451" x="7475538" y="3659188"/>
          <p14:tracePt t="12458" x="7496175" y="3659188"/>
          <p14:tracePt t="12465" x="7510463" y="3659188"/>
          <p14:tracePt t="12472" x="7516813" y="3659188"/>
          <p14:tracePt t="12480" x="7537450" y="3659188"/>
          <p14:tracePt t="12486" x="7551738" y="3659188"/>
          <p14:tracePt t="12495" x="7572375" y="3659188"/>
          <p14:tracePt t="12502" x="7593013" y="3652838"/>
          <p14:tracePt t="12510" x="7607300" y="3638550"/>
          <p14:tracePt t="12515" x="7642225" y="3638550"/>
          <p14:tracePt t="12522" x="7670800" y="3632200"/>
          <p14:tracePt t="12530" x="7705725" y="3617913"/>
          <p14:tracePt t="12537" x="7747000" y="3611563"/>
          <p14:tracePt t="12545" x="7761288" y="3611563"/>
          <p14:tracePt t="12551" x="7783513" y="3597275"/>
          <p14:tracePt t="12557" x="7804150" y="3589338"/>
          <p14:tracePt t="12565" x="7818438" y="3589338"/>
          <p14:tracePt t="12572" x="7824788" y="3582988"/>
          <p14:tracePt t="12587" x="7831138" y="3582988"/>
          <p14:tracePt t="12595" x="7845425" y="3582988"/>
          <p14:tracePt t="12623" x="7853363" y="3582988"/>
          <p14:tracePt t="12630" x="7866063" y="3582988"/>
          <p14:tracePt t="12645" x="7888288" y="3582988"/>
          <p14:tracePt t="12652" x="7894638" y="3582988"/>
          <p14:tracePt t="12660" x="7900988" y="3582988"/>
          <p14:tracePt t="12665" x="7929563" y="3582988"/>
          <p14:tracePt t="12673" x="7958138" y="3582988"/>
          <p14:tracePt t="12679" x="7978775" y="3582988"/>
          <p14:tracePt t="12686" x="8007350" y="3582988"/>
          <p14:tracePt t="12694" x="8027988" y="3582988"/>
          <p14:tracePt t="12701" x="8042275" y="3582988"/>
          <p14:tracePt t="12708" x="8048625" y="3582988"/>
          <p14:tracePt t="12715" x="8069263" y="3582988"/>
          <p14:tracePt t="12722" x="8083550" y="3582988"/>
          <p14:tracePt t="12729" x="8089900" y="3582988"/>
          <p14:tracePt t="12737" x="8112125" y="3582988"/>
          <p14:tracePt t="12744" x="8118475" y="3582988"/>
          <p14:tracePt t="12751" x="8132763" y="3582988"/>
          <p14:tracePt t="12759" x="8153400" y="3582988"/>
          <p14:tracePt t="12765" x="8161338" y="3589338"/>
          <p14:tracePt t="12772" x="8174038" y="3589338"/>
          <p14:tracePt t="12779" x="8196263" y="3589338"/>
          <p14:tracePt t="12787" x="8237538" y="3589338"/>
          <p14:tracePt t="12795" x="8280400" y="3589338"/>
          <p14:tracePt t="12802" x="8321675" y="3589338"/>
          <p14:tracePt t="12808" x="8362950" y="3589338"/>
          <p14:tracePt t="12815" x="8405813" y="3589338"/>
          <p14:tracePt t="12822" x="8434388" y="3589338"/>
          <p14:tracePt t="12829" x="8455025" y="3589338"/>
          <p14:tracePt t="13156" x="8461375" y="3589338"/>
          <p14:tracePt t="13163" x="8489950" y="3589338"/>
          <p14:tracePt t="13171" x="8531225" y="3589338"/>
          <p14:tracePt t="13177" x="8545513" y="3589338"/>
          <p14:tracePt t="13184" x="8588375" y="3589338"/>
          <p14:tracePt t="13193" x="8623300" y="3589338"/>
          <p14:tracePt t="13199" x="8650288" y="3603625"/>
          <p14:tracePt t="13207" x="8678863" y="3603625"/>
          <p14:tracePt t="13213" x="8720138" y="3603625"/>
          <p14:tracePt t="13221" x="8748713" y="3603625"/>
          <p14:tracePt t="13228" x="8783638" y="3603625"/>
          <p14:tracePt t="13235" x="8797925" y="3603625"/>
          <p14:tracePt t="13244" x="8818563" y="3603625"/>
          <p14:tracePt t="13250" x="8847138" y="3597275"/>
          <p14:tracePt t="13257" x="8874125" y="3597275"/>
          <p14:tracePt t="13263" x="8916988" y="3597275"/>
          <p14:tracePt t="13272" x="8951913" y="3597275"/>
          <p14:tracePt t="13278" x="9007475" y="3589338"/>
          <p14:tracePt t="13285" x="9048750" y="3589338"/>
          <p14:tracePt t="13293" x="9105900" y="3576638"/>
          <p14:tracePt t="13300" x="9167813" y="3562350"/>
          <p14:tracePt t="13307" x="9210675" y="3554413"/>
          <p14:tracePt t="13314" x="9239250" y="3554413"/>
          <p14:tracePt t="13321" x="9274175" y="3541713"/>
          <p14:tracePt t="13328" x="9280525" y="3541713"/>
          <p14:tracePt t="13335" x="9294813" y="3527425"/>
          <p14:tracePt t="13343" x="9329738" y="3527425"/>
          <p14:tracePt t="13350" x="9356725" y="3527425"/>
          <p14:tracePt t="13356" x="9385300" y="3527425"/>
          <p14:tracePt t="13363" x="9428163" y="3527425"/>
          <p14:tracePt t="13371" x="9455150" y="3527425"/>
          <p14:tracePt t="13378" x="9498013" y="3527425"/>
          <p14:tracePt t="13385" x="9532938" y="3527425"/>
          <p14:tracePt t="13393" x="9574213" y="3527425"/>
          <p14:tracePt t="13399" x="9629775" y="3527425"/>
          <p14:tracePt t="13407" x="9644063" y="3527425"/>
          <p14:tracePt t="13414" x="9699625" y="3527425"/>
          <p14:tracePt t="13421" x="9736138" y="3513138"/>
          <p14:tracePt t="13428" x="9763125" y="3513138"/>
          <p14:tracePt t="13435" x="9771063" y="3513138"/>
          <p14:tracePt t="13444" x="9777413" y="3513138"/>
          <p14:tracePt t="13450" x="9783763" y="3513138"/>
          <p14:tracePt t="13456" x="9791700" y="3513138"/>
          <p14:tracePt t="13463" x="9812338" y="3513138"/>
          <p14:tracePt t="13471" x="9826625" y="3513138"/>
          <p14:tracePt t="13477" x="9847263" y="3513138"/>
          <p14:tracePt t="13485" x="9867900" y="3513138"/>
          <p14:tracePt t="13492" x="9882188" y="3513138"/>
          <p14:tracePt t="13500" x="9890125" y="3513138"/>
          <p14:tracePt t="13506" x="9917113" y="3513138"/>
          <p14:tracePt t="13514" x="9945688" y="3513138"/>
          <p14:tracePt t="13521" x="9952038" y="3513138"/>
          <p14:tracePt t="13527" x="10001250" y="3513138"/>
          <p14:tracePt t="13535" x="10021888" y="3513138"/>
          <p14:tracePt t="13543" x="10044113" y="3513138"/>
          <p14:tracePt t="13549" x="10056813" y="3513138"/>
          <p14:tracePt t="13555" x="10079038" y="3513138"/>
          <p14:tracePt t="13562" x="10091738" y="3513138"/>
          <p14:tracePt t="13954" x="10113963" y="3513138"/>
          <p14:tracePt t="13961" x="10183813" y="3498850"/>
          <p14:tracePt t="13968" x="10210800" y="3498850"/>
          <p14:tracePt t="13976" x="10288588" y="3478213"/>
          <p14:tracePt t="13983" x="10364788" y="3463925"/>
          <p14:tracePt t="13990" x="10421938" y="3463925"/>
          <p14:tracePt t="13997" x="10456863" y="3463925"/>
          <p14:tracePt t="14006" x="10498138" y="3463925"/>
          <p14:tracePt t="14011" x="10526713" y="3463925"/>
          <p14:tracePt t="14020" x="10553700" y="3463925"/>
          <p14:tracePt t="14026" x="10610850" y="3463925"/>
          <p14:tracePt t="14034" x="10652125" y="3463925"/>
          <p14:tracePt t="14041" x="10707688" y="3463925"/>
          <p14:tracePt t="14048" x="10764838" y="3463925"/>
          <p14:tracePt t="14055" x="10806113" y="3463925"/>
          <p14:tracePt t="14061" x="10848975" y="3463925"/>
          <p14:tracePt t="14070" x="10890250" y="3463925"/>
          <p14:tracePt t="14076" x="10925175" y="3463925"/>
          <p14:tracePt t="14084" x="10953750" y="3463925"/>
          <p14:tracePt t="14091" x="10995025" y="3463925"/>
          <p14:tracePt t="14098" x="11009313" y="3463925"/>
          <p14:tracePt t="14106" x="11029950" y="3463925"/>
          <p14:tracePt t="14112" x="11037888" y="3463925"/>
          <p14:tracePt t="14119" x="11058525" y="3463925"/>
          <p14:tracePt t="14126" x="11072813" y="3463925"/>
          <p14:tracePt t="14133" x="11079163" y="3463925"/>
          <p14:tracePt t="14169" x="11085513" y="3463925"/>
          <p14:tracePt t="15451" x="11079163" y="3463925"/>
          <p14:tracePt t="15457" x="11044238" y="3470275"/>
          <p14:tracePt t="15465" x="10980738" y="3484563"/>
          <p14:tracePt t="15472" x="10939463" y="3498850"/>
          <p14:tracePt t="15479" x="10904538" y="3505200"/>
          <p14:tracePt t="15487" x="10848975" y="3533775"/>
          <p14:tracePt t="15494" x="10785475" y="3541713"/>
          <p14:tracePt t="15501" x="10756900" y="3554413"/>
          <p14:tracePt t="15508" x="10687050" y="3568700"/>
          <p14:tracePt t="15516" x="10553700" y="3582988"/>
          <p14:tracePt t="15523" x="10387013" y="3597275"/>
          <p14:tracePt t="15530" x="10071100" y="3611563"/>
          <p14:tracePt t="15537" x="9902825" y="3611563"/>
          <p14:tracePt t="15545" x="9826625" y="3624263"/>
          <p14:tracePt t="15553" x="9693275" y="3624263"/>
          <p14:tracePt t="15558" x="9336088" y="3554413"/>
          <p14:tracePt t="15565" x="9077325" y="3498850"/>
          <p14:tracePt t="15573" x="8909050" y="3484563"/>
          <p14:tracePt t="15579" x="8763000" y="3457575"/>
          <p14:tracePt t="15587" x="8658225" y="3408363"/>
          <p14:tracePt t="15593" x="8615363" y="3400425"/>
          <p14:tracePt t="15600" x="8574088" y="3400425"/>
          <p14:tracePt t="15608" x="8516938" y="3379788"/>
          <p14:tracePt t="15616" x="8469313" y="3365500"/>
          <p14:tracePt t="15622" x="8412163" y="3352800"/>
          <p14:tracePt t="15630" x="8391525" y="3330575"/>
          <p14:tracePt t="15638" x="8350250" y="3324225"/>
          <p14:tracePt t="16049" x="8328025" y="3324225"/>
          <p14:tracePt t="16056" x="8272463" y="3324225"/>
          <p14:tracePt t="16063" x="8243888" y="3324225"/>
          <p14:tracePt t="16071" x="8174038" y="3338513"/>
          <p14:tracePt t="16078" x="8112125" y="3352800"/>
          <p14:tracePt t="16085" x="8089900" y="3352800"/>
          <p14:tracePt t="16092" x="8077200" y="3352800"/>
          <p14:tracePt t="16099" x="8069263" y="3352800"/>
          <p14:tracePt t="16106" x="8048625" y="3352800"/>
          <p14:tracePt t="16121" x="8042275" y="3352800"/>
          <p14:tracePt t="16605" x="8013700" y="3365500"/>
          <p14:tracePt t="16612" x="7993063" y="3379788"/>
          <p14:tracePt t="16633" x="7985125" y="3379788"/>
          <p14:tracePt t="16692" x="7985125" y="3387725"/>
          <p14:tracePt t="16713" x="7958138" y="3394075"/>
          <p14:tracePt t="16719" x="7859713" y="3408363"/>
          <p14:tracePt t="16726" x="7824788" y="3422650"/>
          <p14:tracePt t="16733" x="7783513" y="3429000"/>
          <p14:tracePt t="16741" x="7740650" y="3429000"/>
          <p14:tracePt t="16749" x="7712075" y="3429000"/>
          <p14:tracePt t="16755" x="7670800" y="3429000"/>
          <p14:tracePt t="16763" x="7629525" y="3429000"/>
          <p14:tracePt t="16770" x="7572375" y="3429000"/>
          <p14:tracePt t="16777" x="7516813" y="3429000"/>
          <p14:tracePt t="16783" x="7397750" y="3408363"/>
          <p14:tracePt t="16792" x="7321550" y="3394075"/>
          <p14:tracePt t="16798" x="7243763" y="3379788"/>
          <p14:tracePt t="16805" x="7202488" y="3373438"/>
          <p14:tracePt t="16812" x="7153275" y="3330575"/>
          <p14:tracePt t="16820" x="7131050" y="3324225"/>
          <p14:tracePt t="16827" x="7096125" y="3303588"/>
          <p14:tracePt t="16834" x="7054850" y="3281363"/>
          <p14:tracePt t="16842" x="7034213" y="3260725"/>
          <p14:tracePt t="16847" x="6977063" y="3225800"/>
          <p14:tracePt t="16855" x="6894513" y="3198813"/>
          <p14:tracePt t="16862" x="6761163" y="3135313"/>
          <p14:tracePt t="16868" x="6586538" y="3057525"/>
          <p14:tracePt t="16876" x="6403975" y="2960688"/>
          <p14:tracePt t="16883" x="6284913" y="2903538"/>
          <p14:tracePt t="16890" x="6186488" y="2841625"/>
          <p14:tracePt t="16899" x="6124575" y="2806700"/>
          <p14:tracePt t="16906" x="6005513" y="2743200"/>
          <p14:tracePt t="16912" x="5900738" y="2701925"/>
          <p14:tracePt t="16920" x="5822950" y="2673350"/>
          <p14:tracePt t="16926" x="5746750" y="2667000"/>
          <p14:tracePt t="16933" x="5683250" y="2667000"/>
          <p14:tracePt t="16941" x="5654675" y="2652713"/>
          <p14:tracePt t="16948" x="5634038" y="2652713"/>
          <p14:tracePt t="16955" x="5619750" y="2644775"/>
          <p14:tracePt t="16962" x="5605463" y="2644775"/>
          <p14:tracePt t="17553" x="5619750" y="2644775"/>
          <p14:tracePt t="17560" x="5634038" y="2644775"/>
          <p14:tracePt t="17567" x="5654675" y="2644775"/>
          <p14:tracePt t="17574" x="5662613" y="2644775"/>
          <p14:tracePt t="17581" x="5689600" y="2644775"/>
          <p14:tracePt t="17588" x="5697538" y="2644775"/>
          <p14:tracePt t="17596" x="5718175" y="2644775"/>
          <p14:tracePt t="17603" x="5724525" y="2644775"/>
          <p14:tracePt t="17611" x="5732463" y="2644775"/>
          <p14:tracePt t="17618" x="5738813" y="2644775"/>
          <p14:tracePt t="17702" x="5767388" y="2644775"/>
          <p14:tracePt t="17710" x="5773738" y="2644775"/>
          <p14:tracePt t="17717" x="5781675" y="2638425"/>
          <p14:tracePt t="17725" x="5794375" y="2638425"/>
          <p14:tracePt t="17732" x="5808663" y="2638425"/>
          <p14:tracePt t="17739" x="5837238" y="2624138"/>
          <p14:tracePt t="17746" x="5843588" y="2617788"/>
          <p14:tracePt t="17754" x="5851525" y="2609850"/>
          <p14:tracePt t="17760" x="5857875" y="2603500"/>
          <p14:tracePt t="17768" x="5865813" y="2595563"/>
          <p14:tracePt t="17774" x="5886450" y="2582863"/>
          <p14:tracePt t="17789" x="5892800" y="2574925"/>
          <p14:tracePt t="17825" x="5900738" y="2568575"/>
          <p14:tracePt t="17840" x="5900738" y="2560638"/>
          <p14:tracePt t="17846" x="5921375" y="2519363"/>
          <p14:tracePt t="17854" x="5948363" y="2336800"/>
          <p14:tracePt t="17859" x="5956300" y="2330450"/>
          <p14:tracePt t="17892" x="5970588" y="2232025"/>
          <p14:tracePt t="17932" x="5970588" y="2217738"/>
          <p14:tracePt t="17939" x="5970588" y="2190750"/>
          <p14:tracePt t="17952" x="5970588" y="2176463"/>
          <p14:tracePt t="17960" x="5970588" y="2162175"/>
          <p14:tracePt t="17967" x="5970588" y="2106613"/>
          <p14:tracePt t="17974" x="5970588" y="2078038"/>
          <p14:tracePt t="17981" x="5970588" y="2043113"/>
          <p14:tracePt t="17990" x="5970588" y="2016125"/>
          <p14:tracePt t="18010" x="5970588" y="2008188"/>
          <p14:tracePt t="18046" x="5970588" y="2001838"/>
          <p14:tracePt t="18061" x="5970588" y="1993900"/>
          <p14:tracePt t="18082" x="5970588" y="1987550"/>
          <p14:tracePt t="18089" x="5962650" y="1973263"/>
          <p14:tracePt t="18095" x="5962650" y="1862138"/>
          <p14:tracePt t="18104" x="5962650" y="1819275"/>
          <p14:tracePt t="18125" x="5962650" y="1812925"/>
          <p14:tracePt t="18153" x="5962650" y="1804988"/>
          <p14:tracePt t="18159" x="5962650" y="1784350"/>
          <p14:tracePt t="18180" x="5962650" y="1778000"/>
          <p14:tracePt t="18188" x="5962650" y="1763713"/>
          <p14:tracePt t="18195" x="5962650" y="1755775"/>
          <p14:tracePt t="18209" x="5962650" y="1735138"/>
          <p14:tracePt t="18216" x="5962650" y="1728788"/>
          <p14:tracePt t="18223" x="5962650" y="1700213"/>
          <p14:tracePt t="18230" x="5948363" y="1693863"/>
          <p14:tracePt t="18239" x="5948363" y="1679575"/>
          <p14:tracePt t="18245" x="5948363" y="1658938"/>
          <p14:tracePt t="18252" x="5942013" y="1651000"/>
          <p14:tracePt t="18258" x="5935663" y="1638300"/>
          <p14:tracePt t="18267" x="5935663" y="1630363"/>
          <p14:tracePt t="18274" x="5927725" y="1609725"/>
          <p14:tracePt t="18280" x="5913438" y="1589088"/>
          <p14:tracePt t="18289" x="5913438" y="1581150"/>
          <p14:tracePt t="18294" x="5900738" y="1566863"/>
          <p14:tracePt t="18301" x="5900738" y="1546225"/>
          <p14:tracePt t="18308" x="5892800" y="1539875"/>
          <p14:tracePt t="18316" x="5886450" y="1531938"/>
          <p14:tracePt t="18323" x="5865813" y="1511300"/>
          <p14:tracePt t="18331" x="5865813" y="1504950"/>
          <p14:tracePt t="18339" x="5857875" y="1497013"/>
          <p14:tracePt t="18344" x="5851525" y="1497013"/>
          <p14:tracePt t="18353" x="5843588" y="1490663"/>
          <p14:tracePt t="18366" x="5816600" y="1470025"/>
          <p14:tracePt t="18374" x="5808663" y="1470025"/>
          <p14:tracePt t="18380" x="5781675" y="1447800"/>
          <p14:tracePt t="18389" x="5759450" y="1441450"/>
          <p14:tracePt t="18394" x="5738813" y="1441450"/>
          <p14:tracePt t="18402" x="5732463" y="1435100"/>
          <p14:tracePt t="18409" x="5718175" y="1427163"/>
          <p14:tracePt t="18416" x="5697538" y="1427163"/>
          <p14:tracePt t="18424" x="5689600" y="1427163"/>
          <p14:tracePt t="18429" x="5683250" y="1427163"/>
          <p14:tracePt t="18439" x="5683250" y="1420813"/>
          <p14:tracePt t="18444" x="5662613" y="1420813"/>
          <p14:tracePt t="18459" x="5654675" y="1420813"/>
          <p14:tracePt t="18465" x="5648325" y="1420813"/>
          <p14:tracePt t="18473" x="5640388" y="1406525"/>
          <p14:tracePt t="18480" x="5634038" y="1406525"/>
          <p14:tracePt t="18489" x="5613400" y="1406525"/>
          <p14:tracePt t="18494" x="5599113" y="1406525"/>
          <p14:tracePt t="18502" x="5578475" y="1406525"/>
          <p14:tracePt t="18509" x="5549900" y="1400175"/>
          <p14:tracePt t="18516" x="5521325" y="1400175"/>
          <p14:tracePt t="18523" x="5486400" y="1392238"/>
          <p14:tracePt t="18530" x="5480050" y="1377950"/>
          <p14:tracePt t="18538" x="5451475" y="1377950"/>
          <p14:tracePt t="18545" x="5445125" y="1377950"/>
          <p14:tracePt t="18552" x="5438775" y="1377950"/>
          <p14:tracePt t="18580" x="5430838" y="1377950"/>
          <p14:tracePt t="18589" x="5424488" y="1377950"/>
          <p14:tracePt t="18595" x="5381625" y="1377950"/>
          <p14:tracePt t="18602" x="5375275" y="1377950"/>
          <p14:tracePt t="18608" x="5360988" y="1377950"/>
          <p14:tracePt t="18616" x="5354638" y="1377950"/>
          <p14:tracePt t="18623" x="5346700" y="1385888"/>
          <p14:tracePt t="18630" x="5326063" y="1392238"/>
          <p14:tracePt t="18638" x="5319713" y="1392238"/>
          <p14:tracePt t="18644" x="5297488" y="1406525"/>
          <p14:tracePt t="18651" x="5291138" y="1412875"/>
          <p14:tracePt t="18757" x="5249863" y="1455738"/>
          <p14:tracePt t="18765" x="5200650" y="1525588"/>
          <p14:tracePt t="18793" x="5067300" y="1685925"/>
          <p14:tracePt t="18801" x="5060950" y="1685925"/>
          <p14:tracePt t="18857" x="5024438" y="1763713"/>
          <p14:tracePt t="18864" x="5018088" y="1784350"/>
          <p14:tracePt t="18871" x="5011738" y="1812925"/>
          <p14:tracePt t="18879" x="4997450" y="1847850"/>
          <p14:tracePt t="18886" x="4989513" y="1862138"/>
          <p14:tracePt t="18893" x="4989513" y="1874838"/>
          <p14:tracePt t="18901" x="4976813" y="1889125"/>
          <p14:tracePt t="18907" x="4976813" y="1897063"/>
          <p14:tracePt t="18915" x="4968875" y="1917700"/>
          <p14:tracePt t="18965" x="4962525" y="1958975"/>
          <p14:tracePt t="18971" x="4948238" y="1987550"/>
          <p14:tracePt t="18979" x="4948238" y="2008188"/>
          <p14:tracePt t="18986" x="4948238" y="2036763"/>
          <p14:tracePt t="18993" x="4948238" y="2063750"/>
          <p14:tracePt t="19001" x="4948238" y="2098675"/>
          <p14:tracePt t="19007" x="4948238" y="2127250"/>
          <p14:tracePt t="19015" x="4948238" y="2133600"/>
          <p14:tracePt t="19022" x="4948238" y="2147888"/>
          <p14:tracePt t="19028" x="4948238" y="2170113"/>
          <p14:tracePt t="19058" x="4948238" y="2197100"/>
          <p14:tracePt t="19072" x="4948238" y="2232025"/>
          <p14:tracePt t="19079" x="4948238" y="2239963"/>
          <p14:tracePt t="19087" x="4948238" y="2246313"/>
          <p14:tracePt t="19093" x="4962525" y="2260600"/>
          <p14:tracePt t="19101" x="4968875" y="2281238"/>
          <p14:tracePt t="19115" x="4976813" y="2301875"/>
          <p14:tracePt t="19122" x="4989513" y="2330450"/>
          <p14:tracePt t="19128" x="4997450" y="2351088"/>
          <p14:tracePt t="19136" x="5003800" y="2359025"/>
          <p14:tracePt t="19142" x="5024438" y="2386013"/>
          <p14:tracePt t="19150" x="5032375" y="2406650"/>
          <p14:tracePt t="19156" x="5046663" y="2420938"/>
          <p14:tracePt t="19164" x="5053013" y="2435225"/>
          <p14:tracePt t="19172" x="5060950" y="2449513"/>
          <p14:tracePt t="19178" x="5081588" y="2470150"/>
          <p14:tracePt t="19186" x="5087938" y="2476500"/>
          <p14:tracePt t="19191" x="5095875" y="2498725"/>
          <p14:tracePt t="19199" x="5116513" y="2513013"/>
          <p14:tracePt t="19206" x="5116513" y="2525713"/>
          <p14:tracePt t="19214" x="5137150" y="2554288"/>
          <p14:tracePt t="19222" x="5143500" y="2560638"/>
          <p14:tracePt t="19227" x="5143500" y="2574925"/>
          <p14:tracePt t="19235" x="5151438" y="2595563"/>
          <p14:tracePt t="19242" x="5157788" y="2603500"/>
          <p14:tracePt t="19249" x="5172075" y="2609850"/>
          <p14:tracePt t="19256" x="5172075" y="2617788"/>
          <p14:tracePt t="19263" x="5172075" y="2624138"/>
          <p14:tracePt t="19272" x="5178425" y="2638425"/>
          <p14:tracePt t="19278" x="5186363" y="2638425"/>
          <p14:tracePt t="19286" x="5192713" y="2644775"/>
          <p14:tracePt t="19293" x="5200650" y="2652713"/>
          <p14:tracePt t="19300" x="5207000" y="2659063"/>
          <p14:tracePt t="19306" x="5227638" y="2667000"/>
          <p14:tracePt t="19313" x="5235575" y="2673350"/>
          <p14:tracePt t="19321" x="5249863" y="2687638"/>
          <p14:tracePt t="19328" x="5270500" y="2687638"/>
          <p14:tracePt t="19336" x="5291138" y="2693988"/>
          <p14:tracePt t="19343" x="5297488" y="2701925"/>
          <p14:tracePt t="19350" x="5311775" y="2701925"/>
          <p14:tracePt t="19356" x="5332413" y="2708275"/>
          <p14:tracePt t="19364" x="5354638" y="2722563"/>
          <p14:tracePt t="19371" x="5360988" y="2728913"/>
          <p14:tracePt t="19378" x="5389563" y="2728913"/>
          <p14:tracePt t="19386" x="5395913" y="2728913"/>
          <p14:tracePt t="19392" x="5410200" y="2728913"/>
          <p14:tracePt t="19399" x="5430838" y="2728913"/>
          <p14:tracePt t="19406" x="5438775" y="2736850"/>
          <p14:tracePt t="19415" x="5451475" y="2736850"/>
          <p14:tracePt t="19421" x="5459413" y="2743200"/>
          <p14:tracePt t="19428" x="5473700" y="2743200"/>
          <p14:tracePt t="19436" x="5486400" y="2743200"/>
          <p14:tracePt t="19450" x="5508625" y="2743200"/>
          <p14:tracePt t="19457" x="5514975" y="2749550"/>
          <p14:tracePt t="19464" x="5521325" y="2749550"/>
          <p14:tracePt t="19471" x="5535613" y="2749550"/>
          <p14:tracePt t="19477" x="5557838" y="2749550"/>
          <p14:tracePt t="19485" x="5564188" y="2749550"/>
          <p14:tracePt t="19492" x="5592763" y="2749550"/>
          <p14:tracePt t="19499" x="5599113" y="2749550"/>
          <p14:tracePt t="19506" x="5627688" y="2749550"/>
          <p14:tracePt t="19514" x="5640388" y="2749550"/>
          <p14:tracePt t="19521" x="5648325" y="2749550"/>
          <p14:tracePt t="19528" x="5668963" y="2749550"/>
          <p14:tracePt t="19536" x="5697538" y="2743200"/>
          <p14:tracePt t="19542" x="5718175" y="2728913"/>
          <p14:tracePt t="19549" x="5738813" y="2728913"/>
          <p14:tracePt t="19556" x="5767388" y="2728913"/>
          <p14:tracePt t="19563" x="5788025" y="2722563"/>
          <p14:tracePt t="19571" x="5794375" y="2714625"/>
          <p14:tracePt t="19577" x="5822950" y="2701925"/>
          <p14:tracePt t="19584" x="5829300" y="2693988"/>
          <p14:tracePt t="19591" x="5843588" y="2693988"/>
          <p14:tracePt t="19598" x="5851525" y="2687638"/>
          <p14:tracePt t="19605" x="5872163" y="2673350"/>
          <p14:tracePt t="19613" x="5878513" y="2667000"/>
          <p14:tracePt t="19620" x="5900738" y="2644775"/>
          <p14:tracePt t="19627" x="5907088" y="2638425"/>
          <p14:tracePt t="19635" x="5907088" y="2630488"/>
          <p14:tracePt t="19671" x="5913438" y="2630488"/>
          <p14:tracePt t="19678" x="5913438" y="2624138"/>
          <p14:tracePt t="19686" x="5956300" y="2554288"/>
          <p14:tracePt t="19692" x="6011863" y="2470150"/>
          <p14:tracePt t="19714" x="6011863" y="2455863"/>
          <p14:tracePt t="19721" x="6011863" y="2441575"/>
          <p14:tracePt t="19728" x="6019800" y="2441575"/>
          <p14:tracePt t="19734" x="6019800" y="2435225"/>
          <p14:tracePt t="19740" x="6019800" y="2428875"/>
          <p14:tracePt t="19771" x="6032500" y="2400300"/>
          <p14:tracePt t="19777" x="6040438" y="2330450"/>
          <p14:tracePt t="19785" x="6040438" y="2324100"/>
          <p14:tracePt t="19800" x="6054725" y="2281238"/>
          <p14:tracePt t="19806" x="6067425" y="2205038"/>
          <p14:tracePt t="19813" x="6075363" y="2141538"/>
          <p14:tracePt t="19820" x="6075363" y="2112963"/>
          <p14:tracePt t="19826" x="6075363" y="2057400"/>
          <p14:tracePt t="19834" x="6075363" y="2051050"/>
          <p14:tracePt t="19849" x="6075363" y="2043113"/>
          <p14:tracePt t="19888" x="6075363" y="1966913"/>
          <p14:tracePt t="19890" x="6075363" y="1944688"/>
          <p14:tracePt t="19898" x="6075363" y="1903413"/>
          <p14:tracePt t="19905" x="6075363" y="1874838"/>
          <p14:tracePt t="19912" x="6067425" y="1868488"/>
          <p14:tracePt t="19922" x="6067425" y="1847850"/>
          <p14:tracePt t="19929" x="6054725" y="1827213"/>
          <p14:tracePt t="19941" x="6054725" y="1819275"/>
          <p14:tracePt t="19948" x="6046788" y="1819275"/>
          <p14:tracePt t="19954" x="6046788" y="1812925"/>
          <p14:tracePt t="19970" x="6040438" y="1798638"/>
          <p14:tracePt t="19976" x="6032500" y="1798638"/>
          <p14:tracePt t="19984" x="6032500" y="1790700"/>
          <p14:tracePt t="19991" x="6011863" y="1749425"/>
          <p14:tracePt t="19998" x="6005513" y="1743075"/>
          <p14:tracePt t="20005" x="5983288" y="1700213"/>
          <p14:tracePt t="20012" x="5976938" y="1673225"/>
          <p14:tracePt t="20019" x="5976938" y="1651000"/>
          <p14:tracePt t="20026" x="5962650" y="1638300"/>
          <p14:tracePt t="20033" x="5956300" y="1638300"/>
          <p14:tracePt t="20048" x="5948363" y="1616075"/>
          <p14:tracePt t="20062" x="5942013" y="1609725"/>
          <p14:tracePt t="20070" x="5921375" y="1589088"/>
          <p14:tracePt t="20076" x="5913438" y="1581150"/>
          <p14:tracePt t="20083" x="5900738" y="1574800"/>
          <p14:tracePt t="20091" x="5878513" y="1554163"/>
          <p14:tracePt t="20098" x="5865813" y="1525588"/>
          <p14:tracePt t="20105" x="5837238" y="1511300"/>
          <p14:tracePt t="20112" x="5816600" y="1484313"/>
          <p14:tracePt t="20120" x="5794375" y="1462088"/>
          <p14:tracePt t="20126" x="5788025" y="1441450"/>
          <p14:tracePt t="20132" x="5773738" y="1435100"/>
          <p14:tracePt t="20140" x="5767388" y="1427163"/>
          <p14:tracePt t="20148" x="5753100" y="1420813"/>
          <p14:tracePt t="20154" x="5732463" y="1406525"/>
          <p14:tracePt t="20161" x="5724525" y="1400175"/>
          <p14:tracePt t="20170" x="5697538" y="1392238"/>
          <p14:tracePt t="20176" x="5683250" y="1392238"/>
          <p14:tracePt t="20183" x="5668963" y="1392238"/>
          <p14:tracePt t="20191" x="5654675" y="1385888"/>
          <p14:tracePt t="20197" x="5648325" y="1385888"/>
          <p14:tracePt t="20204" x="5640388" y="1371600"/>
          <p14:tracePt t="20211" x="5619750" y="1371600"/>
          <p14:tracePt t="20218" x="5613400" y="1365250"/>
          <p14:tracePt t="20232" x="5605463" y="1365250"/>
          <p14:tracePt t="20254" x="5599113" y="1365250"/>
          <p14:tracePt t="20283" x="5578475" y="1365250"/>
          <p14:tracePt t="20290" x="5564188" y="1365250"/>
          <p14:tracePt t="20298" x="5543550" y="1365250"/>
          <p14:tracePt t="20304" x="5514975" y="1365250"/>
          <p14:tracePt t="20312" x="5473700" y="1365250"/>
          <p14:tracePt t="20320" x="5445125" y="1365250"/>
          <p14:tracePt t="20326" x="5403850" y="1365250"/>
          <p14:tracePt t="20333" x="5340350" y="1371600"/>
          <p14:tracePt t="20340" x="5311775" y="1377950"/>
          <p14:tracePt t="20347" x="5291138" y="1392238"/>
          <p14:tracePt t="20354" x="5284788" y="1400175"/>
          <p14:tracePt t="20361" x="5276850" y="1406525"/>
          <p14:tracePt t="20376" x="5270500" y="1406525"/>
          <p14:tracePt t="20440" x="5249863" y="1435100"/>
          <p14:tracePt t="20447" x="5186363" y="1497013"/>
          <p14:tracePt t="20469" x="5108575" y="1651000"/>
          <p14:tracePt t="20475" x="5060950" y="1685925"/>
          <p14:tracePt t="20497" x="5060950" y="1693863"/>
          <p14:tracePt t="20541" x="5046663" y="1735138"/>
          <p14:tracePt t="20547" x="5024438" y="1755775"/>
          <p14:tracePt t="20554" x="5011738" y="1784350"/>
          <p14:tracePt t="20560" x="5011738" y="1804988"/>
          <p14:tracePt t="20570" x="5003800" y="1833563"/>
          <p14:tracePt t="20575" x="4989513" y="1854200"/>
          <p14:tracePt t="20582" x="4989513" y="1874838"/>
          <p14:tracePt t="20589" x="4989513" y="1903413"/>
          <p14:tracePt t="20596" x="4989513" y="1909763"/>
          <p14:tracePt t="20603" x="4983163" y="1924050"/>
          <p14:tracePt t="20611" x="4983163" y="1944688"/>
          <p14:tracePt t="20625" x="4983163" y="1952625"/>
          <p14:tracePt t="20640" x="4983163" y="1981200"/>
          <p14:tracePt t="20647" x="4983163" y="2001838"/>
          <p14:tracePt t="20655" x="4983163" y="2016125"/>
          <p14:tracePt t="20662" x="4983163" y="2036763"/>
          <p14:tracePt t="20670" x="4983163" y="2063750"/>
          <p14:tracePt t="20675" x="4983163" y="2078038"/>
          <p14:tracePt t="20683" x="4983163" y="2098675"/>
          <p14:tracePt t="20690" x="4983163" y="2106613"/>
          <p14:tracePt t="20696" x="4983163" y="2127250"/>
          <p14:tracePt t="20703" x="4983163" y="2155825"/>
          <p14:tracePt t="20733" x="4997450" y="2162175"/>
          <p14:tracePt t="20747" x="5003800" y="2197100"/>
          <p14:tracePt t="20760" x="5011738" y="2246313"/>
          <p14:tracePt t="20774" x="5024438" y="2274888"/>
          <p14:tracePt t="20781" x="5024438" y="2301875"/>
          <p14:tracePt t="20789" x="5032375" y="2324100"/>
          <p14:tracePt t="20796" x="5046663" y="2344738"/>
          <p14:tracePt t="20803" x="5046663" y="2359025"/>
          <p14:tracePt t="20810" x="5060950" y="2379663"/>
          <p14:tracePt t="20818" x="5060950" y="2386013"/>
          <p14:tracePt t="20825" x="5073650" y="2393950"/>
          <p14:tracePt t="20832" x="5073650" y="2414588"/>
          <p14:tracePt t="20839" x="5081588" y="2435225"/>
          <p14:tracePt t="20845" x="5087938" y="2441575"/>
          <p14:tracePt t="20854" x="5087938" y="2455863"/>
          <p14:tracePt t="20869" x="5102225" y="2490788"/>
          <p14:tracePt t="20882" x="5102225" y="2505075"/>
          <p14:tracePt t="20896" x="5122863" y="2540000"/>
          <p14:tracePt t="20903" x="5122863" y="2547938"/>
          <p14:tracePt t="20909" x="5130800" y="2554288"/>
          <p14:tracePt t="20918" x="5130800" y="2568575"/>
          <p14:tracePt t="20924" x="5130800" y="2574925"/>
          <p14:tracePt t="20931" x="5137150" y="2574925"/>
          <p14:tracePt t="20945" x="5137150" y="2589213"/>
          <p14:tracePt t="20967" x="5143500" y="2595563"/>
          <p14:tracePt t="20989" x="5143500" y="2603500"/>
          <p14:tracePt t="21018" x="5151438" y="2609850"/>
          <p14:tracePt t="21024" x="5157788" y="2617788"/>
          <p14:tracePt t="21032" x="5165725" y="2617788"/>
          <p14:tracePt t="21038" x="5186363" y="2638425"/>
          <p14:tracePt t="21045" x="5192713" y="2638425"/>
          <p14:tracePt t="21052" x="5200650" y="2644775"/>
          <p14:tracePt t="21059" x="5221288" y="2652713"/>
          <p14:tracePt t="21067" x="5227638" y="2652713"/>
          <p14:tracePt t="21073" x="5241925" y="2659063"/>
          <p14:tracePt t="21080" x="5256213" y="2659063"/>
          <p14:tracePt t="21088" x="5270500" y="2659063"/>
          <p14:tracePt t="21094" x="5276850" y="2667000"/>
          <p14:tracePt t="21102" x="5284788" y="2667000"/>
          <p14:tracePt t="21109" x="5291138" y="2667000"/>
          <p14:tracePt t="21118" x="5305425" y="2679700"/>
          <p14:tracePt t="21125" x="5311775" y="2679700"/>
          <p14:tracePt t="21130" x="5319713" y="2679700"/>
          <p14:tracePt t="21138" x="5326063" y="2679700"/>
          <p14:tracePt t="21152" x="5332413" y="2679700"/>
          <p14:tracePt t="21160" x="5340350" y="2687638"/>
          <p14:tracePt t="21174" x="5346700" y="2693988"/>
          <p14:tracePt t="21181" x="5354638" y="2693988"/>
          <p14:tracePt t="21196" x="5367338" y="2693988"/>
          <p14:tracePt t="21202" x="5375275" y="2693988"/>
          <p14:tracePt t="21223" x="5381625" y="2701925"/>
          <p14:tracePt t="21238" x="5389563" y="2701925"/>
          <p14:tracePt t="21252" x="5389563" y="2708275"/>
          <p14:tracePt t="21260" x="5395913" y="2708275"/>
          <p14:tracePt t="21268" x="5403850" y="2708275"/>
          <p14:tracePt t="21273" x="5410200" y="2714625"/>
          <p14:tracePt t="21281" x="5424488" y="2714625"/>
          <p14:tracePt t="21288" x="5430838" y="2722563"/>
          <p14:tracePt t="21295" x="5445125" y="2722563"/>
          <p14:tracePt t="21303" x="5451475" y="2722563"/>
          <p14:tracePt t="21309" x="5459413" y="2722563"/>
          <p14:tracePt t="21316" x="5480050" y="2722563"/>
          <p14:tracePt t="21323" x="5486400" y="2722563"/>
          <p14:tracePt t="21331" x="5500688" y="2722563"/>
          <p14:tracePt t="21337" x="5535613" y="2722563"/>
          <p14:tracePt t="21345" x="5564188" y="2722563"/>
          <p14:tracePt t="21351" x="5584825" y="2714625"/>
          <p14:tracePt t="21359" x="5599113" y="2714625"/>
          <p14:tracePt t="21366" x="5613400" y="2693988"/>
          <p14:tracePt t="21373" x="5619750" y="2693988"/>
          <p14:tracePt t="21381" x="5627688" y="2687638"/>
          <p14:tracePt t="21387" x="5634038" y="2687638"/>
          <p14:tracePt t="21424" x="5662613" y="2659063"/>
          <p14:tracePt t="21431" x="5683250" y="2638425"/>
          <p14:tracePt t="21437" x="5703888" y="2603500"/>
          <p14:tracePt t="21459" x="5711825" y="2603500"/>
          <p14:tracePt t="21473" x="5732463" y="2574925"/>
          <p14:tracePt t="21481" x="5781675" y="2505075"/>
          <p14:tracePt t="21509" x="5816600" y="2455863"/>
          <p14:tracePt t="21517" x="5865813" y="2400300"/>
          <p14:tracePt t="21523" x="5878513" y="2371725"/>
          <p14:tracePt t="21537" x="5900738" y="2351088"/>
          <p14:tracePt t="21544" x="5976938" y="2232025"/>
          <p14:tracePt t="21551" x="5983288" y="2232025"/>
          <p14:tracePt t="21566" x="5983288" y="2211388"/>
          <p14:tracePt t="21588" x="5997575" y="2211388"/>
          <p14:tracePt t="21643" x="5997575" y="2205038"/>
          <p14:tracePt t="21650" x="6005513" y="2197100"/>
          <p14:tracePt t="21657" x="6032500" y="2147888"/>
          <p14:tracePt t="21679" x="6032500" y="2141538"/>
          <p14:tracePt t="21686" x="6054725" y="2085975"/>
          <p14:tracePt t="21701" x="6054725" y="2078038"/>
          <p14:tracePt t="21709" x="6054725" y="2043113"/>
          <p14:tracePt t="21715" x="6054725" y="2022475"/>
          <p14:tracePt t="21730" x="6054725" y="2008188"/>
          <p14:tracePt t="21743" x="6054725" y="1987550"/>
          <p14:tracePt t="21758" x="6054725" y="1973263"/>
          <p14:tracePt t="21765" x="6054725" y="1958975"/>
          <p14:tracePt t="21772" x="6046788" y="1952625"/>
          <p14:tracePt t="21779" x="6040438" y="1938338"/>
          <p14:tracePt t="21786" x="6026150" y="1931988"/>
          <p14:tracePt t="21793" x="6019800" y="1931988"/>
          <p14:tracePt t="21802" x="6019800" y="1917700"/>
          <p14:tracePt t="21807" x="6011863" y="1903413"/>
          <p14:tracePt t="21836" x="6005513" y="1903413"/>
          <p14:tracePt t="21873" x="5997575" y="1897063"/>
          <p14:tracePt t="21971" x="5997575" y="1889125"/>
          <p14:tracePt t="21978" x="5991225" y="1889125"/>
          <p14:tracePt t="21986" x="5991225" y="1882775"/>
          <p14:tracePt t="23061" x="5976938" y="1909763"/>
          <p14:tracePt t="23068" x="5956300" y="1958975"/>
          <p14:tracePt t="23083" x="5942013" y="2001838"/>
          <p14:tracePt t="23091" x="5942013" y="2016125"/>
          <p14:tracePt t="23098" x="5935663" y="2036763"/>
          <p14:tracePt t="23105" x="5935663" y="2043113"/>
          <p14:tracePt t="23113" x="5927725" y="2063750"/>
          <p14:tracePt t="23119" x="5927725" y="2071688"/>
          <p14:tracePt t="23246" x="5921375" y="2078038"/>
          <p14:tracePt t="23253" x="5900738" y="2106613"/>
          <p14:tracePt t="23411" x="5900738" y="2120900"/>
          <p14:tracePt t="23417" x="5892800" y="2155825"/>
          <p14:tracePt t="23440" x="5892800" y="2162175"/>
          <p14:tracePt t="23447" x="5878513" y="2170113"/>
          <p14:tracePt t="23483" x="5878513" y="2176463"/>
          <p14:tracePt t="23490" x="5872163" y="2252663"/>
          <p14:tracePt t="23498" x="5865813" y="2252663"/>
          <p14:tracePt t="23519" x="5865813" y="2301875"/>
          <p14:tracePt t="23526" x="5851525" y="2344738"/>
          <p14:tracePt t="23660" x="5851525" y="2386013"/>
          <p14:tracePt t="23667" x="5843588" y="2420938"/>
          <p14:tracePt t="23697" x="5843588" y="2435225"/>
          <p14:tracePt t="23718" x="5843588" y="2441575"/>
          <p14:tracePt t="23725" x="5837238" y="2441575"/>
          <p14:tracePt t="23732" x="5822950" y="2490788"/>
          <p14:tracePt t="23740" x="5822950" y="2505075"/>
          <p14:tracePt t="23754" x="5822950" y="2519363"/>
          <p14:tracePt t="23761" x="5794375" y="2667000"/>
          <p14:tracePt t="23768" x="5788025" y="2673350"/>
          <p14:tracePt t="23783" x="5781675" y="2714625"/>
          <p14:tracePt t="23789" x="5746750" y="2925763"/>
          <p14:tracePt t="23797" x="5738813" y="2925763"/>
          <p14:tracePt t="23811" x="5732463" y="2973388"/>
          <p14:tracePt t="23818" x="5732463" y="3030538"/>
          <p14:tracePt t="23825" x="5732463" y="3036888"/>
          <p14:tracePt t="23832" x="5718175" y="3057525"/>
          <p14:tracePt t="23839" x="5697538" y="3086100"/>
          <p14:tracePt t="23847" x="5675313" y="3121025"/>
          <p14:tracePt t="24237" x="5640388" y="3190875"/>
          <p14:tracePt t="24244" x="5634038" y="3225800"/>
          <p14:tracePt t="24252" x="5605463" y="3268663"/>
          <p14:tracePt t="24259" x="5584825" y="3352800"/>
          <p14:tracePt t="24266" x="5584825" y="3408363"/>
          <p14:tracePt t="24273" x="5564188" y="3414713"/>
          <p14:tracePt t="24288" x="5564188" y="3449638"/>
          <p14:tracePt t="24295" x="5564188" y="3478213"/>
          <p14:tracePt t="24301" x="5521325" y="3582988"/>
          <p14:tracePt t="24309" x="5500688" y="3624263"/>
          <p14:tracePt t="24331" x="5494338" y="3646488"/>
          <p14:tracePt t="24338" x="5430838" y="3708400"/>
          <p14:tracePt t="24345" x="5424488" y="3716338"/>
          <p14:tracePt t="24359" x="5410200" y="3716338"/>
          <p14:tracePt t="24367" x="5381625" y="3743325"/>
          <p14:tracePt t="24374" x="5276850" y="3870325"/>
          <p14:tracePt t="24380" x="5241925" y="3919538"/>
          <p14:tracePt t="24388" x="5235575" y="3919538"/>
          <p14:tracePt t="24394" x="5227638" y="3925888"/>
          <p14:tracePt t="24402" x="5227638" y="3932238"/>
          <p14:tracePt t="24409" x="5143500" y="4010025"/>
          <p14:tracePt t="24415" x="5067300" y="4135438"/>
          <p14:tracePt t="24424" x="5060950" y="4149725"/>
          <p14:tracePt t="24444" x="5060950" y="4156075"/>
          <p14:tracePt t="24459" x="5060950" y="4170363"/>
          <p14:tracePt t="24466" x="4989513" y="4262438"/>
          <p14:tracePt t="24474" x="4983163" y="4289425"/>
          <p14:tracePt t="24481" x="4976813" y="4297363"/>
          <p14:tracePt t="24495" x="4933950" y="4332288"/>
          <p14:tracePt t="24502" x="4794250" y="4408488"/>
          <p14:tracePt t="24509" x="4745038" y="4443413"/>
          <p14:tracePt t="24516" x="4716463" y="4464050"/>
          <p14:tracePt t="24524" x="4611688" y="4498975"/>
          <p14:tracePt t="24530" x="4492625" y="4562475"/>
          <p14:tracePt t="24538" x="4457700" y="4583113"/>
          <p14:tracePt t="24544" x="4395788" y="4660900"/>
          <p14:tracePt t="24551" x="4332288" y="4695825"/>
          <p14:tracePt t="24558" x="4276725" y="4765675"/>
          <p14:tracePt t="24565" x="4227513" y="4814888"/>
          <p14:tracePt t="24573" x="4164013" y="4856163"/>
          <p14:tracePt t="24580" x="4094163" y="4913313"/>
          <p14:tracePt t="24587" x="4017963" y="4919663"/>
          <p14:tracePt t="24594" x="3995738" y="4933950"/>
          <p14:tracePt t="24602" x="3968750" y="4933950"/>
          <p14:tracePt t="24608" x="3925888" y="4933950"/>
          <p14:tracePt t="25007" x="3911600" y="4960938"/>
          <p14:tracePt t="25014" x="3905250" y="4983163"/>
          <p14:tracePt t="25021" x="3898900" y="4989513"/>
          <p14:tracePt t="25029" x="3890963" y="5010150"/>
          <p14:tracePt t="25036" x="3870325" y="5038725"/>
          <p14:tracePt t="25043" x="3870325" y="5059363"/>
          <p14:tracePt t="25051" x="3856038" y="5059363"/>
          <p14:tracePt t="25064" x="3849688" y="5067300"/>
          <p14:tracePt t="25072" x="3821113" y="5080000"/>
          <p14:tracePt t="25093" x="3814763" y="5080000"/>
          <p14:tracePt t="25101" x="3814763" y="5094288"/>
          <p14:tracePt t="25185" x="3806825" y="5094288"/>
          <p14:tracePt t="25192" x="3771900" y="5102225"/>
          <p14:tracePt t="25199" x="3765550" y="5102225"/>
          <p14:tracePt t="25207" x="3744913" y="5102225"/>
          <p14:tracePt t="25214" x="3736975" y="5108575"/>
          <p14:tracePt t="25222" x="3709988" y="5108575"/>
          <p14:tracePt t="25228" x="3687763" y="5114925"/>
          <p14:tracePt t="25235" x="3660775" y="5114925"/>
          <p14:tracePt t="25242" x="3646488" y="5114925"/>
          <p14:tracePt t="25250" x="3625850" y="5114925"/>
          <p14:tracePt t="25257" x="3617913" y="5114925"/>
          <p14:tracePt t="25264" x="3597275" y="5114925"/>
          <p14:tracePt t="25271" x="3582988" y="5114925"/>
          <p14:tracePt t="25278" x="3576638" y="5114925"/>
          <p14:tracePt t="25286" x="3556000" y="5114925"/>
          <p14:tracePt t="25292" x="3541713" y="5114925"/>
          <p14:tracePt t="25300" x="3521075" y="5114925"/>
          <p14:tracePt t="25307" x="3492500" y="5114925"/>
          <p14:tracePt t="25314" x="3471863" y="5114925"/>
          <p14:tracePt t="25321" x="3443288" y="5102225"/>
          <p14:tracePt t="25329" x="3408363" y="5094288"/>
          <p14:tracePt t="25336" x="3379788" y="5094288"/>
          <p14:tracePt t="25342" x="3338513" y="5080000"/>
          <p14:tracePt t="25350" x="3309938" y="5073650"/>
          <p14:tracePt t="25357" x="3289300" y="5067300"/>
          <p14:tracePt t="25363" x="3260725" y="5053013"/>
          <p14:tracePt t="25378" x="3240088" y="5053013"/>
          <p14:tracePt t="25386" x="3240088" y="5045075"/>
          <p14:tracePt t="25392" x="3233738" y="5045075"/>
          <p14:tracePt t="25443" x="3233738" y="5038725"/>
          <p14:tracePt t="25450" x="3225800" y="5030788"/>
          <p14:tracePt t="25459" x="3198813" y="5003800"/>
          <p14:tracePt t="25463" x="3198813" y="4995863"/>
          <p14:tracePt t="25471" x="3184525" y="4975225"/>
          <p14:tracePt t="25477" x="3178175" y="4968875"/>
          <p14:tracePt t="25485" x="3163888" y="4960938"/>
          <p14:tracePt t="25492" x="3143250" y="4940300"/>
          <p14:tracePt t="25499" x="3143250" y="4933950"/>
          <p14:tracePt t="25508" x="3135313" y="4919663"/>
          <p14:tracePt t="25535" x="3128963" y="4919663"/>
          <p14:tracePt t="25564" x="3128963" y="4913313"/>
          <p14:tracePt t="25578" x="3121025" y="4905375"/>
          <p14:tracePt t="25600" x="3121025" y="4899025"/>
          <p14:tracePt t="25608" x="3094038" y="4870450"/>
          <p14:tracePt t="25622" x="3079750" y="4849813"/>
          <p14:tracePt t="25628" x="3065463" y="4849813"/>
          <p14:tracePt t="25635" x="3051175" y="4835525"/>
          <p14:tracePt t="25642" x="3036888" y="4835525"/>
          <p14:tracePt t="25649" x="3001963" y="4814888"/>
          <p14:tracePt t="25658" x="2981325" y="4800600"/>
          <p14:tracePt t="25663" x="2974975" y="4800600"/>
          <p14:tracePt t="25669" x="2960688" y="4786313"/>
          <p14:tracePt t="25677" x="2940050" y="4772025"/>
          <p14:tracePt t="25684" x="2917825" y="4772025"/>
          <p14:tracePt t="25692" x="2911475" y="4765675"/>
          <p14:tracePt t="25699" x="2905125" y="4759325"/>
          <p14:tracePt t="25707" x="2897188" y="4745038"/>
          <p14:tracePt t="25713" x="2862263" y="4710113"/>
          <p14:tracePt t="25720" x="2841625" y="4646613"/>
          <p14:tracePt t="25727" x="2827338" y="4611688"/>
          <p14:tracePt t="25734" x="2820988" y="4570413"/>
          <p14:tracePt t="25741" x="2813050" y="4570413"/>
          <p14:tracePt t="25749" x="2798763" y="4556125"/>
          <p14:tracePt t="25757" x="2792413" y="4548188"/>
          <p14:tracePt t="25778" x="2786063" y="4541838"/>
          <p14:tracePt t="25799" x="2786063" y="4527550"/>
          <p14:tracePt t="25827" x="2786063" y="4521200"/>
          <p14:tracePt t="25904" x="2786063" y="4492625"/>
          <p14:tracePt t="25911" x="2786063" y="4478338"/>
          <p14:tracePt t="25919" x="2786063" y="4457700"/>
          <p14:tracePt t="25926" x="2798763" y="4457700"/>
          <p14:tracePt t="25934" x="2813050" y="4443413"/>
          <p14:tracePt t="25941" x="2835275" y="4422775"/>
          <p14:tracePt t="25949" x="2862263" y="4408488"/>
          <p14:tracePt t="25956" x="2911475" y="4402138"/>
          <p14:tracePt t="25962" x="2952750" y="4373563"/>
          <p14:tracePt t="25970" x="2974975" y="4373563"/>
          <p14:tracePt t="25977" x="3001963" y="4367213"/>
          <p14:tracePt t="25984" x="3030538" y="4367213"/>
          <p14:tracePt t="25991" x="3051175" y="4367213"/>
          <p14:tracePt t="25998" x="3065463" y="4367213"/>
          <p14:tracePt t="26006" x="3079750" y="4367213"/>
          <p14:tracePt t="26013" x="3094038" y="4367213"/>
          <p14:tracePt t="26020" x="3100388" y="4367213"/>
          <p14:tracePt t="26026" x="3121025" y="4367213"/>
          <p14:tracePt t="26034" x="3135313" y="4367213"/>
          <p14:tracePt t="26041" x="3143250" y="4373563"/>
          <p14:tracePt t="26048" x="3149600" y="4381500"/>
          <p14:tracePt t="26056" x="3170238" y="4402138"/>
          <p14:tracePt t="26062" x="3178175" y="4422775"/>
          <p14:tracePt t="26068" x="3213100" y="4451350"/>
          <p14:tracePt t="26076" x="3233738" y="4486275"/>
          <p14:tracePt t="26084" x="3254375" y="4506913"/>
          <p14:tracePt t="26091" x="3260725" y="4533900"/>
          <p14:tracePt t="26098" x="3297238" y="4583113"/>
          <p14:tracePt t="26105" x="3309938" y="4597400"/>
          <p14:tracePt t="26111" x="3338513" y="4632325"/>
          <p14:tracePt t="26120" x="3352800" y="4660900"/>
          <p14:tracePt t="26126" x="3359150" y="4681538"/>
          <p14:tracePt t="26133" x="3379788" y="4716463"/>
          <p14:tracePt t="26141" x="3402013" y="4724400"/>
          <p14:tracePt t="26148" x="3408363" y="4751388"/>
          <p14:tracePt t="26156" x="3414713" y="4759325"/>
          <p14:tracePt t="26161" x="3422650" y="4772025"/>
          <p14:tracePt t="26169" x="3443288" y="4786313"/>
          <p14:tracePt t="26176" x="3451225" y="4806950"/>
          <p14:tracePt t="26183" x="3451225" y="4821238"/>
          <p14:tracePt t="26191" x="3457575" y="4835525"/>
          <p14:tracePt t="26197" x="3457575" y="4849813"/>
          <p14:tracePt t="26219" x="3471863" y="4856163"/>
          <p14:tracePt t="26256" x="3471863" y="4864100"/>
          <p14:tracePt t="26277" x="3471863" y="4913313"/>
          <p14:tracePt t="26284" x="3451225" y="5010150"/>
          <p14:tracePt t="26313" x="3408363" y="5094288"/>
          <p14:tracePt t="26320" x="3367088" y="5157788"/>
          <p14:tracePt t="26363" x="3367088" y="5172075"/>
          <p14:tracePt t="26518" x="3367088" y="5178425"/>
          <p14:tracePt t="26539" x="3367088" y="5184775"/>
          <p14:tracePt t="26753" x="3379788" y="5199063"/>
          <p14:tracePt t="26760" x="3408363" y="5213350"/>
          <p14:tracePt t="26767" x="3436938" y="5219700"/>
          <p14:tracePt t="26775" x="3471863" y="5233988"/>
          <p14:tracePt t="26782" x="3498850" y="5233988"/>
          <p14:tracePt t="26790" x="3521075" y="5241925"/>
          <p14:tracePt t="26796" x="3548063" y="5256213"/>
          <p14:tracePt t="26804" x="3640138" y="5262563"/>
          <p14:tracePt t="26810" x="3730625" y="5262563"/>
          <p14:tracePt t="26817" x="3884613" y="5283200"/>
          <p14:tracePt t="26824" x="3995738" y="5297488"/>
          <p14:tracePt t="26832" x="4143375" y="5311775"/>
          <p14:tracePt t="26839" x="4219575" y="5311775"/>
          <p14:tracePt t="26846" x="4297363" y="5311775"/>
          <p14:tracePt t="26853" x="4451350" y="5326063"/>
          <p14:tracePt t="26860" x="4598988" y="5326063"/>
          <p14:tracePt t="26874" x="4829175" y="5367338"/>
          <p14:tracePt t="26882" x="4906963" y="5381625"/>
          <p14:tracePt t="26889" x="4968875" y="5410200"/>
          <p14:tracePt t="26895" x="5018088" y="5445125"/>
          <p14:tracePt t="26904" x="5038725" y="5465763"/>
          <p14:tracePt t="26910" x="5060950" y="5480050"/>
          <p14:tracePt t="26918" x="5067300" y="5492750"/>
          <p14:tracePt t="26924" x="5073650" y="5492750"/>
          <p14:tracePt t="26960" x="5081588" y="5500688"/>
          <p14:tracePt t="27258" x="5108575" y="5514975"/>
          <p14:tracePt t="27266" x="5151438" y="5527675"/>
          <p14:tracePt t="27273" x="5200650" y="5549900"/>
          <p14:tracePt t="27280" x="5241925" y="5549900"/>
          <p14:tracePt t="27287" x="5311775" y="5576888"/>
          <p14:tracePt t="27295" x="5346700" y="5576888"/>
          <p14:tracePt t="27302" x="5389563" y="5576888"/>
          <p14:tracePt t="27310" x="5486400" y="5570538"/>
          <p14:tracePt t="27316" x="5584825" y="5556250"/>
          <p14:tracePt t="27324" x="5662613" y="5541963"/>
          <p14:tracePt t="27331" x="5759450" y="5541963"/>
          <p14:tracePt t="27338" x="5829300" y="5541963"/>
          <p14:tracePt t="27345" x="5907088" y="5541963"/>
          <p14:tracePt t="27352" x="5948363" y="5549900"/>
          <p14:tracePt t="27361" x="5970588" y="5549900"/>
          <p14:tracePt t="27366" x="5997575" y="5549900"/>
          <p14:tracePt t="27374" x="6032500" y="5549900"/>
          <p14:tracePt t="27380" x="6089650" y="5549900"/>
          <p14:tracePt t="27387" x="6116638" y="5549900"/>
          <p14:tracePt t="27394" x="6145213" y="5549900"/>
          <p14:tracePt t="27402" x="6172200" y="5549900"/>
          <p14:tracePt t="27412" x="6186488" y="5549900"/>
          <p14:tracePt t="27416" x="6200775" y="5549900"/>
          <p14:tracePt t="27424" x="6208713" y="5549900"/>
          <p14:tracePt t="27430" x="6215063" y="5549900"/>
          <p14:tracePt t="27438" x="6221413" y="5549900"/>
          <p14:tracePt t="27445" x="6243638" y="5549900"/>
          <p14:tracePt t="27452" x="6249988" y="5556250"/>
          <p14:tracePt t="27460" x="6256338" y="5562600"/>
          <p14:tracePt t="27466" x="6278563" y="5570538"/>
          <p14:tracePt t="27474" x="6284913" y="5576888"/>
          <p14:tracePt t="27481" x="6291263" y="5599113"/>
          <p14:tracePt t="27488" x="6319838" y="5605463"/>
          <p14:tracePt t="27495" x="6326188" y="5611813"/>
          <p14:tracePt t="27501" x="6348413" y="5634038"/>
          <p14:tracePt t="27507" x="6354763" y="5640388"/>
          <p14:tracePt t="27516" x="6375400" y="5661025"/>
          <p14:tracePt t="27523" x="6397625" y="5689600"/>
          <p14:tracePt t="27530" x="6403975" y="5716588"/>
          <p14:tracePt t="27537" x="6418263" y="5753100"/>
          <p14:tracePt t="27545" x="6424613" y="5773738"/>
          <p14:tracePt t="27552" x="6424613" y="5780088"/>
          <p14:tracePt t="27560" x="6424613" y="5794375"/>
          <p14:tracePt t="27573" x="6424613" y="5800725"/>
          <p14:tracePt t="27588" x="6424613" y="5808663"/>
          <p14:tracePt t="27602" x="6424613" y="5822950"/>
          <p14:tracePt t="27610" x="6410325" y="5835650"/>
          <p14:tracePt t="27616" x="6383338" y="5857875"/>
          <p14:tracePt t="27623" x="6354763" y="5870575"/>
          <p14:tracePt t="27631" x="6305550" y="5878513"/>
          <p14:tracePt t="27638" x="6264275" y="5892800"/>
          <p14:tracePt t="27646" x="6208713" y="5899150"/>
          <p14:tracePt t="27651" x="6145213" y="5899150"/>
          <p14:tracePt t="27657" x="6130925" y="5913438"/>
          <p14:tracePt t="27665" x="6089650" y="5913438"/>
          <p14:tracePt t="27673" x="6067425" y="5913438"/>
          <p14:tracePt t="27680" x="6026150" y="5913438"/>
          <p14:tracePt t="27686" x="5997575" y="5913438"/>
          <p14:tracePt t="27693" x="5935663" y="5892800"/>
          <p14:tracePt t="27701" x="5913438" y="5864225"/>
          <p14:tracePt t="27709" x="5872163" y="5829300"/>
          <p14:tracePt t="27716" x="5837238" y="5794375"/>
          <p14:tracePt t="27723" x="5788025" y="5759450"/>
          <p14:tracePt t="27730" x="5767388" y="5730875"/>
          <p14:tracePt t="27736" x="5718175" y="5681663"/>
          <p14:tracePt t="27744" x="5675313" y="5584825"/>
          <p14:tracePt t="27750" x="5648325" y="5465763"/>
          <p14:tracePt t="27757" x="5619750" y="5332413"/>
          <p14:tracePt t="27765" x="5592763" y="5213350"/>
          <p14:tracePt t="27772" x="5564188" y="5102225"/>
          <p14:tracePt t="27780" x="5564188" y="5038725"/>
          <p14:tracePt t="27786" x="5549900" y="4983163"/>
          <p14:tracePt t="27795" x="5549900" y="4954588"/>
          <p14:tracePt t="27801" x="5529263" y="4940300"/>
          <p14:tracePt t="27823" x="5529263" y="4933950"/>
          <p14:tracePt t="27852" x="5529263" y="4926013"/>
          <p14:tracePt t="27859" x="5529263" y="4876800"/>
          <p14:tracePt t="27866" x="5557838" y="4841875"/>
          <p14:tracePt t="27879" x="5557838" y="4835525"/>
          <p14:tracePt t="27887" x="5570538" y="4821238"/>
          <p14:tracePt t="27894" x="5662613" y="4751388"/>
          <p14:tracePt t="27900" x="5697538" y="4724400"/>
          <p14:tracePt t="27908" x="5732463" y="4702175"/>
          <p14:tracePt t="27915" x="5759450" y="4681538"/>
          <p14:tracePt t="27923" x="5794375" y="4660900"/>
          <p14:tracePt t="27929" x="5808663" y="4646613"/>
          <p14:tracePt t="27936" x="5829300" y="4646613"/>
          <p14:tracePt t="27943" x="5851525" y="4640263"/>
          <p14:tracePt t="27951" x="5857875" y="4632325"/>
          <p14:tracePt t="27959" x="5872163" y="4632325"/>
          <p14:tracePt t="27965" x="5878513" y="4632325"/>
          <p14:tracePt t="27971" x="5900738" y="4632325"/>
          <p14:tracePt t="27979" x="5907088" y="4632325"/>
          <p14:tracePt t="27986" x="5921375" y="4632325"/>
          <p14:tracePt t="27993" x="5948363" y="4632325"/>
          <p14:tracePt t="28000" x="5991225" y="4632325"/>
          <p14:tracePt t="28007" x="6011863" y="4632325"/>
          <p14:tracePt t="28014" x="6054725" y="4632325"/>
          <p14:tracePt t="28022" x="6075363" y="4632325"/>
          <p14:tracePt t="28030" x="6116638" y="4632325"/>
          <p14:tracePt t="28036" x="6145213" y="4646613"/>
          <p14:tracePt t="28043" x="6172200" y="4652963"/>
          <p14:tracePt t="28050" x="6208713" y="4667250"/>
          <p14:tracePt t="28057" x="6235700" y="4675188"/>
          <p14:tracePt t="28064" x="6270625" y="4687888"/>
          <p14:tracePt t="28071" x="6278563" y="4695825"/>
          <p14:tracePt t="28078" x="6291263" y="4702175"/>
          <p14:tracePt t="28086" x="6299200" y="4710113"/>
          <p14:tracePt t="28094" x="6319838" y="4716463"/>
          <p14:tracePt t="28099" x="6340475" y="4730750"/>
          <p14:tracePt t="28108" x="6348413" y="4730750"/>
          <p14:tracePt t="28114" x="6375400" y="4745038"/>
          <p14:tracePt t="28121" x="6383338" y="4759325"/>
          <p14:tracePt t="28128" x="6397625" y="4765675"/>
          <p14:tracePt t="28135" x="6432550" y="4772025"/>
          <p14:tracePt t="28143" x="6438900" y="4779963"/>
          <p14:tracePt t="28150" x="6453188" y="4794250"/>
          <p14:tracePt t="28158" x="6473825" y="4800600"/>
          <p14:tracePt t="28164" x="6494463" y="4821238"/>
          <p14:tracePt t="28171" x="6502400" y="4849813"/>
          <p14:tracePt t="28178" x="6523038" y="4884738"/>
          <p14:tracePt t="28185" x="6551613" y="4926013"/>
          <p14:tracePt t="28194" x="6551613" y="4948238"/>
          <p14:tracePt t="28200" x="6557963" y="4975225"/>
          <p14:tracePt t="28207" x="6572250" y="5018088"/>
          <p14:tracePt t="28214" x="6572250" y="5053013"/>
          <p14:tracePt t="28221" x="6572250" y="5087938"/>
          <p14:tracePt t="28228" x="6572250" y="5122863"/>
          <p14:tracePt t="28235" x="6572250" y="5137150"/>
          <p14:tracePt t="28243" x="6572250" y="5172075"/>
          <p14:tracePt t="28250" x="6572250" y="5199063"/>
          <p14:tracePt t="28257" x="6572250" y="5227638"/>
          <p14:tracePt t="28264" x="6572250" y="5248275"/>
          <p14:tracePt t="28271" x="6572250" y="5256213"/>
          <p14:tracePt t="28278" x="6557963" y="5283200"/>
          <p14:tracePt t="28300" x="6551613" y="5283200"/>
          <p14:tracePt t="28315" x="6537325" y="5332413"/>
          <p14:tracePt t="28322" x="6480175" y="5430838"/>
          <p14:tracePt t="28329" x="6480175" y="5445125"/>
          <p14:tracePt t="28343" x="6473825" y="5445125"/>
          <p14:tracePt t="28350" x="6424613" y="5541963"/>
          <p14:tracePt t="28358" x="6389688" y="5626100"/>
          <p14:tracePt t="28386" x="6362700" y="5689600"/>
          <p14:tracePt t="28394" x="6319838" y="5773738"/>
          <p14:tracePt t="28443" x="6270625" y="5808663"/>
          <p14:tracePt t="28450" x="6221413" y="5835650"/>
          <p14:tracePt t="28458" x="6215063" y="5835650"/>
          <p14:tracePt t="28464" x="6208713" y="5835650"/>
          <p14:tracePt t="28471" x="6200775" y="5843588"/>
          <p14:tracePt t="28478" x="6110288" y="5864225"/>
          <p14:tracePt t="28485" x="6081713" y="5870575"/>
          <p14:tracePt t="28492" x="6046788" y="5884863"/>
          <p14:tracePt t="28499" x="6019800" y="5884863"/>
          <p14:tracePt t="28507" x="5991225" y="5884863"/>
          <p14:tracePt t="28513" x="5970588" y="5884863"/>
          <p14:tracePt t="28521" x="5942013" y="5892800"/>
          <p14:tracePt t="28528" x="5921375" y="5892800"/>
          <p14:tracePt t="28535" x="5913438" y="5905500"/>
          <p14:tracePt t="28543" x="5886450" y="5905500"/>
          <p14:tracePt t="28550" x="5872163" y="5905500"/>
          <p14:tracePt t="28557" x="5851525" y="5905500"/>
          <p14:tracePt t="28563" x="5822950" y="5905500"/>
          <p14:tracePt t="28571" x="5802313" y="5905500"/>
          <p14:tracePt t="28578" x="5759450" y="5905500"/>
          <p14:tracePt t="28585" x="5753100" y="5905500"/>
          <p14:tracePt t="28593" x="5724525" y="5905500"/>
          <p14:tracePt t="28599" x="5711825" y="5905500"/>
          <p14:tracePt t="28607" x="5689600" y="5905500"/>
          <p14:tracePt t="28613" x="5683250" y="5905500"/>
          <p14:tracePt t="28620" x="5668963" y="5905500"/>
          <p14:tracePt t="28628" x="5662613" y="5905500"/>
          <p14:tracePt t="28635" x="5640388" y="5905500"/>
          <p14:tracePt t="28642" x="5634038" y="5905500"/>
          <p14:tracePt t="28664" x="5627688" y="5905500"/>
          <p14:tracePt t="30259" x="5627688" y="5892800"/>
          <p14:tracePt t="30266" x="5627688" y="5794375"/>
          <p14:tracePt t="30272" x="5627688" y="5759450"/>
          <p14:tracePt t="30280" x="5627688" y="5730875"/>
          <p14:tracePt t="30288" x="5627688" y="5724525"/>
          <p14:tracePt t="30317" x="5627688" y="5716588"/>
          <p14:tracePt t="30339" x="5634038" y="5695950"/>
          <p14:tracePt t="30346" x="5654675" y="5675313"/>
          <p14:tracePt t="30353" x="5675313" y="5661025"/>
          <p14:tracePt t="30361" x="5675313" y="5654675"/>
          <p14:tracePt t="30367" x="5697538" y="5634038"/>
          <p14:tracePt t="30373" x="5711825" y="5611813"/>
          <p14:tracePt t="30380" x="5724525" y="5605463"/>
          <p14:tracePt t="30388" x="5738813" y="5584825"/>
          <p14:tracePt t="30395" x="5759450" y="5576888"/>
          <p14:tracePt t="30403" x="5781675" y="5556250"/>
          <p14:tracePt t="30410" x="5794375" y="5549900"/>
          <p14:tracePt t="30416" x="5829300" y="5535613"/>
          <p14:tracePt t="30423" x="5837238" y="5535613"/>
          <p14:tracePt t="30431" x="5851525" y="5535613"/>
          <p14:tracePt t="30437" x="5872163" y="5527675"/>
          <p14:tracePt t="30445" x="5878513" y="5527675"/>
          <p14:tracePt t="30453" x="5900738" y="5527675"/>
          <p14:tracePt t="30458" x="5913438" y="5521325"/>
          <p14:tracePt t="30466" x="5935663" y="5507038"/>
          <p14:tracePt t="30472" x="5956300" y="5500688"/>
          <p14:tracePt t="30480" x="5962650" y="5500688"/>
          <p14:tracePt t="30487" x="5970588" y="5492750"/>
          <p14:tracePt t="30538" x="5976938" y="5486400"/>
          <p14:tracePt t="30552" x="5983288" y="5486400"/>
          <p14:tracePt t="30566" x="5997575" y="5486400"/>
          <p14:tracePt t="30581" x="6005513" y="5486400"/>
          <p14:tracePt t="30588" x="6011863" y="5486400"/>
          <p14:tracePt t="30603" x="6019800" y="5486400"/>
          <p14:tracePt t="30659" x="6032500" y="5486400"/>
          <p14:tracePt t="30673" x="6046788" y="5486400"/>
          <p14:tracePt t="30680" x="6054725" y="5472113"/>
          <p14:tracePt t="30687" x="6067425" y="5472113"/>
          <p14:tracePt t="30695" x="6089650" y="5465763"/>
          <p14:tracePt t="30701" x="6116638" y="5445125"/>
          <p14:tracePt t="30710" x="6137275" y="5437188"/>
          <p14:tracePt t="30715" x="6172200" y="5416550"/>
          <p14:tracePt t="30723" x="6180138" y="5410200"/>
          <p14:tracePt t="30730" x="6208713" y="5395913"/>
          <p14:tracePt t="30736" x="6235700" y="5387975"/>
          <p14:tracePt t="30745" x="6264275" y="5367338"/>
          <p14:tracePt t="30751" x="6299200" y="5367338"/>
          <p14:tracePt t="30759" x="6313488" y="5353050"/>
          <p14:tracePt t="30765" x="6348413" y="5338763"/>
          <p14:tracePt t="30773" x="6369050" y="5326063"/>
          <p14:tracePt t="30779" x="6389688" y="5303838"/>
          <p14:tracePt t="30787" x="6397625" y="5297488"/>
          <p14:tracePt t="30795" x="6410325" y="5291138"/>
          <p14:tracePt t="30801" x="6432550" y="5283200"/>
          <p14:tracePt t="30808" x="6438900" y="5268913"/>
          <p14:tracePt t="30815" x="6459538" y="5262563"/>
          <p14:tracePt t="30830" x="6467475" y="5241925"/>
          <p14:tracePt t="31549" x="6480175" y="5241925"/>
          <p14:tracePt t="31564" x="6494463" y="5241925"/>
          <p14:tracePt t="31577" x="6502400" y="5241925"/>
          <p14:tracePt t="31826" x="6516688" y="5241925"/>
          <p14:tracePt t="31841" x="6537325" y="5241925"/>
          <p14:tracePt t="31848" x="6543675" y="5233988"/>
          <p14:tracePt t="31855" x="6551613" y="5233988"/>
          <p14:tracePt t="31863" x="6578600" y="5227638"/>
          <p14:tracePt t="31870" x="6586538" y="5227638"/>
          <p14:tracePt t="31877" x="6607175" y="5219700"/>
          <p14:tracePt t="31899" x="6621463" y="5219700"/>
          <p14:tracePt t="31928" x="6627813" y="5213350"/>
          <p14:tracePt t="32019" x="6648450" y="5192713"/>
          <p14:tracePt t="32026" x="6662738" y="5184775"/>
          <p14:tracePt t="32033" x="6670675" y="5178425"/>
          <p14:tracePt t="32048" x="6683375" y="5178425"/>
          <p14:tracePt t="32055" x="6691313" y="5164138"/>
          <p14:tracePt t="32070" x="6697663" y="5164138"/>
          <p14:tracePt t="32077" x="6711950" y="5157788"/>
          <p14:tracePt t="32361" x="6718300" y="5149850"/>
          <p14:tracePt t="32368" x="6732588" y="5129213"/>
          <p14:tracePt t="32375" x="6740525" y="5122863"/>
          <p14:tracePt t="32382" x="6746875" y="5114925"/>
          <p14:tracePt t="32391" x="6753225" y="5108575"/>
          <p14:tracePt t="32397" x="6781800" y="5067300"/>
          <p14:tracePt t="32404" x="6802438" y="5038725"/>
          <p14:tracePt t="32412" x="6837363" y="5018088"/>
          <p14:tracePt t="32418" x="6872288" y="4968875"/>
          <p14:tracePt t="32426" x="6872288" y="4954588"/>
          <p14:tracePt t="32440" x="6872288" y="4948238"/>
          <p14:tracePt t="32496" x="6872288" y="4933950"/>
          <p14:tracePt t="32504" x="6872288" y="4926013"/>
          <p14:tracePt t="32518" x="6872288" y="4919663"/>
          <p14:tracePt t="32590" x="6872288" y="4913313"/>
          <p14:tracePt t="32597" x="6872288" y="4899025"/>
          <p14:tracePt t="32612" x="6872288" y="4876800"/>
          <p14:tracePt t="32618" x="6872288" y="4870450"/>
          <p14:tracePt t="32625" x="6859588" y="4841875"/>
          <p14:tracePt t="32675" x="6859588" y="4835525"/>
          <p14:tracePt t="32697" x="6851650" y="4835525"/>
          <p14:tracePt t="32719" x="6845300" y="4829175"/>
          <p14:tracePt t="32755" x="6837363" y="4800600"/>
          <p14:tracePt t="32799" x="6837363" y="4794250"/>
          <p14:tracePt t="32812" x="6831013" y="4794250"/>
          <p14:tracePt t="32833" x="6831013" y="4786313"/>
          <p14:tracePt t="33515" x="6837363" y="4786313"/>
          <p14:tracePt t="33700" x="6837363" y="4759325"/>
          <p14:tracePt t="33707" x="6837363" y="4751388"/>
          <p14:tracePt t="33715" x="6837363" y="4737100"/>
          <p14:tracePt t="33722" x="6837363" y="4724400"/>
          <p14:tracePt t="33729" x="6837363" y="4716463"/>
          <p14:tracePt t="33736" x="6837363" y="4710113"/>
          <p14:tracePt t="33743" x="6837363" y="4702175"/>
          <p14:tracePt t="33752" x="6837363" y="4687888"/>
          <p14:tracePt t="33773" x="6837363" y="4681538"/>
          <p14:tracePt t="33780" x="6831013" y="4675188"/>
          <p14:tracePt t="33787" x="6824663" y="4667250"/>
          <p14:tracePt t="33794" x="6802438" y="4660900"/>
          <p14:tracePt t="33801" x="6796088" y="4652963"/>
          <p14:tracePt t="33807" x="6775450" y="4640263"/>
          <p14:tracePt t="33816" x="6761163" y="4625975"/>
          <p14:tracePt t="33822" x="6740525" y="4605338"/>
          <p14:tracePt t="33830" x="6718300" y="4583113"/>
          <p14:tracePt t="33836" x="6670675" y="4562475"/>
          <p14:tracePt t="33844" x="6656388" y="4548188"/>
          <p14:tracePt t="33851" x="6621463" y="4527550"/>
          <p14:tracePt t="33858" x="6607175" y="4521200"/>
          <p14:tracePt t="33865" x="6586538" y="4498975"/>
          <p14:tracePt t="33885" x="6557963" y="4486275"/>
          <p14:tracePt t="33888" x="6551613" y="4471988"/>
          <p14:tracePt t="33893" x="6543675" y="4471988"/>
          <p14:tracePt t="33900" x="6529388" y="4464050"/>
          <p14:tracePt t="33907" x="6523038" y="4464050"/>
          <p14:tracePt t="33914" x="6516688" y="4457700"/>
          <p14:tracePt t="33922" x="6508750" y="4451350"/>
          <p14:tracePt t="33930" x="6502400" y="4443413"/>
          <p14:tracePt t="33936" x="6480175" y="4437063"/>
          <p14:tracePt t="33944" x="6480175" y="4429125"/>
          <p14:tracePt t="33950" x="6467475" y="4408488"/>
          <p14:tracePt t="33958" x="6445250" y="4373563"/>
          <p14:tracePt t="33966" x="6424613" y="4344988"/>
          <p14:tracePt t="33972" x="6418263" y="4338638"/>
          <p14:tracePt t="33979" x="6397625" y="4310063"/>
          <p14:tracePt t="33986" x="6389688" y="4275138"/>
          <p14:tracePt t="33993" x="6375400" y="4262438"/>
          <p14:tracePt t="34000" x="6354763" y="4240213"/>
          <p14:tracePt t="34007" x="6348413" y="4240213"/>
          <p14:tracePt t="34016" x="6348413" y="4219575"/>
          <p14:tracePt t="34022" x="6319838" y="4205288"/>
          <p14:tracePt t="34029" x="6305550" y="4184650"/>
          <p14:tracePt t="34036" x="6299200" y="4178300"/>
          <p14:tracePt t="34043" x="6284913" y="4164013"/>
          <p14:tracePt t="34051" x="6270625" y="4149725"/>
          <p14:tracePt t="34057" x="6249988" y="4100513"/>
          <p14:tracePt t="34065" x="6229350" y="4073525"/>
          <p14:tracePt t="34071" x="6208713" y="4010025"/>
          <p14:tracePt t="34079" x="6208713" y="3981450"/>
          <p14:tracePt t="34086" x="6194425" y="3940175"/>
          <p14:tracePt t="34093" x="6194425" y="3919538"/>
          <p14:tracePt t="34102" x="6194425" y="3911600"/>
          <p14:tracePt t="34129" x="6186488" y="3911600"/>
          <p14:tracePt t="34677" x="6159500" y="3919538"/>
          <p14:tracePt t="34684" x="6130925" y="3925888"/>
          <p14:tracePt t="34691" x="6110288" y="3932238"/>
          <p14:tracePt t="34698" x="6096000" y="3932238"/>
          <p14:tracePt t="34706" x="6075363" y="3946525"/>
          <p14:tracePt t="34713" x="6067425" y="3946525"/>
          <p14:tracePt t="34721" x="6061075" y="3946525"/>
          <p14:tracePt t="34728" x="6040438" y="3954463"/>
          <p14:tracePt t="34756" x="6032500" y="3954463"/>
          <p14:tracePt t="34940" x="6032500" y="3960813"/>
          <p14:tracePt t="34955" x="6032500" y="3967163"/>
          <p14:tracePt t="34962" x="6032500" y="3975100"/>
          <p14:tracePt t="34976" x="6032500" y="3989388"/>
          <p14:tracePt t="34990" x="6032500" y="3995738"/>
          <p14:tracePt t="34998" x="6032500" y="4002088"/>
          <p14:tracePt t="35005" x="6032500" y="4010025"/>
          <p14:tracePt t="35012" x="6040438" y="4016375"/>
          <p14:tracePt t="35019" x="6040438" y="4024313"/>
          <p14:tracePt t="35028" x="6061075" y="4044950"/>
          <p14:tracePt t="35033" x="6067425" y="4065588"/>
          <p14:tracePt t="35041" x="6075363" y="4073525"/>
          <p14:tracePt t="35047" x="6075363" y="4086225"/>
          <p14:tracePt t="35055" x="6096000" y="4108450"/>
          <p14:tracePt t="35070" x="6116638" y="4129088"/>
          <p14:tracePt t="35078" x="6116638" y="4135438"/>
          <p14:tracePt t="35083" x="6124575" y="4143375"/>
          <p14:tracePt t="35098" x="6124575" y="4149725"/>
          <p14:tracePt t="35162" x="6130925" y="4170363"/>
          <p14:tracePt t="35169" x="6137275" y="4170363"/>
          <p14:tracePt t="35176" x="6151563" y="4198938"/>
          <p14:tracePt t="35183" x="6151563" y="4205288"/>
          <p14:tracePt t="35191" x="6159500" y="4219575"/>
          <p14:tracePt t="35197" x="6165850" y="4240213"/>
          <p14:tracePt t="35205" x="6165850" y="4248150"/>
          <p14:tracePt t="35212" x="6165850" y="4254500"/>
          <p14:tracePt t="35219" x="6180138" y="4262438"/>
          <p14:tracePt t="35227" x="6180138" y="4275138"/>
          <p14:tracePt t="35241" x="6186488" y="4283075"/>
          <p14:tracePt t="35254" x="6194425" y="4289425"/>
          <p14:tracePt t="35262" x="6200775" y="4289425"/>
          <p14:tracePt t="35269" x="6200775" y="4297363"/>
          <p14:tracePt t="35276" x="6208713" y="4297363"/>
          <p14:tracePt t="35283" x="6215063" y="4303713"/>
          <p14:tracePt t="35289" x="6221413" y="4310063"/>
          <p14:tracePt t="35304" x="6229350" y="4310063"/>
          <p14:tracePt t="35312" x="6229350" y="4318000"/>
          <p14:tracePt t="35319" x="6243638" y="4324350"/>
          <p14:tracePt t="35327" x="6249988" y="4324350"/>
          <p14:tracePt t="35333" x="6249988" y="4338638"/>
          <p14:tracePt t="35339" x="6256338" y="4344988"/>
          <p14:tracePt t="35355" x="6264275" y="4352925"/>
          <p14:tracePt t="35362" x="6270625" y="4352925"/>
          <p14:tracePt t="35369" x="6278563" y="4367213"/>
          <p14:tracePt t="35383" x="6291263" y="4387850"/>
          <p14:tracePt t="35390" x="6299200" y="4387850"/>
          <p14:tracePt t="35397" x="6305550" y="4408488"/>
          <p14:tracePt t="35403" x="6313488" y="4408488"/>
          <p14:tracePt t="35412" x="6326188" y="4422775"/>
          <p14:tracePt t="35419" x="6340475" y="4443413"/>
          <p14:tracePt t="35427" x="6340475" y="4464050"/>
          <p14:tracePt t="35432" x="6362700" y="4478338"/>
          <p14:tracePt t="35439" x="6375400" y="4498975"/>
          <p14:tracePt t="35447" x="6383338" y="4506913"/>
          <p14:tracePt t="35454" x="6389688" y="4527550"/>
          <p14:tracePt t="35461" x="6397625" y="4533900"/>
          <p14:tracePt t="35468" x="6403975" y="4548188"/>
          <p14:tracePt t="35474" x="6418263" y="4548188"/>
          <p14:tracePt t="35482" x="6418263" y="4562475"/>
          <p14:tracePt t="35489" x="6424613" y="4570413"/>
          <p14:tracePt t="35496" x="6424613" y="4576763"/>
          <p14:tracePt t="35504" x="6432550" y="4576763"/>
          <p14:tracePt t="35511" x="6432550" y="4583113"/>
          <p14:tracePt t="35533" x="6438900" y="4591050"/>
          <p14:tracePt t="35624" x="6438900" y="4611688"/>
          <p14:tracePt t="35647" x="6459538" y="4625975"/>
          <p14:tracePt t="35653" x="6459538" y="4640263"/>
          <p14:tracePt t="35660" x="6459538" y="4646613"/>
          <p14:tracePt t="35668" x="6459538" y="4652963"/>
          <p14:tracePt t="35675" x="6467475" y="4667250"/>
          <p14:tracePt t="35690" x="6467475" y="4702175"/>
          <p14:tracePt t="35697" x="6473825" y="4702175"/>
          <p14:tracePt t="35704" x="6473825" y="4710113"/>
          <p14:tracePt t="35711" x="6473825" y="4716463"/>
          <p14:tracePt t="35732" x="6480175" y="4730750"/>
          <p14:tracePt t="35762" x="6480175" y="4737100"/>
          <p14:tracePt t="35783" x="6494463" y="4759325"/>
          <p14:tracePt t="35796" x="6494463" y="4765675"/>
          <p14:tracePt t="35819" x="6502400" y="4786313"/>
          <p14:tracePt t="35840" x="6502400" y="4794250"/>
          <p14:tracePt t="35860" x="6508750" y="4806950"/>
          <p14:tracePt t="35877" x="6508750" y="4814888"/>
          <p14:tracePt t="35902" x="6529388" y="4835525"/>
          <p14:tracePt t="35939" x="6529388" y="4841875"/>
          <p14:tracePt t="35953" x="6537325" y="4849813"/>
          <p14:tracePt t="35961" x="6537325" y="4856163"/>
          <p14:tracePt t="35967" x="6543675" y="4856163"/>
          <p14:tracePt t="35975" x="6543675" y="4870450"/>
          <p14:tracePt t="35982" x="6551613" y="4876800"/>
          <p14:tracePt t="35989" x="6557963" y="4876800"/>
          <p14:tracePt t="35996" x="6564313" y="4884738"/>
          <p14:tracePt t="36003" x="6578600" y="4884738"/>
          <p14:tracePt t="36010" x="6578600" y="4891088"/>
          <p14:tracePt t="36017" x="6586538" y="4891088"/>
          <p14:tracePt t="36088" x="6592888" y="4891088"/>
          <p14:tracePt t="36094" x="6599238" y="4891088"/>
          <p14:tracePt t="36394" x="6586538" y="4905375"/>
          <p14:tracePt t="36401" x="6557963" y="4940300"/>
          <p14:tracePt t="36408" x="6551613" y="4948238"/>
          <p14:tracePt t="36423" x="6551613" y="4954588"/>
          <p14:tracePt t="36431" x="6543675" y="4968875"/>
          <p14:tracePt t="36446" x="6529388" y="4975225"/>
          <p14:tracePt t="36452" x="6480175" y="5018088"/>
          <p14:tracePt t="36502" x="6473825" y="5018088"/>
          <p14:tracePt t="36552" x="6473825" y="5024438"/>
          <p14:tracePt t="36566" x="6445250" y="5030788"/>
          <p14:tracePt t="36572" x="6438900" y="5030788"/>
          <p14:tracePt t="36580" x="6424613" y="5038725"/>
          <p14:tracePt t="36586" x="6418263" y="5045075"/>
          <p14:tracePt t="36595" x="6389688" y="5059363"/>
          <p14:tracePt t="36601" x="6362700" y="5067300"/>
          <p14:tracePt t="36608" x="6334125" y="5080000"/>
          <p14:tracePt t="36615" x="6299200" y="5087938"/>
          <p14:tracePt t="36622" x="6284913" y="5087938"/>
          <p14:tracePt t="36630" x="6249988" y="5102225"/>
          <p14:tracePt t="36637" x="6243638" y="5102225"/>
          <p14:tracePt t="36645" x="6229350" y="5102225"/>
          <p14:tracePt t="36764" x="6221413" y="5102225"/>
          <p14:tracePt t="36793" x="6200775" y="5102225"/>
          <p14:tracePt t="36800" x="6172200" y="5108575"/>
          <p14:tracePt t="36808" x="6165850" y="5108575"/>
          <p14:tracePt t="36815" x="6159500" y="5108575"/>
          <p14:tracePt t="36823" x="6145213" y="5108575"/>
          <p14:tracePt t="36830" x="6137275" y="5108575"/>
        </p14:tracePtLst>
      </p14:laserTraceLst>
    </p:ext>
    <p:ext uri="{E180D4A7-C9FB-4DFB-919C-405C955672EB}">
      <p14:showEvtLst xmlns:p14="http://schemas.microsoft.com/office/powerpoint/2010/main">
        <p14:playEvt time="2" objId="34"/>
        <p14:stopEvt time="38249" objId="3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689346-3E2A-4646-B4F1-ECB20220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00"/>
            <a:ext cx="7886700" cy="728259"/>
          </a:xfrm>
        </p:spPr>
        <p:txBody>
          <a:bodyPr/>
          <a:lstStyle/>
          <a:p>
            <a:r>
              <a:rPr kumimoji="1" lang="en-US" altLang="ja-JP" dirty="0"/>
              <a:t>Improvement of sensitivity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B2A35C-0A29-4920-8429-76E196D40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0911" y="12200"/>
            <a:ext cx="2129790" cy="867409"/>
          </a:xfrm>
        </p:spPr>
        <p:txBody>
          <a:bodyPr/>
          <a:lstStyle/>
          <a:p>
            <a:fld id="{4798D82D-917E-43EA-81F2-E3E30E2FD17F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7E753E51-A93A-4882-AA46-2BA72DC4E9EE}"/>
              </a:ext>
            </a:extLst>
          </p:cNvPr>
          <p:cNvSpPr/>
          <p:nvPr/>
        </p:nvSpPr>
        <p:spPr>
          <a:xfrm>
            <a:off x="3314735" y="527928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②</a:t>
            </a:r>
            <a:endParaRPr lang="ja-JP" altLang="en-US" dirty="0"/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7A911690-64BD-49F1-89EE-5621353FF9C9}"/>
              </a:ext>
            </a:extLst>
          </p:cNvPr>
          <p:cNvSpPr/>
          <p:nvPr/>
        </p:nvSpPr>
        <p:spPr>
          <a:xfrm>
            <a:off x="3306658" y="432410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④</a:t>
            </a:r>
            <a:endParaRPr lang="ja-JP" altLang="en-US" dirty="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B86F7BB8-E61C-42E8-AF37-74C94FF402BD}"/>
              </a:ext>
            </a:extLst>
          </p:cNvPr>
          <p:cNvSpPr/>
          <p:nvPr/>
        </p:nvSpPr>
        <p:spPr>
          <a:xfrm>
            <a:off x="3304957" y="4589375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① </a:t>
            </a:r>
            <a:endParaRPr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73D41C4-CEC9-4AE1-9FB1-2E2FD8000B21}"/>
              </a:ext>
            </a:extLst>
          </p:cNvPr>
          <p:cNvGrpSpPr/>
          <p:nvPr/>
        </p:nvGrpSpPr>
        <p:grpSpPr>
          <a:xfrm>
            <a:off x="4934574" y="1227383"/>
            <a:ext cx="1823699" cy="3043095"/>
            <a:chOff x="727709" y="1363981"/>
            <a:chExt cx="1931671" cy="3223262"/>
          </a:xfrm>
        </p:grpSpPr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4EC88199-FF58-47E3-9C0F-8C6BA99FD59A}"/>
                </a:ext>
              </a:extLst>
            </p:cNvPr>
            <p:cNvSpPr/>
            <p:nvPr/>
          </p:nvSpPr>
          <p:spPr>
            <a:xfrm rot="16200000">
              <a:off x="81914" y="2009776"/>
              <a:ext cx="3223262" cy="1931671"/>
            </a:xfrm>
            <a:prstGeom prst="arc">
              <a:avLst>
                <a:gd name="adj1" fmla="val 16226495"/>
                <a:gd name="adj2" fmla="val 5417222"/>
              </a:avLst>
            </a:prstGeom>
            <a:solidFill>
              <a:srgbClr val="00B0F0"/>
            </a:solidFill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37C29E30-4035-4A71-BD8E-0CB736F06E3F}"/>
                </a:ext>
              </a:extLst>
            </p:cNvPr>
            <p:cNvGrpSpPr/>
            <p:nvPr/>
          </p:nvGrpSpPr>
          <p:grpSpPr>
            <a:xfrm>
              <a:off x="883932" y="1500900"/>
              <a:ext cx="1609662" cy="1451600"/>
              <a:chOff x="883932" y="1500900"/>
              <a:chExt cx="1609662" cy="1451600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1DB03AEA-EB79-4A02-B7C6-2A17CD8167EB}"/>
                  </a:ext>
                </a:extLst>
              </p:cNvPr>
              <p:cNvGrpSpPr/>
              <p:nvPr/>
            </p:nvGrpSpPr>
            <p:grpSpPr>
              <a:xfrm>
                <a:off x="1466282" y="1500900"/>
                <a:ext cx="454526" cy="504396"/>
                <a:chOff x="3994484" y="1987478"/>
                <a:chExt cx="454526" cy="504396"/>
              </a:xfrm>
            </p:grpSpPr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A34CECA2-7E45-4EF8-892A-90852343AAB3}"/>
                    </a:ext>
                  </a:extLst>
                </p:cNvPr>
                <p:cNvSpPr/>
                <p:nvPr/>
              </p:nvSpPr>
              <p:spPr>
                <a:xfrm>
                  <a:off x="4085389" y="2192421"/>
                  <a:ext cx="262022" cy="29945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45" name="楕円 44">
                  <a:extLst>
                    <a:ext uri="{FF2B5EF4-FFF2-40B4-BE49-F238E27FC236}">
                      <a16:creationId xmlns:a16="http://schemas.microsoft.com/office/drawing/2014/main" id="{6A1B7301-6DB7-4765-B8E1-BC9EC9462485}"/>
                    </a:ext>
                  </a:extLst>
                </p:cNvPr>
                <p:cNvSpPr/>
                <p:nvPr/>
              </p:nvSpPr>
              <p:spPr>
                <a:xfrm>
                  <a:off x="3994484" y="1987478"/>
                  <a:ext cx="454526" cy="319709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4C2F1B9C-5B27-405F-9857-7B6B03FA3BC4}"/>
                  </a:ext>
                </a:extLst>
              </p:cNvPr>
              <p:cNvGrpSpPr/>
              <p:nvPr/>
            </p:nvGrpSpPr>
            <p:grpSpPr>
              <a:xfrm rot="3040289">
                <a:off x="1894816" y="1904038"/>
                <a:ext cx="454526" cy="504396"/>
                <a:chOff x="3994484" y="1987478"/>
                <a:chExt cx="454526" cy="504396"/>
              </a:xfrm>
            </p:grpSpPr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D4575B31-7606-4002-A5F5-63B3B0B55CCC}"/>
                    </a:ext>
                  </a:extLst>
                </p:cNvPr>
                <p:cNvSpPr/>
                <p:nvPr/>
              </p:nvSpPr>
              <p:spPr>
                <a:xfrm>
                  <a:off x="4085389" y="2192421"/>
                  <a:ext cx="262022" cy="29945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43" name="楕円 42">
                  <a:extLst>
                    <a:ext uri="{FF2B5EF4-FFF2-40B4-BE49-F238E27FC236}">
                      <a16:creationId xmlns:a16="http://schemas.microsoft.com/office/drawing/2014/main" id="{C3630CE2-9E2B-4DE3-B562-76A60919F24E}"/>
                    </a:ext>
                  </a:extLst>
                </p:cNvPr>
                <p:cNvSpPr/>
                <p:nvPr/>
              </p:nvSpPr>
              <p:spPr>
                <a:xfrm>
                  <a:off x="3994484" y="1987478"/>
                  <a:ext cx="454526" cy="319709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B577CBDE-22CB-4480-92EF-DCD3170F079D}"/>
                  </a:ext>
                </a:extLst>
              </p:cNvPr>
              <p:cNvGrpSpPr/>
              <p:nvPr/>
            </p:nvGrpSpPr>
            <p:grpSpPr>
              <a:xfrm rot="18783122">
                <a:off x="1036486" y="1893868"/>
                <a:ext cx="454526" cy="504396"/>
                <a:chOff x="3994484" y="1987478"/>
                <a:chExt cx="454526" cy="504396"/>
              </a:xfrm>
            </p:grpSpPr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F1B51613-5B49-4566-9E08-D959ABE753DE}"/>
                    </a:ext>
                  </a:extLst>
                </p:cNvPr>
                <p:cNvSpPr/>
                <p:nvPr/>
              </p:nvSpPr>
              <p:spPr>
                <a:xfrm>
                  <a:off x="4085389" y="2192421"/>
                  <a:ext cx="262022" cy="29945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41" name="楕円 40">
                  <a:extLst>
                    <a:ext uri="{FF2B5EF4-FFF2-40B4-BE49-F238E27FC236}">
                      <a16:creationId xmlns:a16="http://schemas.microsoft.com/office/drawing/2014/main" id="{11EDF629-8E67-46AE-8169-6A49E7A567EF}"/>
                    </a:ext>
                  </a:extLst>
                </p:cNvPr>
                <p:cNvSpPr/>
                <p:nvPr/>
              </p:nvSpPr>
              <p:spPr>
                <a:xfrm>
                  <a:off x="3994484" y="1987478"/>
                  <a:ext cx="454526" cy="319709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34" name="グループ化 33">
                <a:extLst>
                  <a:ext uri="{FF2B5EF4-FFF2-40B4-BE49-F238E27FC236}">
                    <a16:creationId xmlns:a16="http://schemas.microsoft.com/office/drawing/2014/main" id="{9605ECFB-C6E4-493F-8210-7AB4DF9BF2CE}"/>
                  </a:ext>
                </a:extLst>
              </p:cNvPr>
              <p:cNvGrpSpPr/>
              <p:nvPr/>
            </p:nvGrpSpPr>
            <p:grpSpPr>
              <a:xfrm rot="17180045">
                <a:off x="908867" y="2435138"/>
                <a:ext cx="454526" cy="504396"/>
                <a:chOff x="3994484" y="1987478"/>
                <a:chExt cx="454526" cy="504396"/>
              </a:xfrm>
            </p:grpSpPr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541500D6-5FF4-4213-99E2-FCB22B7C0A45}"/>
                    </a:ext>
                  </a:extLst>
                </p:cNvPr>
                <p:cNvSpPr/>
                <p:nvPr/>
              </p:nvSpPr>
              <p:spPr>
                <a:xfrm>
                  <a:off x="4085389" y="2192421"/>
                  <a:ext cx="262022" cy="29945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39" name="楕円 38">
                  <a:extLst>
                    <a:ext uri="{FF2B5EF4-FFF2-40B4-BE49-F238E27FC236}">
                      <a16:creationId xmlns:a16="http://schemas.microsoft.com/office/drawing/2014/main" id="{4180B8E9-1614-4357-9224-063D7E8DE142}"/>
                    </a:ext>
                  </a:extLst>
                </p:cNvPr>
                <p:cNvSpPr/>
                <p:nvPr/>
              </p:nvSpPr>
              <p:spPr>
                <a:xfrm>
                  <a:off x="3994484" y="1987478"/>
                  <a:ext cx="454526" cy="319709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CEE27EFF-5387-4AAA-AD86-9DC000CDB6FC}"/>
                  </a:ext>
                </a:extLst>
              </p:cNvPr>
              <p:cNvGrpSpPr/>
              <p:nvPr/>
            </p:nvGrpSpPr>
            <p:grpSpPr>
              <a:xfrm rot="4028971">
                <a:off x="2014133" y="2473039"/>
                <a:ext cx="454526" cy="504396"/>
                <a:chOff x="3994484" y="1987478"/>
                <a:chExt cx="454526" cy="504396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EAECD0E6-0A6D-4387-AC15-E652D767FB98}"/>
                    </a:ext>
                  </a:extLst>
                </p:cNvPr>
                <p:cNvSpPr/>
                <p:nvPr/>
              </p:nvSpPr>
              <p:spPr>
                <a:xfrm>
                  <a:off x="4085389" y="2192421"/>
                  <a:ext cx="262022" cy="29945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37" name="楕円 36">
                  <a:extLst>
                    <a:ext uri="{FF2B5EF4-FFF2-40B4-BE49-F238E27FC236}">
                      <a16:creationId xmlns:a16="http://schemas.microsoft.com/office/drawing/2014/main" id="{8C20029C-796D-47D2-B0BC-004231102D2C}"/>
                    </a:ext>
                  </a:extLst>
                </p:cNvPr>
                <p:cNvSpPr/>
                <p:nvPr/>
              </p:nvSpPr>
              <p:spPr>
                <a:xfrm>
                  <a:off x="3994484" y="1987478"/>
                  <a:ext cx="454526" cy="319709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9B910B5-C0DB-45A3-8135-78E912884073}"/>
              </a:ext>
            </a:extLst>
          </p:cNvPr>
          <p:cNvGrpSpPr/>
          <p:nvPr/>
        </p:nvGrpSpPr>
        <p:grpSpPr>
          <a:xfrm>
            <a:off x="7048890" y="1232102"/>
            <a:ext cx="1827899" cy="3043095"/>
            <a:chOff x="725723" y="-2732384"/>
            <a:chExt cx="1827899" cy="3043095"/>
          </a:xfrm>
        </p:grpSpPr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F2237CCC-ED4C-4E8D-BC5D-475D42DF227E}"/>
                </a:ext>
              </a:extLst>
            </p:cNvPr>
            <p:cNvGrpSpPr/>
            <p:nvPr/>
          </p:nvGrpSpPr>
          <p:grpSpPr>
            <a:xfrm>
              <a:off x="725723" y="-2732384"/>
              <a:ext cx="1827899" cy="3043095"/>
              <a:chOff x="5887871" y="1424941"/>
              <a:chExt cx="1936120" cy="3223262"/>
            </a:xfrm>
          </p:grpSpPr>
          <p:grpSp>
            <p:nvGrpSpPr>
              <p:cNvPr id="70" name="グループ化 69">
                <a:extLst>
                  <a:ext uri="{FF2B5EF4-FFF2-40B4-BE49-F238E27FC236}">
                    <a16:creationId xmlns:a16="http://schemas.microsoft.com/office/drawing/2014/main" id="{FCFE25C3-F440-4C5C-B926-39F1403EEE2F}"/>
                  </a:ext>
                </a:extLst>
              </p:cNvPr>
              <p:cNvGrpSpPr/>
              <p:nvPr/>
            </p:nvGrpSpPr>
            <p:grpSpPr>
              <a:xfrm>
                <a:off x="5887871" y="1455430"/>
                <a:ext cx="1933023" cy="1614697"/>
                <a:chOff x="5887871" y="1455430"/>
                <a:chExt cx="1933023" cy="1614697"/>
              </a:xfrm>
            </p:grpSpPr>
            <p:sp>
              <p:nvSpPr>
                <p:cNvPr id="69" name="二等辺三角形 63">
                  <a:extLst>
                    <a:ext uri="{FF2B5EF4-FFF2-40B4-BE49-F238E27FC236}">
                      <a16:creationId xmlns:a16="http://schemas.microsoft.com/office/drawing/2014/main" id="{F905E60A-CFA0-4BB6-9B53-51D81EFFB2E3}"/>
                    </a:ext>
                  </a:extLst>
                </p:cNvPr>
                <p:cNvSpPr/>
                <p:nvPr/>
              </p:nvSpPr>
              <p:spPr>
                <a:xfrm rot="6516316" flipH="1">
                  <a:off x="5790241" y="2472151"/>
                  <a:ext cx="695606" cy="500346"/>
                </a:xfrm>
                <a:custGeom>
                  <a:avLst/>
                  <a:gdLst>
                    <a:gd name="connsiteX0" fmla="*/ 0 w 466355"/>
                    <a:gd name="connsiteY0" fmla="*/ 526336 h 526336"/>
                    <a:gd name="connsiteX1" fmla="*/ 233178 w 466355"/>
                    <a:gd name="connsiteY1" fmla="*/ 0 h 526336"/>
                    <a:gd name="connsiteX2" fmla="*/ 466355 w 466355"/>
                    <a:gd name="connsiteY2" fmla="*/ 526336 h 526336"/>
                    <a:gd name="connsiteX3" fmla="*/ 0 w 466355"/>
                    <a:gd name="connsiteY3" fmla="*/ 526336 h 526336"/>
                    <a:gd name="connsiteX0" fmla="*/ 0 w 466355"/>
                    <a:gd name="connsiteY0" fmla="*/ 526336 h 558086"/>
                    <a:gd name="connsiteX1" fmla="*/ 233178 w 466355"/>
                    <a:gd name="connsiteY1" fmla="*/ 0 h 558086"/>
                    <a:gd name="connsiteX2" fmla="*/ 466355 w 466355"/>
                    <a:gd name="connsiteY2" fmla="*/ 526336 h 558086"/>
                    <a:gd name="connsiteX3" fmla="*/ 0 w 466355"/>
                    <a:gd name="connsiteY3" fmla="*/ 526336 h 558086"/>
                    <a:gd name="connsiteX0" fmla="*/ 0 w 466355"/>
                    <a:gd name="connsiteY0" fmla="*/ 526336 h 576406"/>
                    <a:gd name="connsiteX1" fmla="*/ 233178 w 466355"/>
                    <a:gd name="connsiteY1" fmla="*/ 0 h 576406"/>
                    <a:gd name="connsiteX2" fmla="*/ 466355 w 466355"/>
                    <a:gd name="connsiteY2" fmla="*/ 526336 h 576406"/>
                    <a:gd name="connsiteX3" fmla="*/ 0 w 466355"/>
                    <a:gd name="connsiteY3" fmla="*/ 526336 h 576406"/>
                    <a:gd name="connsiteX0" fmla="*/ 0 w 466355"/>
                    <a:gd name="connsiteY0" fmla="*/ 526336 h 584465"/>
                    <a:gd name="connsiteX1" fmla="*/ 233178 w 466355"/>
                    <a:gd name="connsiteY1" fmla="*/ 0 h 584465"/>
                    <a:gd name="connsiteX2" fmla="*/ 466355 w 466355"/>
                    <a:gd name="connsiteY2" fmla="*/ 526336 h 584465"/>
                    <a:gd name="connsiteX3" fmla="*/ 0 w 466355"/>
                    <a:gd name="connsiteY3" fmla="*/ 526336 h 584465"/>
                    <a:gd name="connsiteX0" fmla="*/ 0 w 448952"/>
                    <a:gd name="connsiteY0" fmla="*/ 477586 h 566649"/>
                    <a:gd name="connsiteX1" fmla="*/ 215775 w 448952"/>
                    <a:gd name="connsiteY1" fmla="*/ 0 h 566649"/>
                    <a:gd name="connsiteX2" fmla="*/ 448952 w 448952"/>
                    <a:gd name="connsiteY2" fmla="*/ 526336 h 566649"/>
                    <a:gd name="connsiteX3" fmla="*/ 0 w 448952"/>
                    <a:gd name="connsiteY3" fmla="*/ 477586 h 566649"/>
                    <a:gd name="connsiteX0" fmla="*/ 0 w 419947"/>
                    <a:gd name="connsiteY0" fmla="*/ 477586 h 529630"/>
                    <a:gd name="connsiteX1" fmla="*/ 215775 w 419947"/>
                    <a:gd name="connsiteY1" fmla="*/ 0 h 529630"/>
                    <a:gd name="connsiteX2" fmla="*/ 419947 w 419947"/>
                    <a:gd name="connsiteY2" fmla="*/ 465399 h 529630"/>
                    <a:gd name="connsiteX3" fmla="*/ 0 w 419947"/>
                    <a:gd name="connsiteY3" fmla="*/ 477586 h 529630"/>
                    <a:gd name="connsiteX0" fmla="*/ 0 w 419947"/>
                    <a:gd name="connsiteY0" fmla="*/ 477586 h 548409"/>
                    <a:gd name="connsiteX1" fmla="*/ 215775 w 419947"/>
                    <a:gd name="connsiteY1" fmla="*/ 0 h 548409"/>
                    <a:gd name="connsiteX2" fmla="*/ 419947 w 419947"/>
                    <a:gd name="connsiteY2" fmla="*/ 465399 h 548409"/>
                    <a:gd name="connsiteX3" fmla="*/ 0 w 419947"/>
                    <a:gd name="connsiteY3" fmla="*/ 477586 h 548409"/>
                    <a:gd name="connsiteX0" fmla="*/ 0 w 419947"/>
                    <a:gd name="connsiteY0" fmla="*/ 477586 h 555908"/>
                    <a:gd name="connsiteX1" fmla="*/ 215775 w 419947"/>
                    <a:gd name="connsiteY1" fmla="*/ 0 h 555908"/>
                    <a:gd name="connsiteX2" fmla="*/ 419947 w 419947"/>
                    <a:gd name="connsiteY2" fmla="*/ 465399 h 555908"/>
                    <a:gd name="connsiteX3" fmla="*/ 0 w 419947"/>
                    <a:gd name="connsiteY3" fmla="*/ 477586 h 555908"/>
                    <a:gd name="connsiteX0" fmla="*/ 0 w 417532"/>
                    <a:gd name="connsiteY0" fmla="*/ 477586 h 664087"/>
                    <a:gd name="connsiteX1" fmla="*/ 215775 w 417532"/>
                    <a:gd name="connsiteY1" fmla="*/ 0 h 664087"/>
                    <a:gd name="connsiteX2" fmla="*/ 417532 w 417532"/>
                    <a:gd name="connsiteY2" fmla="*/ 617108 h 664087"/>
                    <a:gd name="connsiteX3" fmla="*/ 0 w 417532"/>
                    <a:gd name="connsiteY3" fmla="*/ 477586 h 664087"/>
                    <a:gd name="connsiteX0" fmla="*/ 0 w 417532"/>
                    <a:gd name="connsiteY0" fmla="*/ 477586 h 640199"/>
                    <a:gd name="connsiteX1" fmla="*/ 215775 w 417532"/>
                    <a:gd name="connsiteY1" fmla="*/ 0 h 640199"/>
                    <a:gd name="connsiteX2" fmla="*/ 417532 w 417532"/>
                    <a:gd name="connsiteY2" fmla="*/ 617108 h 640199"/>
                    <a:gd name="connsiteX3" fmla="*/ 0 w 417532"/>
                    <a:gd name="connsiteY3" fmla="*/ 477586 h 640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7532" h="640199">
                      <a:moveTo>
                        <a:pt x="0" y="477586"/>
                      </a:moveTo>
                      <a:lnTo>
                        <a:pt x="215775" y="0"/>
                      </a:lnTo>
                      <a:lnTo>
                        <a:pt x="417532" y="617108"/>
                      </a:lnTo>
                      <a:cubicBezTo>
                        <a:pt x="265034" y="691494"/>
                        <a:pt x="121076" y="570353"/>
                        <a:pt x="0" y="477586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68" name="二等辺三角形 63">
                  <a:extLst>
                    <a:ext uri="{FF2B5EF4-FFF2-40B4-BE49-F238E27FC236}">
                      <a16:creationId xmlns:a16="http://schemas.microsoft.com/office/drawing/2014/main" id="{2E2EFD4D-FEA2-4176-ABF7-8290DAC705C7}"/>
                    </a:ext>
                  </a:extLst>
                </p:cNvPr>
                <p:cNvSpPr/>
                <p:nvPr/>
              </p:nvSpPr>
              <p:spPr>
                <a:xfrm rot="15122795">
                  <a:off x="7227934" y="2460741"/>
                  <a:ext cx="685573" cy="500346"/>
                </a:xfrm>
                <a:custGeom>
                  <a:avLst/>
                  <a:gdLst>
                    <a:gd name="connsiteX0" fmla="*/ 0 w 466355"/>
                    <a:gd name="connsiteY0" fmla="*/ 526336 h 526336"/>
                    <a:gd name="connsiteX1" fmla="*/ 233178 w 466355"/>
                    <a:gd name="connsiteY1" fmla="*/ 0 h 526336"/>
                    <a:gd name="connsiteX2" fmla="*/ 466355 w 466355"/>
                    <a:gd name="connsiteY2" fmla="*/ 526336 h 526336"/>
                    <a:gd name="connsiteX3" fmla="*/ 0 w 466355"/>
                    <a:gd name="connsiteY3" fmla="*/ 526336 h 526336"/>
                    <a:gd name="connsiteX0" fmla="*/ 0 w 466355"/>
                    <a:gd name="connsiteY0" fmla="*/ 526336 h 558086"/>
                    <a:gd name="connsiteX1" fmla="*/ 233178 w 466355"/>
                    <a:gd name="connsiteY1" fmla="*/ 0 h 558086"/>
                    <a:gd name="connsiteX2" fmla="*/ 466355 w 466355"/>
                    <a:gd name="connsiteY2" fmla="*/ 526336 h 558086"/>
                    <a:gd name="connsiteX3" fmla="*/ 0 w 466355"/>
                    <a:gd name="connsiteY3" fmla="*/ 526336 h 558086"/>
                    <a:gd name="connsiteX0" fmla="*/ 0 w 466355"/>
                    <a:gd name="connsiteY0" fmla="*/ 526336 h 576406"/>
                    <a:gd name="connsiteX1" fmla="*/ 233178 w 466355"/>
                    <a:gd name="connsiteY1" fmla="*/ 0 h 576406"/>
                    <a:gd name="connsiteX2" fmla="*/ 466355 w 466355"/>
                    <a:gd name="connsiteY2" fmla="*/ 526336 h 576406"/>
                    <a:gd name="connsiteX3" fmla="*/ 0 w 466355"/>
                    <a:gd name="connsiteY3" fmla="*/ 526336 h 576406"/>
                    <a:gd name="connsiteX0" fmla="*/ 0 w 466355"/>
                    <a:gd name="connsiteY0" fmla="*/ 526336 h 584465"/>
                    <a:gd name="connsiteX1" fmla="*/ 233178 w 466355"/>
                    <a:gd name="connsiteY1" fmla="*/ 0 h 584465"/>
                    <a:gd name="connsiteX2" fmla="*/ 466355 w 466355"/>
                    <a:gd name="connsiteY2" fmla="*/ 526336 h 584465"/>
                    <a:gd name="connsiteX3" fmla="*/ 0 w 466355"/>
                    <a:gd name="connsiteY3" fmla="*/ 526336 h 584465"/>
                    <a:gd name="connsiteX0" fmla="*/ 0 w 448952"/>
                    <a:gd name="connsiteY0" fmla="*/ 477586 h 566649"/>
                    <a:gd name="connsiteX1" fmla="*/ 215775 w 448952"/>
                    <a:gd name="connsiteY1" fmla="*/ 0 h 566649"/>
                    <a:gd name="connsiteX2" fmla="*/ 448952 w 448952"/>
                    <a:gd name="connsiteY2" fmla="*/ 526336 h 566649"/>
                    <a:gd name="connsiteX3" fmla="*/ 0 w 448952"/>
                    <a:gd name="connsiteY3" fmla="*/ 477586 h 566649"/>
                    <a:gd name="connsiteX0" fmla="*/ 0 w 419947"/>
                    <a:gd name="connsiteY0" fmla="*/ 477586 h 529630"/>
                    <a:gd name="connsiteX1" fmla="*/ 215775 w 419947"/>
                    <a:gd name="connsiteY1" fmla="*/ 0 h 529630"/>
                    <a:gd name="connsiteX2" fmla="*/ 419947 w 419947"/>
                    <a:gd name="connsiteY2" fmla="*/ 465399 h 529630"/>
                    <a:gd name="connsiteX3" fmla="*/ 0 w 419947"/>
                    <a:gd name="connsiteY3" fmla="*/ 477586 h 529630"/>
                    <a:gd name="connsiteX0" fmla="*/ 0 w 419947"/>
                    <a:gd name="connsiteY0" fmla="*/ 477586 h 548409"/>
                    <a:gd name="connsiteX1" fmla="*/ 215775 w 419947"/>
                    <a:gd name="connsiteY1" fmla="*/ 0 h 548409"/>
                    <a:gd name="connsiteX2" fmla="*/ 419947 w 419947"/>
                    <a:gd name="connsiteY2" fmla="*/ 465399 h 548409"/>
                    <a:gd name="connsiteX3" fmla="*/ 0 w 419947"/>
                    <a:gd name="connsiteY3" fmla="*/ 477586 h 548409"/>
                    <a:gd name="connsiteX0" fmla="*/ 0 w 419947"/>
                    <a:gd name="connsiteY0" fmla="*/ 477586 h 555908"/>
                    <a:gd name="connsiteX1" fmla="*/ 215775 w 419947"/>
                    <a:gd name="connsiteY1" fmla="*/ 0 h 555908"/>
                    <a:gd name="connsiteX2" fmla="*/ 419947 w 419947"/>
                    <a:gd name="connsiteY2" fmla="*/ 465399 h 555908"/>
                    <a:gd name="connsiteX3" fmla="*/ 0 w 419947"/>
                    <a:gd name="connsiteY3" fmla="*/ 477586 h 555908"/>
                    <a:gd name="connsiteX0" fmla="*/ 0 w 417532"/>
                    <a:gd name="connsiteY0" fmla="*/ 477586 h 664087"/>
                    <a:gd name="connsiteX1" fmla="*/ 215775 w 417532"/>
                    <a:gd name="connsiteY1" fmla="*/ 0 h 664087"/>
                    <a:gd name="connsiteX2" fmla="*/ 417532 w 417532"/>
                    <a:gd name="connsiteY2" fmla="*/ 617108 h 664087"/>
                    <a:gd name="connsiteX3" fmla="*/ 0 w 417532"/>
                    <a:gd name="connsiteY3" fmla="*/ 477586 h 664087"/>
                    <a:gd name="connsiteX0" fmla="*/ 0 w 417532"/>
                    <a:gd name="connsiteY0" fmla="*/ 477586 h 640199"/>
                    <a:gd name="connsiteX1" fmla="*/ 215775 w 417532"/>
                    <a:gd name="connsiteY1" fmla="*/ 0 h 640199"/>
                    <a:gd name="connsiteX2" fmla="*/ 417532 w 417532"/>
                    <a:gd name="connsiteY2" fmla="*/ 617108 h 640199"/>
                    <a:gd name="connsiteX3" fmla="*/ 0 w 417532"/>
                    <a:gd name="connsiteY3" fmla="*/ 477586 h 640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7532" h="640199">
                      <a:moveTo>
                        <a:pt x="0" y="477586"/>
                      </a:moveTo>
                      <a:lnTo>
                        <a:pt x="215775" y="0"/>
                      </a:lnTo>
                      <a:lnTo>
                        <a:pt x="417532" y="617108"/>
                      </a:lnTo>
                      <a:cubicBezTo>
                        <a:pt x="265034" y="691494"/>
                        <a:pt x="121076" y="570353"/>
                        <a:pt x="0" y="477586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67" name="二等辺三角形 63">
                  <a:extLst>
                    <a:ext uri="{FF2B5EF4-FFF2-40B4-BE49-F238E27FC236}">
                      <a16:creationId xmlns:a16="http://schemas.microsoft.com/office/drawing/2014/main" id="{9206FB76-DCAB-40BA-B42A-8E1ECABEE4E6}"/>
                    </a:ext>
                  </a:extLst>
                </p:cNvPr>
                <p:cNvSpPr/>
                <p:nvPr/>
              </p:nvSpPr>
              <p:spPr>
                <a:xfrm rot="7679142" flipH="1">
                  <a:off x="5980777" y="1868352"/>
                  <a:ext cx="695606" cy="500346"/>
                </a:xfrm>
                <a:custGeom>
                  <a:avLst/>
                  <a:gdLst>
                    <a:gd name="connsiteX0" fmla="*/ 0 w 466355"/>
                    <a:gd name="connsiteY0" fmla="*/ 526336 h 526336"/>
                    <a:gd name="connsiteX1" fmla="*/ 233178 w 466355"/>
                    <a:gd name="connsiteY1" fmla="*/ 0 h 526336"/>
                    <a:gd name="connsiteX2" fmla="*/ 466355 w 466355"/>
                    <a:gd name="connsiteY2" fmla="*/ 526336 h 526336"/>
                    <a:gd name="connsiteX3" fmla="*/ 0 w 466355"/>
                    <a:gd name="connsiteY3" fmla="*/ 526336 h 526336"/>
                    <a:gd name="connsiteX0" fmla="*/ 0 w 466355"/>
                    <a:gd name="connsiteY0" fmla="*/ 526336 h 558086"/>
                    <a:gd name="connsiteX1" fmla="*/ 233178 w 466355"/>
                    <a:gd name="connsiteY1" fmla="*/ 0 h 558086"/>
                    <a:gd name="connsiteX2" fmla="*/ 466355 w 466355"/>
                    <a:gd name="connsiteY2" fmla="*/ 526336 h 558086"/>
                    <a:gd name="connsiteX3" fmla="*/ 0 w 466355"/>
                    <a:gd name="connsiteY3" fmla="*/ 526336 h 558086"/>
                    <a:gd name="connsiteX0" fmla="*/ 0 w 466355"/>
                    <a:gd name="connsiteY0" fmla="*/ 526336 h 576406"/>
                    <a:gd name="connsiteX1" fmla="*/ 233178 w 466355"/>
                    <a:gd name="connsiteY1" fmla="*/ 0 h 576406"/>
                    <a:gd name="connsiteX2" fmla="*/ 466355 w 466355"/>
                    <a:gd name="connsiteY2" fmla="*/ 526336 h 576406"/>
                    <a:gd name="connsiteX3" fmla="*/ 0 w 466355"/>
                    <a:gd name="connsiteY3" fmla="*/ 526336 h 576406"/>
                    <a:gd name="connsiteX0" fmla="*/ 0 w 466355"/>
                    <a:gd name="connsiteY0" fmla="*/ 526336 h 584465"/>
                    <a:gd name="connsiteX1" fmla="*/ 233178 w 466355"/>
                    <a:gd name="connsiteY1" fmla="*/ 0 h 584465"/>
                    <a:gd name="connsiteX2" fmla="*/ 466355 w 466355"/>
                    <a:gd name="connsiteY2" fmla="*/ 526336 h 584465"/>
                    <a:gd name="connsiteX3" fmla="*/ 0 w 466355"/>
                    <a:gd name="connsiteY3" fmla="*/ 526336 h 584465"/>
                    <a:gd name="connsiteX0" fmla="*/ 0 w 448952"/>
                    <a:gd name="connsiteY0" fmla="*/ 477586 h 566649"/>
                    <a:gd name="connsiteX1" fmla="*/ 215775 w 448952"/>
                    <a:gd name="connsiteY1" fmla="*/ 0 h 566649"/>
                    <a:gd name="connsiteX2" fmla="*/ 448952 w 448952"/>
                    <a:gd name="connsiteY2" fmla="*/ 526336 h 566649"/>
                    <a:gd name="connsiteX3" fmla="*/ 0 w 448952"/>
                    <a:gd name="connsiteY3" fmla="*/ 477586 h 566649"/>
                    <a:gd name="connsiteX0" fmla="*/ 0 w 419947"/>
                    <a:gd name="connsiteY0" fmla="*/ 477586 h 529630"/>
                    <a:gd name="connsiteX1" fmla="*/ 215775 w 419947"/>
                    <a:gd name="connsiteY1" fmla="*/ 0 h 529630"/>
                    <a:gd name="connsiteX2" fmla="*/ 419947 w 419947"/>
                    <a:gd name="connsiteY2" fmla="*/ 465399 h 529630"/>
                    <a:gd name="connsiteX3" fmla="*/ 0 w 419947"/>
                    <a:gd name="connsiteY3" fmla="*/ 477586 h 529630"/>
                    <a:gd name="connsiteX0" fmla="*/ 0 w 419947"/>
                    <a:gd name="connsiteY0" fmla="*/ 477586 h 548409"/>
                    <a:gd name="connsiteX1" fmla="*/ 215775 w 419947"/>
                    <a:gd name="connsiteY1" fmla="*/ 0 h 548409"/>
                    <a:gd name="connsiteX2" fmla="*/ 419947 w 419947"/>
                    <a:gd name="connsiteY2" fmla="*/ 465399 h 548409"/>
                    <a:gd name="connsiteX3" fmla="*/ 0 w 419947"/>
                    <a:gd name="connsiteY3" fmla="*/ 477586 h 548409"/>
                    <a:gd name="connsiteX0" fmla="*/ 0 w 419947"/>
                    <a:gd name="connsiteY0" fmla="*/ 477586 h 555908"/>
                    <a:gd name="connsiteX1" fmla="*/ 215775 w 419947"/>
                    <a:gd name="connsiteY1" fmla="*/ 0 h 555908"/>
                    <a:gd name="connsiteX2" fmla="*/ 419947 w 419947"/>
                    <a:gd name="connsiteY2" fmla="*/ 465399 h 555908"/>
                    <a:gd name="connsiteX3" fmla="*/ 0 w 419947"/>
                    <a:gd name="connsiteY3" fmla="*/ 477586 h 555908"/>
                    <a:gd name="connsiteX0" fmla="*/ 0 w 417532"/>
                    <a:gd name="connsiteY0" fmla="*/ 477586 h 664087"/>
                    <a:gd name="connsiteX1" fmla="*/ 215775 w 417532"/>
                    <a:gd name="connsiteY1" fmla="*/ 0 h 664087"/>
                    <a:gd name="connsiteX2" fmla="*/ 417532 w 417532"/>
                    <a:gd name="connsiteY2" fmla="*/ 617108 h 664087"/>
                    <a:gd name="connsiteX3" fmla="*/ 0 w 417532"/>
                    <a:gd name="connsiteY3" fmla="*/ 477586 h 664087"/>
                    <a:gd name="connsiteX0" fmla="*/ 0 w 417532"/>
                    <a:gd name="connsiteY0" fmla="*/ 477586 h 640199"/>
                    <a:gd name="connsiteX1" fmla="*/ 215775 w 417532"/>
                    <a:gd name="connsiteY1" fmla="*/ 0 h 640199"/>
                    <a:gd name="connsiteX2" fmla="*/ 417532 w 417532"/>
                    <a:gd name="connsiteY2" fmla="*/ 617108 h 640199"/>
                    <a:gd name="connsiteX3" fmla="*/ 0 w 417532"/>
                    <a:gd name="connsiteY3" fmla="*/ 477586 h 640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7532" h="640199">
                      <a:moveTo>
                        <a:pt x="0" y="477586"/>
                      </a:moveTo>
                      <a:lnTo>
                        <a:pt x="215775" y="0"/>
                      </a:lnTo>
                      <a:lnTo>
                        <a:pt x="417532" y="617108"/>
                      </a:lnTo>
                      <a:cubicBezTo>
                        <a:pt x="265034" y="691494"/>
                        <a:pt x="121076" y="570353"/>
                        <a:pt x="0" y="477586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66" name="二等辺三角形 63">
                  <a:extLst>
                    <a:ext uri="{FF2B5EF4-FFF2-40B4-BE49-F238E27FC236}">
                      <a16:creationId xmlns:a16="http://schemas.microsoft.com/office/drawing/2014/main" id="{0A7D93B4-F251-4C2F-A4E5-357DD5E0D0A5}"/>
                    </a:ext>
                  </a:extLst>
                </p:cNvPr>
                <p:cNvSpPr/>
                <p:nvPr/>
              </p:nvSpPr>
              <p:spPr>
                <a:xfrm rot="13776247">
                  <a:off x="7068530" y="1845680"/>
                  <a:ext cx="685573" cy="500346"/>
                </a:xfrm>
                <a:custGeom>
                  <a:avLst/>
                  <a:gdLst>
                    <a:gd name="connsiteX0" fmla="*/ 0 w 466355"/>
                    <a:gd name="connsiteY0" fmla="*/ 526336 h 526336"/>
                    <a:gd name="connsiteX1" fmla="*/ 233178 w 466355"/>
                    <a:gd name="connsiteY1" fmla="*/ 0 h 526336"/>
                    <a:gd name="connsiteX2" fmla="*/ 466355 w 466355"/>
                    <a:gd name="connsiteY2" fmla="*/ 526336 h 526336"/>
                    <a:gd name="connsiteX3" fmla="*/ 0 w 466355"/>
                    <a:gd name="connsiteY3" fmla="*/ 526336 h 526336"/>
                    <a:gd name="connsiteX0" fmla="*/ 0 w 466355"/>
                    <a:gd name="connsiteY0" fmla="*/ 526336 h 558086"/>
                    <a:gd name="connsiteX1" fmla="*/ 233178 w 466355"/>
                    <a:gd name="connsiteY1" fmla="*/ 0 h 558086"/>
                    <a:gd name="connsiteX2" fmla="*/ 466355 w 466355"/>
                    <a:gd name="connsiteY2" fmla="*/ 526336 h 558086"/>
                    <a:gd name="connsiteX3" fmla="*/ 0 w 466355"/>
                    <a:gd name="connsiteY3" fmla="*/ 526336 h 558086"/>
                    <a:gd name="connsiteX0" fmla="*/ 0 w 466355"/>
                    <a:gd name="connsiteY0" fmla="*/ 526336 h 576406"/>
                    <a:gd name="connsiteX1" fmla="*/ 233178 w 466355"/>
                    <a:gd name="connsiteY1" fmla="*/ 0 h 576406"/>
                    <a:gd name="connsiteX2" fmla="*/ 466355 w 466355"/>
                    <a:gd name="connsiteY2" fmla="*/ 526336 h 576406"/>
                    <a:gd name="connsiteX3" fmla="*/ 0 w 466355"/>
                    <a:gd name="connsiteY3" fmla="*/ 526336 h 576406"/>
                    <a:gd name="connsiteX0" fmla="*/ 0 w 466355"/>
                    <a:gd name="connsiteY0" fmla="*/ 526336 h 584465"/>
                    <a:gd name="connsiteX1" fmla="*/ 233178 w 466355"/>
                    <a:gd name="connsiteY1" fmla="*/ 0 h 584465"/>
                    <a:gd name="connsiteX2" fmla="*/ 466355 w 466355"/>
                    <a:gd name="connsiteY2" fmla="*/ 526336 h 584465"/>
                    <a:gd name="connsiteX3" fmla="*/ 0 w 466355"/>
                    <a:gd name="connsiteY3" fmla="*/ 526336 h 584465"/>
                    <a:gd name="connsiteX0" fmla="*/ 0 w 448952"/>
                    <a:gd name="connsiteY0" fmla="*/ 477586 h 566649"/>
                    <a:gd name="connsiteX1" fmla="*/ 215775 w 448952"/>
                    <a:gd name="connsiteY1" fmla="*/ 0 h 566649"/>
                    <a:gd name="connsiteX2" fmla="*/ 448952 w 448952"/>
                    <a:gd name="connsiteY2" fmla="*/ 526336 h 566649"/>
                    <a:gd name="connsiteX3" fmla="*/ 0 w 448952"/>
                    <a:gd name="connsiteY3" fmla="*/ 477586 h 566649"/>
                    <a:gd name="connsiteX0" fmla="*/ 0 w 419947"/>
                    <a:gd name="connsiteY0" fmla="*/ 477586 h 529630"/>
                    <a:gd name="connsiteX1" fmla="*/ 215775 w 419947"/>
                    <a:gd name="connsiteY1" fmla="*/ 0 h 529630"/>
                    <a:gd name="connsiteX2" fmla="*/ 419947 w 419947"/>
                    <a:gd name="connsiteY2" fmla="*/ 465399 h 529630"/>
                    <a:gd name="connsiteX3" fmla="*/ 0 w 419947"/>
                    <a:gd name="connsiteY3" fmla="*/ 477586 h 529630"/>
                    <a:gd name="connsiteX0" fmla="*/ 0 w 419947"/>
                    <a:gd name="connsiteY0" fmla="*/ 477586 h 548409"/>
                    <a:gd name="connsiteX1" fmla="*/ 215775 w 419947"/>
                    <a:gd name="connsiteY1" fmla="*/ 0 h 548409"/>
                    <a:gd name="connsiteX2" fmla="*/ 419947 w 419947"/>
                    <a:gd name="connsiteY2" fmla="*/ 465399 h 548409"/>
                    <a:gd name="connsiteX3" fmla="*/ 0 w 419947"/>
                    <a:gd name="connsiteY3" fmla="*/ 477586 h 548409"/>
                    <a:gd name="connsiteX0" fmla="*/ 0 w 419947"/>
                    <a:gd name="connsiteY0" fmla="*/ 477586 h 555908"/>
                    <a:gd name="connsiteX1" fmla="*/ 215775 w 419947"/>
                    <a:gd name="connsiteY1" fmla="*/ 0 h 555908"/>
                    <a:gd name="connsiteX2" fmla="*/ 419947 w 419947"/>
                    <a:gd name="connsiteY2" fmla="*/ 465399 h 555908"/>
                    <a:gd name="connsiteX3" fmla="*/ 0 w 419947"/>
                    <a:gd name="connsiteY3" fmla="*/ 477586 h 555908"/>
                    <a:gd name="connsiteX0" fmla="*/ 0 w 417532"/>
                    <a:gd name="connsiteY0" fmla="*/ 477586 h 664087"/>
                    <a:gd name="connsiteX1" fmla="*/ 215775 w 417532"/>
                    <a:gd name="connsiteY1" fmla="*/ 0 h 664087"/>
                    <a:gd name="connsiteX2" fmla="*/ 417532 w 417532"/>
                    <a:gd name="connsiteY2" fmla="*/ 617108 h 664087"/>
                    <a:gd name="connsiteX3" fmla="*/ 0 w 417532"/>
                    <a:gd name="connsiteY3" fmla="*/ 477586 h 664087"/>
                    <a:gd name="connsiteX0" fmla="*/ 0 w 417532"/>
                    <a:gd name="connsiteY0" fmla="*/ 477586 h 640199"/>
                    <a:gd name="connsiteX1" fmla="*/ 215775 w 417532"/>
                    <a:gd name="connsiteY1" fmla="*/ 0 h 640199"/>
                    <a:gd name="connsiteX2" fmla="*/ 417532 w 417532"/>
                    <a:gd name="connsiteY2" fmla="*/ 617108 h 640199"/>
                    <a:gd name="connsiteX3" fmla="*/ 0 w 417532"/>
                    <a:gd name="connsiteY3" fmla="*/ 477586 h 640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7532" h="640199">
                      <a:moveTo>
                        <a:pt x="0" y="477586"/>
                      </a:moveTo>
                      <a:lnTo>
                        <a:pt x="215775" y="0"/>
                      </a:lnTo>
                      <a:lnTo>
                        <a:pt x="417532" y="617108"/>
                      </a:lnTo>
                      <a:cubicBezTo>
                        <a:pt x="265034" y="691494"/>
                        <a:pt x="121076" y="570353"/>
                        <a:pt x="0" y="477586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sp>
              <p:nvSpPr>
                <p:cNvPr id="64" name="二等辺三角形 63">
                  <a:extLst>
                    <a:ext uri="{FF2B5EF4-FFF2-40B4-BE49-F238E27FC236}">
                      <a16:creationId xmlns:a16="http://schemas.microsoft.com/office/drawing/2014/main" id="{0CB6C75E-94CE-4278-8F30-889C329B251E}"/>
                    </a:ext>
                  </a:extLst>
                </p:cNvPr>
                <p:cNvSpPr/>
                <p:nvPr/>
              </p:nvSpPr>
              <p:spPr>
                <a:xfrm rot="10800000">
                  <a:off x="6526393" y="1455430"/>
                  <a:ext cx="689538" cy="434469"/>
                </a:xfrm>
                <a:custGeom>
                  <a:avLst/>
                  <a:gdLst>
                    <a:gd name="connsiteX0" fmla="*/ 0 w 466355"/>
                    <a:gd name="connsiteY0" fmla="*/ 526336 h 526336"/>
                    <a:gd name="connsiteX1" fmla="*/ 233178 w 466355"/>
                    <a:gd name="connsiteY1" fmla="*/ 0 h 526336"/>
                    <a:gd name="connsiteX2" fmla="*/ 466355 w 466355"/>
                    <a:gd name="connsiteY2" fmla="*/ 526336 h 526336"/>
                    <a:gd name="connsiteX3" fmla="*/ 0 w 466355"/>
                    <a:gd name="connsiteY3" fmla="*/ 526336 h 526336"/>
                    <a:gd name="connsiteX0" fmla="*/ 0 w 466355"/>
                    <a:gd name="connsiteY0" fmla="*/ 526336 h 558086"/>
                    <a:gd name="connsiteX1" fmla="*/ 233178 w 466355"/>
                    <a:gd name="connsiteY1" fmla="*/ 0 h 558086"/>
                    <a:gd name="connsiteX2" fmla="*/ 466355 w 466355"/>
                    <a:gd name="connsiteY2" fmla="*/ 526336 h 558086"/>
                    <a:gd name="connsiteX3" fmla="*/ 0 w 466355"/>
                    <a:gd name="connsiteY3" fmla="*/ 526336 h 558086"/>
                    <a:gd name="connsiteX0" fmla="*/ 0 w 466355"/>
                    <a:gd name="connsiteY0" fmla="*/ 526336 h 576406"/>
                    <a:gd name="connsiteX1" fmla="*/ 233178 w 466355"/>
                    <a:gd name="connsiteY1" fmla="*/ 0 h 576406"/>
                    <a:gd name="connsiteX2" fmla="*/ 466355 w 466355"/>
                    <a:gd name="connsiteY2" fmla="*/ 526336 h 576406"/>
                    <a:gd name="connsiteX3" fmla="*/ 0 w 466355"/>
                    <a:gd name="connsiteY3" fmla="*/ 526336 h 576406"/>
                    <a:gd name="connsiteX0" fmla="*/ 0 w 466355"/>
                    <a:gd name="connsiteY0" fmla="*/ 526336 h 584465"/>
                    <a:gd name="connsiteX1" fmla="*/ 233178 w 466355"/>
                    <a:gd name="connsiteY1" fmla="*/ 0 h 584465"/>
                    <a:gd name="connsiteX2" fmla="*/ 466355 w 466355"/>
                    <a:gd name="connsiteY2" fmla="*/ 526336 h 584465"/>
                    <a:gd name="connsiteX3" fmla="*/ 0 w 466355"/>
                    <a:gd name="connsiteY3" fmla="*/ 526336 h 584465"/>
                    <a:gd name="connsiteX0" fmla="*/ 0 w 448952"/>
                    <a:gd name="connsiteY0" fmla="*/ 477586 h 566649"/>
                    <a:gd name="connsiteX1" fmla="*/ 215775 w 448952"/>
                    <a:gd name="connsiteY1" fmla="*/ 0 h 566649"/>
                    <a:gd name="connsiteX2" fmla="*/ 448952 w 448952"/>
                    <a:gd name="connsiteY2" fmla="*/ 526336 h 566649"/>
                    <a:gd name="connsiteX3" fmla="*/ 0 w 448952"/>
                    <a:gd name="connsiteY3" fmla="*/ 477586 h 566649"/>
                    <a:gd name="connsiteX0" fmla="*/ 0 w 419947"/>
                    <a:gd name="connsiteY0" fmla="*/ 477586 h 529630"/>
                    <a:gd name="connsiteX1" fmla="*/ 215775 w 419947"/>
                    <a:gd name="connsiteY1" fmla="*/ 0 h 529630"/>
                    <a:gd name="connsiteX2" fmla="*/ 419947 w 419947"/>
                    <a:gd name="connsiteY2" fmla="*/ 465399 h 529630"/>
                    <a:gd name="connsiteX3" fmla="*/ 0 w 419947"/>
                    <a:gd name="connsiteY3" fmla="*/ 477586 h 529630"/>
                    <a:gd name="connsiteX0" fmla="*/ 0 w 419947"/>
                    <a:gd name="connsiteY0" fmla="*/ 477586 h 548409"/>
                    <a:gd name="connsiteX1" fmla="*/ 215775 w 419947"/>
                    <a:gd name="connsiteY1" fmla="*/ 0 h 548409"/>
                    <a:gd name="connsiteX2" fmla="*/ 419947 w 419947"/>
                    <a:gd name="connsiteY2" fmla="*/ 465399 h 548409"/>
                    <a:gd name="connsiteX3" fmla="*/ 0 w 419947"/>
                    <a:gd name="connsiteY3" fmla="*/ 477586 h 548409"/>
                    <a:gd name="connsiteX0" fmla="*/ 0 w 419947"/>
                    <a:gd name="connsiteY0" fmla="*/ 477586 h 555908"/>
                    <a:gd name="connsiteX1" fmla="*/ 215775 w 419947"/>
                    <a:gd name="connsiteY1" fmla="*/ 0 h 555908"/>
                    <a:gd name="connsiteX2" fmla="*/ 419947 w 419947"/>
                    <a:gd name="connsiteY2" fmla="*/ 465399 h 555908"/>
                    <a:gd name="connsiteX3" fmla="*/ 0 w 419947"/>
                    <a:gd name="connsiteY3" fmla="*/ 477586 h 55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947" h="555908">
                      <a:moveTo>
                        <a:pt x="0" y="477586"/>
                      </a:moveTo>
                      <a:lnTo>
                        <a:pt x="215775" y="0"/>
                      </a:lnTo>
                      <a:lnTo>
                        <a:pt x="419947" y="465399"/>
                      </a:lnTo>
                      <a:cubicBezTo>
                        <a:pt x="284064" y="597494"/>
                        <a:pt x="121076" y="570353"/>
                        <a:pt x="0" y="477586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1A2637DF-EC5D-4410-BCBB-9EB82C29BB1A}"/>
                  </a:ext>
                </a:extLst>
              </p:cNvPr>
              <p:cNvGrpSpPr/>
              <p:nvPr/>
            </p:nvGrpSpPr>
            <p:grpSpPr>
              <a:xfrm>
                <a:off x="5892320" y="1424941"/>
                <a:ext cx="1931671" cy="3223262"/>
                <a:chOff x="727709" y="1363981"/>
                <a:chExt cx="1931671" cy="3223262"/>
              </a:xfrm>
            </p:grpSpPr>
            <p:sp>
              <p:nvSpPr>
                <p:cNvPr id="47" name="円弧 46">
                  <a:extLst>
                    <a:ext uri="{FF2B5EF4-FFF2-40B4-BE49-F238E27FC236}">
                      <a16:creationId xmlns:a16="http://schemas.microsoft.com/office/drawing/2014/main" id="{8BD2277E-2DAE-4896-AC76-F9B9C29CCE60}"/>
                    </a:ext>
                  </a:extLst>
                </p:cNvPr>
                <p:cNvSpPr/>
                <p:nvPr/>
              </p:nvSpPr>
              <p:spPr>
                <a:xfrm rot="16200000">
                  <a:off x="81914" y="2009776"/>
                  <a:ext cx="3223262" cy="1931671"/>
                </a:xfrm>
                <a:prstGeom prst="arc">
                  <a:avLst>
                    <a:gd name="adj1" fmla="val 16200000"/>
                    <a:gd name="adj2" fmla="val 5499390"/>
                  </a:avLst>
                </a:prstGeom>
                <a:ln w="762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  <p:grpSp>
              <p:nvGrpSpPr>
                <p:cNvPr id="48" name="グループ化 47">
                  <a:extLst>
                    <a:ext uri="{FF2B5EF4-FFF2-40B4-BE49-F238E27FC236}">
                      <a16:creationId xmlns:a16="http://schemas.microsoft.com/office/drawing/2014/main" id="{E1ABF229-2A39-4AA9-847B-886E16767747}"/>
                    </a:ext>
                  </a:extLst>
                </p:cNvPr>
                <p:cNvGrpSpPr/>
                <p:nvPr/>
              </p:nvGrpSpPr>
              <p:grpSpPr>
                <a:xfrm>
                  <a:off x="883932" y="1500900"/>
                  <a:ext cx="1609662" cy="1451600"/>
                  <a:chOff x="883932" y="1500900"/>
                  <a:chExt cx="1609662" cy="1451600"/>
                </a:xfrm>
              </p:grpSpPr>
              <p:grpSp>
                <p:nvGrpSpPr>
                  <p:cNvPr id="49" name="グループ化 48">
                    <a:extLst>
                      <a:ext uri="{FF2B5EF4-FFF2-40B4-BE49-F238E27FC236}">
                        <a16:creationId xmlns:a16="http://schemas.microsoft.com/office/drawing/2014/main" id="{91C0B240-AF27-4F6E-AFF4-3B549749A99B}"/>
                      </a:ext>
                    </a:extLst>
                  </p:cNvPr>
                  <p:cNvGrpSpPr/>
                  <p:nvPr/>
                </p:nvGrpSpPr>
                <p:grpSpPr>
                  <a:xfrm>
                    <a:off x="1466282" y="1500900"/>
                    <a:ext cx="454526" cy="504396"/>
                    <a:chOff x="3994484" y="1987478"/>
                    <a:chExt cx="454526" cy="504396"/>
                  </a:xfrm>
                </p:grpSpPr>
                <p:sp>
                  <p:nvSpPr>
                    <p:cNvPr id="62" name="正方形/長方形 61">
                      <a:extLst>
                        <a:ext uri="{FF2B5EF4-FFF2-40B4-BE49-F238E27FC236}">
                          <a16:creationId xmlns:a16="http://schemas.microsoft.com/office/drawing/2014/main" id="{0E0F72F9-3199-4F24-AAD7-A17B3EA56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5389" y="2192421"/>
                      <a:ext cx="262022" cy="29945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  <p:sp>
                  <p:nvSpPr>
                    <p:cNvPr id="63" name="楕円 62">
                      <a:extLst>
                        <a:ext uri="{FF2B5EF4-FFF2-40B4-BE49-F238E27FC236}">
                          <a16:creationId xmlns:a16="http://schemas.microsoft.com/office/drawing/2014/main" id="{92B39CB7-07EE-4D0A-81DC-DB48FBD3A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484" y="1987478"/>
                      <a:ext cx="454526" cy="31970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</p:grpSp>
              <p:grpSp>
                <p:nvGrpSpPr>
                  <p:cNvPr id="50" name="グループ化 49">
                    <a:extLst>
                      <a:ext uri="{FF2B5EF4-FFF2-40B4-BE49-F238E27FC236}">
                        <a16:creationId xmlns:a16="http://schemas.microsoft.com/office/drawing/2014/main" id="{15F5CDB6-F3C4-4A70-A2DE-FD8168675D9B}"/>
                      </a:ext>
                    </a:extLst>
                  </p:cNvPr>
                  <p:cNvGrpSpPr/>
                  <p:nvPr/>
                </p:nvGrpSpPr>
                <p:grpSpPr>
                  <a:xfrm rot="3040289">
                    <a:off x="1894816" y="1904038"/>
                    <a:ext cx="454526" cy="504396"/>
                    <a:chOff x="3994484" y="1987478"/>
                    <a:chExt cx="454526" cy="504396"/>
                  </a:xfrm>
                </p:grpSpPr>
                <p:sp>
                  <p:nvSpPr>
                    <p:cNvPr id="60" name="正方形/長方形 59">
                      <a:extLst>
                        <a:ext uri="{FF2B5EF4-FFF2-40B4-BE49-F238E27FC236}">
                          <a16:creationId xmlns:a16="http://schemas.microsoft.com/office/drawing/2014/main" id="{1C6E53A3-A620-4E4F-8105-546181AF9D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5389" y="2192421"/>
                      <a:ext cx="262022" cy="29945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  <p:sp>
                  <p:nvSpPr>
                    <p:cNvPr id="61" name="楕円 60">
                      <a:extLst>
                        <a:ext uri="{FF2B5EF4-FFF2-40B4-BE49-F238E27FC236}">
                          <a16:creationId xmlns:a16="http://schemas.microsoft.com/office/drawing/2014/main" id="{0E336B98-87D7-4914-B71A-F7CAA087A0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484" y="1987478"/>
                      <a:ext cx="454526" cy="31970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</p:grpSp>
              <p:grpSp>
                <p:nvGrpSpPr>
                  <p:cNvPr id="51" name="グループ化 50">
                    <a:extLst>
                      <a:ext uri="{FF2B5EF4-FFF2-40B4-BE49-F238E27FC236}">
                        <a16:creationId xmlns:a16="http://schemas.microsoft.com/office/drawing/2014/main" id="{59006F3F-42C2-44AF-8565-ACC044D8287F}"/>
                      </a:ext>
                    </a:extLst>
                  </p:cNvPr>
                  <p:cNvGrpSpPr/>
                  <p:nvPr/>
                </p:nvGrpSpPr>
                <p:grpSpPr>
                  <a:xfrm rot="18783122">
                    <a:off x="1036486" y="1893868"/>
                    <a:ext cx="454526" cy="504396"/>
                    <a:chOff x="3994484" y="1987478"/>
                    <a:chExt cx="454526" cy="504396"/>
                  </a:xfrm>
                </p:grpSpPr>
                <p:sp>
                  <p:nvSpPr>
                    <p:cNvPr id="58" name="正方形/長方形 57">
                      <a:extLst>
                        <a:ext uri="{FF2B5EF4-FFF2-40B4-BE49-F238E27FC236}">
                          <a16:creationId xmlns:a16="http://schemas.microsoft.com/office/drawing/2014/main" id="{A032BB21-7DC8-4F8E-9793-1A2B6DCF3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5389" y="2192421"/>
                      <a:ext cx="262022" cy="29945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  <p:sp>
                  <p:nvSpPr>
                    <p:cNvPr id="59" name="楕円 58">
                      <a:extLst>
                        <a:ext uri="{FF2B5EF4-FFF2-40B4-BE49-F238E27FC236}">
                          <a16:creationId xmlns:a16="http://schemas.microsoft.com/office/drawing/2014/main" id="{67AF8A26-A28D-44A0-87D6-0A21945F7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484" y="1987478"/>
                      <a:ext cx="454526" cy="31970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</p:grpSp>
              <p:grpSp>
                <p:nvGrpSpPr>
                  <p:cNvPr id="52" name="グループ化 51">
                    <a:extLst>
                      <a:ext uri="{FF2B5EF4-FFF2-40B4-BE49-F238E27FC236}">
                        <a16:creationId xmlns:a16="http://schemas.microsoft.com/office/drawing/2014/main" id="{94AA3C5B-897D-412E-96D7-9A4E1164937E}"/>
                      </a:ext>
                    </a:extLst>
                  </p:cNvPr>
                  <p:cNvGrpSpPr/>
                  <p:nvPr/>
                </p:nvGrpSpPr>
                <p:grpSpPr>
                  <a:xfrm rot="17180045">
                    <a:off x="908867" y="2435138"/>
                    <a:ext cx="454526" cy="504396"/>
                    <a:chOff x="3994484" y="1987478"/>
                    <a:chExt cx="454526" cy="504396"/>
                  </a:xfrm>
                </p:grpSpPr>
                <p:sp>
                  <p:nvSpPr>
                    <p:cNvPr id="56" name="正方形/長方形 55">
                      <a:extLst>
                        <a:ext uri="{FF2B5EF4-FFF2-40B4-BE49-F238E27FC236}">
                          <a16:creationId xmlns:a16="http://schemas.microsoft.com/office/drawing/2014/main" id="{4CC58EAD-9301-4572-8C5E-EBD264874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5389" y="2192421"/>
                      <a:ext cx="262022" cy="29945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  <p:sp>
                  <p:nvSpPr>
                    <p:cNvPr id="57" name="楕円 56">
                      <a:extLst>
                        <a:ext uri="{FF2B5EF4-FFF2-40B4-BE49-F238E27FC236}">
                          <a16:creationId xmlns:a16="http://schemas.microsoft.com/office/drawing/2014/main" id="{DB2DBF55-ACF5-40D9-9BE5-52CBFECDD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484" y="1987478"/>
                      <a:ext cx="454526" cy="31970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</p:grpSp>
              <p:grpSp>
                <p:nvGrpSpPr>
                  <p:cNvPr id="53" name="グループ化 52">
                    <a:extLst>
                      <a:ext uri="{FF2B5EF4-FFF2-40B4-BE49-F238E27FC236}">
                        <a16:creationId xmlns:a16="http://schemas.microsoft.com/office/drawing/2014/main" id="{67A18DE2-F223-4855-9668-687D0035656D}"/>
                      </a:ext>
                    </a:extLst>
                  </p:cNvPr>
                  <p:cNvGrpSpPr/>
                  <p:nvPr/>
                </p:nvGrpSpPr>
                <p:grpSpPr>
                  <a:xfrm rot="4028971">
                    <a:off x="2014133" y="2473039"/>
                    <a:ext cx="454526" cy="504396"/>
                    <a:chOff x="3994484" y="1987478"/>
                    <a:chExt cx="454526" cy="504396"/>
                  </a:xfrm>
                </p:grpSpPr>
                <p:sp>
                  <p:nvSpPr>
                    <p:cNvPr id="54" name="正方形/長方形 53">
                      <a:extLst>
                        <a:ext uri="{FF2B5EF4-FFF2-40B4-BE49-F238E27FC236}">
                          <a16:creationId xmlns:a16="http://schemas.microsoft.com/office/drawing/2014/main" id="{A4963E70-67F4-4B97-AAFA-8BBF0C739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5389" y="2192421"/>
                      <a:ext cx="262022" cy="29945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  <p:sp>
                  <p:nvSpPr>
                    <p:cNvPr id="55" name="楕円 54">
                      <a:extLst>
                        <a:ext uri="{FF2B5EF4-FFF2-40B4-BE49-F238E27FC236}">
                          <a16:creationId xmlns:a16="http://schemas.microsoft.com/office/drawing/2014/main" id="{E9D3A10F-2EB4-4061-9F9C-2871866871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4484" y="1987478"/>
                      <a:ext cx="454526" cy="31970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600"/>
                    </a:p>
                  </p:txBody>
                </p:sp>
              </p:grpSp>
            </p:grpSp>
          </p:grpSp>
        </p:grp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BFF9F20B-73D9-496C-994C-649F93C3E87C}"/>
                </a:ext>
              </a:extLst>
            </p:cNvPr>
            <p:cNvSpPr txBox="1"/>
            <p:nvPr/>
          </p:nvSpPr>
          <p:spPr>
            <a:xfrm>
              <a:off x="729922" y="-1003307"/>
              <a:ext cx="16626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④ </a:t>
              </a:r>
              <a:r>
                <a:rPr kumimoji="1"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Gel pads</a:t>
              </a:r>
              <a:endPara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DAFE28C7-D189-4852-83B4-8ECB5E046659}"/>
              </a:ext>
            </a:extLst>
          </p:cNvPr>
          <p:cNvSpPr txBox="1"/>
          <p:nvPr/>
        </p:nvSpPr>
        <p:spPr>
          <a:xfrm>
            <a:off x="5023686" y="2961611"/>
            <a:ext cx="1370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③ </a:t>
            </a:r>
            <a:r>
              <a:rPr kumimoji="1" lang="en-US" altLang="ja-JP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gel</a:t>
            </a:r>
            <a:endParaRPr kumimoji="1" lang="ja-JP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351827E-4BBC-4A98-AE3C-370678251791}"/>
              </a:ext>
            </a:extLst>
          </p:cNvPr>
          <p:cNvGrpSpPr/>
          <p:nvPr/>
        </p:nvGrpSpPr>
        <p:grpSpPr>
          <a:xfrm>
            <a:off x="2415504" y="748479"/>
            <a:ext cx="2613561" cy="3466069"/>
            <a:chOff x="2797190" y="-3099840"/>
            <a:chExt cx="2613561" cy="3466069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49144946-EC2E-49D7-874C-6A1FCDC1D288}"/>
                </a:ext>
              </a:extLst>
            </p:cNvPr>
            <p:cNvGrpSpPr/>
            <p:nvPr/>
          </p:nvGrpSpPr>
          <p:grpSpPr>
            <a:xfrm>
              <a:off x="2988633" y="-2676866"/>
              <a:ext cx="1823699" cy="3043095"/>
              <a:chOff x="727709" y="1363981"/>
              <a:chExt cx="1931671" cy="3223262"/>
            </a:xfrm>
          </p:grpSpPr>
          <p:sp>
            <p:nvSpPr>
              <p:cNvPr id="10" name="円弧 9">
                <a:extLst>
                  <a:ext uri="{FF2B5EF4-FFF2-40B4-BE49-F238E27FC236}">
                    <a16:creationId xmlns:a16="http://schemas.microsoft.com/office/drawing/2014/main" id="{F3B7982A-D997-4100-A9C1-7D37D00C7978}"/>
                  </a:ext>
                </a:extLst>
              </p:cNvPr>
              <p:cNvSpPr/>
              <p:nvPr/>
            </p:nvSpPr>
            <p:spPr>
              <a:xfrm rot="16200000">
                <a:off x="81914" y="2009776"/>
                <a:ext cx="3223262" cy="1931671"/>
              </a:xfrm>
              <a:prstGeom prst="arc">
                <a:avLst>
                  <a:gd name="adj1" fmla="val 16200000"/>
                  <a:gd name="adj2" fmla="val 5499390"/>
                </a:avLst>
              </a:prstGeom>
              <a:ln w="762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CE59BBB9-8E7D-49BC-BBC9-6936FBF2FB20}"/>
                  </a:ext>
                </a:extLst>
              </p:cNvPr>
              <p:cNvGrpSpPr/>
              <p:nvPr/>
            </p:nvGrpSpPr>
            <p:grpSpPr>
              <a:xfrm>
                <a:off x="883932" y="1500900"/>
                <a:ext cx="1609662" cy="1451600"/>
                <a:chOff x="883932" y="1500900"/>
                <a:chExt cx="1609662" cy="1451600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989343B7-608D-4072-8332-6BBF51E64CFD}"/>
                    </a:ext>
                  </a:extLst>
                </p:cNvPr>
                <p:cNvGrpSpPr/>
                <p:nvPr/>
              </p:nvGrpSpPr>
              <p:grpSpPr>
                <a:xfrm>
                  <a:off x="1466282" y="1500900"/>
                  <a:ext cx="454526" cy="504396"/>
                  <a:chOff x="3994484" y="1987478"/>
                  <a:chExt cx="454526" cy="504396"/>
                </a:xfrm>
              </p:grpSpPr>
              <p:sp>
                <p:nvSpPr>
                  <p:cNvPr id="12" name="正方形/長方形 11">
                    <a:extLst>
                      <a:ext uri="{FF2B5EF4-FFF2-40B4-BE49-F238E27FC236}">
                        <a16:creationId xmlns:a16="http://schemas.microsoft.com/office/drawing/2014/main" id="{40602127-06D6-4A82-8E8D-B0CD0F0BCF90}"/>
                      </a:ext>
                    </a:extLst>
                  </p:cNvPr>
                  <p:cNvSpPr/>
                  <p:nvPr/>
                </p:nvSpPr>
                <p:spPr>
                  <a:xfrm>
                    <a:off x="4085389" y="2192421"/>
                    <a:ext cx="262022" cy="29945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  <p:sp>
                <p:nvSpPr>
                  <p:cNvPr id="13" name="楕円 12">
                    <a:extLst>
                      <a:ext uri="{FF2B5EF4-FFF2-40B4-BE49-F238E27FC236}">
                        <a16:creationId xmlns:a16="http://schemas.microsoft.com/office/drawing/2014/main" id="{7EB278B6-8772-453C-9361-E64E59206EF4}"/>
                      </a:ext>
                    </a:extLst>
                  </p:cNvPr>
                  <p:cNvSpPr/>
                  <p:nvPr/>
                </p:nvSpPr>
                <p:spPr>
                  <a:xfrm>
                    <a:off x="3994484" y="1987478"/>
                    <a:ext cx="454526" cy="319709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</p:grpSp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01C4ACAB-BFAF-47EF-98CE-27440256586C}"/>
                    </a:ext>
                  </a:extLst>
                </p:cNvPr>
                <p:cNvGrpSpPr/>
                <p:nvPr/>
              </p:nvGrpSpPr>
              <p:grpSpPr>
                <a:xfrm rot="3040289">
                  <a:off x="1894816" y="1904038"/>
                  <a:ext cx="454526" cy="504396"/>
                  <a:chOff x="3994484" y="1987478"/>
                  <a:chExt cx="454526" cy="504396"/>
                </a:xfrm>
              </p:grpSpPr>
              <p:sp>
                <p:nvSpPr>
                  <p:cNvPr id="15" name="正方形/長方形 14">
                    <a:extLst>
                      <a:ext uri="{FF2B5EF4-FFF2-40B4-BE49-F238E27FC236}">
                        <a16:creationId xmlns:a16="http://schemas.microsoft.com/office/drawing/2014/main" id="{452291BF-4F34-4FE4-9FEA-2775DCD3B0A2}"/>
                      </a:ext>
                    </a:extLst>
                  </p:cNvPr>
                  <p:cNvSpPr/>
                  <p:nvPr/>
                </p:nvSpPr>
                <p:spPr>
                  <a:xfrm>
                    <a:off x="4085389" y="2192421"/>
                    <a:ext cx="262022" cy="29945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  <p:sp>
                <p:nvSpPr>
                  <p:cNvPr id="16" name="楕円 15">
                    <a:extLst>
                      <a:ext uri="{FF2B5EF4-FFF2-40B4-BE49-F238E27FC236}">
                        <a16:creationId xmlns:a16="http://schemas.microsoft.com/office/drawing/2014/main" id="{11FDCF46-EEEE-456A-932A-BE89B965AEAC}"/>
                      </a:ext>
                    </a:extLst>
                  </p:cNvPr>
                  <p:cNvSpPr/>
                  <p:nvPr/>
                </p:nvSpPr>
                <p:spPr>
                  <a:xfrm>
                    <a:off x="3994484" y="1987478"/>
                    <a:ext cx="454526" cy="319709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</p:grpSp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A76F76EC-9FDE-462F-9049-F9F78A3EF1BA}"/>
                    </a:ext>
                  </a:extLst>
                </p:cNvPr>
                <p:cNvGrpSpPr/>
                <p:nvPr/>
              </p:nvGrpSpPr>
              <p:grpSpPr>
                <a:xfrm rot="18783122">
                  <a:off x="1036486" y="1893868"/>
                  <a:ext cx="454526" cy="504396"/>
                  <a:chOff x="3994484" y="1987478"/>
                  <a:chExt cx="454526" cy="504396"/>
                </a:xfrm>
              </p:grpSpPr>
              <p:sp>
                <p:nvSpPr>
                  <p:cNvPr id="18" name="正方形/長方形 17">
                    <a:extLst>
                      <a:ext uri="{FF2B5EF4-FFF2-40B4-BE49-F238E27FC236}">
                        <a16:creationId xmlns:a16="http://schemas.microsoft.com/office/drawing/2014/main" id="{7C57E9BB-EBA3-485E-A735-B9E02869AD42}"/>
                      </a:ext>
                    </a:extLst>
                  </p:cNvPr>
                  <p:cNvSpPr/>
                  <p:nvPr/>
                </p:nvSpPr>
                <p:spPr>
                  <a:xfrm>
                    <a:off x="4085389" y="2192421"/>
                    <a:ext cx="262022" cy="29945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  <p:sp>
                <p:nvSpPr>
                  <p:cNvPr id="19" name="楕円 18">
                    <a:extLst>
                      <a:ext uri="{FF2B5EF4-FFF2-40B4-BE49-F238E27FC236}">
                        <a16:creationId xmlns:a16="http://schemas.microsoft.com/office/drawing/2014/main" id="{350336D8-2190-4B94-9369-E4E440181980}"/>
                      </a:ext>
                    </a:extLst>
                  </p:cNvPr>
                  <p:cNvSpPr/>
                  <p:nvPr/>
                </p:nvSpPr>
                <p:spPr>
                  <a:xfrm>
                    <a:off x="3994484" y="1987478"/>
                    <a:ext cx="454526" cy="319709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</p:grpSp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id="{79FDA89B-7279-4114-A791-58D059601F58}"/>
                    </a:ext>
                  </a:extLst>
                </p:cNvPr>
                <p:cNvGrpSpPr/>
                <p:nvPr/>
              </p:nvGrpSpPr>
              <p:grpSpPr>
                <a:xfrm rot="17180045">
                  <a:off x="908867" y="2435138"/>
                  <a:ext cx="454526" cy="504396"/>
                  <a:chOff x="3994484" y="1987478"/>
                  <a:chExt cx="454526" cy="504396"/>
                </a:xfrm>
              </p:grpSpPr>
              <p:sp>
                <p:nvSpPr>
                  <p:cNvPr id="21" name="正方形/長方形 20">
                    <a:extLst>
                      <a:ext uri="{FF2B5EF4-FFF2-40B4-BE49-F238E27FC236}">
                        <a16:creationId xmlns:a16="http://schemas.microsoft.com/office/drawing/2014/main" id="{8E57EDA6-59D1-490F-98CA-B2B82AEB1C00}"/>
                      </a:ext>
                    </a:extLst>
                  </p:cNvPr>
                  <p:cNvSpPr/>
                  <p:nvPr/>
                </p:nvSpPr>
                <p:spPr>
                  <a:xfrm>
                    <a:off x="4085389" y="2192421"/>
                    <a:ext cx="262022" cy="29945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  <p:sp>
                <p:nvSpPr>
                  <p:cNvPr id="22" name="楕円 21">
                    <a:extLst>
                      <a:ext uri="{FF2B5EF4-FFF2-40B4-BE49-F238E27FC236}">
                        <a16:creationId xmlns:a16="http://schemas.microsoft.com/office/drawing/2014/main" id="{9A5E032E-8D34-4551-921F-55C938B0A1D6}"/>
                      </a:ext>
                    </a:extLst>
                  </p:cNvPr>
                  <p:cNvSpPr/>
                  <p:nvPr/>
                </p:nvSpPr>
                <p:spPr>
                  <a:xfrm>
                    <a:off x="3994484" y="1987478"/>
                    <a:ext cx="454526" cy="319709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</p:grp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9D5F2D4F-8327-452D-955E-B359C018FD61}"/>
                    </a:ext>
                  </a:extLst>
                </p:cNvPr>
                <p:cNvGrpSpPr/>
                <p:nvPr/>
              </p:nvGrpSpPr>
              <p:grpSpPr>
                <a:xfrm rot="4028971">
                  <a:off x="2014133" y="2473039"/>
                  <a:ext cx="454526" cy="504396"/>
                  <a:chOff x="3994484" y="1987478"/>
                  <a:chExt cx="454526" cy="504396"/>
                </a:xfrm>
              </p:grpSpPr>
              <p:sp>
                <p:nvSpPr>
                  <p:cNvPr id="24" name="正方形/長方形 23">
                    <a:extLst>
                      <a:ext uri="{FF2B5EF4-FFF2-40B4-BE49-F238E27FC236}">
                        <a16:creationId xmlns:a16="http://schemas.microsoft.com/office/drawing/2014/main" id="{A0DCDF0F-04C8-45DE-BA21-3B6EDA8CBE85}"/>
                      </a:ext>
                    </a:extLst>
                  </p:cNvPr>
                  <p:cNvSpPr/>
                  <p:nvPr/>
                </p:nvSpPr>
                <p:spPr>
                  <a:xfrm>
                    <a:off x="4085389" y="2192421"/>
                    <a:ext cx="262022" cy="29945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  <p:sp>
                <p:nvSpPr>
                  <p:cNvPr id="25" name="楕円 24">
                    <a:extLst>
                      <a:ext uri="{FF2B5EF4-FFF2-40B4-BE49-F238E27FC236}">
                        <a16:creationId xmlns:a16="http://schemas.microsoft.com/office/drawing/2014/main" id="{EBC27DD4-A37D-47B0-B34F-B7B166EC8243}"/>
                      </a:ext>
                    </a:extLst>
                  </p:cNvPr>
                  <p:cNvSpPr/>
                  <p:nvPr/>
                </p:nvSpPr>
                <p:spPr>
                  <a:xfrm>
                    <a:off x="3994484" y="1987478"/>
                    <a:ext cx="454526" cy="319709"/>
                  </a:xfrm>
                  <a:prstGeom prst="ellipse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600"/>
                  </a:p>
                </p:txBody>
              </p:sp>
            </p:grpSp>
          </p:grpSp>
        </p:grp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6EC3E197-7095-434D-ABB2-60DCB2429A12}"/>
                </a:ext>
              </a:extLst>
            </p:cNvPr>
            <p:cNvSpPr txBox="1"/>
            <p:nvPr/>
          </p:nvSpPr>
          <p:spPr>
            <a:xfrm>
              <a:off x="2797190" y="-956946"/>
              <a:ext cx="19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② </a:t>
              </a:r>
              <a:r>
                <a:rPr kumimoji="1" lang="en-US" altLang="ja-JP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optical</a:t>
              </a:r>
              <a:br>
                <a:rPr kumimoji="1" lang="en-US" altLang="ja-JP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kumimoji="1" lang="en-US" altLang="ja-JP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interface</a:t>
              </a:r>
              <a:endParaRPr kumimoji="1"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7" name="直線矢印コネクタ 106">
              <a:extLst>
                <a:ext uri="{FF2B5EF4-FFF2-40B4-BE49-F238E27FC236}">
                  <a16:creationId xmlns:a16="http://schemas.microsoft.com/office/drawing/2014/main" id="{D6D6C412-C7F0-4AAE-8370-1B64C3C49108}"/>
                </a:ext>
              </a:extLst>
            </p:cNvPr>
            <p:cNvCxnSpPr>
              <a:cxnSpLocks/>
            </p:cNvCxnSpPr>
            <p:nvPr/>
          </p:nvCxnSpPr>
          <p:spPr>
            <a:xfrm>
              <a:off x="4414764" y="-3099840"/>
              <a:ext cx="98465" cy="8553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線矢印コネクタ 108">
              <a:extLst>
                <a:ext uri="{FF2B5EF4-FFF2-40B4-BE49-F238E27FC236}">
                  <a16:creationId xmlns:a16="http://schemas.microsoft.com/office/drawing/2014/main" id="{F275E01C-0DDC-4462-B5E6-F63077F9CF2E}"/>
                </a:ext>
              </a:extLst>
            </p:cNvPr>
            <p:cNvCxnSpPr>
              <a:cxnSpLocks/>
            </p:cNvCxnSpPr>
            <p:nvPr/>
          </p:nvCxnSpPr>
          <p:spPr>
            <a:xfrm>
              <a:off x="4513229" y="-2236765"/>
              <a:ext cx="623666" cy="412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A7A33061-D163-4366-8C6C-E1E2B673AC75}"/>
                </a:ext>
              </a:extLst>
            </p:cNvPr>
            <p:cNvSpPr txBox="1"/>
            <p:nvPr/>
          </p:nvSpPr>
          <p:spPr>
            <a:xfrm>
              <a:off x="4506039" y="-3009407"/>
              <a:ext cx="904712" cy="348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photons</a:t>
              </a:r>
              <a:endParaRPr kumimoji="1" lang="ja-JP" altLang="en-US" sz="1600" dirty="0"/>
            </a:p>
          </p:txBody>
        </p:sp>
      </p:grp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B8E491B0-1535-49CE-A658-DBF55F680E60}"/>
              </a:ext>
            </a:extLst>
          </p:cNvPr>
          <p:cNvSpPr txBox="1"/>
          <p:nvPr/>
        </p:nvSpPr>
        <p:spPr>
          <a:xfrm>
            <a:off x="3771692" y="3948520"/>
            <a:ext cx="535829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The D-Egg already has x2.8 higher sensitivity than IceCube-Gen1 DOM.</a:t>
            </a:r>
          </a:p>
          <a:p>
            <a:endParaRPr kumimoji="1" lang="en-US" altLang="ja-JP" sz="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Optical interface is necessary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kumimoji="1" lang="en-US" altLang="ja-JP" sz="7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To fill UV-transparent gel may be good but increases the cost and weight.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kumimoji="1" lang="en-US" altLang="ja-JP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b="1" dirty="0">
                <a:solidFill>
                  <a:srgbClr val="FF0000"/>
                </a:solidFill>
              </a:rPr>
              <a:t>With the gel pad approach, we further expect x1.5 improvement of sensitivity compared to D-Egg with cost-effective way. 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2A7ED0A-2FC3-4CCE-8E44-974A80020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1" y="4063422"/>
            <a:ext cx="3272860" cy="2545558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6A08A9C-793F-4D71-9162-7CD48C944797}"/>
              </a:ext>
            </a:extLst>
          </p:cNvPr>
          <p:cNvGrpSpPr/>
          <p:nvPr/>
        </p:nvGrpSpPr>
        <p:grpSpPr>
          <a:xfrm>
            <a:off x="431781" y="896478"/>
            <a:ext cx="1764379" cy="2982093"/>
            <a:chOff x="7087448" y="728025"/>
            <a:chExt cx="1764379" cy="2982093"/>
          </a:xfrm>
        </p:grpSpPr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DE4928EA-37FB-43DF-97E8-B80F94E36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448" y="728025"/>
              <a:ext cx="1764379" cy="2467765"/>
            </a:xfrm>
            <a:prstGeom prst="rect">
              <a:avLst/>
            </a:prstGeom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9856CE3C-ABE8-4FE4-9226-BF78EB207216}"/>
                </a:ext>
              </a:extLst>
            </p:cNvPr>
            <p:cNvSpPr txBox="1"/>
            <p:nvPr/>
          </p:nvSpPr>
          <p:spPr>
            <a:xfrm>
              <a:off x="7156050" y="3248453"/>
              <a:ext cx="1294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①</a:t>
              </a:r>
              <a:r>
                <a:rPr kumimoji="1" lang="ja-JP" altLang="en-US" sz="2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kumimoji="1" lang="en-US" altLang="ja-JP" sz="2400" b="1" dirty="0">
                  <a:solidFill>
                    <a:srgbClr val="2D952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D-Egg</a:t>
              </a:r>
              <a:endParaRPr kumimoji="1" lang="ja-JP" altLang="en-US" sz="2400" b="1" dirty="0">
                <a:solidFill>
                  <a:srgbClr val="2D95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62D224-E7DC-497C-BF76-CC3385866C00}"/>
              </a:ext>
            </a:extLst>
          </p:cNvPr>
          <p:cNvSpPr/>
          <p:nvPr/>
        </p:nvSpPr>
        <p:spPr>
          <a:xfrm>
            <a:off x="3309957" y="405354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③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303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FB7630-F6F0-4F27-9C12-C6541C5F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51143"/>
            <a:ext cx="8178800" cy="1398905"/>
          </a:xfrm>
        </p:spPr>
        <p:txBody>
          <a:bodyPr>
            <a:normAutofit/>
          </a:bodyPr>
          <a:lstStyle/>
          <a:p>
            <a:r>
              <a:rPr lang="en-US" altLang="ja-JP" sz="4800" b="1" dirty="0"/>
              <a:t>Development of the components</a:t>
            </a:r>
            <a:endParaRPr kumimoji="1" lang="ja-JP" altLang="en-US" sz="48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BE555A-CABF-4B71-B9BD-D867F895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33CCB07-D652-47AD-8744-0D83F9E4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52" y="2117091"/>
            <a:ext cx="3459758" cy="40259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DA9EEA4-0EFF-4D02-A430-0648454B3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53" y="4245609"/>
            <a:ext cx="2868747" cy="26123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8F9B55A-26C3-48BD-9223-9E519DC8D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07" y="1912618"/>
            <a:ext cx="1903041" cy="237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3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88EF1B-5431-4C21-9281-82D8B91D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Pressure-resistant </a:t>
            </a:r>
            <a:r>
              <a:rPr lang="en-US" altLang="ja-JP" dirty="0"/>
              <a:t>g</a:t>
            </a:r>
            <a:r>
              <a:rPr kumimoji="1" lang="en-US" altLang="ja-JP" dirty="0"/>
              <a:t>lass of LOM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8A84189-322A-4D91-B753-F80068994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68" y="1137354"/>
            <a:ext cx="2171012" cy="2262659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1387C9-A554-4D89-B181-25CF1881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5761" y="111292"/>
            <a:ext cx="2129790" cy="539750"/>
          </a:xfrm>
        </p:spPr>
        <p:txBody>
          <a:bodyPr/>
          <a:lstStyle/>
          <a:p>
            <a:fld id="{050489A7-ED6B-419F-84C8-2A1EEF643DFD}" type="slidenum">
              <a:rPr kumimoji="1" lang="ja-JP" altLang="en-US" sz="5400" smtClean="0"/>
              <a:pPr/>
              <a:t>7</a:t>
            </a:fld>
            <a:endParaRPr kumimoji="1" lang="ja-JP" altLang="en-US" sz="5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2445E0-AC19-418D-AD29-ACE6F887A502}"/>
              </a:ext>
            </a:extLst>
          </p:cNvPr>
          <p:cNvSpPr txBox="1"/>
          <p:nvPr/>
        </p:nvSpPr>
        <p:spPr>
          <a:xfrm>
            <a:off x="2526829" y="1137354"/>
            <a:ext cx="62129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Requirements on the glass</a:t>
            </a:r>
            <a:endParaRPr kumimoji="1" lang="en-US" altLang="ja-JP" sz="400" b="1" dirty="0"/>
          </a:p>
          <a:p>
            <a:endParaRPr kumimoji="1" lang="en-US" altLang="ja-JP" sz="300" b="1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ja-JP" sz="2000" dirty="0"/>
              <a:t>Pressure-resistant up to </a:t>
            </a:r>
            <a:r>
              <a:rPr kumimoji="1" lang="en-US" altLang="ja-JP" sz="2000" b="1" dirty="0">
                <a:solidFill>
                  <a:srgbClr val="FF0000"/>
                </a:solidFill>
              </a:rPr>
              <a:t>70 MPa </a:t>
            </a:r>
            <a:br>
              <a:rPr kumimoji="1" lang="en-US" altLang="ja-JP" sz="2000" dirty="0"/>
            </a:br>
            <a:r>
              <a:rPr kumimoji="1" lang="en-US" altLang="ja-JP" sz="2000" dirty="0"/>
              <a:t>while small material to reduce price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-US" altLang="ja-JP" sz="2000" dirty="0"/>
              <a:t>Transparency to UV photons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-US" altLang="ja-JP" sz="2000" dirty="0"/>
              <a:t>Low noise due to RI sources</a:t>
            </a:r>
          </a:p>
          <a:p>
            <a:pPr marL="342900" indent="-342900">
              <a:buFont typeface="+mj-ea"/>
              <a:buAutoNum type="circleNumDbPlain"/>
            </a:pPr>
            <a:endParaRPr kumimoji="1" lang="ja-JP" altLang="en-US" sz="2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082C064-F77B-427B-88A9-442DE140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408" y="4087424"/>
            <a:ext cx="3080363" cy="2156254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2F30145-DAB0-4692-89B9-62CE09325910}"/>
              </a:ext>
            </a:extLst>
          </p:cNvPr>
          <p:cNvGrpSpPr/>
          <p:nvPr/>
        </p:nvGrpSpPr>
        <p:grpSpPr>
          <a:xfrm>
            <a:off x="227768" y="4160848"/>
            <a:ext cx="2787787" cy="2021437"/>
            <a:chOff x="3428631" y="3311010"/>
            <a:chExt cx="3530030" cy="255964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49EFD903-33CD-47CB-A9A5-1DE33B3E5BF8}"/>
                </a:ext>
              </a:extLst>
            </p:cNvPr>
            <p:cNvGrpSpPr/>
            <p:nvPr/>
          </p:nvGrpSpPr>
          <p:grpSpPr>
            <a:xfrm>
              <a:off x="3428631" y="3311010"/>
              <a:ext cx="3433179" cy="2559642"/>
              <a:chOff x="375768" y="3815256"/>
              <a:chExt cx="3433179" cy="2559642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DCD69698-864F-47B4-B903-51D320BB5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040" y="3815256"/>
                <a:ext cx="3049907" cy="2559642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D71DDC3F-8D4B-4F7F-A8AE-24BFAE77D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768" y="3815256"/>
                <a:ext cx="383272" cy="2559642"/>
              </a:xfrm>
              <a:prstGeom prst="rect">
                <a:avLst/>
              </a:prstGeom>
            </p:spPr>
          </p:pic>
        </p:grp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C0FE09D-DCB3-49A9-BA4C-F1CF18E4DD23}"/>
                </a:ext>
              </a:extLst>
            </p:cNvPr>
            <p:cNvSpPr txBox="1"/>
            <p:nvPr/>
          </p:nvSpPr>
          <p:spPr>
            <a:xfrm>
              <a:off x="5201780" y="5450612"/>
              <a:ext cx="846833" cy="350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/>
                <a:t>1.4 mm</a:t>
              </a:r>
              <a:endParaRPr kumimoji="1" lang="ja-JP" altLang="en-US" sz="1200" b="1" dirty="0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724AA3A3-857A-42CC-9983-627007FE0A40}"/>
                </a:ext>
              </a:extLst>
            </p:cNvPr>
            <p:cNvSpPr/>
            <p:nvPr/>
          </p:nvSpPr>
          <p:spPr>
            <a:xfrm>
              <a:off x="3811903" y="3326095"/>
              <a:ext cx="3146758" cy="3897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sz="1400" b="1" dirty="0"/>
                <a:t>Horizontal variation in 70 MPa </a:t>
              </a:r>
              <a:endParaRPr kumimoji="1" lang="ja-JP" altLang="en-US" sz="1400" b="1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B1B9C098-ECFD-4226-9A1C-1F6CB7F1FD42}"/>
                </a:ext>
              </a:extLst>
            </p:cNvPr>
            <p:cNvSpPr txBox="1"/>
            <p:nvPr/>
          </p:nvSpPr>
          <p:spPr>
            <a:xfrm>
              <a:off x="5121477" y="4232464"/>
              <a:ext cx="846833" cy="350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/>
                <a:t>0.7 mm</a:t>
              </a:r>
              <a:endParaRPr kumimoji="1" lang="ja-JP" altLang="en-US" sz="1200" b="1" dirty="0"/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9A66D466-347D-469C-A96C-41F9B5060F68}"/>
                </a:ext>
              </a:extLst>
            </p:cNvPr>
            <p:cNvCxnSpPr>
              <a:cxnSpLocks/>
            </p:cNvCxnSpPr>
            <p:nvPr/>
          </p:nvCxnSpPr>
          <p:spPr>
            <a:xfrm>
              <a:off x="6153612" y="5625986"/>
              <a:ext cx="323795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  <a:effectLst>
              <a:outerShdw blurRad="215900" dist="38100" dir="2700000" sx="117000" sy="117000" algn="tl" rotWithShape="0">
                <a:srgbClr val="FFFF00">
                  <a:alpha val="96000"/>
                </a:srgb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BCBD74EA-DCC4-4A74-A908-DFAD7681D7CD}"/>
                </a:ext>
              </a:extLst>
            </p:cNvPr>
            <p:cNvCxnSpPr>
              <a:cxnSpLocks/>
            </p:cNvCxnSpPr>
            <p:nvPr/>
          </p:nvCxnSpPr>
          <p:spPr>
            <a:xfrm>
              <a:off x="6153612" y="4344516"/>
              <a:ext cx="275141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  <a:effectLst>
              <a:outerShdw blurRad="215900" dist="38100" dir="2700000" sx="117000" sy="117000" algn="tl" rotWithShape="0">
                <a:srgbClr val="FFFF00">
                  <a:alpha val="96000"/>
                </a:srgb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9" name="グラフ 18">
            <a:extLst>
              <a:ext uri="{FF2B5EF4-FFF2-40B4-BE49-F238E27FC236}">
                <a16:creationId xmlns:a16="http://schemas.microsoft.com/office/drawing/2014/main" id="{EDD33C70-84C3-4AA9-919D-3D2B8AFDB3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9040688"/>
              </p:ext>
            </p:extLst>
          </p:nvPr>
        </p:nvGraphicFramePr>
        <p:xfrm>
          <a:off x="6188668" y="4285679"/>
          <a:ext cx="2545491" cy="2367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A19099-2CC9-41C3-A685-34070FA5C73D}"/>
              </a:ext>
            </a:extLst>
          </p:cNvPr>
          <p:cNvSpPr txBox="1"/>
          <p:nvPr/>
        </p:nvSpPr>
        <p:spPr>
          <a:xfrm>
            <a:off x="6001480" y="3838383"/>
            <a:ext cx="2041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/>
              <a:t>Bq</a:t>
            </a:r>
            <a:r>
              <a:rPr kumimoji="1" lang="en-US" altLang="ja-JP" dirty="0"/>
              <a:t>/kg</a:t>
            </a:r>
            <a:endParaRPr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4AFFE50-2F50-4430-A6F8-CE2A5DF96132}"/>
              </a:ext>
            </a:extLst>
          </p:cNvPr>
          <p:cNvSpPr txBox="1"/>
          <p:nvPr/>
        </p:nvSpPr>
        <p:spPr>
          <a:xfrm>
            <a:off x="6584931" y="4108587"/>
            <a:ext cx="2327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RI decays in the glass</a:t>
            </a:r>
            <a:endParaRPr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80050F-D5A0-48B7-8664-B410BB369377}"/>
              </a:ext>
            </a:extLst>
          </p:cNvPr>
          <p:cNvSpPr txBox="1"/>
          <p:nvPr/>
        </p:nvSpPr>
        <p:spPr>
          <a:xfrm>
            <a:off x="3479097" y="3916347"/>
            <a:ext cx="2247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Transparency of glass  </a:t>
            </a:r>
            <a:endParaRPr lang="ja-JP" altLang="en-US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5AD4212-5731-4EEB-B8B5-7C65E6A74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895761" y="801933"/>
            <a:ext cx="2061888" cy="2262659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FDC2C6A-AF7E-44BE-AC78-D1178BE395D0}"/>
              </a:ext>
            </a:extLst>
          </p:cNvPr>
          <p:cNvSpPr txBox="1"/>
          <p:nvPr/>
        </p:nvSpPr>
        <p:spPr>
          <a:xfrm>
            <a:off x="6035085" y="3029382"/>
            <a:ext cx="2956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Thickness: </a:t>
            </a:r>
          </a:p>
          <a:p>
            <a:r>
              <a:rPr kumimoji="1" lang="en-US" altLang="ja-JP" dirty="0"/>
              <a:t>20 mm (D-Egg) </a:t>
            </a:r>
            <a:r>
              <a:rPr kumimoji="1" lang="en-US" altLang="ja-JP" dirty="0">
                <a:sym typeface="Wingdings" panose="05000000000000000000" pitchFamily="2" charset="2"/>
              </a:rPr>
              <a:t> 16.5 (LOM)</a:t>
            </a:r>
            <a:endParaRPr kumimoji="1" lang="ja-JP" altLang="en-US" dirty="0"/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1AAFC38-B6EC-407E-AF6A-B1ED38D7103E}"/>
              </a:ext>
            </a:extLst>
          </p:cNvPr>
          <p:cNvCxnSpPr>
            <a:cxnSpLocks/>
          </p:cNvCxnSpPr>
          <p:nvPr/>
        </p:nvCxnSpPr>
        <p:spPr>
          <a:xfrm flipV="1">
            <a:off x="7167743" y="2576513"/>
            <a:ext cx="0" cy="235095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7E94278-DE1E-4EA3-8A66-F5B959B1C00B}"/>
              </a:ext>
            </a:extLst>
          </p:cNvPr>
          <p:cNvCxnSpPr>
            <a:cxnSpLocks/>
          </p:cNvCxnSpPr>
          <p:nvPr/>
        </p:nvCxnSpPr>
        <p:spPr>
          <a:xfrm>
            <a:off x="7167743" y="2910490"/>
            <a:ext cx="0" cy="212580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62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615146-78D2-41DA-804D-6FA79CAA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985"/>
            <a:ext cx="7825740" cy="998220"/>
          </a:xfrm>
        </p:spPr>
        <p:txBody>
          <a:bodyPr/>
          <a:lstStyle/>
          <a:p>
            <a:r>
              <a:rPr kumimoji="1" lang="en-US" altLang="ja-JP" dirty="0"/>
              <a:t>Pressure test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7DEA1-6543-4B41-8313-8719AFB6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4992" y="-187986"/>
            <a:ext cx="2129790" cy="867409"/>
          </a:xfrm>
        </p:spPr>
        <p:txBody>
          <a:bodyPr/>
          <a:lstStyle/>
          <a:p>
            <a:fld id="{050489A7-ED6B-419F-84C8-2A1EEF643DFD}" type="slidenum">
              <a:rPr kumimoji="1" lang="ja-JP" altLang="en-US" sz="4000" smtClean="0"/>
              <a:pPr/>
              <a:t>8</a:t>
            </a:fld>
            <a:endParaRPr kumimoji="1" lang="ja-JP" altLang="en-US" sz="4000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F7F69E6A-FDA8-4C8B-AC5E-0EF8BF9C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7" y="884334"/>
            <a:ext cx="8827770" cy="5551171"/>
          </a:xfrm>
        </p:spPr>
        <p:txBody>
          <a:bodyPr>
            <a:normAutofit/>
          </a:bodyPr>
          <a:lstStyle/>
          <a:p>
            <a:r>
              <a:rPr kumimoji="1" lang="en-US" altLang="ja-JP" sz="2000" dirty="0"/>
              <a:t> </a:t>
            </a:r>
            <a:r>
              <a:rPr lang="en-US" altLang="ja-JP" sz="2000" dirty="0"/>
              <a:t>JAMSTEC (2020 March 3rd)</a:t>
            </a:r>
          </a:p>
          <a:p>
            <a:r>
              <a:rPr kumimoji="1" lang="en-US" altLang="ja-JP" sz="2000" dirty="0"/>
              <a:t> </a:t>
            </a:r>
            <a:r>
              <a:rPr lang="en-US" altLang="ja-JP" sz="2000" dirty="0"/>
              <a:t>Attach strain sensors inside the glass</a:t>
            </a:r>
            <a:br>
              <a:rPr lang="en-US" altLang="ja-JP" sz="2000" dirty="0"/>
            </a:br>
            <a:r>
              <a:rPr lang="en-US" altLang="ja-JP" sz="2000" dirty="0"/>
              <a:t> and measured the strain of glass </a:t>
            </a:r>
          </a:p>
          <a:p>
            <a:r>
              <a:rPr kumimoji="1" lang="en-US" altLang="ja-JP" sz="2000" dirty="0"/>
              <a:t> Test: </a:t>
            </a:r>
            <a:r>
              <a:rPr lang="en-US" altLang="ja-JP" sz="2000" dirty="0"/>
              <a:t>50 MPa and 70 MPa runs</a:t>
            </a:r>
          </a:p>
          <a:p>
            <a:pPr lvl="1"/>
            <a:r>
              <a:rPr kumimoji="1" lang="en-US" altLang="ja-JP" sz="1600" dirty="0"/>
              <a:t> No notable change observed in the glass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882B189-4F53-48AD-AB49-3C1DCB818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647" y="457258"/>
            <a:ext cx="2402942" cy="30235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2AF4676-041D-46D3-8589-0006FB17EA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183" y="3111888"/>
            <a:ext cx="3796188" cy="15817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E807AA4-6AF9-421F-9473-1FC7BA8B4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9" y="5118048"/>
            <a:ext cx="3525084" cy="14687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C4E5A45-7D42-40A5-B313-7180E195A1FC}"/>
              </a:ext>
            </a:extLst>
          </p:cNvPr>
          <p:cNvSpPr txBox="1"/>
          <p:nvPr/>
        </p:nvSpPr>
        <p:spPr>
          <a:xfrm>
            <a:off x="764411" y="2818472"/>
            <a:ext cx="2081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Sample 1 (</a:t>
            </a:r>
            <a:r>
              <a:rPr kumimoji="1" lang="en-US" altLang="ja-JP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50</a:t>
            </a:r>
            <a:r>
              <a:rPr kumimoji="1" lang="en-US" altLang="ja-JP" sz="1600" dirty="0">
                <a:sym typeface="Wingdings" panose="05000000000000000000" pitchFamily="2" charset="2"/>
              </a:rPr>
              <a:t> MPa run)</a:t>
            </a:r>
            <a:endParaRPr kumimoji="1" lang="ja-JP" altLang="en-US" sz="1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214DA72-5213-4AD6-BBD0-023316270344}"/>
              </a:ext>
            </a:extLst>
          </p:cNvPr>
          <p:cNvSpPr txBox="1"/>
          <p:nvPr/>
        </p:nvSpPr>
        <p:spPr>
          <a:xfrm>
            <a:off x="655837" y="4844960"/>
            <a:ext cx="300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Sample 2 (</a:t>
            </a:r>
            <a:r>
              <a:rPr kumimoji="1" lang="en-US" altLang="ja-JP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70</a:t>
            </a:r>
            <a:r>
              <a:rPr kumimoji="1" lang="en-US" altLang="ja-JP" sz="1600" dirty="0">
                <a:sym typeface="Wingdings" panose="05000000000000000000" pitchFamily="2" charset="2"/>
              </a:rPr>
              <a:t> MPa run)</a:t>
            </a:r>
            <a:endParaRPr kumimoji="1" lang="ja-JP" altLang="en-US" sz="1600" dirty="0"/>
          </a:p>
        </p:txBody>
      </p:sp>
      <p:graphicFrame>
        <p:nvGraphicFramePr>
          <p:cNvPr id="13" name="表 13">
            <a:extLst>
              <a:ext uri="{FF2B5EF4-FFF2-40B4-BE49-F238E27FC236}">
                <a16:creationId xmlns:a16="http://schemas.microsoft.com/office/drawing/2014/main" id="{D4E18BF6-ADCD-4664-BA31-38DC483AF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939122"/>
              </p:ext>
            </p:extLst>
          </p:nvPr>
        </p:nvGraphicFramePr>
        <p:xfrm>
          <a:off x="4419737" y="3673603"/>
          <a:ext cx="448576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8708">
                  <a:extLst>
                    <a:ext uri="{9D8B030D-6E8A-4147-A177-3AD203B41FA5}">
                      <a16:colId xmlns:a16="http://schemas.microsoft.com/office/drawing/2014/main" val="906681623"/>
                    </a:ext>
                  </a:extLst>
                </a:gridCol>
                <a:gridCol w="1497925">
                  <a:extLst>
                    <a:ext uri="{9D8B030D-6E8A-4147-A177-3AD203B41FA5}">
                      <a16:colId xmlns:a16="http://schemas.microsoft.com/office/drawing/2014/main" val="3088113248"/>
                    </a:ext>
                  </a:extLst>
                </a:gridCol>
                <a:gridCol w="1399127">
                  <a:extLst>
                    <a:ext uri="{9D8B030D-6E8A-4147-A177-3AD203B41FA5}">
                      <a16:colId xmlns:a16="http://schemas.microsoft.com/office/drawing/2014/main" val="3499699940"/>
                    </a:ext>
                  </a:extLst>
                </a:gridCol>
              </a:tblGrid>
              <a:tr h="313736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Location of </a:t>
                      </a:r>
                    </a:p>
                    <a:p>
                      <a:r>
                        <a:rPr kumimoji="1" lang="en-US" altLang="ja-JP" sz="1400" dirty="0"/>
                        <a:t>sensor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Measured strain at 70 MPa (</a:t>
                      </a:r>
                      <a:r>
                        <a:rPr kumimoji="1" lang="en-US" altLang="ja-JP" sz="1400" dirty="0" err="1"/>
                        <a:t>mST</a:t>
                      </a:r>
                      <a:r>
                        <a:rPr kumimoji="1" lang="en-US" altLang="ja-JP" sz="1400" dirty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Simulated strain at 70 MPa (</a:t>
                      </a:r>
                      <a:r>
                        <a:rPr kumimoji="1" lang="en-US" altLang="ja-JP" sz="1400" dirty="0" err="1"/>
                        <a:t>mST</a:t>
                      </a:r>
                      <a:r>
                        <a:rPr kumimoji="1" lang="en-US" altLang="ja-JP" sz="1400" dirty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54306"/>
                  </a:ext>
                </a:extLst>
              </a:tr>
              <a:tr h="31373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Bottom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5.8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332494"/>
                  </a:ext>
                </a:extLst>
              </a:tr>
              <a:tr h="31373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Curved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5.8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768511"/>
                  </a:ext>
                </a:extLst>
              </a:tr>
              <a:tr h="31373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Equator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9.3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670494"/>
                  </a:ext>
                </a:extLst>
              </a:tr>
              <a:tr h="31373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Equator (max)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9.6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453961"/>
                  </a:ext>
                </a:extLst>
              </a:tr>
              <a:tr h="313736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Hole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4.3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668644"/>
                  </a:ext>
                </a:extLst>
              </a:tr>
            </a:tbl>
          </a:graphicData>
        </a:graphic>
      </p:graphicFrame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60298C38-5ED8-4C13-9D43-1C7A5F0B9D1A}"/>
              </a:ext>
            </a:extLst>
          </p:cNvPr>
          <p:cNvGrpSpPr/>
          <p:nvPr/>
        </p:nvGrpSpPr>
        <p:grpSpPr>
          <a:xfrm>
            <a:off x="6970649" y="837437"/>
            <a:ext cx="2164238" cy="2003582"/>
            <a:chOff x="281748" y="8887382"/>
            <a:chExt cx="3111898" cy="2880895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63D47260-0FA2-453E-9C37-7FC4CEA57BC4}"/>
                </a:ext>
              </a:extLst>
            </p:cNvPr>
            <p:cNvGrpSpPr/>
            <p:nvPr/>
          </p:nvGrpSpPr>
          <p:grpSpPr>
            <a:xfrm>
              <a:off x="281748" y="8887382"/>
              <a:ext cx="3111898" cy="2880895"/>
              <a:chOff x="446694" y="3592642"/>
              <a:chExt cx="3111898" cy="2880895"/>
            </a:xfrm>
          </p:grpSpPr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B59BFB42-D79E-4D20-94E7-030FA9771581}"/>
                  </a:ext>
                </a:extLst>
              </p:cNvPr>
              <p:cNvGrpSpPr/>
              <p:nvPr/>
            </p:nvGrpSpPr>
            <p:grpSpPr>
              <a:xfrm>
                <a:off x="1080261" y="3660074"/>
                <a:ext cx="1928109" cy="2813463"/>
                <a:chOff x="960582" y="2583873"/>
                <a:chExt cx="2262910" cy="3302000"/>
              </a:xfrm>
            </p:grpSpPr>
            <p:grpSp>
              <p:nvGrpSpPr>
                <p:cNvPr id="62" name="グループ化 61">
                  <a:extLst>
                    <a:ext uri="{FF2B5EF4-FFF2-40B4-BE49-F238E27FC236}">
                      <a16:creationId xmlns:a16="http://schemas.microsoft.com/office/drawing/2014/main" id="{FAC5F9B6-7154-4D0D-BF47-103FB316FC6B}"/>
                    </a:ext>
                  </a:extLst>
                </p:cNvPr>
                <p:cNvGrpSpPr/>
                <p:nvPr/>
              </p:nvGrpSpPr>
              <p:grpSpPr>
                <a:xfrm>
                  <a:off x="960583" y="3622964"/>
                  <a:ext cx="2262909" cy="2262909"/>
                  <a:chOff x="674255" y="1166091"/>
                  <a:chExt cx="2262909" cy="2262909"/>
                </a:xfrm>
              </p:grpSpPr>
              <p:sp>
                <p:nvSpPr>
                  <p:cNvPr id="69" name="円弧 68">
                    <a:extLst>
                      <a:ext uri="{FF2B5EF4-FFF2-40B4-BE49-F238E27FC236}">
                        <a16:creationId xmlns:a16="http://schemas.microsoft.com/office/drawing/2014/main" id="{B6D08BAB-EDFA-475A-84E6-4F45B45F36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74255" y="1166091"/>
                    <a:ext cx="2262909" cy="2262909"/>
                  </a:xfrm>
                  <a:prstGeom prst="arc">
                    <a:avLst>
                      <a:gd name="adj1" fmla="val 16200000"/>
                      <a:gd name="adj2" fmla="val 5611800"/>
                    </a:avLst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200"/>
                  </a:p>
                </p:txBody>
              </p:sp>
              <p:cxnSp>
                <p:nvCxnSpPr>
                  <p:cNvPr id="70" name="直線コネクタ 69">
                    <a:extLst>
                      <a:ext uri="{FF2B5EF4-FFF2-40B4-BE49-F238E27FC236}">
                        <a16:creationId xmlns:a16="http://schemas.microsoft.com/office/drawing/2014/main" id="{E6B29B7A-8906-4237-9CE0-CC079C7004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4255" y="1764145"/>
                    <a:ext cx="0" cy="53340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直線コネクタ 70">
                    <a:extLst>
                      <a:ext uri="{FF2B5EF4-FFF2-40B4-BE49-F238E27FC236}">
                        <a16:creationId xmlns:a16="http://schemas.microsoft.com/office/drawing/2014/main" id="{CDFE4908-56CE-49A8-8932-ECDCBE1A90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37164" y="1764145"/>
                    <a:ext cx="0" cy="53340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グループ化 62">
                  <a:extLst>
                    <a:ext uri="{FF2B5EF4-FFF2-40B4-BE49-F238E27FC236}">
                      <a16:creationId xmlns:a16="http://schemas.microsoft.com/office/drawing/2014/main" id="{2247D67B-463A-45BA-BF80-0B23054578C5}"/>
                    </a:ext>
                  </a:extLst>
                </p:cNvPr>
                <p:cNvGrpSpPr/>
                <p:nvPr/>
              </p:nvGrpSpPr>
              <p:grpSpPr>
                <a:xfrm>
                  <a:off x="960582" y="2583873"/>
                  <a:ext cx="2262909" cy="2262909"/>
                  <a:chOff x="960582" y="2583873"/>
                  <a:chExt cx="2262909" cy="2262909"/>
                </a:xfrm>
              </p:grpSpPr>
              <p:grpSp>
                <p:nvGrpSpPr>
                  <p:cNvPr id="64" name="グループ化 63">
                    <a:extLst>
                      <a:ext uri="{FF2B5EF4-FFF2-40B4-BE49-F238E27FC236}">
                        <a16:creationId xmlns:a16="http://schemas.microsoft.com/office/drawing/2014/main" id="{291F34ED-BAD3-4068-8CEC-554FB0397663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960582" y="2583873"/>
                    <a:ext cx="2262909" cy="2262909"/>
                    <a:chOff x="674255" y="1166091"/>
                    <a:chExt cx="2262909" cy="2262909"/>
                  </a:xfrm>
                </p:grpSpPr>
                <p:sp>
                  <p:nvSpPr>
                    <p:cNvPr id="66" name="円弧 65">
                      <a:extLst>
                        <a:ext uri="{FF2B5EF4-FFF2-40B4-BE49-F238E27FC236}">
                          <a16:creationId xmlns:a16="http://schemas.microsoft.com/office/drawing/2014/main" id="{E04B5A41-47BB-44D7-BC9A-A679C4FC36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74255" y="1166091"/>
                      <a:ext cx="2262909" cy="2262909"/>
                    </a:xfrm>
                    <a:prstGeom prst="arc">
                      <a:avLst>
                        <a:gd name="adj1" fmla="val 16200000"/>
                        <a:gd name="adj2" fmla="val 5611800"/>
                      </a:avLst>
                    </a:prstGeom>
                    <a:ln w="762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200"/>
                    </a:p>
                  </p:txBody>
                </p:sp>
                <p:cxnSp>
                  <p:nvCxnSpPr>
                    <p:cNvPr id="67" name="直線コネクタ 66">
                      <a:extLst>
                        <a:ext uri="{FF2B5EF4-FFF2-40B4-BE49-F238E27FC236}">
                          <a16:creationId xmlns:a16="http://schemas.microsoft.com/office/drawing/2014/main" id="{254A0FAA-120E-43F3-BD1D-E63CAE2D19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74255" y="1764145"/>
                      <a:ext cx="0" cy="533400"/>
                    </a:xfrm>
                    <a:prstGeom prst="line">
                      <a:avLst/>
                    </a:prstGeom>
                    <a:ln w="762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直線コネクタ 67">
                      <a:extLst>
                        <a:ext uri="{FF2B5EF4-FFF2-40B4-BE49-F238E27FC236}">
                          <a16:creationId xmlns:a16="http://schemas.microsoft.com/office/drawing/2014/main" id="{54345A03-C60B-4825-B66B-C0DB1019D0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37164" y="1764145"/>
                      <a:ext cx="0" cy="533400"/>
                    </a:xfrm>
                    <a:prstGeom prst="line">
                      <a:avLst/>
                    </a:prstGeom>
                    <a:ln w="762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5" name="正方形/長方形 64">
                    <a:extLst>
                      <a:ext uri="{FF2B5EF4-FFF2-40B4-BE49-F238E27FC236}">
                        <a16:creationId xmlns:a16="http://schemas.microsoft.com/office/drawing/2014/main" id="{A858F287-94F9-4A7D-96AB-9A929EF17CB1}"/>
                      </a:ext>
                    </a:extLst>
                  </p:cNvPr>
                  <p:cNvSpPr/>
                  <p:nvPr/>
                </p:nvSpPr>
                <p:spPr>
                  <a:xfrm rot="18511094">
                    <a:off x="2621594" y="2731226"/>
                    <a:ext cx="335364" cy="2266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200"/>
                  </a:p>
                </p:txBody>
              </p:sp>
            </p:grpSp>
          </p:grpSp>
          <p:sp>
            <p:nvSpPr>
              <p:cNvPr id="45" name="円弧 44">
                <a:extLst>
                  <a:ext uri="{FF2B5EF4-FFF2-40B4-BE49-F238E27FC236}">
                    <a16:creationId xmlns:a16="http://schemas.microsoft.com/office/drawing/2014/main" id="{902CCA80-5DAA-417B-90D9-CB9178AA9C60}"/>
                  </a:ext>
                </a:extLst>
              </p:cNvPr>
              <p:cNvSpPr/>
              <p:nvPr/>
            </p:nvSpPr>
            <p:spPr>
              <a:xfrm rot="8119257">
                <a:off x="1485315" y="5319798"/>
                <a:ext cx="1044398" cy="1103810"/>
              </a:xfrm>
              <a:prstGeom prst="arc">
                <a:avLst>
                  <a:gd name="adj1" fmla="val 17833367"/>
                  <a:gd name="adj2" fmla="val 19551959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6" name="円弧 45">
                <a:extLst>
                  <a:ext uri="{FF2B5EF4-FFF2-40B4-BE49-F238E27FC236}">
                    <a16:creationId xmlns:a16="http://schemas.microsoft.com/office/drawing/2014/main" id="{EF956939-14F2-4448-BAB2-4629B9B44512}"/>
                  </a:ext>
                </a:extLst>
              </p:cNvPr>
              <p:cNvSpPr/>
              <p:nvPr/>
            </p:nvSpPr>
            <p:spPr>
              <a:xfrm rot="11574550">
                <a:off x="1155734" y="5107326"/>
                <a:ext cx="1044397" cy="1103810"/>
              </a:xfrm>
              <a:prstGeom prst="arc">
                <a:avLst>
                  <a:gd name="adj1" fmla="val 17833367"/>
                  <a:gd name="adj2" fmla="val 19551959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F58D8FD7-A04A-4150-8AA1-40B7C9667644}"/>
                  </a:ext>
                </a:extLst>
              </p:cNvPr>
              <p:cNvSpPr txBox="1"/>
              <p:nvPr/>
            </p:nvSpPr>
            <p:spPr>
              <a:xfrm>
                <a:off x="446694" y="5909815"/>
                <a:ext cx="876237" cy="398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/>
                  <a:t>curved</a:t>
                </a:r>
                <a:endParaRPr kumimoji="1" lang="ja-JP" altLang="en-US" sz="1200" dirty="0"/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DCF066BF-081B-428C-B0EC-D0EF1A5152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9889" y="5135930"/>
                <a:ext cx="0" cy="54739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7C6A0FA4-B320-4702-B1F2-CFC9DC1909AE}"/>
                  </a:ext>
                </a:extLst>
              </p:cNvPr>
              <p:cNvGrpSpPr/>
              <p:nvPr/>
            </p:nvGrpSpPr>
            <p:grpSpPr>
              <a:xfrm>
                <a:off x="2708013" y="3592642"/>
                <a:ext cx="850579" cy="609907"/>
                <a:chOff x="4364251" y="876644"/>
                <a:chExt cx="1324243" cy="949548"/>
              </a:xfrm>
            </p:grpSpPr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273556FF-58A4-4D5C-8649-6321667D082F}"/>
                    </a:ext>
                  </a:extLst>
                </p:cNvPr>
                <p:cNvSpPr txBox="1"/>
                <p:nvPr/>
              </p:nvSpPr>
              <p:spPr>
                <a:xfrm>
                  <a:off x="4661477" y="1206106"/>
                  <a:ext cx="1027017" cy="6200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/>
                    <a:t>hole</a:t>
                  </a:r>
                  <a:endParaRPr kumimoji="1" lang="ja-JP" altLang="en-US" sz="1200" dirty="0"/>
                </a:p>
              </p:txBody>
            </p:sp>
            <p:sp>
              <p:nvSpPr>
                <p:cNvPr id="61" name="テキスト ボックス 60">
                  <a:extLst>
                    <a:ext uri="{FF2B5EF4-FFF2-40B4-BE49-F238E27FC236}">
                      <a16:creationId xmlns:a16="http://schemas.microsoft.com/office/drawing/2014/main" id="{71A3EEBB-9903-4E61-8ECE-DEEC354FF933}"/>
                    </a:ext>
                  </a:extLst>
                </p:cNvPr>
                <p:cNvSpPr txBox="1"/>
                <p:nvPr/>
              </p:nvSpPr>
              <p:spPr>
                <a:xfrm>
                  <a:off x="4364251" y="876644"/>
                  <a:ext cx="413536" cy="6200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kumimoji="1" lang="ja-JP" altLang="en-US" sz="1200" dirty="0"/>
                </a:p>
              </p:txBody>
            </p:sp>
          </p:grp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3FBF35C4-429B-4818-9194-D35D82F0D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992" y="5462998"/>
                <a:ext cx="0" cy="54739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円弧 52">
                <a:extLst>
                  <a:ext uri="{FF2B5EF4-FFF2-40B4-BE49-F238E27FC236}">
                    <a16:creationId xmlns:a16="http://schemas.microsoft.com/office/drawing/2014/main" id="{7A480F7C-8C25-4B86-936E-B8319EBC43D3}"/>
                  </a:ext>
                </a:extLst>
              </p:cNvPr>
              <p:cNvSpPr/>
              <p:nvPr/>
            </p:nvSpPr>
            <p:spPr>
              <a:xfrm rot="631174">
                <a:off x="1856945" y="3880787"/>
                <a:ext cx="1044397" cy="1103810"/>
              </a:xfrm>
              <a:prstGeom prst="arc">
                <a:avLst>
                  <a:gd name="adj1" fmla="val 17833367"/>
                  <a:gd name="adj2" fmla="val 19551959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AF917563-29CE-4501-9161-E94B11AB0346}"/>
                  </a:ext>
                </a:extLst>
              </p:cNvPr>
              <p:cNvCxnSpPr/>
              <p:nvPr/>
            </p:nvCxnSpPr>
            <p:spPr>
              <a:xfrm>
                <a:off x="806450" y="5070660"/>
                <a:ext cx="248180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126AD7B4-87E3-4469-9860-44F7AC03504B}"/>
                </a:ext>
              </a:extLst>
            </p:cNvPr>
            <p:cNvSpPr txBox="1"/>
            <p:nvPr/>
          </p:nvSpPr>
          <p:spPr>
            <a:xfrm>
              <a:off x="1488117" y="11285861"/>
              <a:ext cx="935611" cy="398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bottom</a:t>
              </a:r>
              <a:endParaRPr kumimoji="1" lang="ja-JP" altLang="en-US" sz="1200" dirty="0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A648DEF2-8A5A-47C0-926B-10C695EE05AF}"/>
                </a:ext>
              </a:extLst>
            </p:cNvPr>
            <p:cNvSpPr txBox="1"/>
            <p:nvPr/>
          </p:nvSpPr>
          <p:spPr>
            <a:xfrm>
              <a:off x="1799107" y="10293715"/>
              <a:ext cx="975901" cy="398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equator</a:t>
              </a:r>
              <a:endParaRPr kumimoji="1" lang="ja-JP" altLang="en-US" sz="1200" dirty="0"/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455B5F71-9219-4C9A-A94C-293C509EE027}"/>
                </a:ext>
              </a:extLst>
            </p:cNvPr>
            <p:cNvSpPr txBox="1"/>
            <p:nvPr/>
          </p:nvSpPr>
          <p:spPr>
            <a:xfrm>
              <a:off x="1233865" y="10565044"/>
              <a:ext cx="1538577" cy="398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equator (max)</a:t>
              </a:r>
              <a:endParaRPr kumimoji="1" lang="ja-JP" altLang="en-US" sz="1200" dirty="0"/>
            </a:p>
          </p:txBody>
        </p:sp>
      </p:grpSp>
      <p:pic>
        <p:nvPicPr>
          <p:cNvPr id="78" name="図 77">
            <a:extLst>
              <a:ext uri="{FF2B5EF4-FFF2-40B4-BE49-F238E27FC236}">
                <a16:creationId xmlns:a16="http://schemas.microsoft.com/office/drawing/2014/main" id="{D24E9760-415E-4042-ADAB-04BD310E6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82158"/>
            <a:ext cx="1072470" cy="80435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C7E5841-4EA6-47BF-BD44-CD8C2136689E}"/>
              </a:ext>
            </a:extLst>
          </p:cNvPr>
          <p:cNvSpPr txBox="1"/>
          <p:nvPr/>
        </p:nvSpPr>
        <p:spPr>
          <a:xfrm>
            <a:off x="4198620" y="6104602"/>
            <a:ext cx="5080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kumimoji="1" lang="en-US" altLang="ja-JP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Reasonable agreement between </a:t>
            </a:r>
            <a:br>
              <a:rPr kumimoji="1" lang="en-US" altLang="ja-JP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the measured  and simulated strains.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596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EF4553-5B87-4CA3-8822-8A1927B6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New 4 inch PMT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BA23B4-22CB-42B3-8822-320C4846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89A7-ED6B-419F-84C8-2A1EEF643DFD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pic>
        <p:nvPicPr>
          <p:cNvPr id="24" name="コンテンツ プレースホルダー 4">
            <a:extLst>
              <a:ext uri="{FF2B5EF4-FFF2-40B4-BE49-F238E27FC236}">
                <a16:creationId xmlns:a16="http://schemas.microsoft.com/office/drawing/2014/main" id="{59559B50-9540-428F-95C8-C6A68E832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765503"/>
            <a:ext cx="3060176" cy="23450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A4F6EB-4E04-4AC1-876A-537C7C166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70" y="3723074"/>
            <a:ext cx="3123460" cy="23875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122A0F1-300E-4C16-8738-5C0E2551A385}"/>
                  </a:ext>
                </a:extLst>
              </p:cNvPr>
              <p:cNvSpPr txBox="1"/>
              <p:nvPr/>
            </p:nvSpPr>
            <p:spPr>
              <a:xfrm>
                <a:off x="3887131" y="6287535"/>
                <a:ext cx="1597382" cy="3510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 ~ 1.5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ns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122A0F1-300E-4C16-8738-5C0E2551A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131" y="6287535"/>
                <a:ext cx="1597382" cy="351074"/>
              </a:xfrm>
              <a:prstGeom prst="rect">
                <a:avLst/>
              </a:prstGeom>
              <a:blipFill>
                <a:blip r:embed="rId4"/>
                <a:stretch>
                  <a:fillRect l="-4962" t="-25862" r="-382" b="-56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CE57A15-3BAE-4EFD-81DC-CA0CB7AB81AF}"/>
                  </a:ext>
                </a:extLst>
              </p:cNvPr>
              <p:cNvSpPr txBox="1"/>
              <p:nvPr/>
            </p:nvSpPr>
            <p:spPr>
              <a:xfrm>
                <a:off x="707524" y="6266842"/>
                <a:ext cx="1645127" cy="3924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𝑄𝐸</m:t>
                          </m:r>
                        </m:e>
                      </m:ba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∼25%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CE57A15-3BAE-4EFD-81DC-CA0CB7AB8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524" y="6266842"/>
                <a:ext cx="1645127" cy="3924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0735599D-3C81-4FAD-9FDC-631987EDEF55}"/>
                  </a:ext>
                </a:extLst>
              </p:cNvPr>
              <p:cNvSpPr/>
              <p:nvPr/>
            </p:nvSpPr>
            <p:spPr>
              <a:xfrm>
                <a:off x="3002430" y="1085847"/>
                <a:ext cx="6210529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kumimoji="1" lang="en-US" altLang="ja-JP" dirty="0"/>
                  <a:t>4 inch PMTs were not in the existing lineup of Hamamatsu</a:t>
                </a: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kumimoji="1" lang="en-US" altLang="ja-JP" b="1" dirty="0">
                    <a:solidFill>
                      <a:srgbClr val="FF0000"/>
                    </a:solidFill>
                  </a:rPr>
                  <a:t>Requirements for the new PMTs</a:t>
                </a:r>
              </a:p>
              <a:p>
                <a:pPr marL="742950" lvl="1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dirty="0"/>
                  <a:t>as high QE as possible (typically better than 25%)</a:t>
                </a:r>
              </a:p>
              <a:p>
                <a:pPr marL="742950" lvl="1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dirty="0"/>
                  <a:t>TTS </a:t>
                </a:r>
                <a14:m>
                  <m:oMath xmlns:m="http://schemas.openxmlformats.org/officeDocument/2006/math">
                    <m:r>
                      <a:rPr kumimoji="1" lang="en-US" altLang="ja-JP" i="1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kumimoji="1" lang="en-US" altLang="ja-JP" dirty="0"/>
                  <a:t> 6 ns</a:t>
                </a:r>
              </a:p>
              <a:p>
                <a:pPr marL="742950" lvl="1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dirty="0"/>
                  <a:t>height </a:t>
                </a:r>
                <a:r>
                  <a:rPr kumimoji="1" lang="en-US" altLang="ja-JP" dirty="0"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dirty="0"/>
                  <a:t>shorter than 106 mm</a:t>
                </a:r>
              </a:p>
              <a:p>
                <a:pPr marL="742950" lvl="1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dirty="0"/>
                  <a:t>diameter </a:t>
                </a:r>
                <a:r>
                  <a:rPr kumimoji="1" lang="en-US" altLang="ja-JP" dirty="0"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dirty="0"/>
                  <a:t>larger than 102 mm</a:t>
                </a: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kumimoji="1" lang="en-US" altLang="ja-JP" dirty="0"/>
                  <a:t>Start the development from autumn in 2020 </a:t>
                </a:r>
              </a:p>
              <a:p>
                <a:pPr marL="285750" indent="-285750">
                  <a:buFont typeface="Wingdings" panose="05000000000000000000" pitchFamily="2" charset="2"/>
                  <a:buChar char="u"/>
                </a:pPr>
                <a:r>
                  <a:rPr kumimoji="1" lang="en-US" altLang="ja-JP" dirty="0"/>
                  <a:t>1st version arrived at summer in 2021</a:t>
                </a:r>
              </a:p>
              <a:p>
                <a:endParaRPr kumimoji="1" lang="en-US" altLang="ja-JP" dirty="0"/>
              </a:p>
            </p:txBody>
          </p:sp>
        </mc:Choice>
        <mc:Fallback xmlns=""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0735599D-3C81-4FAD-9FDC-631987EDEF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430" y="1085847"/>
                <a:ext cx="6210529" cy="2585323"/>
              </a:xfrm>
              <a:prstGeom prst="rect">
                <a:avLst/>
              </a:prstGeom>
              <a:blipFill>
                <a:blip r:embed="rId6"/>
                <a:stretch>
                  <a:fillRect l="-688" t="-11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8505E0D-2AB1-431E-ACDF-0BE87E472A2C}"/>
              </a:ext>
            </a:extLst>
          </p:cNvPr>
          <p:cNvGrpSpPr/>
          <p:nvPr/>
        </p:nvGrpSpPr>
        <p:grpSpPr>
          <a:xfrm>
            <a:off x="212001" y="1204753"/>
            <a:ext cx="2494741" cy="2154047"/>
            <a:chOff x="288201" y="1007602"/>
            <a:chExt cx="2711669" cy="234135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2B4508E-9350-41AD-A673-68E98D8E3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201" y="1007602"/>
              <a:ext cx="2711669" cy="2033752"/>
            </a:xfrm>
            <a:prstGeom prst="rect">
              <a:avLst/>
            </a:prstGeom>
          </p:spPr>
        </p:pic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3D9BAC27-EA51-4903-86DB-830E9C7AA88F}"/>
                </a:ext>
              </a:extLst>
            </p:cNvPr>
            <p:cNvCxnSpPr/>
            <p:nvPr/>
          </p:nvCxnSpPr>
          <p:spPr>
            <a:xfrm>
              <a:off x="609600" y="2857028"/>
              <a:ext cx="1708150" cy="2794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34E94DA7-AD0C-4CBC-AE5A-C07C426E36FA}"/>
                </a:ext>
              </a:extLst>
            </p:cNvPr>
            <p:cNvSpPr/>
            <p:nvPr/>
          </p:nvSpPr>
          <p:spPr>
            <a:xfrm rot="581105">
              <a:off x="798055" y="2947506"/>
              <a:ext cx="1223507" cy="401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b="1" dirty="0"/>
                <a:t>&lt;</a:t>
              </a:r>
              <a:r>
                <a:rPr kumimoji="1" lang="en-US" altLang="ja-JP" dirty="0"/>
                <a:t> 106 mm</a:t>
              </a:r>
              <a:endParaRPr lang="ja-JP" altLang="en-US" dirty="0"/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67AAAD68-D032-4E02-B1F5-F0B9E439A5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7232" y="1246906"/>
              <a:ext cx="411164" cy="178255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354D10E-B820-44F7-93E3-9EA8A35C2FCE}"/>
              </a:ext>
            </a:extLst>
          </p:cNvPr>
          <p:cNvSpPr/>
          <p:nvPr/>
        </p:nvSpPr>
        <p:spPr>
          <a:xfrm rot="16952285">
            <a:off x="2078171" y="2145404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dirty="0"/>
              <a:t>&gt;</a:t>
            </a:r>
            <a:r>
              <a:rPr kumimoji="1" lang="en-US" altLang="ja-JP" dirty="0"/>
              <a:t> 102 mm</a:t>
            </a:r>
            <a:endParaRPr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1E6B73-17B5-4D5C-B447-CFA2A47B9049}"/>
              </a:ext>
            </a:extLst>
          </p:cNvPr>
          <p:cNvSpPr/>
          <p:nvPr/>
        </p:nvSpPr>
        <p:spPr>
          <a:xfrm>
            <a:off x="6385985" y="4577079"/>
            <a:ext cx="27029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new Hamamatsu PMT satisfied our basic requirements. 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555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5139</TotalTime>
  <Words>1038</Words>
  <Application>Microsoft Office PowerPoint</Application>
  <PresentationFormat>画面に合わせる (4:3)</PresentationFormat>
  <Paragraphs>225</Paragraphs>
  <Slides>20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8" baseType="lpstr">
      <vt:lpstr>游ゴシック</vt:lpstr>
      <vt:lpstr>游ゴシック Light</vt:lpstr>
      <vt:lpstr>Arial</vt:lpstr>
      <vt:lpstr>Calibri</vt:lpstr>
      <vt:lpstr>Calibri Light</vt:lpstr>
      <vt:lpstr>Cambria Math</vt:lpstr>
      <vt:lpstr>Wingdings</vt:lpstr>
      <vt:lpstr>Office テーマ</vt:lpstr>
      <vt:lpstr>Development  of the optical modules  for IceCube-Gen2  Nobuhiro Shimizu (Chiba University) Shingakujutsu workshop A03 2022 March 7th</vt:lpstr>
      <vt:lpstr>The IceCube and future upgrades </vt:lpstr>
      <vt:lpstr>New optical modules for Gen2</vt:lpstr>
      <vt:lpstr>Concept of the design of LOM  gel pad scheme</vt:lpstr>
      <vt:lpstr>Improvement of sensitivity</vt:lpstr>
      <vt:lpstr>Development of the components</vt:lpstr>
      <vt:lpstr>Pressure-resistant glass of LOM</vt:lpstr>
      <vt:lpstr>Pressure test </vt:lpstr>
      <vt:lpstr>New 4 inch PMT</vt:lpstr>
      <vt:lpstr>Readout of signals</vt:lpstr>
      <vt:lpstr>Internal design of LOM</vt:lpstr>
      <vt:lpstr>Casting of gel pads</vt:lpstr>
      <vt:lpstr>Installation procedure of the gel pads</vt:lpstr>
      <vt:lpstr> Summary</vt:lpstr>
      <vt:lpstr>Backup</vt:lpstr>
      <vt:lpstr>PowerPoint プレゼンテーション</vt:lpstr>
      <vt:lpstr>Realistic 3D model </vt:lpstr>
      <vt:lpstr>Installation procedure</vt:lpstr>
      <vt:lpstr>Installation 2</vt:lpstr>
      <vt:lpstr>Internal cut 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LOM-18 design update</dc:title>
  <dc:creator>清水信宏</dc:creator>
  <cp:lastModifiedBy>清水信宏</cp:lastModifiedBy>
  <cp:revision>94</cp:revision>
  <dcterms:created xsi:type="dcterms:W3CDTF">2022-01-28T02:38:37Z</dcterms:created>
  <dcterms:modified xsi:type="dcterms:W3CDTF">2022-03-07T07:04:18Z</dcterms:modified>
</cp:coreProperties>
</file>