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63" r:id="rId2"/>
    <p:sldId id="261" r:id="rId3"/>
    <p:sldId id="257" r:id="rId4"/>
    <p:sldId id="258" r:id="rId5"/>
    <p:sldId id="264" r:id="rId6"/>
    <p:sldId id="256" r:id="rId7"/>
    <p:sldId id="265" r:id="rId8"/>
    <p:sldId id="259" r:id="rId9"/>
    <p:sldId id="260" r:id="rId10"/>
    <p:sldId id="266" r:id="rId1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8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47"/>
    <p:restoredTop sz="96327"/>
  </p:normalViewPr>
  <p:slideViewPr>
    <p:cSldViewPr snapToGrid="0">
      <p:cViewPr varScale="1">
        <p:scale>
          <a:sx n="124" d="100"/>
          <a:sy n="124" d="100"/>
        </p:scale>
        <p:origin x="2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F183A0-6AE5-C746-BC56-3B6C6A1DE509}" type="datetimeFigureOut">
              <a:rPr kumimoji="1" lang="ja-JP" altLang="en-US" smtClean="0"/>
              <a:t>2022/9/20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9CF2BC-431B-754E-B6F0-AD6F29F62536}" type="slidenum">
              <a:rPr kumimoji="1" lang="ja-JP" altLang="en-US" smtClean="0"/>
              <a:t>‹#›</a:t>
            </a:fld>
            <a:endParaRPr kumimoji="1" lang="ja-JP" altLang="en-US"/>
          </a:p>
        </p:txBody>
      </p:sp>
    </p:spTree>
    <p:extLst>
      <p:ext uri="{BB962C8B-B14F-4D97-AF65-F5344CB8AC3E}">
        <p14:creationId xmlns:p14="http://schemas.microsoft.com/office/powerpoint/2010/main" val="71582793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147199C-7B11-46A2-AA8F-C0ECC076699B}" type="slidenum">
              <a:rPr kumimoji="1" lang="ja-JP" altLang="en-US" smtClean="0"/>
              <a:t>1</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D3A109-9870-7EE3-7DAB-A5E29A5D2B17}"/>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2C6C2C5-AE9B-E0A7-349A-3A408BDD08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092C13E-7577-BE5B-A874-F323E0430A6F}"/>
              </a:ext>
            </a:extLst>
          </p:cNvPr>
          <p:cNvSpPr>
            <a:spLocks noGrp="1"/>
          </p:cNvSpPr>
          <p:nvPr>
            <p:ph type="dt" sz="half" idx="10"/>
          </p:nvPr>
        </p:nvSpPr>
        <p:spPr/>
        <p:txBody>
          <a:bodyPr/>
          <a:lstStyle/>
          <a:p>
            <a:fld id="{A735E155-EF05-C946-B0C5-489F6733D636}" type="datetimeFigureOut">
              <a:rPr kumimoji="1" lang="ja-JP" altLang="en-US" smtClean="0"/>
              <a:t>2022/9/20</a:t>
            </a:fld>
            <a:endParaRPr kumimoji="1" lang="ja-JP" altLang="en-US"/>
          </a:p>
        </p:txBody>
      </p:sp>
      <p:sp>
        <p:nvSpPr>
          <p:cNvPr id="5" name="フッター プレースホルダー 4">
            <a:extLst>
              <a:ext uri="{FF2B5EF4-FFF2-40B4-BE49-F238E27FC236}">
                <a16:creationId xmlns:a16="http://schemas.microsoft.com/office/drawing/2014/main" id="{C810BF31-8FBB-2CA2-285E-AD6ED319DA3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53FEC6C-E094-7FDC-99F5-E2102D86728C}"/>
              </a:ext>
            </a:extLst>
          </p:cNvPr>
          <p:cNvSpPr>
            <a:spLocks noGrp="1"/>
          </p:cNvSpPr>
          <p:nvPr>
            <p:ph type="sldNum" sz="quarter" idx="12"/>
          </p:nvPr>
        </p:nvSpPr>
        <p:spPr/>
        <p:txBody>
          <a:bodyPr/>
          <a:lstStyle/>
          <a:p>
            <a:fld id="{3A0A20C2-4E6E-B648-B317-DB9C93A958BF}" type="slidenum">
              <a:rPr kumimoji="1" lang="ja-JP" altLang="en-US" smtClean="0"/>
              <a:t>‹#›</a:t>
            </a:fld>
            <a:endParaRPr kumimoji="1" lang="ja-JP" altLang="en-US"/>
          </a:p>
        </p:txBody>
      </p:sp>
    </p:spTree>
    <p:extLst>
      <p:ext uri="{BB962C8B-B14F-4D97-AF65-F5344CB8AC3E}">
        <p14:creationId xmlns:p14="http://schemas.microsoft.com/office/powerpoint/2010/main" val="972712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49D397-B83B-6A9C-D2BC-6944F530041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853845B-590E-343C-7499-4001A33AF25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EEADE17-B920-1636-8872-E7362C4A1990}"/>
              </a:ext>
            </a:extLst>
          </p:cNvPr>
          <p:cNvSpPr>
            <a:spLocks noGrp="1"/>
          </p:cNvSpPr>
          <p:nvPr>
            <p:ph type="dt" sz="half" idx="10"/>
          </p:nvPr>
        </p:nvSpPr>
        <p:spPr/>
        <p:txBody>
          <a:bodyPr/>
          <a:lstStyle/>
          <a:p>
            <a:fld id="{A735E155-EF05-C946-B0C5-489F6733D636}" type="datetimeFigureOut">
              <a:rPr kumimoji="1" lang="ja-JP" altLang="en-US" smtClean="0"/>
              <a:t>2022/9/20</a:t>
            </a:fld>
            <a:endParaRPr kumimoji="1" lang="ja-JP" altLang="en-US"/>
          </a:p>
        </p:txBody>
      </p:sp>
      <p:sp>
        <p:nvSpPr>
          <p:cNvPr id="5" name="フッター プレースホルダー 4">
            <a:extLst>
              <a:ext uri="{FF2B5EF4-FFF2-40B4-BE49-F238E27FC236}">
                <a16:creationId xmlns:a16="http://schemas.microsoft.com/office/drawing/2014/main" id="{A961804D-AC8F-A4D4-58ED-9C9D5ADF03D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C87D703-278D-A238-96FA-8F13310CD0BA}"/>
              </a:ext>
            </a:extLst>
          </p:cNvPr>
          <p:cNvSpPr>
            <a:spLocks noGrp="1"/>
          </p:cNvSpPr>
          <p:nvPr>
            <p:ph type="sldNum" sz="quarter" idx="12"/>
          </p:nvPr>
        </p:nvSpPr>
        <p:spPr/>
        <p:txBody>
          <a:bodyPr/>
          <a:lstStyle/>
          <a:p>
            <a:fld id="{3A0A20C2-4E6E-B648-B317-DB9C93A958BF}" type="slidenum">
              <a:rPr kumimoji="1" lang="ja-JP" altLang="en-US" smtClean="0"/>
              <a:t>‹#›</a:t>
            </a:fld>
            <a:endParaRPr kumimoji="1" lang="ja-JP" altLang="en-US"/>
          </a:p>
        </p:txBody>
      </p:sp>
    </p:spTree>
    <p:extLst>
      <p:ext uri="{BB962C8B-B14F-4D97-AF65-F5344CB8AC3E}">
        <p14:creationId xmlns:p14="http://schemas.microsoft.com/office/powerpoint/2010/main" val="569878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AED00B7-4673-6FB2-E6CD-8E9CF8DE3C7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DA42184-C5BD-5991-E31F-F49BB90A516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63D09D5-57DB-CFC1-1CF9-75D5BF011A24}"/>
              </a:ext>
            </a:extLst>
          </p:cNvPr>
          <p:cNvSpPr>
            <a:spLocks noGrp="1"/>
          </p:cNvSpPr>
          <p:nvPr>
            <p:ph type="dt" sz="half" idx="10"/>
          </p:nvPr>
        </p:nvSpPr>
        <p:spPr/>
        <p:txBody>
          <a:bodyPr/>
          <a:lstStyle/>
          <a:p>
            <a:fld id="{A735E155-EF05-C946-B0C5-489F6733D636}" type="datetimeFigureOut">
              <a:rPr kumimoji="1" lang="ja-JP" altLang="en-US" smtClean="0"/>
              <a:t>2022/9/20</a:t>
            </a:fld>
            <a:endParaRPr kumimoji="1" lang="ja-JP" altLang="en-US"/>
          </a:p>
        </p:txBody>
      </p:sp>
      <p:sp>
        <p:nvSpPr>
          <p:cNvPr id="5" name="フッター プレースホルダー 4">
            <a:extLst>
              <a:ext uri="{FF2B5EF4-FFF2-40B4-BE49-F238E27FC236}">
                <a16:creationId xmlns:a16="http://schemas.microsoft.com/office/drawing/2014/main" id="{2941D703-9E6C-9B3B-E2F9-3D56AA3A8D1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58CA8F2-B56F-ECD7-780D-7A767A9B3905}"/>
              </a:ext>
            </a:extLst>
          </p:cNvPr>
          <p:cNvSpPr>
            <a:spLocks noGrp="1"/>
          </p:cNvSpPr>
          <p:nvPr>
            <p:ph type="sldNum" sz="quarter" idx="12"/>
          </p:nvPr>
        </p:nvSpPr>
        <p:spPr/>
        <p:txBody>
          <a:bodyPr/>
          <a:lstStyle/>
          <a:p>
            <a:fld id="{3A0A20C2-4E6E-B648-B317-DB9C93A958BF}" type="slidenum">
              <a:rPr kumimoji="1" lang="ja-JP" altLang="en-US" smtClean="0"/>
              <a:t>‹#›</a:t>
            </a:fld>
            <a:endParaRPr kumimoji="1" lang="ja-JP" altLang="en-US"/>
          </a:p>
        </p:txBody>
      </p:sp>
    </p:spTree>
    <p:extLst>
      <p:ext uri="{BB962C8B-B14F-4D97-AF65-F5344CB8AC3E}">
        <p14:creationId xmlns:p14="http://schemas.microsoft.com/office/powerpoint/2010/main" val="1137237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9D1DC3-9120-4D27-CCC4-943A020333C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EFB6B92-0650-E7A0-98CC-2DF7C9CF8EC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1490ADF-ECBB-1505-26F5-AF1F7D3F1942}"/>
              </a:ext>
            </a:extLst>
          </p:cNvPr>
          <p:cNvSpPr>
            <a:spLocks noGrp="1"/>
          </p:cNvSpPr>
          <p:nvPr>
            <p:ph type="dt" sz="half" idx="10"/>
          </p:nvPr>
        </p:nvSpPr>
        <p:spPr/>
        <p:txBody>
          <a:bodyPr/>
          <a:lstStyle/>
          <a:p>
            <a:fld id="{A735E155-EF05-C946-B0C5-489F6733D636}" type="datetimeFigureOut">
              <a:rPr kumimoji="1" lang="ja-JP" altLang="en-US" smtClean="0"/>
              <a:t>2022/9/20</a:t>
            </a:fld>
            <a:endParaRPr kumimoji="1" lang="ja-JP" altLang="en-US"/>
          </a:p>
        </p:txBody>
      </p:sp>
      <p:sp>
        <p:nvSpPr>
          <p:cNvPr id="5" name="フッター プレースホルダー 4">
            <a:extLst>
              <a:ext uri="{FF2B5EF4-FFF2-40B4-BE49-F238E27FC236}">
                <a16:creationId xmlns:a16="http://schemas.microsoft.com/office/drawing/2014/main" id="{663C59C2-F459-2A30-6D73-81E810E7209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D1357AB-CCC7-BF3C-A267-13E03F36314A}"/>
              </a:ext>
            </a:extLst>
          </p:cNvPr>
          <p:cNvSpPr>
            <a:spLocks noGrp="1"/>
          </p:cNvSpPr>
          <p:nvPr>
            <p:ph type="sldNum" sz="quarter" idx="12"/>
          </p:nvPr>
        </p:nvSpPr>
        <p:spPr/>
        <p:txBody>
          <a:bodyPr/>
          <a:lstStyle/>
          <a:p>
            <a:fld id="{3A0A20C2-4E6E-B648-B317-DB9C93A958BF}" type="slidenum">
              <a:rPr kumimoji="1" lang="ja-JP" altLang="en-US" smtClean="0"/>
              <a:t>‹#›</a:t>
            </a:fld>
            <a:endParaRPr kumimoji="1" lang="ja-JP" altLang="en-US"/>
          </a:p>
        </p:txBody>
      </p:sp>
    </p:spTree>
    <p:extLst>
      <p:ext uri="{BB962C8B-B14F-4D97-AF65-F5344CB8AC3E}">
        <p14:creationId xmlns:p14="http://schemas.microsoft.com/office/powerpoint/2010/main" val="1247805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28B4FB-E59C-2AA8-D781-9B9E260E0AE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0057A35-4FB6-7D56-ACBF-D20509A901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8322E85-BCAD-9636-1EFC-78784EDD0D33}"/>
              </a:ext>
            </a:extLst>
          </p:cNvPr>
          <p:cNvSpPr>
            <a:spLocks noGrp="1"/>
          </p:cNvSpPr>
          <p:nvPr>
            <p:ph type="dt" sz="half" idx="10"/>
          </p:nvPr>
        </p:nvSpPr>
        <p:spPr/>
        <p:txBody>
          <a:bodyPr/>
          <a:lstStyle/>
          <a:p>
            <a:fld id="{A735E155-EF05-C946-B0C5-489F6733D636}" type="datetimeFigureOut">
              <a:rPr kumimoji="1" lang="ja-JP" altLang="en-US" smtClean="0"/>
              <a:t>2022/9/20</a:t>
            </a:fld>
            <a:endParaRPr kumimoji="1" lang="ja-JP" altLang="en-US"/>
          </a:p>
        </p:txBody>
      </p:sp>
      <p:sp>
        <p:nvSpPr>
          <p:cNvPr id="5" name="フッター プレースホルダー 4">
            <a:extLst>
              <a:ext uri="{FF2B5EF4-FFF2-40B4-BE49-F238E27FC236}">
                <a16:creationId xmlns:a16="http://schemas.microsoft.com/office/drawing/2014/main" id="{C6CCB281-2DA0-678D-D83A-E32A2C4957E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0E19F9F-0C69-7C3B-2EC9-D7F413FCBBB2}"/>
              </a:ext>
            </a:extLst>
          </p:cNvPr>
          <p:cNvSpPr>
            <a:spLocks noGrp="1"/>
          </p:cNvSpPr>
          <p:nvPr>
            <p:ph type="sldNum" sz="quarter" idx="12"/>
          </p:nvPr>
        </p:nvSpPr>
        <p:spPr/>
        <p:txBody>
          <a:bodyPr/>
          <a:lstStyle/>
          <a:p>
            <a:fld id="{3A0A20C2-4E6E-B648-B317-DB9C93A958BF}" type="slidenum">
              <a:rPr kumimoji="1" lang="ja-JP" altLang="en-US" smtClean="0"/>
              <a:t>‹#›</a:t>
            </a:fld>
            <a:endParaRPr kumimoji="1" lang="ja-JP" altLang="en-US"/>
          </a:p>
        </p:txBody>
      </p:sp>
    </p:spTree>
    <p:extLst>
      <p:ext uri="{BB962C8B-B14F-4D97-AF65-F5344CB8AC3E}">
        <p14:creationId xmlns:p14="http://schemas.microsoft.com/office/powerpoint/2010/main" val="2268598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1D05A9-290A-BA91-32C2-42C9263A97A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40A86AA-F22E-9899-AE5F-FA856ECA24B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7CFB260-F173-D366-6305-E27EEB43919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5F91F73-6D0C-7172-D847-635463182D0D}"/>
              </a:ext>
            </a:extLst>
          </p:cNvPr>
          <p:cNvSpPr>
            <a:spLocks noGrp="1"/>
          </p:cNvSpPr>
          <p:nvPr>
            <p:ph type="dt" sz="half" idx="10"/>
          </p:nvPr>
        </p:nvSpPr>
        <p:spPr/>
        <p:txBody>
          <a:bodyPr/>
          <a:lstStyle/>
          <a:p>
            <a:fld id="{A735E155-EF05-C946-B0C5-489F6733D636}" type="datetimeFigureOut">
              <a:rPr kumimoji="1" lang="ja-JP" altLang="en-US" smtClean="0"/>
              <a:t>2022/9/20</a:t>
            </a:fld>
            <a:endParaRPr kumimoji="1" lang="ja-JP" altLang="en-US"/>
          </a:p>
        </p:txBody>
      </p:sp>
      <p:sp>
        <p:nvSpPr>
          <p:cNvPr id="6" name="フッター プレースホルダー 5">
            <a:extLst>
              <a:ext uri="{FF2B5EF4-FFF2-40B4-BE49-F238E27FC236}">
                <a16:creationId xmlns:a16="http://schemas.microsoft.com/office/drawing/2014/main" id="{EADE905E-CDB9-2066-616F-D6A2A0CAC51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BF0F92F-9AC5-C147-8F68-8B98ACDECC43}"/>
              </a:ext>
            </a:extLst>
          </p:cNvPr>
          <p:cNvSpPr>
            <a:spLocks noGrp="1"/>
          </p:cNvSpPr>
          <p:nvPr>
            <p:ph type="sldNum" sz="quarter" idx="12"/>
          </p:nvPr>
        </p:nvSpPr>
        <p:spPr/>
        <p:txBody>
          <a:bodyPr/>
          <a:lstStyle/>
          <a:p>
            <a:fld id="{3A0A20C2-4E6E-B648-B317-DB9C93A958BF}" type="slidenum">
              <a:rPr kumimoji="1" lang="ja-JP" altLang="en-US" smtClean="0"/>
              <a:t>‹#›</a:t>
            </a:fld>
            <a:endParaRPr kumimoji="1" lang="ja-JP" altLang="en-US"/>
          </a:p>
        </p:txBody>
      </p:sp>
    </p:spTree>
    <p:extLst>
      <p:ext uri="{BB962C8B-B14F-4D97-AF65-F5344CB8AC3E}">
        <p14:creationId xmlns:p14="http://schemas.microsoft.com/office/powerpoint/2010/main" val="1180111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2AEF4F-3DD4-BF7B-134C-651332C16B0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9E065B5-153C-EF44-5276-7EFE3DD697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41D0EC0-E24A-DE9E-7AF1-253320C7194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DC70BD4-7B0F-EAFF-51EE-564417CEBF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32FBA42-1ED5-3723-FAEF-A1300EB0BE83}"/>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410C2B9-49BC-CE89-7ED8-2ECB1EFF2244}"/>
              </a:ext>
            </a:extLst>
          </p:cNvPr>
          <p:cNvSpPr>
            <a:spLocks noGrp="1"/>
          </p:cNvSpPr>
          <p:nvPr>
            <p:ph type="dt" sz="half" idx="10"/>
          </p:nvPr>
        </p:nvSpPr>
        <p:spPr/>
        <p:txBody>
          <a:bodyPr/>
          <a:lstStyle/>
          <a:p>
            <a:fld id="{A735E155-EF05-C946-B0C5-489F6733D636}" type="datetimeFigureOut">
              <a:rPr kumimoji="1" lang="ja-JP" altLang="en-US" smtClean="0"/>
              <a:t>2022/9/20</a:t>
            </a:fld>
            <a:endParaRPr kumimoji="1" lang="ja-JP" altLang="en-US"/>
          </a:p>
        </p:txBody>
      </p:sp>
      <p:sp>
        <p:nvSpPr>
          <p:cNvPr id="8" name="フッター プレースホルダー 7">
            <a:extLst>
              <a:ext uri="{FF2B5EF4-FFF2-40B4-BE49-F238E27FC236}">
                <a16:creationId xmlns:a16="http://schemas.microsoft.com/office/drawing/2014/main" id="{3A7A2502-BD02-A839-FDD2-5F1C45A3E33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51689E4-4A9C-42C9-CE34-DF1445F45EA2}"/>
              </a:ext>
            </a:extLst>
          </p:cNvPr>
          <p:cNvSpPr>
            <a:spLocks noGrp="1"/>
          </p:cNvSpPr>
          <p:nvPr>
            <p:ph type="sldNum" sz="quarter" idx="12"/>
          </p:nvPr>
        </p:nvSpPr>
        <p:spPr/>
        <p:txBody>
          <a:bodyPr/>
          <a:lstStyle/>
          <a:p>
            <a:fld id="{3A0A20C2-4E6E-B648-B317-DB9C93A958BF}" type="slidenum">
              <a:rPr kumimoji="1" lang="ja-JP" altLang="en-US" smtClean="0"/>
              <a:t>‹#›</a:t>
            </a:fld>
            <a:endParaRPr kumimoji="1" lang="ja-JP" altLang="en-US"/>
          </a:p>
        </p:txBody>
      </p:sp>
    </p:spTree>
    <p:extLst>
      <p:ext uri="{BB962C8B-B14F-4D97-AF65-F5344CB8AC3E}">
        <p14:creationId xmlns:p14="http://schemas.microsoft.com/office/powerpoint/2010/main" val="1342463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A20694-C0A7-CF89-9EBA-D6AC996487D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071DC92-87BD-A08B-7F30-37B4536D8D42}"/>
              </a:ext>
            </a:extLst>
          </p:cNvPr>
          <p:cNvSpPr>
            <a:spLocks noGrp="1"/>
          </p:cNvSpPr>
          <p:nvPr>
            <p:ph type="dt" sz="half" idx="10"/>
          </p:nvPr>
        </p:nvSpPr>
        <p:spPr/>
        <p:txBody>
          <a:bodyPr/>
          <a:lstStyle/>
          <a:p>
            <a:fld id="{A735E155-EF05-C946-B0C5-489F6733D636}" type="datetimeFigureOut">
              <a:rPr kumimoji="1" lang="ja-JP" altLang="en-US" smtClean="0"/>
              <a:t>2022/9/20</a:t>
            </a:fld>
            <a:endParaRPr kumimoji="1" lang="ja-JP" altLang="en-US"/>
          </a:p>
        </p:txBody>
      </p:sp>
      <p:sp>
        <p:nvSpPr>
          <p:cNvPr id="4" name="フッター プレースホルダー 3">
            <a:extLst>
              <a:ext uri="{FF2B5EF4-FFF2-40B4-BE49-F238E27FC236}">
                <a16:creationId xmlns:a16="http://schemas.microsoft.com/office/drawing/2014/main" id="{2AB65AB3-81EE-4909-B688-93399C7F995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210344E-F876-C4EB-6694-0EDE5F3C24C9}"/>
              </a:ext>
            </a:extLst>
          </p:cNvPr>
          <p:cNvSpPr>
            <a:spLocks noGrp="1"/>
          </p:cNvSpPr>
          <p:nvPr>
            <p:ph type="sldNum" sz="quarter" idx="12"/>
          </p:nvPr>
        </p:nvSpPr>
        <p:spPr/>
        <p:txBody>
          <a:bodyPr/>
          <a:lstStyle/>
          <a:p>
            <a:fld id="{3A0A20C2-4E6E-B648-B317-DB9C93A958BF}" type="slidenum">
              <a:rPr kumimoji="1" lang="ja-JP" altLang="en-US" smtClean="0"/>
              <a:t>‹#›</a:t>
            </a:fld>
            <a:endParaRPr kumimoji="1" lang="ja-JP" altLang="en-US"/>
          </a:p>
        </p:txBody>
      </p:sp>
    </p:spTree>
    <p:extLst>
      <p:ext uri="{BB962C8B-B14F-4D97-AF65-F5344CB8AC3E}">
        <p14:creationId xmlns:p14="http://schemas.microsoft.com/office/powerpoint/2010/main" val="1103946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0B279E6-4CDD-2CD1-ECB4-A0C35FF1BD45}"/>
              </a:ext>
            </a:extLst>
          </p:cNvPr>
          <p:cNvSpPr>
            <a:spLocks noGrp="1"/>
          </p:cNvSpPr>
          <p:nvPr>
            <p:ph type="dt" sz="half" idx="10"/>
          </p:nvPr>
        </p:nvSpPr>
        <p:spPr/>
        <p:txBody>
          <a:bodyPr/>
          <a:lstStyle/>
          <a:p>
            <a:fld id="{A735E155-EF05-C946-B0C5-489F6733D636}" type="datetimeFigureOut">
              <a:rPr kumimoji="1" lang="ja-JP" altLang="en-US" smtClean="0"/>
              <a:t>2022/9/20</a:t>
            </a:fld>
            <a:endParaRPr kumimoji="1" lang="ja-JP" altLang="en-US"/>
          </a:p>
        </p:txBody>
      </p:sp>
      <p:sp>
        <p:nvSpPr>
          <p:cNvPr id="3" name="フッター プレースホルダー 2">
            <a:extLst>
              <a:ext uri="{FF2B5EF4-FFF2-40B4-BE49-F238E27FC236}">
                <a16:creationId xmlns:a16="http://schemas.microsoft.com/office/drawing/2014/main" id="{A203EE1A-2183-9042-37F1-D2465A4FD5B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E20A3AD-2792-B3AB-D1A6-3C56C10328EE}"/>
              </a:ext>
            </a:extLst>
          </p:cNvPr>
          <p:cNvSpPr>
            <a:spLocks noGrp="1"/>
          </p:cNvSpPr>
          <p:nvPr>
            <p:ph type="sldNum" sz="quarter" idx="12"/>
          </p:nvPr>
        </p:nvSpPr>
        <p:spPr/>
        <p:txBody>
          <a:bodyPr/>
          <a:lstStyle/>
          <a:p>
            <a:fld id="{3A0A20C2-4E6E-B648-B317-DB9C93A958BF}" type="slidenum">
              <a:rPr kumimoji="1" lang="ja-JP" altLang="en-US" smtClean="0"/>
              <a:t>‹#›</a:t>
            </a:fld>
            <a:endParaRPr kumimoji="1" lang="ja-JP" altLang="en-US"/>
          </a:p>
        </p:txBody>
      </p:sp>
    </p:spTree>
    <p:extLst>
      <p:ext uri="{BB962C8B-B14F-4D97-AF65-F5344CB8AC3E}">
        <p14:creationId xmlns:p14="http://schemas.microsoft.com/office/powerpoint/2010/main" val="2415522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8202A4-F7F0-B363-E28E-AAEA03B9A30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11D8BD9-3A74-5193-8592-F4753D9CD7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946C0C5-E4FB-4A4A-39C9-06AB303165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80407C4-37B8-6B98-B4A0-B76CDF6BDFFD}"/>
              </a:ext>
            </a:extLst>
          </p:cNvPr>
          <p:cNvSpPr>
            <a:spLocks noGrp="1"/>
          </p:cNvSpPr>
          <p:nvPr>
            <p:ph type="dt" sz="half" idx="10"/>
          </p:nvPr>
        </p:nvSpPr>
        <p:spPr/>
        <p:txBody>
          <a:bodyPr/>
          <a:lstStyle/>
          <a:p>
            <a:fld id="{A735E155-EF05-C946-B0C5-489F6733D636}" type="datetimeFigureOut">
              <a:rPr kumimoji="1" lang="ja-JP" altLang="en-US" smtClean="0"/>
              <a:t>2022/9/20</a:t>
            </a:fld>
            <a:endParaRPr kumimoji="1" lang="ja-JP" altLang="en-US"/>
          </a:p>
        </p:txBody>
      </p:sp>
      <p:sp>
        <p:nvSpPr>
          <p:cNvPr id="6" name="フッター プレースホルダー 5">
            <a:extLst>
              <a:ext uri="{FF2B5EF4-FFF2-40B4-BE49-F238E27FC236}">
                <a16:creationId xmlns:a16="http://schemas.microsoft.com/office/drawing/2014/main" id="{13B0CF0A-25BE-8DC0-0225-9CF747DF4F6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0CF2042-1BEA-E2FE-98EA-1EE4B11F2BB9}"/>
              </a:ext>
            </a:extLst>
          </p:cNvPr>
          <p:cNvSpPr>
            <a:spLocks noGrp="1"/>
          </p:cNvSpPr>
          <p:nvPr>
            <p:ph type="sldNum" sz="quarter" idx="12"/>
          </p:nvPr>
        </p:nvSpPr>
        <p:spPr/>
        <p:txBody>
          <a:bodyPr/>
          <a:lstStyle/>
          <a:p>
            <a:fld id="{3A0A20C2-4E6E-B648-B317-DB9C93A958BF}" type="slidenum">
              <a:rPr kumimoji="1" lang="ja-JP" altLang="en-US" smtClean="0"/>
              <a:t>‹#›</a:t>
            </a:fld>
            <a:endParaRPr kumimoji="1" lang="ja-JP" altLang="en-US"/>
          </a:p>
        </p:txBody>
      </p:sp>
    </p:spTree>
    <p:extLst>
      <p:ext uri="{BB962C8B-B14F-4D97-AF65-F5344CB8AC3E}">
        <p14:creationId xmlns:p14="http://schemas.microsoft.com/office/powerpoint/2010/main" val="2888107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433462-A22A-9906-7381-817BA486FF9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6707F61-44A3-555E-F721-1D92D3FE92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5744756B-3A12-FCBC-43AD-E55B9CB512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5627065-0F1D-E0B0-1E6A-1690439D1060}"/>
              </a:ext>
            </a:extLst>
          </p:cNvPr>
          <p:cNvSpPr>
            <a:spLocks noGrp="1"/>
          </p:cNvSpPr>
          <p:nvPr>
            <p:ph type="dt" sz="half" idx="10"/>
          </p:nvPr>
        </p:nvSpPr>
        <p:spPr/>
        <p:txBody>
          <a:bodyPr/>
          <a:lstStyle/>
          <a:p>
            <a:fld id="{A735E155-EF05-C946-B0C5-489F6733D636}" type="datetimeFigureOut">
              <a:rPr kumimoji="1" lang="ja-JP" altLang="en-US" smtClean="0"/>
              <a:t>2022/9/20</a:t>
            </a:fld>
            <a:endParaRPr kumimoji="1" lang="ja-JP" altLang="en-US"/>
          </a:p>
        </p:txBody>
      </p:sp>
      <p:sp>
        <p:nvSpPr>
          <p:cNvPr id="6" name="フッター プレースホルダー 5">
            <a:extLst>
              <a:ext uri="{FF2B5EF4-FFF2-40B4-BE49-F238E27FC236}">
                <a16:creationId xmlns:a16="http://schemas.microsoft.com/office/drawing/2014/main" id="{E2235F55-A974-7B12-CE94-7DF97B0731F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1FA2E20-E3CF-6CED-D8E4-536F7F8EE603}"/>
              </a:ext>
            </a:extLst>
          </p:cNvPr>
          <p:cNvSpPr>
            <a:spLocks noGrp="1"/>
          </p:cNvSpPr>
          <p:nvPr>
            <p:ph type="sldNum" sz="quarter" idx="12"/>
          </p:nvPr>
        </p:nvSpPr>
        <p:spPr/>
        <p:txBody>
          <a:bodyPr/>
          <a:lstStyle/>
          <a:p>
            <a:fld id="{3A0A20C2-4E6E-B648-B317-DB9C93A958BF}" type="slidenum">
              <a:rPr kumimoji="1" lang="ja-JP" altLang="en-US" smtClean="0"/>
              <a:t>‹#›</a:t>
            </a:fld>
            <a:endParaRPr kumimoji="1" lang="ja-JP" altLang="en-US"/>
          </a:p>
        </p:txBody>
      </p:sp>
    </p:spTree>
    <p:extLst>
      <p:ext uri="{BB962C8B-B14F-4D97-AF65-F5344CB8AC3E}">
        <p14:creationId xmlns:p14="http://schemas.microsoft.com/office/powerpoint/2010/main" val="2865678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F5996FE-62E9-3963-2D03-2FFAFAB8AC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6075F7E-AF48-178C-580E-AF1E9F507D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536042B-106C-12FD-96F9-EAAE63C8D5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35E155-EF05-C946-B0C5-489F6733D636}" type="datetimeFigureOut">
              <a:rPr kumimoji="1" lang="ja-JP" altLang="en-US" smtClean="0"/>
              <a:t>2022/9/20</a:t>
            </a:fld>
            <a:endParaRPr kumimoji="1" lang="ja-JP" altLang="en-US"/>
          </a:p>
        </p:txBody>
      </p:sp>
      <p:sp>
        <p:nvSpPr>
          <p:cNvPr id="5" name="フッター プレースホルダー 4">
            <a:extLst>
              <a:ext uri="{FF2B5EF4-FFF2-40B4-BE49-F238E27FC236}">
                <a16:creationId xmlns:a16="http://schemas.microsoft.com/office/drawing/2014/main" id="{A303E395-4FA2-1E7F-84E7-232168BF28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F9602EB-A25C-4A80-B5C0-A6AF157AD7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0A20C2-4E6E-B648-B317-DB9C93A958BF}" type="slidenum">
              <a:rPr kumimoji="1" lang="ja-JP" altLang="en-US" smtClean="0"/>
              <a:t>‹#›</a:t>
            </a:fld>
            <a:endParaRPr kumimoji="1" lang="ja-JP" altLang="en-US"/>
          </a:p>
        </p:txBody>
      </p:sp>
    </p:spTree>
    <p:extLst>
      <p:ext uri="{BB962C8B-B14F-4D97-AF65-F5344CB8AC3E}">
        <p14:creationId xmlns:p14="http://schemas.microsoft.com/office/powerpoint/2010/main" val="1946910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山形 24">
            <a:extLst>
              <a:ext uri="{FF2B5EF4-FFF2-40B4-BE49-F238E27FC236}">
                <a16:creationId xmlns:a16="http://schemas.microsoft.com/office/drawing/2014/main" id="{630BB6A3-91E9-60A3-1003-100419C44DFA}"/>
              </a:ext>
            </a:extLst>
          </p:cNvPr>
          <p:cNvSpPr/>
          <p:nvPr/>
        </p:nvSpPr>
        <p:spPr>
          <a:xfrm>
            <a:off x="2630302" y="20483"/>
            <a:ext cx="2128328" cy="341450"/>
          </a:xfrm>
          <a:prstGeom prst="chevron">
            <a:avLst/>
          </a:prstGeom>
          <a:solidFill>
            <a:srgbClr val="EAFA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131">
              <a:solidFill>
                <a:schemeClr val="tx1"/>
              </a:solidFill>
            </a:endParaRPr>
          </a:p>
        </p:txBody>
      </p:sp>
      <p:sp>
        <p:nvSpPr>
          <p:cNvPr id="190" name="ホームベース 189"/>
          <p:cNvSpPr/>
          <p:nvPr/>
        </p:nvSpPr>
        <p:spPr>
          <a:xfrm>
            <a:off x="11013038" y="3649941"/>
            <a:ext cx="159995" cy="556016"/>
          </a:xfrm>
          <a:prstGeom prst="homePlate">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131"/>
          </a:p>
        </p:txBody>
      </p:sp>
      <p:sp>
        <p:nvSpPr>
          <p:cNvPr id="129" name="右矢印 1"/>
          <p:cNvSpPr/>
          <p:nvPr/>
        </p:nvSpPr>
        <p:spPr>
          <a:xfrm>
            <a:off x="2616084" y="270931"/>
            <a:ext cx="7201806" cy="2353535"/>
          </a:xfrm>
          <a:custGeom>
            <a:avLst/>
            <a:gdLst>
              <a:gd name="connsiteX0" fmla="*/ 0 w 6854667"/>
              <a:gd name="connsiteY0" fmla="*/ 579165 h 2316659"/>
              <a:gd name="connsiteX1" fmla="*/ 5710214 w 6854667"/>
              <a:gd name="connsiteY1" fmla="*/ 579165 h 2316659"/>
              <a:gd name="connsiteX2" fmla="*/ 5710214 w 6854667"/>
              <a:gd name="connsiteY2" fmla="*/ 0 h 2316659"/>
              <a:gd name="connsiteX3" fmla="*/ 6854667 w 6854667"/>
              <a:gd name="connsiteY3" fmla="*/ 1158330 h 2316659"/>
              <a:gd name="connsiteX4" fmla="*/ 5710214 w 6854667"/>
              <a:gd name="connsiteY4" fmla="*/ 2316659 h 2316659"/>
              <a:gd name="connsiteX5" fmla="*/ 5710214 w 6854667"/>
              <a:gd name="connsiteY5" fmla="*/ 1737494 h 2316659"/>
              <a:gd name="connsiteX6" fmla="*/ 0 w 6854667"/>
              <a:gd name="connsiteY6" fmla="*/ 1737494 h 2316659"/>
              <a:gd name="connsiteX7" fmla="*/ 0 w 6854667"/>
              <a:gd name="connsiteY7" fmla="*/ 579165 h 2316659"/>
              <a:gd name="connsiteX0" fmla="*/ 0 w 6854667"/>
              <a:gd name="connsiteY0" fmla="*/ 401365 h 2138859"/>
              <a:gd name="connsiteX1" fmla="*/ 5710214 w 6854667"/>
              <a:gd name="connsiteY1" fmla="*/ 401365 h 2138859"/>
              <a:gd name="connsiteX2" fmla="*/ 5710214 w 6854667"/>
              <a:gd name="connsiteY2" fmla="*/ 0 h 2138859"/>
              <a:gd name="connsiteX3" fmla="*/ 6854667 w 6854667"/>
              <a:gd name="connsiteY3" fmla="*/ 980530 h 2138859"/>
              <a:gd name="connsiteX4" fmla="*/ 5710214 w 6854667"/>
              <a:gd name="connsiteY4" fmla="*/ 2138859 h 2138859"/>
              <a:gd name="connsiteX5" fmla="*/ 5710214 w 6854667"/>
              <a:gd name="connsiteY5" fmla="*/ 1559694 h 2138859"/>
              <a:gd name="connsiteX6" fmla="*/ 0 w 6854667"/>
              <a:gd name="connsiteY6" fmla="*/ 1559694 h 2138859"/>
              <a:gd name="connsiteX7" fmla="*/ 0 w 6854667"/>
              <a:gd name="connsiteY7" fmla="*/ 401365 h 2138859"/>
              <a:gd name="connsiteX0" fmla="*/ 0 w 6854667"/>
              <a:gd name="connsiteY0" fmla="*/ 401365 h 1872159"/>
              <a:gd name="connsiteX1" fmla="*/ 5710214 w 6854667"/>
              <a:gd name="connsiteY1" fmla="*/ 401365 h 1872159"/>
              <a:gd name="connsiteX2" fmla="*/ 5710214 w 6854667"/>
              <a:gd name="connsiteY2" fmla="*/ 0 h 1872159"/>
              <a:gd name="connsiteX3" fmla="*/ 6854667 w 6854667"/>
              <a:gd name="connsiteY3" fmla="*/ 980530 h 1872159"/>
              <a:gd name="connsiteX4" fmla="*/ 5710214 w 6854667"/>
              <a:gd name="connsiteY4" fmla="*/ 1872159 h 1872159"/>
              <a:gd name="connsiteX5" fmla="*/ 5710214 w 6854667"/>
              <a:gd name="connsiteY5" fmla="*/ 1559694 h 1872159"/>
              <a:gd name="connsiteX6" fmla="*/ 0 w 6854667"/>
              <a:gd name="connsiteY6" fmla="*/ 1559694 h 1872159"/>
              <a:gd name="connsiteX7" fmla="*/ 0 w 6854667"/>
              <a:gd name="connsiteY7" fmla="*/ 401365 h 1872159"/>
              <a:gd name="connsiteX0" fmla="*/ 0 w 6854667"/>
              <a:gd name="connsiteY0" fmla="*/ 337865 h 1808659"/>
              <a:gd name="connsiteX1" fmla="*/ 5710214 w 6854667"/>
              <a:gd name="connsiteY1" fmla="*/ 337865 h 1808659"/>
              <a:gd name="connsiteX2" fmla="*/ 5710214 w 6854667"/>
              <a:gd name="connsiteY2" fmla="*/ 0 h 1808659"/>
              <a:gd name="connsiteX3" fmla="*/ 6854667 w 6854667"/>
              <a:gd name="connsiteY3" fmla="*/ 917030 h 1808659"/>
              <a:gd name="connsiteX4" fmla="*/ 5710214 w 6854667"/>
              <a:gd name="connsiteY4" fmla="*/ 1808659 h 1808659"/>
              <a:gd name="connsiteX5" fmla="*/ 5710214 w 6854667"/>
              <a:gd name="connsiteY5" fmla="*/ 1496194 h 1808659"/>
              <a:gd name="connsiteX6" fmla="*/ 0 w 6854667"/>
              <a:gd name="connsiteY6" fmla="*/ 1496194 h 1808659"/>
              <a:gd name="connsiteX7" fmla="*/ 0 w 6854667"/>
              <a:gd name="connsiteY7" fmla="*/ 337865 h 1808659"/>
              <a:gd name="connsiteX0" fmla="*/ 0 w 6206967"/>
              <a:gd name="connsiteY0" fmla="*/ 337865 h 1808659"/>
              <a:gd name="connsiteX1" fmla="*/ 5710214 w 6206967"/>
              <a:gd name="connsiteY1" fmla="*/ 337865 h 1808659"/>
              <a:gd name="connsiteX2" fmla="*/ 5710214 w 6206967"/>
              <a:gd name="connsiteY2" fmla="*/ 0 h 1808659"/>
              <a:gd name="connsiteX3" fmla="*/ 6206967 w 6206967"/>
              <a:gd name="connsiteY3" fmla="*/ 955130 h 1808659"/>
              <a:gd name="connsiteX4" fmla="*/ 5710214 w 6206967"/>
              <a:gd name="connsiteY4" fmla="*/ 1808659 h 1808659"/>
              <a:gd name="connsiteX5" fmla="*/ 5710214 w 6206967"/>
              <a:gd name="connsiteY5" fmla="*/ 1496194 h 1808659"/>
              <a:gd name="connsiteX6" fmla="*/ 0 w 6206967"/>
              <a:gd name="connsiteY6" fmla="*/ 1496194 h 1808659"/>
              <a:gd name="connsiteX7" fmla="*/ 0 w 6206967"/>
              <a:gd name="connsiteY7" fmla="*/ 337865 h 1808659"/>
              <a:gd name="connsiteX0" fmla="*/ 0 w 6206967"/>
              <a:gd name="connsiteY0" fmla="*/ 123148 h 1593942"/>
              <a:gd name="connsiteX1" fmla="*/ 5710214 w 6206967"/>
              <a:gd name="connsiteY1" fmla="*/ 123148 h 1593942"/>
              <a:gd name="connsiteX2" fmla="*/ 5717613 w 6206967"/>
              <a:gd name="connsiteY2" fmla="*/ 0 h 1593942"/>
              <a:gd name="connsiteX3" fmla="*/ 6206967 w 6206967"/>
              <a:gd name="connsiteY3" fmla="*/ 740413 h 1593942"/>
              <a:gd name="connsiteX4" fmla="*/ 5710214 w 6206967"/>
              <a:gd name="connsiteY4" fmla="*/ 1593942 h 1593942"/>
              <a:gd name="connsiteX5" fmla="*/ 5710214 w 6206967"/>
              <a:gd name="connsiteY5" fmla="*/ 1281477 h 1593942"/>
              <a:gd name="connsiteX6" fmla="*/ 0 w 6206967"/>
              <a:gd name="connsiteY6" fmla="*/ 1281477 h 1593942"/>
              <a:gd name="connsiteX7" fmla="*/ 0 w 6206967"/>
              <a:gd name="connsiteY7" fmla="*/ 123148 h 1593942"/>
              <a:gd name="connsiteX0" fmla="*/ 0 w 6206967"/>
              <a:gd name="connsiteY0" fmla="*/ 123148 h 1366212"/>
              <a:gd name="connsiteX1" fmla="*/ 5710214 w 6206967"/>
              <a:gd name="connsiteY1" fmla="*/ 123148 h 1366212"/>
              <a:gd name="connsiteX2" fmla="*/ 5717613 w 6206967"/>
              <a:gd name="connsiteY2" fmla="*/ 0 h 1366212"/>
              <a:gd name="connsiteX3" fmla="*/ 6206967 w 6206967"/>
              <a:gd name="connsiteY3" fmla="*/ 740413 h 1366212"/>
              <a:gd name="connsiteX4" fmla="*/ 5702815 w 6206967"/>
              <a:gd name="connsiteY4" fmla="*/ 1366212 h 1366212"/>
              <a:gd name="connsiteX5" fmla="*/ 5710214 w 6206967"/>
              <a:gd name="connsiteY5" fmla="*/ 1281477 h 1366212"/>
              <a:gd name="connsiteX6" fmla="*/ 0 w 6206967"/>
              <a:gd name="connsiteY6" fmla="*/ 1281477 h 1366212"/>
              <a:gd name="connsiteX7" fmla="*/ 0 w 6206967"/>
              <a:gd name="connsiteY7" fmla="*/ 123148 h 1366212"/>
              <a:gd name="connsiteX0" fmla="*/ 0 w 6206967"/>
              <a:gd name="connsiteY0" fmla="*/ 123148 h 1385732"/>
              <a:gd name="connsiteX1" fmla="*/ 5710214 w 6206967"/>
              <a:gd name="connsiteY1" fmla="*/ 123148 h 1385732"/>
              <a:gd name="connsiteX2" fmla="*/ 5717613 w 6206967"/>
              <a:gd name="connsiteY2" fmla="*/ 0 h 1385732"/>
              <a:gd name="connsiteX3" fmla="*/ 6206967 w 6206967"/>
              <a:gd name="connsiteY3" fmla="*/ 740413 h 1385732"/>
              <a:gd name="connsiteX4" fmla="*/ 5702815 w 6206967"/>
              <a:gd name="connsiteY4" fmla="*/ 1385732 h 1385732"/>
              <a:gd name="connsiteX5" fmla="*/ 5710214 w 6206967"/>
              <a:gd name="connsiteY5" fmla="*/ 1281477 h 1385732"/>
              <a:gd name="connsiteX6" fmla="*/ 0 w 6206967"/>
              <a:gd name="connsiteY6" fmla="*/ 1281477 h 1385732"/>
              <a:gd name="connsiteX7" fmla="*/ 0 w 6206967"/>
              <a:gd name="connsiteY7" fmla="*/ 123148 h 138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967" h="1385732">
                <a:moveTo>
                  <a:pt x="0" y="123148"/>
                </a:moveTo>
                <a:lnTo>
                  <a:pt x="5710214" y="123148"/>
                </a:lnTo>
                <a:lnTo>
                  <a:pt x="5717613" y="0"/>
                </a:lnTo>
                <a:lnTo>
                  <a:pt x="6206967" y="740413"/>
                </a:lnTo>
                <a:lnTo>
                  <a:pt x="5702815" y="1385732"/>
                </a:lnTo>
                <a:lnTo>
                  <a:pt x="5710214" y="1281477"/>
                </a:lnTo>
                <a:lnTo>
                  <a:pt x="0" y="1281477"/>
                </a:lnTo>
                <a:lnTo>
                  <a:pt x="0" y="123148"/>
                </a:lnTo>
                <a:close/>
              </a:path>
            </a:pathLst>
          </a:custGeom>
          <a:solidFill>
            <a:srgbClr val="71FF6F">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131" dirty="0"/>
          </a:p>
        </p:txBody>
      </p:sp>
      <p:sp>
        <p:nvSpPr>
          <p:cNvPr id="127" name="右矢印 1"/>
          <p:cNvSpPr/>
          <p:nvPr/>
        </p:nvSpPr>
        <p:spPr>
          <a:xfrm>
            <a:off x="2606274" y="3585022"/>
            <a:ext cx="7173516" cy="2803943"/>
          </a:xfrm>
          <a:custGeom>
            <a:avLst/>
            <a:gdLst>
              <a:gd name="connsiteX0" fmla="*/ 0 w 6854667"/>
              <a:gd name="connsiteY0" fmla="*/ 579165 h 2316659"/>
              <a:gd name="connsiteX1" fmla="*/ 5710214 w 6854667"/>
              <a:gd name="connsiteY1" fmla="*/ 579165 h 2316659"/>
              <a:gd name="connsiteX2" fmla="*/ 5710214 w 6854667"/>
              <a:gd name="connsiteY2" fmla="*/ 0 h 2316659"/>
              <a:gd name="connsiteX3" fmla="*/ 6854667 w 6854667"/>
              <a:gd name="connsiteY3" fmla="*/ 1158330 h 2316659"/>
              <a:gd name="connsiteX4" fmla="*/ 5710214 w 6854667"/>
              <a:gd name="connsiteY4" fmla="*/ 2316659 h 2316659"/>
              <a:gd name="connsiteX5" fmla="*/ 5710214 w 6854667"/>
              <a:gd name="connsiteY5" fmla="*/ 1737494 h 2316659"/>
              <a:gd name="connsiteX6" fmla="*/ 0 w 6854667"/>
              <a:gd name="connsiteY6" fmla="*/ 1737494 h 2316659"/>
              <a:gd name="connsiteX7" fmla="*/ 0 w 6854667"/>
              <a:gd name="connsiteY7" fmla="*/ 579165 h 2316659"/>
              <a:gd name="connsiteX0" fmla="*/ 0 w 6854667"/>
              <a:gd name="connsiteY0" fmla="*/ 401365 h 2138859"/>
              <a:gd name="connsiteX1" fmla="*/ 5710214 w 6854667"/>
              <a:gd name="connsiteY1" fmla="*/ 401365 h 2138859"/>
              <a:gd name="connsiteX2" fmla="*/ 5710214 w 6854667"/>
              <a:gd name="connsiteY2" fmla="*/ 0 h 2138859"/>
              <a:gd name="connsiteX3" fmla="*/ 6854667 w 6854667"/>
              <a:gd name="connsiteY3" fmla="*/ 980530 h 2138859"/>
              <a:gd name="connsiteX4" fmla="*/ 5710214 w 6854667"/>
              <a:gd name="connsiteY4" fmla="*/ 2138859 h 2138859"/>
              <a:gd name="connsiteX5" fmla="*/ 5710214 w 6854667"/>
              <a:gd name="connsiteY5" fmla="*/ 1559694 h 2138859"/>
              <a:gd name="connsiteX6" fmla="*/ 0 w 6854667"/>
              <a:gd name="connsiteY6" fmla="*/ 1559694 h 2138859"/>
              <a:gd name="connsiteX7" fmla="*/ 0 w 6854667"/>
              <a:gd name="connsiteY7" fmla="*/ 401365 h 2138859"/>
              <a:gd name="connsiteX0" fmla="*/ 0 w 6854667"/>
              <a:gd name="connsiteY0" fmla="*/ 401365 h 1872159"/>
              <a:gd name="connsiteX1" fmla="*/ 5710214 w 6854667"/>
              <a:gd name="connsiteY1" fmla="*/ 401365 h 1872159"/>
              <a:gd name="connsiteX2" fmla="*/ 5710214 w 6854667"/>
              <a:gd name="connsiteY2" fmla="*/ 0 h 1872159"/>
              <a:gd name="connsiteX3" fmla="*/ 6854667 w 6854667"/>
              <a:gd name="connsiteY3" fmla="*/ 980530 h 1872159"/>
              <a:gd name="connsiteX4" fmla="*/ 5710214 w 6854667"/>
              <a:gd name="connsiteY4" fmla="*/ 1872159 h 1872159"/>
              <a:gd name="connsiteX5" fmla="*/ 5710214 w 6854667"/>
              <a:gd name="connsiteY5" fmla="*/ 1559694 h 1872159"/>
              <a:gd name="connsiteX6" fmla="*/ 0 w 6854667"/>
              <a:gd name="connsiteY6" fmla="*/ 1559694 h 1872159"/>
              <a:gd name="connsiteX7" fmla="*/ 0 w 6854667"/>
              <a:gd name="connsiteY7" fmla="*/ 401365 h 1872159"/>
              <a:gd name="connsiteX0" fmla="*/ 0 w 6854667"/>
              <a:gd name="connsiteY0" fmla="*/ 337865 h 1808659"/>
              <a:gd name="connsiteX1" fmla="*/ 5710214 w 6854667"/>
              <a:gd name="connsiteY1" fmla="*/ 337865 h 1808659"/>
              <a:gd name="connsiteX2" fmla="*/ 5710214 w 6854667"/>
              <a:gd name="connsiteY2" fmla="*/ 0 h 1808659"/>
              <a:gd name="connsiteX3" fmla="*/ 6854667 w 6854667"/>
              <a:gd name="connsiteY3" fmla="*/ 917030 h 1808659"/>
              <a:gd name="connsiteX4" fmla="*/ 5710214 w 6854667"/>
              <a:gd name="connsiteY4" fmla="*/ 1808659 h 1808659"/>
              <a:gd name="connsiteX5" fmla="*/ 5710214 w 6854667"/>
              <a:gd name="connsiteY5" fmla="*/ 1496194 h 1808659"/>
              <a:gd name="connsiteX6" fmla="*/ 0 w 6854667"/>
              <a:gd name="connsiteY6" fmla="*/ 1496194 h 1808659"/>
              <a:gd name="connsiteX7" fmla="*/ 0 w 6854667"/>
              <a:gd name="connsiteY7" fmla="*/ 337865 h 1808659"/>
              <a:gd name="connsiteX0" fmla="*/ 0 w 6206967"/>
              <a:gd name="connsiteY0" fmla="*/ 337865 h 1808659"/>
              <a:gd name="connsiteX1" fmla="*/ 5710214 w 6206967"/>
              <a:gd name="connsiteY1" fmla="*/ 337865 h 1808659"/>
              <a:gd name="connsiteX2" fmla="*/ 5710214 w 6206967"/>
              <a:gd name="connsiteY2" fmla="*/ 0 h 1808659"/>
              <a:gd name="connsiteX3" fmla="*/ 6206967 w 6206967"/>
              <a:gd name="connsiteY3" fmla="*/ 955130 h 1808659"/>
              <a:gd name="connsiteX4" fmla="*/ 5710214 w 6206967"/>
              <a:gd name="connsiteY4" fmla="*/ 1808659 h 1808659"/>
              <a:gd name="connsiteX5" fmla="*/ 5710214 w 6206967"/>
              <a:gd name="connsiteY5" fmla="*/ 1496194 h 1808659"/>
              <a:gd name="connsiteX6" fmla="*/ 0 w 6206967"/>
              <a:gd name="connsiteY6" fmla="*/ 1496194 h 1808659"/>
              <a:gd name="connsiteX7" fmla="*/ 0 w 6206967"/>
              <a:gd name="connsiteY7" fmla="*/ 337865 h 1808659"/>
              <a:gd name="connsiteX0" fmla="*/ 0 w 6206967"/>
              <a:gd name="connsiteY0" fmla="*/ 197833 h 1668627"/>
              <a:gd name="connsiteX1" fmla="*/ 5710214 w 6206967"/>
              <a:gd name="connsiteY1" fmla="*/ 197833 h 1668627"/>
              <a:gd name="connsiteX2" fmla="*/ 5717587 w 6206967"/>
              <a:gd name="connsiteY2" fmla="*/ 0 h 1668627"/>
              <a:gd name="connsiteX3" fmla="*/ 6206967 w 6206967"/>
              <a:gd name="connsiteY3" fmla="*/ 815098 h 1668627"/>
              <a:gd name="connsiteX4" fmla="*/ 5710214 w 6206967"/>
              <a:gd name="connsiteY4" fmla="*/ 1668627 h 1668627"/>
              <a:gd name="connsiteX5" fmla="*/ 5710214 w 6206967"/>
              <a:gd name="connsiteY5" fmla="*/ 1356162 h 1668627"/>
              <a:gd name="connsiteX6" fmla="*/ 0 w 6206967"/>
              <a:gd name="connsiteY6" fmla="*/ 1356162 h 1668627"/>
              <a:gd name="connsiteX7" fmla="*/ 0 w 6206967"/>
              <a:gd name="connsiteY7" fmla="*/ 197833 h 1668627"/>
              <a:gd name="connsiteX0" fmla="*/ 0 w 6206967"/>
              <a:gd name="connsiteY0" fmla="*/ 197833 h 1513035"/>
              <a:gd name="connsiteX1" fmla="*/ 5710214 w 6206967"/>
              <a:gd name="connsiteY1" fmla="*/ 197833 h 1513035"/>
              <a:gd name="connsiteX2" fmla="*/ 5717587 w 6206967"/>
              <a:gd name="connsiteY2" fmla="*/ 0 h 1513035"/>
              <a:gd name="connsiteX3" fmla="*/ 6206967 w 6206967"/>
              <a:gd name="connsiteY3" fmla="*/ 815098 h 1513035"/>
              <a:gd name="connsiteX4" fmla="*/ 5695469 w 6206967"/>
              <a:gd name="connsiteY4" fmla="*/ 1513035 h 1513035"/>
              <a:gd name="connsiteX5" fmla="*/ 5710214 w 6206967"/>
              <a:gd name="connsiteY5" fmla="*/ 1356162 h 1513035"/>
              <a:gd name="connsiteX6" fmla="*/ 0 w 6206967"/>
              <a:gd name="connsiteY6" fmla="*/ 1356162 h 1513035"/>
              <a:gd name="connsiteX7" fmla="*/ 0 w 6206967"/>
              <a:gd name="connsiteY7" fmla="*/ 197833 h 1513035"/>
              <a:gd name="connsiteX0" fmla="*/ 0 w 6206967"/>
              <a:gd name="connsiteY0" fmla="*/ 77828 h 1393030"/>
              <a:gd name="connsiteX1" fmla="*/ 5710214 w 6206967"/>
              <a:gd name="connsiteY1" fmla="*/ 77828 h 1393030"/>
              <a:gd name="connsiteX2" fmla="*/ 5710214 w 6206967"/>
              <a:gd name="connsiteY2" fmla="*/ 0 h 1393030"/>
              <a:gd name="connsiteX3" fmla="*/ 6206967 w 6206967"/>
              <a:gd name="connsiteY3" fmla="*/ 695093 h 1393030"/>
              <a:gd name="connsiteX4" fmla="*/ 5695469 w 6206967"/>
              <a:gd name="connsiteY4" fmla="*/ 1393030 h 1393030"/>
              <a:gd name="connsiteX5" fmla="*/ 5710214 w 6206967"/>
              <a:gd name="connsiteY5" fmla="*/ 1236157 h 1393030"/>
              <a:gd name="connsiteX6" fmla="*/ 0 w 6206967"/>
              <a:gd name="connsiteY6" fmla="*/ 1236157 h 1393030"/>
              <a:gd name="connsiteX7" fmla="*/ 0 w 6206967"/>
              <a:gd name="connsiteY7" fmla="*/ 77828 h 1393030"/>
              <a:gd name="connsiteX0" fmla="*/ 0 w 6206967"/>
              <a:gd name="connsiteY0" fmla="*/ 77828 h 1301826"/>
              <a:gd name="connsiteX1" fmla="*/ 5710214 w 6206967"/>
              <a:gd name="connsiteY1" fmla="*/ 77828 h 1301826"/>
              <a:gd name="connsiteX2" fmla="*/ 5710214 w 6206967"/>
              <a:gd name="connsiteY2" fmla="*/ 0 h 1301826"/>
              <a:gd name="connsiteX3" fmla="*/ 6206967 w 6206967"/>
              <a:gd name="connsiteY3" fmla="*/ 695093 h 1301826"/>
              <a:gd name="connsiteX4" fmla="*/ 5710216 w 6206967"/>
              <a:gd name="connsiteY4" fmla="*/ 1301826 h 1301826"/>
              <a:gd name="connsiteX5" fmla="*/ 5710214 w 6206967"/>
              <a:gd name="connsiteY5" fmla="*/ 1236157 h 1301826"/>
              <a:gd name="connsiteX6" fmla="*/ 0 w 6206967"/>
              <a:gd name="connsiteY6" fmla="*/ 1236157 h 1301826"/>
              <a:gd name="connsiteX7" fmla="*/ 0 w 6206967"/>
              <a:gd name="connsiteY7" fmla="*/ 77828 h 1301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967" h="1301826">
                <a:moveTo>
                  <a:pt x="0" y="77828"/>
                </a:moveTo>
                <a:lnTo>
                  <a:pt x="5710214" y="77828"/>
                </a:lnTo>
                <a:lnTo>
                  <a:pt x="5710214" y="0"/>
                </a:lnTo>
                <a:lnTo>
                  <a:pt x="6206967" y="695093"/>
                </a:lnTo>
                <a:lnTo>
                  <a:pt x="5710216" y="1301826"/>
                </a:lnTo>
                <a:cubicBezTo>
                  <a:pt x="5710215" y="1279936"/>
                  <a:pt x="5710215" y="1258047"/>
                  <a:pt x="5710214" y="1236157"/>
                </a:cubicBezTo>
                <a:lnTo>
                  <a:pt x="0" y="1236157"/>
                </a:lnTo>
                <a:lnTo>
                  <a:pt x="0" y="77828"/>
                </a:lnTo>
                <a:close/>
              </a:path>
            </a:pathLst>
          </a:custGeom>
          <a:solidFill>
            <a:srgbClr val="22FFFF">
              <a:alpha val="19608"/>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131" dirty="0">
              <a:latin typeface="HG丸ｺﾞｼｯｸM-PRO"/>
              <a:ea typeface="HG丸ｺﾞｼｯｸM-PRO"/>
              <a:cs typeface="HG丸ｺﾞｼｯｸM-PRO"/>
            </a:endParaRPr>
          </a:p>
        </p:txBody>
      </p:sp>
      <p:sp>
        <p:nvSpPr>
          <p:cNvPr id="128" name="右矢印 1"/>
          <p:cNvSpPr/>
          <p:nvPr/>
        </p:nvSpPr>
        <p:spPr>
          <a:xfrm>
            <a:off x="2602480" y="5735913"/>
            <a:ext cx="7208005" cy="1190269"/>
          </a:xfrm>
          <a:custGeom>
            <a:avLst/>
            <a:gdLst>
              <a:gd name="connsiteX0" fmla="*/ 0 w 6854667"/>
              <a:gd name="connsiteY0" fmla="*/ 579165 h 2316659"/>
              <a:gd name="connsiteX1" fmla="*/ 5710214 w 6854667"/>
              <a:gd name="connsiteY1" fmla="*/ 579165 h 2316659"/>
              <a:gd name="connsiteX2" fmla="*/ 5710214 w 6854667"/>
              <a:gd name="connsiteY2" fmla="*/ 0 h 2316659"/>
              <a:gd name="connsiteX3" fmla="*/ 6854667 w 6854667"/>
              <a:gd name="connsiteY3" fmla="*/ 1158330 h 2316659"/>
              <a:gd name="connsiteX4" fmla="*/ 5710214 w 6854667"/>
              <a:gd name="connsiteY4" fmla="*/ 2316659 h 2316659"/>
              <a:gd name="connsiteX5" fmla="*/ 5710214 w 6854667"/>
              <a:gd name="connsiteY5" fmla="*/ 1737494 h 2316659"/>
              <a:gd name="connsiteX6" fmla="*/ 0 w 6854667"/>
              <a:gd name="connsiteY6" fmla="*/ 1737494 h 2316659"/>
              <a:gd name="connsiteX7" fmla="*/ 0 w 6854667"/>
              <a:gd name="connsiteY7" fmla="*/ 579165 h 2316659"/>
              <a:gd name="connsiteX0" fmla="*/ 0 w 6854667"/>
              <a:gd name="connsiteY0" fmla="*/ 401365 h 2138859"/>
              <a:gd name="connsiteX1" fmla="*/ 5710214 w 6854667"/>
              <a:gd name="connsiteY1" fmla="*/ 401365 h 2138859"/>
              <a:gd name="connsiteX2" fmla="*/ 5710214 w 6854667"/>
              <a:gd name="connsiteY2" fmla="*/ 0 h 2138859"/>
              <a:gd name="connsiteX3" fmla="*/ 6854667 w 6854667"/>
              <a:gd name="connsiteY3" fmla="*/ 980530 h 2138859"/>
              <a:gd name="connsiteX4" fmla="*/ 5710214 w 6854667"/>
              <a:gd name="connsiteY4" fmla="*/ 2138859 h 2138859"/>
              <a:gd name="connsiteX5" fmla="*/ 5710214 w 6854667"/>
              <a:gd name="connsiteY5" fmla="*/ 1559694 h 2138859"/>
              <a:gd name="connsiteX6" fmla="*/ 0 w 6854667"/>
              <a:gd name="connsiteY6" fmla="*/ 1559694 h 2138859"/>
              <a:gd name="connsiteX7" fmla="*/ 0 w 6854667"/>
              <a:gd name="connsiteY7" fmla="*/ 401365 h 2138859"/>
              <a:gd name="connsiteX0" fmla="*/ 0 w 6854667"/>
              <a:gd name="connsiteY0" fmla="*/ 401365 h 1872159"/>
              <a:gd name="connsiteX1" fmla="*/ 5710214 w 6854667"/>
              <a:gd name="connsiteY1" fmla="*/ 401365 h 1872159"/>
              <a:gd name="connsiteX2" fmla="*/ 5710214 w 6854667"/>
              <a:gd name="connsiteY2" fmla="*/ 0 h 1872159"/>
              <a:gd name="connsiteX3" fmla="*/ 6854667 w 6854667"/>
              <a:gd name="connsiteY3" fmla="*/ 980530 h 1872159"/>
              <a:gd name="connsiteX4" fmla="*/ 5710214 w 6854667"/>
              <a:gd name="connsiteY4" fmla="*/ 1872159 h 1872159"/>
              <a:gd name="connsiteX5" fmla="*/ 5710214 w 6854667"/>
              <a:gd name="connsiteY5" fmla="*/ 1559694 h 1872159"/>
              <a:gd name="connsiteX6" fmla="*/ 0 w 6854667"/>
              <a:gd name="connsiteY6" fmla="*/ 1559694 h 1872159"/>
              <a:gd name="connsiteX7" fmla="*/ 0 w 6854667"/>
              <a:gd name="connsiteY7" fmla="*/ 401365 h 1872159"/>
              <a:gd name="connsiteX0" fmla="*/ 0 w 6854667"/>
              <a:gd name="connsiteY0" fmla="*/ 337865 h 1808659"/>
              <a:gd name="connsiteX1" fmla="*/ 5710214 w 6854667"/>
              <a:gd name="connsiteY1" fmla="*/ 337865 h 1808659"/>
              <a:gd name="connsiteX2" fmla="*/ 5710214 w 6854667"/>
              <a:gd name="connsiteY2" fmla="*/ 0 h 1808659"/>
              <a:gd name="connsiteX3" fmla="*/ 6854667 w 6854667"/>
              <a:gd name="connsiteY3" fmla="*/ 917030 h 1808659"/>
              <a:gd name="connsiteX4" fmla="*/ 5710214 w 6854667"/>
              <a:gd name="connsiteY4" fmla="*/ 1808659 h 1808659"/>
              <a:gd name="connsiteX5" fmla="*/ 5710214 w 6854667"/>
              <a:gd name="connsiteY5" fmla="*/ 1496194 h 1808659"/>
              <a:gd name="connsiteX6" fmla="*/ 0 w 6854667"/>
              <a:gd name="connsiteY6" fmla="*/ 1496194 h 1808659"/>
              <a:gd name="connsiteX7" fmla="*/ 0 w 6854667"/>
              <a:gd name="connsiteY7" fmla="*/ 337865 h 1808659"/>
              <a:gd name="connsiteX0" fmla="*/ 0 w 6206967"/>
              <a:gd name="connsiteY0" fmla="*/ 337865 h 1808659"/>
              <a:gd name="connsiteX1" fmla="*/ 5710214 w 6206967"/>
              <a:gd name="connsiteY1" fmla="*/ 337865 h 1808659"/>
              <a:gd name="connsiteX2" fmla="*/ 5710214 w 6206967"/>
              <a:gd name="connsiteY2" fmla="*/ 0 h 1808659"/>
              <a:gd name="connsiteX3" fmla="*/ 6206967 w 6206967"/>
              <a:gd name="connsiteY3" fmla="*/ 955130 h 1808659"/>
              <a:gd name="connsiteX4" fmla="*/ 5710214 w 6206967"/>
              <a:gd name="connsiteY4" fmla="*/ 1808659 h 1808659"/>
              <a:gd name="connsiteX5" fmla="*/ 5710214 w 6206967"/>
              <a:gd name="connsiteY5" fmla="*/ 1496194 h 1808659"/>
              <a:gd name="connsiteX6" fmla="*/ 0 w 6206967"/>
              <a:gd name="connsiteY6" fmla="*/ 1496194 h 1808659"/>
              <a:gd name="connsiteX7" fmla="*/ 0 w 6206967"/>
              <a:gd name="connsiteY7" fmla="*/ 337865 h 1808659"/>
              <a:gd name="connsiteX0" fmla="*/ 0 w 6206967"/>
              <a:gd name="connsiteY0" fmla="*/ 182129 h 1652923"/>
              <a:gd name="connsiteX1" fmla="*/ 5710214 w 6206967"/>
              <a:gd name="connsiteY1" fmla="*/ 182129 h 1652923"/>
              <a:gd name="connsiteX2" fmla="*/ 5717588 w 6206967"/>
              <a:gd name="connsiteY2" fmla="*/ 0 h 1652923"/>
              <a:gd name="connsiteX3" fmla="*/ 6206967 w 6206967"/>
              <a:gd name="connsiteY3" fmla="*/ 799394 h 1652923"/>
              <a:gd name="connsiteX4" fmla="*/ 5710214 w 6206967"/>
              <a:gd name="connsiteY4" fmla="*/ 1652923 h 1652923"/>
              <a:gd name="connsiteX5" fmla="*/ 5710214 w 6206967"/>
              <a:gd name="connsiteY5" fmla="*/ 1340458 h 1652923"/>
              <a:gd name="connsiteX6" fmla="*/ 0 w 6206967"/>
              <a:gd name="connsiteY6" fmla="*/ 1340458 h 1652923"/>
              <a:gd name="connsiteX7" fmla="*/ 0 w 6206967"/>
              <a:gd name="connsiteY7" fmla="*/ 182129 h 1652923"/>
              <a:gd name="connsiteX0" fmla="*/ 0 w 6206967"/>
              <a:gd name="connsiteY0" fmla="*/ 182129 h 1514491"/>
              <a:gd name="connsiteX1" fmla="*/ 5710214 w 6206967"/>
              <a:gd name="connsiteY1" fmla="*/ 182129 h 1514491"/>
              <a:gd name="connsiteX2" fmla="*/ 5717588 w 6206967"/>
              <a:gd name="connsiteY2" fmla="*/ 0 h 1514491"/>
              <a:gd name="connsiteX3" fmla="*/ 6206967 w 6206967"/>
              <a:gd name="connsiteY3" fmla="*/ 799394 h 1514491"/>
              <a:gd name="connsiteX4" fmla="*/ 5710215 w 6206967"/>
              <a:gd name="connsiteY4" fmla="*/ 1514491 h 1514491"/>
              <a:gd name="connsiteX5" fmla="*/ 5710214 w 6206967"/>
              <a:gd name="connsiteY5" fmla="*/ 1340458 h 1514491"/>
              <a:gd name="connsiteX6" fmla="*/ 0 w 6206967"/>
              <a:gd name="connsiteY6" fmla="*/ 1340458 h 1514491"/>
              <a:gd name="connsiteX7" fmla="*/ 0 w 6206967"/>
              <a:gd name="connsiteY7" fmla="*/ 182129 h 1514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967" h="1514491">
                <a:moveTo>
                  <a:pt x="0" y="182129"/>
                </a:moveTo>
                <a:lnTo>
                  <a:pt x="5710214" y="182129"/>
                </a:lnTo>
                <a:lnTo>
                  <a:pt x="5717588" y="0"/>
                </a:lnTo>
                <a:lnTo>
                  <a:pt x="6206967" y="799394"/>
                </a:lnTo>
                <a:lnTo>
                  <a:pt x="5710215" y="1514491"/>
                </a:lnTo>
                <a:cubicBezTo>
                  <a:pt x="5710215" y="1456480"/>
                  <a:pt x="5710214" y="1398469"/>
                  <a:pt x="5710214" y="1340458"/>
                </a:cubicBezTo>
                <a:lnTo>
                  <a:pt x="0" y="1340458"/>
                </a:lnTo>
                <a:lnTo>
                  <a:pt x="0" y="182129"/>
                </a:lnTo>
                <a:close/>
              </a:path>
            </a:pathLst>
          </a:custGeom>
          <a:solidFill>
            <a:schemeClr val="accent4">
              <a:lumMod val="60000"/>
              <a:lumOff val="40000"/>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131" dirty="0"/>
          </a:p>
        </p:txBody>
      </p:sp>
      <p:sp>
        <p:nvSpPr>
          <p:cNvPr id="126" name="右矢印 1"/>
          <p:cNvSpPr/>
          <p:nvPr/>
        </p:nvSpPr>
        <p:spPr>
          <a:xfrm>
            <a:off x="2616084" y="3130058"/>
            <a:ext cx="7201807" cy="1748533"/>
          </a:xfrm>
          <a:custGeom>
            <a:avLst/>
            <a:gdLst>
              <a:gd name="connsiteX0" fmla="*/ 0 w 6854667"/>
              <a:gd name="connsiteY0" fmla="*/ 579165 h 2316659"/>
              <a:gd name="connsiteX1" fmla="*/ 5710214 w 6854667"/>
              <a:gd name="connsiteY1" fmla="*/ 579165 h 2316659"/>
              <a:gd name="connsiteX2" fmla="*/ 5710214 w 6854667"/>
              <a:gd name="connsiteY2" fmla="*/ 0 h 2316659"/>
              <a:gd name="connsiteX3" fmla="*/ 6854667 w 6854667"/>
              <a:gd name="connsiteY3" fmla="*/ 1158330 h 2316659"/>
              <a:gd name="connsiteX4" fmla="*/ 5710214 w 6854667"/>
              <a:gd name="connsiteY4" fmla="*/ 2316659 h 2316659"/>
              <a:gd name="connsiteX5" fmla="*/ 5710214 w 6854667"/>
              <a:gd name="connsiteY5" fmla="*/ 1737494 h 2316659"/>
              <a:gd name="connsiteX6" fmla="*/ 0 w 6854667"/>
              <a:gd name="connsiteY6" fmla="*/ 1737494 h 2316659"/>
              <a:gd name="connsiteX7" fmla="*/ 0 w 6854667"/>
              <a:gd name="connsiteY7" fmla="*/ 579165 h 2316659"/>
              <a:gd name="connsiteX0" fmla="*/ 0 w 6854667"/>
              <a:gd name="connsiteY0" fmla="*/ 401365 h 2138859"/>
              <a:gd name="connsiteX1" fmla="*/ 5710214 w 6854667"/>
              <a:gd name="connsiteY1" fmla="*/ 401365 h 2138859"/>
              <a:gd name="connsiteX2" fmla="*/ 5710214 w 6854667"/>
              <a:gd name="connsiteY2" fmla="*/ 0 h 2138859"/>
              <a:gd name="connsiteX3" fmla="*/ 6854667 w 6854667"/>
              <a:gd name="connsiteY3" fmla="*/ 980530 h 2138859"/>
              <a:gd name="connsiteX4" fmla="*/ 5710214 w 6854667"/>
              <a:gd name="connsiteY4" fmla="*/ 2138859 h 2138859"/>
              <a:gd name="connsiteX5" fmla="*/ 5710214 w 6854667"/>
              <a:gd name="connsiteY5" fmla="*/ 1559694 h 2138859"/>
              <a:gd name="connsiteX6" fmla="*/ 0 w 6854667"/>
              <a:gd name="connsiteY6" fmla="*/ 1559694 h 2138859"/>
              <a:gd name="connsiteX7" fmla="*/ 0 w 6854667"/>
              <a:gd name="connsiteY7" fmla="*/ 401365 h 2138859"/>
              <a:gd name="connsiteX0" fmla="*/ 0 w 6854667"/>
              <a:gd name="connsiteY0" fmla="*/ 401365 h 1872159"/>
              <a:gd name="connsiteX1" fmla="*/ 5710214 w 6854667"/>
              <a:gd name="connsiteY1" fmla="*/ 401365 h 1872159"/>
              <a:gd name="connsiteX2" fmla="*/ 5710214 w 6854667"/>
              <a:gd name="connsiteY2" fmla="*/ 0 h 1872159"/>
              <a:gd name="connsiteX3" fmla="*/ 6854667 w 6854667"/>
              <a:gd name="connsiteY3" fmla="*/ 980530 h 1872159"/>
              <a:gd name="connsiteX4" fmla="*/ 5710214 w 6854667"/>
              <a:gd name="connsiteY4" fmla="*/ 1872159 h 1872159"/>
              <a:gd name="connsiteX5" fmla="*/ 5710214 w 6854667"/>
              <a:gd name="connsiteY5" fmla="*/ 1559694 h 1872159"/>
              <a:gd name="connsiteX6" fmla="*/ 0 w 6854667"/>
              <a:gd name="connsiteY6" fmla="*/ 1559694 h 1872159"/>
              <a:gd name="connsiteX7" fmla="*/ 0 w 6854667"/>
              <a:gd name="connsiteY7" fmla="*/ 401365 h 1872159"/>
              <a:gd name="connsiteX0" fmla="*/ 0 w 6854667"/>
              <a:gd name="connsiteY0" fmla="*/ 337865 h 1808659"/>
              <a:gd name="connsiteX1" fmla="*/ 5710214 w 6854667"/>
              <a:gd name="connsiteY1" fmla="*/ 337865 h 1808659"/>
              <a:gd name="connsiteX2" fmla="*/ 5710214 w 6854667"/>
              <a:gd name="connsiteY2" fmla="*/ 0 h 1808659"/>
              <a:gd name="connsiteX3" fmla="*/ 6854667 w 6854667"/>
              <a:gd name="connsiteY3" fmla="*/ 917030 h 1808659"/>
              <a:gd name="connsiteX4" fmla="*/ 5710214 w 6854667"/>
              <a:gd name="connsiteY4" fmla="*/ 1808659 h 1808659"/>
              <a:gd name="connsiteX5" fmla="*/ 5710214 w 6854667"/>
              <a:gd name="connsiteY5" fmla="*/ 1496194 h 1808659"/>
              <a:gd name="connsiteX6" fmla="*/ 0 w 6854667"/>
              <a:gd name="connsiteY6" fmla="*/ 1496194 h 1808659"/>
              <a:gd name="connsiteX7" fmla="*/ 0 w 6854667"/>
              <a:gd name="connsiteY7" fmla="*/ 337865 h 1808659"/>
              <a:gd name="connsiteX0" fmla="*/ 0 w 6206967"/>
              <a:gd name="connsiteY0" fmla="*/ 337865 h 1808659"/>
              <a:gd name="connsiteX1" fmla="*/ 5710214 w 6206967"/>
              <a:gd name="connsiteY1" fmla="*/ 337865 h 1808659"/>
              <a:gd name="connsiteX2" fmla="*/ 5710214 w 6206967"/>
              <a:gd name="connsiteY2" fmla="*/ 0 h 1808659"/>
              <a:gd name="connsiteX3" fmla="*/ 6206967 w 6206967"/>
              <a:gd name="connsiteY3" fmla="*/ 955130 h 1808659"/>
              <a:gd name="connsiteX4" fmla="*/ 5710214 w 6206967"/>
              <a:gd name="connsiteY4" fmla="*/ 1808659 h 1808659"/>
              <a:gd name="connsiteX5" fmla="*/ 5710214 w 6206967"/>
              <a:gd name="connsiteY5" fmla="*/ 1496194 h 1808659"/>
              <a:gd name="connsiteX6" fmla="*/ 0 w 6206967"/>
              <a:gd name="connsiteY6" fmla="*/ 1496194 h 1808659"/>
              <a:gd name="connsiteX7" fmla="*/ 0 w 6206967"/>
              <a:gd name="connsiteY7" fmla="*/ 337865 h 1808659"/>
              <a:gd name="connsiteX0" fmla="*/ 0 w 6206967"/>
              <a:gd name="connsiteY0" fmla="*/ 150945 h 1621739"/>
              <a:gd name="connsiteX1" fmla="*/ 5710214 w 6206967"/>
              <a:gd name="connsiteY1" fmla="*/ 150945 h 1621739"/>
              <a:gd name="connsiteX2" fmla="*/ 5710215 w 6206967"/>
              <a:gd name="connsiteY2" fmla="*/ 0 h 1621739"/>
              <a:gd name="connsiteX3" fmla="*/ 6206967 w 6206967"/>
              <a:gd name="connsiteY3" fmla="*/ 768210 h 1621739"/>
              <a:gd name="connsiteX4" fmla="*/ 5710214 w 6206967"/>
              <a:gd name="connsiteY4" fmla="*/ 1621739 h 1621739"/>
              <a:gd name="connsiteX5" fmla="*/ 5710214 w 6206967"/>
              <a:gd name="connsiteY5" fmla="*/ 1309274 h 1621739"/>
              <a:gd name="connsiteX6" fmla="*/ 0 w 6206967"/>
              <a:gd name="connsiteY6" fmla="*/ 1309274 h 1621739"/>
              <a:gd name="connsiteX7" fmla="*/ 0 w 6206967"/>
              <a:gd name="connsiteY7" fmla="*/ 150945 h 1621739"/>
              <a:gd name="connsiteX0" fmla="*/ 0 w 6206967"/>
              <a:gd name="connsiteY0" fmla="*/ 150945 h 1446502"/>
              <a:gd name="connsiteX1" fmla="*/ 5710214 w 6206967"/>
              <a:gd name="connsiteY1" fmla="*/ 150945 h 1446502"/>
              <a:gd name="connsiteX2" fmla="*/ 5710215 w 6206967"/>
              <a:gd name="connsiteY2" fmla="*/ 0 h 1446502"/>
              <a:gd name="connsiteX3" fmla="*/ 6206967 w 6206967"/>
              <a:gd name="connsiteY3" fmla="*/ 768210 h 1446502"/>
              <a:gd name="connsiteX4" fmla="*/ 5710215 w 6206967"/>
              <a:gd name="connsiteY4" fmla="*/ 1446502 h 1446502"/>
              <a:gd name="connsiteX5" fmla="*/ 5710214 w 6206967"/>
              <a:gd name="connsiteY5" fmla="*/ 1309274 h 1446502"/>
              <a:gd name="connsiteX6" fmla="*/ 0 w 6206967"/>
              <a:gd name="connsiteY6" fmla="*/ 1309274 h 1446502"/>
              <a:gd name="connsiteX7" fmla="*/ 0 w 6206967"/>
              <a:gd name="connsiteY7" fmla="*/ 150945 h 144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967" h="1446502">
                <a:moveTo>
                  <a:pt x="0" y="150945"/>
                </a:moveTo>
                <a:lnTo>
                  <a:pt x="5710214" y="150945"/>
                </a:lnTo>
                <a:cubicBezTo>
                  <a:pt x="5710214" y="100630"/>
                  <a:pt x="5710215" y="50315"/>
                  <a:pt x="5710215" y="0"/>
                </a:cubicBezTo>
                <a:lnTo>
                  <a:pt x="6206967" y="768210"/>
                </a:lnTo>
                <a:lnTo>
                  <a:pt x="5710215" y="1446502"/>
                </a:lnTo>
                <a:cubicBezTo>
                  <a:pt x="5710215" y="1400759"/>
                  <a:pt x="5710214" y="1355017"/>
                  <a:pt x="5710214" y="1309274"/>
                </a:cubicBezTo>
                <a:lnTo>
                  <a:pt x="0" y="1309274"/>
                </a:lnTo>
                <a:lnTo>
                  <a:pt x="0" y="150945"/>
                </a:lnTo>
                <a:close/>
              </a:path>
            </a:pathLst>
          </a:custGeom>
          <a:solidFill>
            <a:srgbClr val="FFFF0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131"/>
          </a:p>
        </p:txBody>
      </p:sp>
      <p:sp>
        <p:nvSpPr>
          <p:cNvPr id="13" name="角丸四角形 12"/>
          <p:cNvSpPr/>
          <p:nvPr/>
        </p:nvSpPr>
        <p:spPr>
          <a:xfrm>
            <a:off x="9817890" y="360769"/>
            <a:ext cx="1237488" cy="6417010"/>
          </a:xfrm>
          <a:prstGeom prst="roundRect">
            <a:avLst/>
          </a:prstGeom>
          <a:solidFill>
            <a:srgbClr val="FFF7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131">
              <a:solidFill>
                <a:srgbClr val="FFFFFF"/>
              </a:solidFill>
            </a:endParaRPr>
          </a:p>
        </p:txBody>
      </p:sp>
      <p:sp>
        <p:nvSpPr>
          <p:cNvPr id="2" name="右矢印 1"/>
          <p:cNvSpPr/>
          <p:nvPr/>
        </p:nvSpPr>
        <p:spPr>
          <a:xfrm>
            <a:off x="2607623" y="1187754"/>
            <a:ext cx="7210267" cy="2285519"/>
          </a:xfrm>
          <a:custGeom>
            <a:avLst/>
            <a:gdLst>
              <a:gd name="connsiteX0" fmla="*/ 0 w 6854667"/>
              <a:gd name="connsiteY0" fmla="*/ 579165 h 2316659"/>
              <a:gd name="connsiteX1" fmla="*/ 5710214 w 6854667"/>
              <a:gd name="connsiteY1" fmla="*/ 579165 h 2316659"/>
              <a:gd name="connsiteX2" fmla="*/ 5710214 w 6854667"/>
              <a:gd name="connsiteY2" fmla="*/ 0 h 2316659"/>
              <a:gd name="connsiteX3" fmla="*/ 6854667 w 6854667"/>
              <a:gd name="connsiteY3" fmla="*/ 1158330 h 2316659"/>
              <a:gd name="connsiteX4" fmla="*/ 5710214 w 6854667"/>
              <a:gd name="connsiteY4" fmla="*/ 2316659 h 2316659"/>
              <a:gd name="connsiteX5" fmla="*/ 5710214 w 6854667"/>
              <a:gd name="connsiteY5" fmla="*/ 1737494 h 2316659"/>
              <a:gd name="connsiteX6" fmla="*/ 0 w 6854667"/>
              <a:gd name="connsiteY6" fmla="*/ 1737494 h 2316659"/>
              <a:gd name="connsiteX7" fmla="*/ 0 w 6854667"/>
              <a:gd name="connsiteY7" fmla="*/ 579165 h 2316659"/>
              <a:gd name="connsiteX0" fmla="*/ 0 w 6854667"/>
              <a:gd name="connsiteY0" fmla="*/ 401365 h 2138859"/>
              <a:gd name="connsiteX1" fmla="*/ 5710214 w 6854667"/>
              <a:gd name="connsiteY1" fmla="*/ 401365 h 2138859"/>
              <a:gd name="connsiteX2" fmla="*/ 5710214 w 6854667"/>
              <a:gd name="connsiteY2" fmla="*/ 0 h 2138859"/>
              <a:gd name="connsiteX3" fmla="*/ 6854667 w 6854667"/>
              <a:gd name="connsiteY3" fmla="*/ 980530 h 2138859"/>
              <a:gd name="connsiteX4" fmla="*/ 5710214 w 6854667"/>
              <a:gd name="connsiteY4" fmla="*/ 2138859 h 2138859"/>
              <a:gd name="connsiteX5" fmla="*/ 5710214 w 6854667"/>
              <a:gd name="connsiteY5" fmla="*/ 1559694 h 2138859"/>
              <a:gd name="connsiteX6" fmla="*/ 0 w 6854667"/>
              <a:gd name="connsiteY6" fmla="*/ 1559694 h 2138859"/>
              <a:gd name="connsiteX7" fmla="*/ 0 w 6854667"/>
              <a:gd name="connsiteY7" fmla="*/ 401365 h 2138859"/>
              <a:gd name="connsiteX0" fmla="*/ 0 w 6854667"/>
              <a:gd name="connsiteY0" fmla="*/ 401365 h 1872159"/>
              <a:gd name="connsiteX1" fmla="*/ 5710214 w 6854667"/>
              <a:gd name="connsiteY1" fmla="*/ 401365 h 1872159"/>
              <a:gd name="connsiteX2" fmla="*/ 5710214 w 6854667"/>
              <a:gd name="connsiteY2" fmla="*/ 0 h 1872159"/>
              <a:gd name="connsiteX3" fmla="*/ 6854667 w 6854667"/>
              <a:gd name="connsiteY3" fmla="*/ 980530 h 1872159"/>
              <a:gd name="connsiteX4" fmla="*/ 5710214 w 6854667"/>
              <a:gd name="connsiteY4" fmla="*/ 1872159 h 1872159"/>
              <a:gd name="connsiteX5" fmla="*/ 5710214 w 6854667"/>
              <a:gd name="connsiteY5" fmla="*/ 1559694 h 1872159"/>
              <a:gd name="connsiteX6" fmla="*/ 0 w 6854667"/>
              <a:gd name="connsiteY6" fmla="*/ 1559694 h 1872159"/>
              <a:gd name="connsiteX7" fmla="*/ 0 w 6854667"/>
              <a:gd name="connsiteY7" fmla="*/ 401365 h 1872159"/>
              <a:gd name="connsiteX0" fmla="*/ 0 w 6854667"/>
              <a:gd name="connsiteY0" fmla="*/ 337865 h 1808659"/>
              <a:gd name="connsiteX1" fmla="*/ 5710214 w 6854667"/>
              <a:gd name="connsiteY1" fmla="*/ 337865 h 1808659"/>
              <a:gd name="connsiteX2" fmla="*/ 5710214 w 6854667"/>
              <a:gd name="connsiteY2" fmla="*/ 0 h 1808659"/>
              <a:gd name="connsiteX3" fmla="*/ 6854667 w 6854667"/>
              <a:gd name="connsiteY3" fmla="*/ 917030 h 1808659"/>
              <a:gd name="connsiteX4" fmla="*/ 5710214 w 6854667"/>
              <a:gd name="connsiteY4" fmla="*/ 1808659 h 1808659"/>
              <a:gd name="connsiteX5" fmla="*/ 5710214 w 6854667"/>
              <a:gd name="connsiteY5" fmla="*/ 1496194 h 1808659"/>
              <a:gd name="connsiteX6" fmla="*/ 0 w 6854667"/>
              <a:gd name="connsiteY6" fmla="*/ 1496194 h 1808659"/>
              <a:gd name="connsiteX7" fmla="*/ 0 w 6854667"/>
              <a:gd name="connsiteY7" fmla="*/ 337865 h 1808659"/>
              <a:gd name="connsiteX0" fmla="*/ 0 w 6206967"/>
              <a:gd name="connsiteY0" fmla="*/ 337865 h 1808659"/>
              <a:gd name="connsiteX1" fmla="*/ 5710214 w 6206967"/>
              <a:gd name="connsiteY1" fmla="*/ 337865 h 1808659"/>
              <a:gd name="connsiteX2" fmla="*/ 5710214 w 6206967"/>
              <a:gd name="connsiteY2" fmla="*/ 0 h 1808659"/>
              <a:gd name="connsiteX3" fmla="*/ 6206967 w 6206967"/>
              <a:gd name="connsiteY3" fmla="*/ 955130 h 1808659"/>
              <a:gd name="connsiteX4" fmla="*/ 5710214 w 6206967"/>
              <a:gd name="connsiteY4" fmla="*/ 1808659 h 1808659"/>
              <a:gd name="connsiteX5" fmla="*/ 5710214 w 6206967"/>
              <a:gd name="connsiteY5" fmla="*/ 1496194 h 1808659"/>
              <a:gd name="connsiteX6" fmla="*/ 0 w 6206967"/>
              <a:gd name="connsiteY6" fmla="*/ 1496194 h 1808659"/>
              <a:gd name="connsiteX7" fmla="*/ 0 w 6206967"/>
              <a:gd name="connsiteY7" fmla="*/ 337865 h 1808659"/>
              <a:gd name="connsiteX0" fmla="*/ 0 w 6206967"/>
              <a:gd name="connsiteY0" fmla="*/ 90614 h 1561408"/>
              <a:gd name="connsiteX1" fmla="*/ 5710214 w 6206967"/>
              <a:gd name="connsiteY1" fmla="*/ 90614 h 1561408"/>
              <a:gd name="connsiteX2" fmla="*/ 5710214 w 6206967"/>
              <a:gd name="connsiteY2" fmla="*/ 0 h 1561408"/>
              <a:gd name="connsiteX3" fmla="*/ 6206967 w 6206967"/>
              <a:gd name="connsiteY3" fmla="*/ 707879 h 1561408"/>
              <a:gd name="connsiteX4" fmla="*/ 5710214 w 6206967"/>
              <a:gd name="connsiteY4" fmla="*/ 1561408 h 1561408"/>
              <a:gd name="connsiteX5" fmla="*/ 5710214 w 6206967"/>
              <a:gd name="connsiteY5" fmla="*/ 1248943 h 1561408"/>
              <a:gd name="connsiteX6" fmla="*/ 0 w 6206967"/>
              <a:gd name="connsiteY6" fmla="*/ 1248943 h 1561408"/>
              <a:gd name="connsiteX7" fmla="*/ 0 w 6206967"/>
              <a:gd name="connsiteY7" fmla="*/ 90614 h 1561408"/>
              <a:gd name="connsiteX0" fmla="*/ 0 w 6206967"/>
              <a:gd name="connsiteY0" fmla="*/ 90614 h 1340184"/>
              <a:gd name="connsiteX1" fmla="*/ 5710214 w 6206967"/>
              <a:gd name="connsiteY1" fmla="*/ 90614 h 1340184"/>
              <a:gd name="connsiteX2" fmla="*/ 5710214 w 6206967"/>
              <a:gd name="connsiteY2" fmla="*/ 0 h 1340184"/>
              <a:gd name="connsiteX3" fmla="*/ 6206967 w 6206967"/>
              <a:gd name="connsiteY3" fmla="*/ 707879 h 1340184"/>
              <a:gd name="connsiteX4" fmla="*/ 5702815 w 6206967"/>
              <a:gd name="connsiteY4" fmla="*/ 1340184 h 1340184"/>
              <a:gd name="connsiteX5" fmla="*/ 5710214 w 6206967"/>
              <a:gd name="connsiteY5" fmla="*/ 1248943 h 1340184"/>
              <a:gd name="connsiteX6" fmla="*/ 0 w 6206967"/>
              <a:gd name="connsiteY6" fmla="*/ 1248943 h 1340184"/>
              <a:gd name="connsiteX7" fmla="*/ 0 w 6206967"/>
              <a:gd name="connsiteY7" fmla="*/ 90614 h 1340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967" h="1340184">
                <a:moveTo>
                  <a:pt x="0" y="90614"/>
                </a:moveTo>
                <a:lnTo>
                  <a:pt x="5710214" y="90614"/>
                </a:lnTo>
                <a:lnTo>
                  <a:pt x="5710214" y="0"/>
                </a:lnTo>
                <a:lnTo>
                  <a:pt x="6206967" y="707879"/>
                </a:lnTo>
                <a:lnTo>
                  <a:pt x="5702815" y="1340184"/>
                </a:lnTo>
                <a:lnTo>
                  <a:pt x="5710214" y="1248943"/>
                </a:lnTo>
                <a:lnTo>
                  <a:pt x="0" y="1248943"/>
                </a:lnTo>
                <a:lnTo>
                  <a:pt x="0" y="90614"/>
                </a:lnTo>
                <a:close/>
              </a:path>
            </a:pathLst>
          </a:custGeom>
          <a:solidFill>
            <a:srgbClr val="FF5C3A">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131" dirty="0"/>
          </a:p>
        </p:txBody>
      </p:sp>
      <p:sp>
        <p:nvSpPr>
          <p:cNvPr id="3" name="テキスト ボックス 2"/>
          <p:cNvSpPr txBox="1"/>
          <p:nvPr/>
        </p:nvSpPr>
        <p:spPr>
          <a:xfrm>
            <a:off x="2603519" y="513724"/>
            <a:ext cx="366575" cy="1459429"/>
          </a:xfrm>
          <a:prstGeom prst="rect">
            <a:avLst/>
          </a:prstGeom>
          <a:noFill/>
          <a:ln w="15875" cmpd="sng">
            <a:solidFill>
              <a:schemeClr val="tx1"/>
            </a:solidFill>
          </a:ln>
          <a:effectLst/>
        </p:spPr>
        <p:txBody>
          <a:bodyPr vert="eaVert" wrap="square" rtlCol="0">
            <a:spAutoFit/>
          </a:bodyPr>
          <a:lstStyle/>
          <a:p>
            <a:pPr algn="ctr"/>
            <a:r>
              <a:rPr lang="ja-JP" altLang="en-US" sz="1182" b="1" dirty="0">
                <a:latin typeface="HG丸ｺﾞｼｯｸM-PRO"/>
                <a:ea typeface="HG丸ｺﾞｼｯｸM-PRO"/>
                <a:cs typeface="HG丸ｺﾞｼｯｸM-PRO"/>
              </a:rPr>
              <a:t>宇宙線</a:t>
            </a:r>
          </a:p>
        </p:txBody>
      </p:sp>
      <p:sp>
        <p:nvSpPr>
          <p:cNvPr id="5" name="テキスト ボックス 4"/>
          <p:cNvSpPr txBox="1"/>
          <p:nvPr/>
        </p:nvSpPr>
        <p:spPr>
          <a:xfrm>
            <a:off x="2605721" y="3403926"/>
            <a:ext cx="353623" cy="2542964"/>
          </a:xfrm>
          <a:prstGeom prst="rect">
            <a:avLst/>
          </a:prstGeom>
          <a:noFill/>
          <a:ln w="15875" cmpd="sng">
            <a:solidFill>
              <a:schemeClr val="tx1"/>
            </a:solidFill>
          </a:ln>
          <a:effectLst/>
        </p:spPr>
        <p:txBody>
          <a:bodyPr vert="eaVert" wrap="square" rtlCol="0">
            <a:spAutoFit/>
          </a:bodyPr>
          <a:lstStyle/>
          <a:p>
            <a:pPr algn="ctr"/>
            <a:r>
              <a:rPr lang="ja-JP" altLang="en-US" sz="1098" b="1">
                <a:latin typeface="HG丸ｺﾞｼｯｸM-PRO"/>
                <a:ea typeface="HG丸ｺﾞｼｯｸM-PRO"/>
                <a:cs typeface="HG丸ｺﾞｼｯｸM-PRO"/>
              </a:rPr>
              <a:t>ニュートリノ・地下</a:t>
            </a:r>
            <a:r>
              <a:rPr lang="ja-JP" altLang="en-US" sz="1098" b="1" dirty="0">
                <a:latin typeface="HG丸ｺﾞｼｯｸM-PRO"/>
                <a:ea typeface="HG丸ｺﾞｼｯｸM-PRO"/>
                <a:cs typeface="HG丸ｺﾞｼｯｸM-PRO"/>
              </a:rPr>
              <a:t>非加速器物理学</a:t>
            </a:r>
          </a:p>
        </p:txBody>
      </p:sp>
      <p:sp>
        <p:nvSpPr>
          <p:cNvPr id="7" name="テキスト ボックス 6"/>
          <p:cNvSpPr txBox="1"/>
          <p:nvPr/>
        </p:nvSpPr>
        <p:spPr>
          <a:xfrm>
            <a:off x="2602368" y="5971278"/>
            <a:ext cx="366575" cy="811031"/>
          </a:xfrm>
          <a:prstGeom prst="rect">
            <a:avLst/>
          </a:prstGeom>
          <a:noFill/>
          <a:ln w="15875" cmpd="sng">
            <a:solidFill>
              <a:schemeClr val="tx1"/>
            </a:solidFill>
          </a:ln>
          <a:effectLst/>
        </p:spPr>
        <p:txBody>
          <a:bodyPr vert="eaVert" wrap="square" rtlCol="0">
            <a:spAutoFit/>
          </a:bodyPr>
          <a:lstStyle/>
          <a:p>
            <a:pPr algn="ctr"/>
            <a:r>
              <a:rPr lang="ja-JP" altLang="en-US" sz="1182" b="1" dirty="0">
                <a:latin typeface="HG丸ｺﾞｼｯｸM-PRO"/>
                <a:ea typeface="HG丸ｺﾞｼｯｸM-PRO"/>
                <a:cs typeface="HG丸ｺﾞｼｯｸM-PRO"/>
              </a:rPr>
              <a:t>重力波</a:t>
            </a:r>
          </a:p>
        </p:txBody>
      </p:sp>
      <p:sp>
        <p:nvSpPr>
          <p:cNvPr id="79" name="テキスト ボックス 78"/>
          <p:cNvSpPr txBox="1"/>
          <p:nvPr/>
        </p:nvSpPr>
        <p:spPr>
          <a:xfrm>
            <a:off x="11165067" y="360770"/>
            <a:ext cx="492443" cy="6385961"/>
          </a:xfrm>
          <a:prstGeom prst="rect">
            <a:avLst/>
          </a:prstGeom>
          <a:solidFill>
            <a:srgbClr val="FFC000"/>
          </a:solidFill>
          <a:ln w="9525" cmpd="sng">
            <a:solidFill>
              <a:srgbClr val="92D050"/>
            </a:solidFill>
          </a:ln>
          <a:effectLst>
            <a:outerShdw blurRad="50800" dist="38100" dir="2700000" algn="tl" rotWithShape="0">
              <a:srgbClr val="000000">
                <a:alpha val="43000"/>
              </a:srgbClr>
            </a:outerShdw>
          </a:effectLst>
        </p:spPr>
        <p:txBody>
          <a:bodyPr vert="eaVert" wrap="square" rtlCol="0">
            <a:spAutoFit/>
          </a:bodyPr>
          <a:lstStyle/>
          <a:p>
            <a:pPr algn="ctr"/>
            <a:r>
              <a:rPr lang="ja-JP" altLang="en-US" sz="2000" b="1" dirty="0">
                <a:latin typeface="HG丸ｺﾞｼｯｸM-PRO"/>
                <a:ea typeface="HG丸ｺﾞｼｯｸM-PRO"/>
                <a:cs typeface="HG丸ｺﾞｼｯｸM-PRO"/>
              </a:rPr>
              <a:t>宇宙の誕生、構造及び進化の解明</a:t>
            </a:r>
          </a:p>
        </p:txBody>
      </p:sp>
      <p:cxnSp>
        <p:nvCxnSpPr>
          <p:cNvPr id="64" name="直線コネクタ 63"/>
          <p:cNvCxnSpPr>
            <a:cxnSpLocks/>
          </p:cNvCxnSpPr>
          <p:nvPr/>
        </p:nvCxnSpPr>
        <p:spPr>
          <a:xfrm flipH="1">
            <a:off x="4656024" y="395712"/>
            <a:ext cx="5907" cy="6497300"/>
          </a:xfrm>
          <a:prstGeom prst="line">
            <a:avLst/>
          </a:prstGeom>
          <a:ln>
            <a:prstDash val="sysDot"/>
          </a:ln>
          <a:effectLst/>
        </p:spPr>
        <p:style>
          <a:lnRef idx="2">
            <a:schemeClr val="accent1"/>
          </a:lnRef>
          <a:fillRef idx="0">
            <a:schemeClr val="accent1"/>
          </a:fillRef>
          <a:effectRef idx="1">
            <a:schemeClr val="accent1"/>
          </a:effectRef>
          <a:fontRef idx="minor">
            <a:schemeClr val="tx1"/>
          </a:fontRef>
        </p:style>
      </p:cxnSp>
      <p:sp>
        <p:nvSpPr>
          <p:cNvPr id="16" name="山形 15"/>
          <p:cNvSpPr/>
          <p:nvPr/>
        </p:nvSpPr>
        <p:spPr>
          <a:xfrm>
            <a:off x="4646360" y="21153"/>
            <a:ext cx="2128328" cy="341450"/>
          </a:xfrm>
          <a:prstGeom prst="chevron">
            <a:avLst/>
          </a:prstGeom>
          <a:solidFill>
            <a:srgbClr val="C7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131">
              <a:solidFill>
                <a:schemeClr val="tx1"/>
              </a:solidFill>
            </a:endParaRPr>
          </a:p>
        </p:txBody>
      </p:sp>
      <p:sp>
        <p:nvSpPr>
          <p:cNvPr id="134" name="山形 133"/>
          <p:cNvSpPr/>
          <p:nvPr/>
        </p:nvSpPr>
        <p:spPr>
          <a:xfrm>
            <a:off x="6670911" y="22306"/>
            <a:ext cx="2128328" cy="341450"/>
          </a:xfrm>
          <a:prstGeom prst="chevron">
            <a:avLst/>
          </a:prstGeom>
          <a:solidFill>
            <a:srgbClr val="94FFF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131">
              <a:solidFill>
                <a:schemeClr val="tx1"/>
              </a:solidFill>
            </a:endParaRPr>
          </a:p>
        </p:txBody>
      </p:sp>
      <p:sp>
        <p:nvSpPr>
          <p:cNvPr id="11" name="テキスト ボックス 10"/>
          <p:cNvSpPr txBox="1"/>
          <p:nvPr/>
        </p:nvSpPr>
        <p:spPr>
          <a:xfrm>
            <a:off x="5060956" y="-6335"/>
            <a:ext cx="1338828" cy="420243"/>
          </a:xfrm>
          <a:prstGeom prst="rect">
            <a:avLst/>
          </a:prstGeom>
          <a:noFill/>
        </p:spPr>
        <p:txBody>
          <a:bodyPr wrap="none" rtlCol="0">
            <a:spAutoFit/>
          </a:bodyPr>
          <a:lstStyle/>
          <a:p>
            <a:r>
              <a:rPr lang="en-US" altLang="ja-JP" sz="2131" dirty="0"/>
              <a:t>2020</a:t>
            </a:r>
            <a:r>
              <a:rPr lang="ja-JP" altLang="en-US" sz="2131"/>
              <a:t>年代</a:t>
            </a:r>
            <a:endParaRPr lang="ja-JP" altLang="en-US" sz="2131" dirty="0"/>
          </a:p>
        </p:txBody>
      </p:sp>
      <p:sp>
        <p:nvSpPr>
          <p:cNvPr id="135" name="山形 134"/>
          <p:cNvSpPr/>
          <p:nvPr/>
        </p:nvSpPr>
        <p:spPr>
          <a:xfrm>
            <a:off x="8671215" y="22029"/>
            <a:ext cx="2128328" cy="341450"/>
          </a:xfrm>
          <a:prstGeom prst="chevron">
            <a:avLst/>
          </a:prstGeom>
          <a:solidFill>
            <a:srgbClr val="17FFF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131">
              <a:solidFill>
                <a:schemeClr val="tx1"/>
              </a:solidFill>
            </a:endParaRPr>
          </a:p>
        </p:txBody>
      </p:sp>
      <p:sp>
        <p:nvSpPr>
          <p:cNvPr id="70" name="テキスト ボックス 69"/>
          <p:cNvSpPr txBox="1"/>
          <p:nvPr/>
        </p:nvSpPr>
        <p:spPr>
          <a:xfrm>
            <a:off x="7101321" y="-6336"/>
            <a:ext cx="1338828" cy="420243"/>
          </a:xfrm>
          <a:prstGeom prst="rect">
            <a:avLst/>
          </a:prstGeom>
          <a:noFill/>
        </p:spPr>
        <p:txBody>
          <a:bodyPr wrap="none" rtlCol="0">
            <a:spAutoFit/>
          </a:bodyPr>
          <a:lstStyle/>
          <a:p>
            <a:r>
              <a:rPr lang="en-US" altLang="ja-JP" sz="2131" dirty="0"/>
              <a:t>2030</a:t>
            </a:r>
            <a:r>
              <a:rPr lang="ja-JP" altLang="en-US" sz="2131" dirty="0"/>
              <a:t>年代</a:t>
            </a:r>
          </a:p>
        </p:txBody>
      </p:sp>
      <p:sp>
        <p:nvSpPr>
          <p:cNvPr id="81" name="テキスト ボックス 80"/>
          <p:cNvSpPr txBox="1"/>
          <p:nvPr/>
        </p:nvSpPr>
        <p:spPr>
          <a:xfrm>
            <a:off x="8887502" y="-10175"/>
            <a:ext cx="1883849" cy="420243"/>
          </a:xfrm>
          <a:prstGeom prst="rect">
            <a:avLst/>
          </a:prstGeom>
          <a:noFill/>
        </p:spPr>
        <p:txBody>
          <a:bodyPr wrap="none" rtlCol="0">
            <a:spAutoFit/>
          </a:bodyPr>
          <a:lstStyle/>
          <a:p>
            <a:r>
              <a:rPr lang="en-US" altLang="ja-JP" sz="2131" dirty="0"/>
              <a:t>2040</a:t>
            </a:r>
            <a:r>
              <a:rPr lang="ja-JP" altLang="en-US" sz="2131" dirty="0"/>
              <a:t>年代以降</a:t>
            </a:r>
          </a:p>
        </p:txBody>
      </p:sp>
      <p:sp>
        <p:nvSpPr>
          <p:cNvPr id="4" name="テキスト ボックス 3"/>
          <p:cNvSpPr txBox="1"/>
          <p:nvPr/>
        </p:nvSpPr>
        <p:spPr>
          <a:xfrm>
            <a:off x="2602570" y="2010553"/>
            <a:ext cx="366575" cy="1322331"/>
          </a:xfrm>
          <a:prstGeom prst="rect">
            <a:avLst/>
          </a:prstGeom>
          <a:noFill/>
          <a:ln w="15875" cmpd="sng">
            <a:solidFill>
              <a:schemeClr val="tx1"/>
            </a:solidFill>
          </a:ln>
          <a:effectLst/>
        </p:spPr>
        <p:txBody>
          <a:bodyPr vert="eaVert" wrap="square" rtlCol="0">
            <a:spAutoFit/>
          </a:bodyPr>
          <a:lstStyle/>
          <a:p>
            <a:pPr algn="ctr"/>
            <a:r>
              <a:rPr lang="ja-JP" altLang="en-US" sz="1182" b="1" dirty="0">
                <a:latin typeface="HG丸ｺﾞｼｯｸM-PRO"/>
                <a:ea typeface="HG丸ｺﾞｼｯｸM-PRO"/>
                <a:cs typeface="HG丸ｺﾞｼｯｸM-PRO"/>
              </a:rPr>
              <a:t>ガンマ線</a:t>
            </a:r>
          </a:p>
        </p:txBody>
      </p:sp>
      <p:cxnSp>
        <p:nvCxnSpPr>
          <p:cNvPr id="163" name="直線矢印コネクタ 162"/>
          <p:cNvCxnSpPr>
            <a:cxnSpLocks/>
          </p:cNvCxnSpPr>
          <p:nvPr/>
        </p:nvCxnSpPr>
        <p:spPr>
          <a:xfrm>
            <a:off x="9500501" y="1520648"/>
            <a:ext cx="345682" cy="265169"/>
          </a:xfrm>
          <a:prstGeom prst="straightConnector1">
            <a:avLst/>
          </a:prstGeom>
          <a:ln w="57150" cmpd="sng">
            <a:solidFill>
              <a:schemeClr val="accent1">
                <a:lumMod val="60000"/>
                <a:lumOff val="4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67" name="直線矢印コネクタ 166"/>
          <p:cNvCxnSpPr>
            <a:cxnSpLocks/>
            <a:endCxn id="40" idx="1"/>
          </p:cNvCxnSpPr>
          <p:nvPr/>
        </p:nvCxnSpPr>
        <p:spPr>
          <a:xfrm flipV="1">
            <a:off x="9348834" y="947830"/>
            <a:ext cx="497349" cy="115243"/>
          </a:xfrm>
          <a:prstGeom prst="straightConnector1">
            <a:avLst/>
          </a:prstGeom>
          <a:ln w="57150" cmpd="sng">
            <a:solidFill>
              <a:schemeClr val="accent6">
                <a:lumMod val="60000"/>
                <a:lumOff val="4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91" name="直線矢印コネクタ 190"/>
          <p:cNvCxnSpPr>
            <a:cxnSpLocks/>
          </p:cNvCxnSpPr>
          <p:nvPr/>
        </p:nvCxnSpPr>
        <p:spPr>
          <a:xfrm>
            <a:off x="9482652" y="1676529"/>
            <a:ext cx="363530" cy="1140419"/>
          </a:xfrm>
          <a:prstGeom prst="straightConnector1">
            <a:avLst/>
          </a:prstGeom>
          <a:ln w="57150" cmpd="sng">
            <a:solidFill>
              <a:schemeClr val="accent2">
                <a:lumMod val="60000"/>
                <a:lumOff val="4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4" name="ホームベース 23"/>
          <p:cNvSpPr/>
          <p:nvPr/>
        </p:nvSpPr>
        <p:spPr>
          <a:xfrm>
            <a:off x="11013539" y="695380"/>
            <a:ext cx="159995" cy="556016"/>
          </a:xfrm>
          <a:prstGeom prst="homePlate">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131"/>
          </a:p>
        </p:txBody>
      </p:sp>
      <p:sp>
        <p:nvSpPr>
          <p:cNvPr id="40" name="テキスト ボックス 39"/>
          <p:cNvSpPr txBox="1"/>
          <p:nvPr/>
        </p:nvSpPr>
        <p:spPr>
          <a:xfrm>
            <a:off x="9846183" y="578498"/>
            <a:ext cx="1158889" cy="738664"/>
          </a:xfrm>
          <a:prstGeom prst="rect">
            <a:avLst/>
          </a:prstGeom>
          <a:solidFill>
            <a:schemeClr val="accent6">
              <a:lumMod val="20000"/>
              <a:lumOff val="80000"/>
            </a:schemeClr>
          </a:solidFill>
          <a:ln w="9525" cmpd="sng">
            <a:solidFill>
              <a:schemeClr val="accent6">
                <a:lumMod val="75000"/>
              </a:schemeClr>
            </a:solidFill>
          </a:ln>
          <a:effectLst>
            <a:outerShdw blurRad="50800" dist="38100" dir="2700000" algn="tl" rotWithShape="0">
              <a:srgbClr val="000000">
                <a:alpha val="43000"/>
              </a:srgbClr>
            </a:outerShdw>
          </a:effectLst>
        </p:spPr>
        <p:txBody>
          <a:bodyPr wrap="square" rtlCol="0">
            <a:spAutoFit/>
          </a:bodyPr>
          <a:lstStyle/>
          <a:p>
            <a:r>
              <a:rPr lang="ja-JP" altLang="en-US" sz="1400" b="1" dirty="0">
                <a:solidFill>
                  <a:schemeClr val="accent6">
                    <a:lumMod val="75000"/>
                  </a:schemeClr>
                </a:solidFill>
                <a:latin typeface="HG丸ｺﾞｼｯｸM-PRO"/>
                <a:ea typeface="HG丸ｺﾞｼｯｸM-PRO"/>
                <a:cs typeface="HG丸ｺﾞｼｯｸM-PRO"/>
              </a:rPr>
              <a:t>太陽・地球圏の物理の理解</a:t>
            </a:r>
          </a:p>
        </p:txBody>
      </p:sp>
      <p:sp>
        <p:nvSpPr>
          <p:cNvPr id="159" name="ホームベース 158"/>
          <p:cNvSpPr/>
          <p:nvPr/>
        </p:nvSpPr>
        <p:spPr>
          <a:xfrm>
            <a:off x="11013533" y="1702947"/>
            <a:ext cx="159995" cy="556016"/>
          </a:xfrm>
          <a:prstGeom prst="homePlate">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131"/>
          </a:p>
        </p:txBody>
      </p:sp>
      <p:sp>
        <p:nvSpPr>
          <p:cNvPr id="8" name="テキスト ボックス 7"/>
          <p:cNvSpPr txBox="1"/>
          <p:nvPr/>
        </p:nvSpPr>
        <p:spPr>
          <a:xfrm>
            <a:off x="9855990" y="1610942"/>
            <a:ext cx="1182950" cy="738664"/>
          </a:xfrm>
          <a:prstGeom prst="rect">
            <a:avLst/>
          </a:prstGeom>
          <a:solidFill>
            <a:schemeClr val="accent1">
              <a:lumMod val="20000"/>
              <a:lumOff val="80000"/>
            </a:schemeClr>
          </a:solidFill>
          <a:ln w="9525" cmpd="sng">
            <a:solidFill>
              <a:schemeClr val="accent1">
                <a:lumMod val="75000"/>
              </a:schemeClr>
            </a:solidFill>
          </a:ln>
          <a:effectLst>
            <a:outerShdw blurRad="50800" dist="38100" dir="2700000" algn="tl" rotWithShape="0">
              <a:srgbClr val="000000">
                <a:alpha val="43000"/>
              </a:srgbClr>
            </a:outerShdw>
          </a:effectLst>
        </p:spPr>
        <p:txBody>
          <a:bodyPr wrap="square" rtlCol="0">
            <a:spAutoFit/>
          </a:bodyPr>
          <a:lstStyle/>
          <a:p>
            <a:r>
              <a:rPr lang="ja-JP" altLang="en-US" sz="1400" b="1" dirty="0">
                <a:solidFill>
                  <a:schemeClr val="accent1">
                    <a:lumMod val="75000"/>
                  </a:schemeClr>
                </a:solidFill>
                <a:latin typeface="HG丸ｺﾞｼｯｸM-PRO"/>
                <a:ea typeface="HG丸ｺﾞｼｯｸM-PRO"/>
                <a:cs typeface="HG丸ｺﾞｼｯｸM-PRO"/>
              </a:rPr>
              <a:t>宇宙線の起源と加速</a:t>
            </a:r>
            <a:r>
              <a:rPr lang="en-US" altLang="en-US" sz="1400" b="1" dirty="0">
                <a:solidFill>
                  <a:schemeClr val="accent1">
                    <a:lumMod val="75000"/>
                  </a:schemeClr>
                </a:solidFill>
                <a:latin typeface="HG丸ｺﾞｼｯｸM-PRO"/>
                <a:ea typeface="HG丸ｺﾞｼｯｸM-PRO"/>
                <a:cs typeface="HG丸ｺﾞｼｯｸM-PRO"/>
              </a:rPr>
              <a:t>機構</a:t>
            </a:r>
            <a:r>
              <a:rPr lang="ja-JP" altLang="en-US" sz="1400" b="1" dirty="0">
                <a:solidFill>
                  <a:schemeClr val="accent1">
                    <a:lumMod val="75000"/>
                  </a:schemeClr>
                </a:solidFill>
                <a:latin typeface="HG丸ｺﾞｼｯｸM-PRO"/>
                <a:ea typeface="HG丸ｺﾞｼｯｸM-PRO"/>
                <a:cs typeface="HG丸ｺﾞｼｯｸM-PRO"/>
              </a:rPr>
              <a:t>の解明</a:t>
            </a:r>
          </a:p>
        </p:txBody>
      </p:sp>
      <p:sp>
        <p:nvSpPr>
          <p:cNvPr id="160" name="ホームベース 159"/>
          <p:cNvSpPr/>
          <p:nvPr/>
        </p:nvSpPr>
        <p:spPr>
          <a:xfrm>
            <a:off x="11021511" y="2731270"/>
            <a:ext cx="159995" cy="556016"/>
          </a:xfrm>
          <a:prstGeom prst="homePlate">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131"/>
          </a:p>
        </p:txBody>
      </p:sp>
      <p:sp>
        <p:nvSpPr>
          <p:cNvPr id="9" name="テキスト ボックス 8"/>
          <p:cNvSpPr txBox="1"/>
          <p:nvPr/>
        </p:nvSpPr>
        <p:spPr>
          <a:xfrm>
            <a:off x="9855990" y="2632068"/>
            <a:ext cx="1182949" cy="738664"/>
          </a:xfrm>
          <a:prstGeom prst="rect">
            <a:avLst/>
          </a:prstGeom>
          <a:solidFill>
            <a:schemeClr val="accent2">
              <a:lumMod val="20000"/>
              <a:lumOff val="80000"/>
            </a:schemeClr>
          </a:solidFill>
          <a:ln w="9525" cmpd="sng">
            <a:solidFill>
              <a:schemeClr val="accent2">
                <a:lumMod val="75000"/>
              </a:schemeClr>
            </a:solidFill>
          </a:ln>
          <a:effectLst>
            <a:outerShdw blurRad="50800" dist="38100" dir="2700000" algn="tl" rotWithShape="0">
              <a:srgbClr val="000000">
                <a:alpha val="43000"/>
              </a:srgbClr>
            </a:outerShdw>
          </a:effectLst>
        </p:spPr>
        <p:txBody>
          <a:bodyPr wrap="square" rtlCol="0">
            <a:spAutoFit/>
          </a:bodyPr>
          <a:lstStyle/>
          <a:p>
            <a:r>
              <a:rPr lang="ja-JP" altLang="en-US" sz="1400" b="1" dirty="0">
                <a:solidFill>
                  <a:schemeClr val="accent2">
                    <a:lumMod val="75000"/>
                  </a:schemeClr>
                </a:solidFill>
                <a:latin typeface="HG丸ｺﾞｼｯｸM-PRO"/>
                <a:ea typeface="HG丸ｺﾞｼｯｸM-PRO"/>
                <a:cs typeface="HG丸ｺﾞｼｯｸM-PRO"/>
              </a:rPr>
              <a:t>高エネルギー天体現象の解明</a:t>
            </a:r>
            <a:endParaRPr lang="en-US" altLang="ja-JP" sz="1400" b="1" dirty="0">
              <a:solidFill>
                <a:schemeClr val="accent2">
                  <a:lumMod val="75000"/>
                </a:schemeClr>
              </a:solidFill>
              <a:latin typeface="HG丸ｺﾞｼｯｸM-PRO"/>
              <a:ea typeface="HG丸ｺﾞｼｯｸM-PRO"/>
              <a:cs typeface="HG丸ｺﾞｼｯｸM-PRO"/>
            </a:endParaRPr>
          </a:p>
        </p:txBody>
      </p:sp>
      <p:sp>
        <p:nvSpPr>
          <p:cNvPr id="162" name="ホームベース 161"/>
          <p:cNvSpPr/>
          <p:nvPr/>
        </p:nvSpPr>
        <p:spPr>
          <a:xfrm>
            <a:off x="11013044" y="4581317"/>
            <a:ext cx="159995" cy="556016"/>
          </a:xfrm>
          <a:prstGeom prst="homePlate">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131"/>
          </a:p>
        </p:txBody>
      </p:sp>
      <p:sp>
        <p:nvSpPr>
          <p:cNvPr id="164" name="ホームベース 163"/>
          <p:cNvSpPr/>
          <p:nvPr/>
        </p:nvSpPr>
        <p:spPr>
          <a:xfrm>
            <a:off x="11008866" y="5760242"/>
            <a:ext cx="159995" cy="556016"/>
          </a:xfrm>
          <a:prstGeom prst="homePlat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131"/>
          </a:p>
        </p:txBody>
      </p:sp>
      <p:sp>
        <p:nvSpPr>
          <p:cNvPr id="10" name="テキスト ボックス 9"/>
          <p:cNvSpPr txBox="1"/>
          <p:nvPr/>
        </p:nvSpPr>
        <p:spPr>
          <a:xfrm>
            <a:off x="9855990" y="4510606"/>
            <a:ext cx="1182949" cy="738664"/>
          </a:xfrm>
          <a:prstGeom prst="rect">
            <a:avLst/>
          </a:prstGeom>
          <a:solidFill>
            <a:schemeClr val="accent3">
              <a:lumMod val="20000"/>
              <a:lumOff val="80000"/>
            </a:schemeClr>
          </a:solidFill>
          <a:ln w="9525" cmpd="sng">
            <a:solidFill>
              <a:schemeClr val="accent3">
                <a:lumMod val="50000"/>
              </a:schemeClr>
            </a:solidFill>
          </a:ln>
          <a:effectLst>
            <a:outerShdw blurRad="50800" dist="38100" dir="2700000" algn="tl" rotWithShape="0">
              <a:srgbClr val="000000">
                <a:alpha val="43000"/>
              </a:srgbClr>
            </a:outerShdw>
          </a:effectLst>
        </p:spPr>
        <p:txBody>
          <a:bodyPr wrap="square" rtlCol="0">
            <a:spAutoFit/>
          </a:bodyPr>
          <a:lstStyle/>
          <a:p>
            <a:r>
              <a:rPr lang="ja-JP" altLang="en-US" sz="1400" b="1">
                <a:solidFill>
                  <a:schemeClr val="accent3">
                    <a:lumMod val="50000"/>
                  </a:schemeClr>
                </a:solidFill>
                <a:latin typeface="HG丸ｺﾞｼｯｸM-PRO"/>
                <a:ea typeface="HG丸ｺﾞｼｯｸM-PRO"/>
                <a:cs typeface="HG丸ｺﾞｼｯｸM-PRO"/>
              </a:rPr>
              <a:t>物質の創成と</a:t>
            </a:r>
            <a:r>
              <a:rPr lang="ja-JP" altLang="en-US" sz="1400" b="1" dirty="0">
                <a:solidFill>
                  <a:schemeClr val="accent3">
                    <a:lumMod val="50000"/>
                  </a:schemeClr>
                </a:solidFill>
                <a:latin typeface="HG丸ｺﾞｼｯｸM-PRO"/>
                <a:ea typeface="HG丸ｺﾞｼｯｸM-PRO"/>
                <a:cs typeface="HG丸ｺﾞｼｯｸM-PRO"/>
              </a:rPr>
              <a:t>進化の理解</a:t>
            </a:r>
          </a:p>
        </p:txBody>
      </p:sp>
      <p:sp>
        <p:nvSpPr>
          <p:cNvPr id="178" name="テキスト ボックス 177"/>
          <p:cNvSpPr txBox="1"/>
          <p:nvPr/>
        </p:nvSpPr>
        <p:spPr>
          <a:xfrm>
            <a:off x="9855991" y="3672878"/>
            <a:ext cx="1182949" cy="523220"/>
          </a:xfrm>
          <a:prstGeom prst="rect">
            <a:avLst/>
          </a:prstGeom>
          <a:solidFill>
            <a:schemeClr val="accent5">
              <a:lumMod val="20000"/>
              <a:lumOff val="80000"/>
            </a:schemeClr>
          </a:solidFill>
          <a:ln w="9525" cmpd="sng">
            <a:solidFill>
              <a:schemeClr val="accent5">
                <a:lumMod val="75000"/>
              </a:schemeClr>
            </a:solidFill>
          </a:ln>
          <a:effectLst>
            <a:outerShdw blurRad="50800" dist="38100" dir="2700000" algn="tl" rotWithShape="0">
              <a:srgbClr val="000000">
                <a:alpha val="43000"/>
              </a:srgbClr>
            </a:outerShdw>
          </a:effectLst>
        </p:spPr>
        <p:txBody>
          <a:bodyPr wrap="square" rtlCol="0">
            <a:spAutoFit/>
          </a:bodyPr>
          <a:lstStyle/>
          <a:p>
            <a:r>
              <a:rPr lang="ja-JP" altLang="en-US" sz="1400" b="1" dirty="0">
                <a:solidFill>
                  <a:schemeClr val="accent5">
                    <a:lumMod val="75000"/>
                  </a:schemeClr>
                </a:solidFill>
                <a:latin typeface="HG丸ｺﾞｼｯｸM-PRO"/>
                <a:ea typeface="HG丸ｺﾞｼｯｸM-PRO"/>
                <a:cs typeface="HG丸ｺﾞｼｯｸM-PRO"/>
              </a:rPr>
              <a:t>宇宙の突発現象の解明</a:t>
            </a:r>
            <a:endParaRPr lang="en-US" altLang="ja-JP" sz="1400" b="1" dirty="0">
              <a:solidFill>
                <a:schemeClr val="accent5">
                  <a:lumMod val="75000"/>
                </a:schemeClr>
              </a:solidFill>
              <a:latin typeface="HG丸ｺﾞｼｯｸM-PRO"/>
              <a:ea typeface="HG丸ｺﾞｼｯｸM-PRO"/>
              <a:cs typeface="HG丸ｺﾞｼｯｸM-PRO"/>
            </a:endParaRPr>
          </a:p>
        </p:txBody>
      </p:sp>
      <p:cxnSp>
        <p:nvCxnSpPr>
          <p:cNvPr id="186" name="直線矢印コネクタ 185"/>
          <p:cNvCxnSpPr>
            <a:cxnSpLocks/>
          </p:cNvCxnSpPr>
          <p:nvPr/>
        </p:nvCxnSpPr>
        <p:spPr>
          <a:xfrm flipV="1">
            <a:off x="9590054" y="6299326"/>
            <a:ext cx="272392" cy="163425"/>
          </a:xfrm>
          <a:prstGeom prst="straightConnector1">
            <a:avLst/>
          </a:prstGeom>
          <a:ln w="57150" cmpd="sng">
            <a:solidFill>
              <a:schemeClr val="bg1">
                <a:lumMod val="65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88" name="テキスト ボックス 87"/>
          <p:cNvSpPr txBox="1"/>
          <p:nvPr/>
        </p:nvSpPr>
        <p:spPr>
          <a:xfrm>
            <a:off x="9855989" y="5579501"/>
            <a:ext cx="1149082" cy="954107"/>
          </a:xfrm>
          <a:prstGeom prst="rect">
            <a:avLst/>
          </a:prstGeom>
          <a:solidFill>
            <a:schemeClr val="accent4">
              <a:lumMod val="20000"/>
              <a:lumOff val="80000"/>
            </a:schemeClr>
          </a:solidFill>
          <a:ln w="9525" cmpd="sng">
            <a:solidFill>
              <a:schemeClr val="accent4">
                <a:lumMod val="50000"/>
              </a:schemeClr>
            </a:solidFill>
          </a:ln>
          <a:effectLst>
            <a:outerShdw blurRad="50800" dist="38100" dir="2700000" algn="tl" rotWithShape="0">
              <a:srgbClr val="000000">
                <a:alpha val="43000"/>
              </a:srgbClr>
            </a:outerShdw>
          </a:effectLst>
        </p:spPr>
        <p:txBody>
          <a:bodyPr wrap="square" rtlCol="0">
            <a:spAutoFit/>
          </a:bodyPr>
          <a:lstStyle/>
          <a:p>
            <a:r>
              <a:rPr lang="ja-JP" altLang="en-US" sz="1400" b="1" dirty="0">
                <a:solidFill>
                  <a:schemeClr val="accent4">
                    <a:lumMod val="50000"/>
                  </a:schemeClr>
                </a:solidFill>
                <a:latin typeface="HG丸ｺﾞｼｯｸM-PRO"/>
                <a:ea typeface="HG丸ｺﾞｼｯｸM-PRO"/>
                <a:cs typeface="HG丸ｺﾞｼｯｸM-PRO"/>
              </a:rPr>
              <a:t>ブラックホールと宇宙初期の解明</a:t>
            </a:r>
          </a:p>
        </p:txBody>
      </p:sp>
      <p:cxnSp>
        <p:nvCxnSpPr>
          <p:cNvPr id="189" name="直線矢印コネクタ 188"/>
          <p:cNvCxnSpPr>
            <a:cxnSpLocks/>
          </p:cNvCxnSpPr>
          <p:nvPr/>
        </p:nvCxnSpPr>
        <p:spPr>
          <a:xfrm>
            <a:off x="9418581" y="1845663"/>
            <a:ext cx="427601" cy="1900129"/>
          </a:xfrm>
          <a:prstGeom prst="straightConnector1">
            <a:avLst/>
          </a:prstGeom>
          <a:ln w="57150" cmpd="sng">
            <a:solidFill>
              <a:schemeClr val="accent5">
                <a:lumMod val="60000"/>
                <a:lumOff val="4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6" name="テキスト ボックス 25">
            <a:extLst>
              <a:ext uri="{FF2B5EF4-FFF2-40B4-BE49-F238E27FC236}">
                <a16:creationId xmlns:a16="http://schemas.microsoft.com/office/drawing/2014/main" id="{B6E1C42F-5E6D-66C4-BB46-024F8F014CCE}"/>
              </a:ext>
            </a:extLst>
          </p:cNvPr>
          <p:cNvSpPr txBox="1"/>
          <p:nvPr/>
        </p:nvSpPr>
        <p:spPr>
          <a:xfrm>
            <a:off x="3038526" y="6384"/>
            <a:ext cx="1338828" cy="420243"/>
          </a:xfrm>
          <a:prstGeom prst="rect">
            <a:avLst/>
          </a:prstGeom>
          <a:noFill/>
        </p:spPr>
        <p:txBody>
          <a:bodyPr wrap="none" rtlCol="0">
            <a:spAutoFit/>
          </a:bodyPr>
          <a:lstStyle/>
          <a:p>
            <a:r>
              <a:rPr lang="en-US" altLang="ja-JP" sz="2131" dirty="0"/>
              <a:t>2010</a:t>
            </a:r>
            <a:r>
              <a:rPr lang="ja-JP" altLang="en-US" sz="2131"/>
              <a:t>年代</a:t>
            </a:r>
            <a:endParaRPr lang="ja-JP" altLang="en-US" sz="2131" dirty="0"/>
          </a:p>
        </p:txBody>
      </p:sp>
      <p:cxnSp>
        <p:nvCxnSpPr>
          <p:cNvPr id="27" name="直線コネクタ 26">
            <a:extLst>
              <a:ext uri="{FF2B5EF4-FFF2-40B4-BE49-F238E27FC236}">
                <a16:creationId xmlns:a16="http://schemas.microsoft.com/office/drawing/2014/main" id="{48692501-BB85-44F3-A90D-7A628C5BB9FA}"/>
              </a:ext>
            </a:extLst>
          </p:cNvPr>
          <p:cNvCxnSpPr>
            <a:cxnSpLocks/>
          </p:cNvCxnSpPr>
          <p:nvPr/>
        </p:nvCxnSpPr>
        <p:spPr>
          <a:xfrm>
            <a:off x="6655102" y="395712"/>
            <a:ext cx="11118" cy="6483633"/>
          </a:xfrm>
          <a:prstGeom prst="line">
            <a:avLst/>
          </a:prstGeom>
          <a:ln>
            <a:prstDash val="sysDot"/>
          </a:ln>
          <a:effectLst/>
        </p:spPr>
        <p:style>
          <a:lnRef idx="2">
            <a:schemeClr val="accent1"/>
          </a:lnRef>
          <a:fillRef idx="0">
            <a:schemeClr val="accent1"/>
          </a:fillRef>
          <a:effectRef idx="1">
            <a:schemeClr val="accent1"/>
          </a:effectRef>
          <a:fontRef idx="minor">
            <a:schemeClr val="tx1"/>
          </a:fontRef>
        </p:style>
      </p:cxnSp>
      <p:cxnSp>
        <p:nvCxnSpPr>
          <p:cNvPr id="28" name="直線コネクタ 27">
            <a:extLst>
              <a:ext uri="{FF2B5EF4-FFF2-40B4-BE49-F238E27FC236}">
                <a16:creationId xmlns:a16="http://schemas.microsoft.com/office/drawing/2014/main" id="{88BA44C1-2AAD-4CB2-2BDD-F4005B1A5E3C}"/>
              </a:ext>
            </a:extLst>
          </p:cNvPr>
          <p:cNvCxnSpPr>
            <a:cxnSpLocks/>
          </p:cNvCxnSpPr>
          <p:nvPr/>
        </p:nvCxnSpPr>
        <p:spPr>
          <a:xfrm>
            <a:off x="8693031" y="395712"/>
            <a:ext cx="0" cy="6483633"/>
          </a:xfrm>
          <a:prstGeom prst="line">
            <a:avLst/>
          </a:prstGeom>
          <a:ln>
            <a:prstDash val="sysDot"/>
          </a:ln>
          <a:effectLst/>
        </p:spPr>
        <p:style>
          <a:lnRef idx="2">
            <a:schemeClr val="accent1"/>
          </a:lnRef>
          <a:fillRef idx="0">
            <a:schemeClr val="accent1"/>
          </a:fillRef>
          <a:effectRef idx="1">
            <a:schemeClr val="accent1"/>
          </a:effectRef>
          <a:fontRef idx="minor">
            <a:schemeClr val="tx1"/>
          </a:fontRef>
        </p:style>
      </p:cxnSp>
      <p:sp>
        <p:nvSpPr>
          <p:cNvPr id="33" name="ホームベース 32">
            <a:extLst>
              <a:ext uri="{FF2B5EF4-FFF2-40B4-BE49-F238E27FC236}">
                <a16:creationId xmlns:a16="http://schemas.microsoft.com/office/drawing/2014/main" id="{466E1590-5BEE-06A5-DCDA-CAF0EDB0A909}"/>
              </a:ext>
            </a:extLst>
          </p:cNvPr>
          <p:cNvSpPr/>
          <p:nvPr/>
        </p:nvSpPr>
        <p:spPr>
          <a:xfrm>
            <a:off x="3020390" y="3857744"/>
            <a:ext cx="1614881" cy="197630"/>
          </a:xfrm>
          <a:prstGeom prst="homePlate">
            <a:avLst/>
          </a:prstGeom>
          <a:solidFill>
            <a:schemeClr val="bg1">
              <a:lumMod val="7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182" b="1" dirty="0">
                <a:solidFill>
                  <a:schemeClr val="bg1"/>
                </a:solidFill>
                <a:latin typeface="HG丸ｺﾞｼｯｸM-PRO"/>
                <a:ea typeface="HG丸ｺﾞｼｯｸM-PRO"/>
                <a:cs typeface="HG丸ｺﾞｼｯｸM-PRO"/>
              </a:rPr>
              <a:t>SK</a:t>
            </a:r>
            <a:endParaRPr lang="ja-JP" altLang="en-US" sz="1182" b="1" dirty="0">
              <a:solidFill>
                <a:schemeClr val="bg1"/>
              </a:solidFill>
              <a:latin typeface="HG丸ｺﾞｼｯｸM-PRO"/>
              <a:ea typeface="HG丸ｺﾞｼｯｸM-PRO"/>
              <a:cs typeface="HG丸ｺﾞｼｯｸM-PRO"/>
            </a:endParaRPr>
          </a:p>
        </p:txBody>
      </p:sp>
      <p:sp>
        <p:nvSpPr>
          <p:cNvPr id="34" name="ホームベース 33">
            <a:extLst>
              <a:ext uri="{FF2B5EF4-FFF2-40B4-BE49-F238E27FC236}">
                <a16:creationId xmlns:a16="http://schemas.microsoft.com/office/drawing/2014/main" id="{C7D3C621-0389-555D-DBD7-D7C89A8A8C03}"/>
              </a:ext>
            </a:extLst>
          </p:cNvPr>
          <p:cNvSpPr/>
          <p:nvPr/>
        </p:nvSpPr>
        <p:spPr>
          <a:xfrm>
            <a:off x="4661931" y="3844761"/>
            <a:ext cx="1639592" cy="210609"/>
          </a:xfrm>
          <a:prstGeom prst="homePlate">
            <a:avLst/>
          </a:prstGeom>
          <a:gradFill>
            <a:gsLst>
              <a:gs pos="100000">
                <a:srgbClr val="7A81FF"/>
              </a:gs>
              <a:gs pos="0">
                <a:srgbClr val="7A81FF"/>
              </a:gs>
            </a:gsLst>
            <a:lin ang="10800000" scaled="0"/>
          </a:gradFill>
          <a:ln>
            <a:solidFill>
              <a:srgbClr val="0432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182" b="1" dirty="0">
                <a:solidFill>
                  <a:schemeClr val="bg1"/>
                </a:solidFill>
                <a:latin typeface="HG丸ｺﾞｼｯｸM-PRO"/>
                <a:ea typeface="HG丸ｺﾞｼｯｸM-PRO"/>
                <a:cs typeface="HG丸ｺﾞｼｯｸM-PRO"/>
              </a:rPr>
              <a:t>SK-Gd</a:t>
            </a:r>
            <a:endParaRPr lang="ja-JP" altLang="en-US" sz="1182" b="1" dirty="0">
              <a:solidFill>
                <a:schemeClr val="bg1"/>
              </a:solidFill>
              <a:latin typeface="HG丸ｺﾞｼｯｸM-PRO"/>
              <a:ea typeface="HG丸ｺﾞｼｯｸM-PRO"/>
              <a:cs typeface="HG丸ｺﾞｼｯｸM-PRO"/>
            </a:endParaRPr>
          </a:p>
        </p:txBody>
      </p:sp>
      <p:sp>
        <p:nvSpPr>
          <p:cNvPr id="35" name="ホームベース 34">
            <a:extLst>
              <a:ext uri="{FF2B5EF4-FFF2-40B4-BE49-F238E27FC236}">
                <a16:creationId xmlns:a16="http://schemas.microsoft.com/office/drawing/2014/main" id="{935788DE-5D57-0AE0-322C-2CB5FA214732}"/>
              </a:ext>
            </a:extLst>
          </p:cNvPr>
          <p:cNvSpPr/>
          <p:nvPr/>
        </p:nvSpPr>
        <p:spPr>
          <a:xfrm>
            <a:off x="4666127" y="4134984"/>
            <a:ext cx="4625967" cy="197630"/>
          </a:xfrm>
          <a:prstGeom prst="homePlate">
            <a:avLst/>
          </a:prstGeom>
          <a:gradFill>
            <a:gsLst>
              <a:gs pos="72000">
                <a:srgbClr val="FFE8FF"/>
              </a:gs>
              <a:gs pos="65000">
                <a:srgbClr val="D883FF"/>
              </a:gs>
              <a:gs pos="15000">
                <a:srgbClr val="D883FF"/>
              </a:gs>
              <a:gs pos="0">
                <a:srgbClr val="D883FF"/>
              </a:gs>
              <a:gs pos="100000">
                <a:srgbClr val="FFE8FF"/>
              </a:gs>
            </a:gsLst>
            <a:lin ang="10800000" scaled="0"/>
          </a:gradFill>
          <a:ln>
            <a:solidFill>
              <a:srgbClr val="9437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82" b="1">
                <a:solidFill>
                  <a:schemeClr val="tx1"/>
                </a:solidFill>
                <a:latin typeface="HG丸ｺﾞｼｯｸM-PRO"/>
                <a:ea typeface="HG丸ｺﾞｼｯｸM-PRO"/>
                <a:cs typeface="HG丸ｺﾞｼｯｸM-PRO"/>
              </a:rPr>
              <a:t>　　　　　</a:t>
            </a:r>
            <a:r>
              <a:rPr lang="en-US" altLang="ja-JP" sz="1182" b="1" dirty="0">
                <a:solidFill>
                  <a:schemeClr val="tx1"/>
                </a:solidFill>
                <a:latin typeface="HG丸ｺﾞｼｯｸM-PRO"/>
                <a:ea typeface="HG丸ｺﾞｼｯｸM-PRO"/>
                <a:cs typeface="HG丸ｺﾞｼｯｸM-PRO"/>
              </a:rPr>
              <a:t>Hyper-</a:t>
            </a:r>
            <a:r>
              <a:rPr lang="en-US" altLang="ja-JP" sz="1182" b="1" dirty="0" err="1">
                <a:solidFill>
                  <a:schemeClr val="tx1"/>
                </a:solidFill>
                <a:latin typeface="HG丸ｺﾞｼｯｸM-PRO"/>
                <a:ea typeface="HG丸ｺﾞｼｯｸM-PRO"/>
                <a:cs typeface="HG丸ｺﾞｼｯｸM-PRO"/>
              </a:rPr>
              <a:t>Kamiokande</a:t>
            </a:r>
            <a:endParaRPr lang="ja-JP" altLang="en-US" sz="1182" b="1">
              <a:solidFill>
                <a:schemeClr val="tx1"/>
              </a:solidFill>
              <a:latin typeface="HG丸ｺﾞｼｯｸM-PRO"/>
              <a:ea typeface="HG丸ｺﾞｼｯｸM-PRO"/>
              <a:cs typeface="HG丸ｺﾞｼｯｸM-PRO"/>
            </a:endParaRPr>
          </a:p>
        </p:txBody>
      </p:sp>
      <p:sp>
        <p:nvSpPr>
          <p:cNvPr id="36" name="ホームベース 35">
            <a:extLst>
              <a:ext uri="{FF2B5EF4-FFF2-40B4-BE49-F238E27FC236}">
                <a16:creationId xmlns:a16="http://schemas.microsoft.com/office/drawing/2014/main" id="{0301850B-2145-4803-69DF-6576A4ECF717}"/>
              </a:ext>
            </a:extLst>
          </p:cNvPr>
          <p:cNvSpPr/>
          <p:nvPr/>
        </p:nvSpPr>
        <p:spPr>
          <a:xfrm>
            <a:off x="3003502" y="4399862"/>
            <a:ext cx="2657275" cy="197630"/>
          </a:xfrm>
          <a:prstGeom prst="homePlate">
            <a:avLst/>
          </a:prstGeom>
          <a:gradFill>
            <a:gsLst>
              <a:gs pos="100000">
                <a:srgbClr val="7A81FF"/>
              </a:gs>
              <a:gs pos="42000">
                <a:srgbClr val="7A81FF"/>
              </a:gs>
              <a:gs pos="0">
                <a:srgbClr val="7A81FF"/>
              </a:gs>
            </a:gsLst>
            <a:lin ang="10800000" scaled="0"/>
          </a:gradFill>
          <a:ln>
            <a:solidFill>
              <a:srgbClr val="0432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182" b="1" dirty="0" err="1">
                <a:solidFill>
                  <a:schemeClr val="bg1"/>
                </a:solidFill>
                <a:latin typeface="HG丸ｺﾞｼｯｸM-PRO"/>
                <a:ea typeface="HG丸ｺﾞｼｯｸM-PRO"/>
                <a:cs typeface="HG丸ｺﾞｼｯｸM-PRO"/>
              </a:rPr>
              <a:t>KamLAND</a:t>
            </a:r>
            <a:r>
              <a:rPr lang="en-US" altLang="ja-JP" sz="1182" b="1" dirty="0">
                <a:solidFill>
                  <a:schemeClr val="bg1"/>
                </a:solidFill>
                <a:latin typeface="HG丸ｺﾞｼｯｸM-PRO"/>
                <a:ea typeface="HG丸ｺﾞｼｯｸM-PRO"/>
                <a:cs typeface="HG丸ｺﾞｼｯｸM-PRO"/>
              </a:rPr>
              <a:t>/</a:t>
            </a:r>
            <a:r>
              <a:rPr lang="en-US" altLang="ja-JP" sz="1182" b="1" dirty="0" err="1">
                <a:solidFill>
                  <a:schemeClr val="bg1"/>
                </a:solidFill>
                <a:latin typeface="HG丸ｺﾞｼｯｸM-PRO"/>
                <a:ea typeface="HG丸ｺﾞｼｯｸM-PRO"/>
                <a:cs typeface="HG丸ｺﾞｼｯｸM-PRO"/>
              </a:rPr>
              <a:t>KamLAND</a:t>
            </a:r>
            <a:r>
              <a:rPr lang="en-US" altLang="ja-JP" sz="1182" b="1" dirty="0">
                <a:solidFill>
                  <a:schemeClr val="bg1"/>
                </a:solidFill>
                <a:latin typeface="HG丸ｺﾞｼｯｸM-PRO"/>
                <a:ea typeface="HG丸ｺﾞｼｯｸM-PRO"/>
                <a:cs typeface="HG丸ｺﾞｼｯｸM-PRO"/>
              </a:rPr>
              <a:t>-Zen</a:t>
            </a:r>
            <a:endParaRPr lang="ja-JP" altLang="en-US" sz="1182" b="1" dirty="0">
              <a:solidFill>
                <a:schemeClr val="bg1"/>
              </a:solidFill>
              <a:latin typeface="HG丸ｺﾞｼｯｸM-PRO"/>
              <a:ea typeface="HG丸ｺﾞｼｯｸM-PRO"/>
              <a:cs typeface="HG丸ｺﾞｼｯｸM-PRO"/>
            </a:endParaRPr>
          </a:p>
        </p:txBody>
      </p:sp>
      <p:sp>
        <p:nvSpPr>
          <p:cNvPr id="37" name="ホームベース 36">
            <a:extLst>
              <a:ext uri="{FF2B5EF4-FFF2-40B4-BE49-F238E27FC236}">
                <a16:creationId xmlns:a16="http://schemas.microsoft.com/office/drawing/2014/main" id="{4BFB4FAA-2CDF-A866-F21A-5835BC94D0BA}"/>
              </a:ext>
            </a:extLst>
          </p:cNvPr>
          <p:cNvSpPr/>
          <p:nvPr/>
        </p:nvSpPr>
        <p:spPr>
          <a:xfrm>
            <a:off x="5668183" y="4409205"/>
            <a:ext cx="3623910" cy="197630"/>
          </a:xfrm>
          <a:prstGeom prst="homePlate">
            <a:avLst/>
          </a:prstGeom>
          <a:gradFill>
            <a:gsLst>
              <a:gs pos="85000">
                <a:srgbClr val="FFE8FF"/>
              </a:gs>
              <a:gs pos="75000">
                <a:srgbClr val="D883FF"/>
              </a:gs>
              <a:gs pos="0">
                <a:srgbClr val="D883FF"/>
              </a:gs>
              <a:gs pos="100000">
                <a:srgbClr val="FFE8FF"/>
              </a:gs>
            </a:gsLst>
            <a:lin ang="10800000" scaled="0"/>
          </a:gradFill>
          <a:ln>
            <a:solidFill>
              <a:srgbClr val="9437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182" b="1" dirty="0">
                <a:solidFill>
                  <a:schemeClr val="tx1"/>
                </a:solidFill>
                <a:latin typeface="HG丸ｺﾞｼｯｸM-PRO"/>
                <a:ea typeface="HG丸ｺﾞｼｯｸM-PRO"/>
                <a:cs typeface="HG丸ｺﾞｼｯｸM-PRO"/>
              </a:rPr>
              <a:t>KamLAND2-Zen</a:t>
            </a:r>
            <a:endParaRPr lang="ja-JP" altLang="en-US" sz="1182" b="1">
              <a:solidFill>
                <a:schemeClr val="tx1"/>
              </a:solidFill>
              <a:latin typeface="HG丸ｺﾞｼｯｸM-PRO"/>
              <a:ea typeface="HG丸ｺﾞｼｯｸM-PRO"/>
              <a:cs typeface="HG丸ｺﾞｼｯｸM-PRO"/>
            </a:endParaRPr>
          </a:p>
        </p:txBody>
      </p:sp>
      <p:sp>
        <p:nvSpPr>
          <p:cNvPr id="45" name="ホームベース 44">
            <a:extLst>
              <a:ext uri="{FF2B5EF4-FFF2-40B4-BE49-F238E27FC236}">
                <a16:creationId xmlns:a16="http://schemas.microsoft.com/office/drawing/2014/main" id="{B5470796-1D38-C92E-74C9-6D9E0833D7D6}"/>
              </a:ext>
            </a:extLst>
          </p:cNvPr>
          <p:cNvSpPr/>
          <p:nvPr/>
        </p:nvSpPr>
        <p:spPr>
          <a:xfrm>
            <a:off x="5652629" y="3063530"/>
            <a:ext cx="3638529" cy="197630"/>
          </a:xfrm>
          <a:prstGeom prst="homePlate">
            <a:avLst/>
          </a:prstGeom>
          <a:gradFill>
            <a:gsLst>
              <a:gs pos="75000">
                <a:srgbClr val="FAD0FF"/>
              </a:gs>
              <a:gs pos="66000">
                <a:srgbClr val="D883FF"/>
              </a:gs>
              <a:gs pos="0">
                <a:srgbClr val="D883FF"/>
              </a:gs>
              <a:gs pos="100000">
                <a:srgbClr val="FAD0FF"/>
              </a:gs>
            </a:gsLst>
            <a:lin ang="10800000" scaled="0"/>
          </a:gradFill>
          <a:ln>
            <a:solidFill>
              <a:srgbClr val="9437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182" b="1" dirty="0">
                <a:solidFill>
                  <a:schemeClr val="tx1"/>
                </a:solidFill>
                <a:latin typeface="HG丸ｺﾞｼｯｸM-PRO"/>
                <a:ea typeface="HG丸ｺﾞｼｯｸM-PRO"/>
                <a:cs typeface="HG丸ｺﾞｼｯｸM-PRO"/>
              </a:rPr>
              <a:t>CTA North + South</a:t>
            </a:r>
            <a:endParaRPr lang="ja-JP" altLang="en-US" sz="1182" b="1">
              <a:solidFill>
                <a:schemeClr val="tx1"/>
              </a:solidFill>
              <a:latin typeface="HG丸ｺﾞｼｯｸM-PRO"/>
              <a:ea typeface="HG丸ｺﾞｼｯｸM-PRO"/>
              <a:cs typeface="HG丸ｺﾞｼｯｸM-PRO"/>
            </a:endParaRPr>
          </a:p>
        </p:txBody>
      </p:sp>
      <p:grpSp>
        <p:nvGrpSpPr>
          <p:cNvPr id="15" name="グループ化 14">
            <a:extLst>
              <a:ext uri="{FF2B5EF4-FFF2-40B4-BE49-F238E27FC236}">
                <a16:creationId xmlns:a16="http://schemas.microsoft.com/office/drawing/2014/main" id="{70C197B4-F67F-1757-E74D-50868D56A408}"/>
              </a:ext>
            </a:extLst>
          </p:cNvPr>
          <p:cNvGrpSpPr/>
          <p:nvPr/>
        </p:nvGrpSpPr>
        <p:grpSpPr>
          <a:xfrm>
            <a:off x="3033013" y="1674481"/>
            <a:ext cx="6258146" cy="445987"/>
            <a:chOff x="528685" y="634349"/>
            <a:chExt cx="7409819" cy="528061"/>
          </a:xfrm>
        </p:grpSpPr>
        <p:sp>
          <p:nvSpPr>
            <p:cNvPr id="56" name="ホームベース 55">
              <a:extLst>
                <a:ext uri="{FF2B5EF4-FFF2-40B4-BE49-F238E27FC236}">
                  <a16:creationId xmlns:a16="http://schemas.microsoft.com/office/drawing/2014/main" id="{258A43D1-D376-EE68-557E-10A54C8246F0}"/>
                </a:ext>
              </a:extLst>
            </p:cNvPr>
            <p:cNvSpPr/>
            <p:nvPr/>
          </p:nvSpPr>
          <p:spPr>
            <a:xfrm>
              <a:off x="528685" y="634349"/>
              <a:ext cx="4884683" cy="234000"/>
            </a:xfrm>
            <a:prstGeom prst="homePlate">
              <a:avLst/>
            </a:prstGeom>
            <a:gradFill>
              <a:gsLst>
                <a:gs pos="23000">
                  <a:srgbClr val="7A81FF"/>
                </a:gs>
                <a:gs pos="100000">
                  <a:srgbClr val="7A81FF"/>
                </a:gs>
                <a:gs pos="0">
                  <a:srgbClr val="DFE4FF"/>
                </a:gs>
              </a:gsLst>
              <a:lin ang="10800000" scaled="0"/>
            </a:gradFill>
            <a:ln>
              <a:solidFill>
                <a:srgbClr val="0432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182" b="1" dirty="0">
                  <a:solidFill>
                    <a:schemeClr val="bg1"/>
                  </a:solidFill>
                  <a:latin typeface="HG丸ｺﾞｼｯｸM-PRO"/>
                  <a:ea typeface="HG丸ｺﾞｼｯｸM-PRO"/>
                  <a:cs typeface="HG丸ｺﾞｼｯｸM-PRO"/>
                </a:rPr>
                <a:t>Tibet AS+MD+YAC</a:t>
              </a:r>
              <a:endParaRPr lang="ja-JP" altLang="en-US" sz="1182" b="1" dirty="0">
                <a:solidFill>
                  <a:schemeClr val="bg1"/>
                </a:solidFill>
                <a:latin typeface="HG丸ｺﾞｼｯｸM-PRO"/>
                <a:ea typeface="HG丸ｺﾞｼｯｸM-PRO"/>
                <a:cs typeface="HG丸ｺﾞｼｯｸM-PRO"/>
              </a:endParaRPr>
            </a:p>
          </p:txBody>
        </p:sp>
        <p:sp>
          <p:nvSpPr>
            <p:cNvPr id="59" name="ホームベース 58">
              <a:extLst>
                <a:ext uri="{FF2B5EF4-FFF2-40B4-BE49-F238E27FC236}">
                  <a16:creationId xmlns:a16="http://schemas.microsoft.com/office/drawing/2014/main" id="{1572EE51-3DB8-5DE3-C723-219B82C4D765}"/>
                </a:ext>
              </a:extLst>
            </p:cNvPr>
            <p:cNvSpPr/>
            <p:nvPr/>
          </p:nvSpPr>
          <p:spPr>
            <a:xfrm>
              <a:off x="5152104" y="924134"/>
              <a:ext cx="2786400" cy="234000"/>
            </a:xfrm>
            <a:prstGeom prst="homePlate">
              <a:avLst/>
            </a:prstGeom>
            <a:gradFill>
              <a:gsLst>
                <a:gs pos="88000">
                  <a:srgbClr val="FAD0FF"/>
                </a:gs>
                <a:gs pos="80000">
                  <a:srgbClr val="D883FF"/>
                </a:gs>
                <a:gs pos="0">
                  <a:srgbClr val="D883FF"/>
                </a:gs>
                <a:gs pos="100000">
                  <a:srgbClr val="FAD0FF"/>
                </a:gs>
              </a:gsLst>
              <a:lin ang="10800000" scaled="0"/>
            </a:gradFill>
            <a:ln>
              <a:solidFill>
                <a:srgbClr val="9437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182" b="1" dirty="0">
                  <a:solidFill>
                    <a:schemeClr val="tx1"/>
                  </a:solidFill>
                  <a:latin typeface="HG丸ｺﾞｼｯｸM-PRO"/>
                  <a:ea typeface="HG丸ｺﾞｼｯｸM-PRO"/>
                  <a:cs typeface="HG丸ｺﾞｼｯｸM-PRO"/>
                </a:rPr>
                <a:t>Mega ALPACA</a:t>
              </a:r>
              <a:endParaRPr lang="ja-JP" altLang="en-US" sz="1182" b="1">
                <a:solidFill>
                  <a:schemeClr val="tx1"/>
                </a:solidFill>
                <a:latin typeface="HG丸ｺﾞｼｯｸM-PRO"/>
                <a:ea typeface="HG丸ｺﾞｼｯｸM-PRO"/>
                <a:cs typeface="HG丸ｺﾞｼｯｸM-PRO"/>
              </a:endParaRPr>
            </a:p>
          </p:txBody>
        </p:sp>
        <p:sp>
          <p:nvSpPr>
            <p:cNvPr id="57" name="ホームベース 56">
              <a:extLst>
                <a:ext uri="{FF2B5EF4-FFF2-40B4-BE49-F238E27FC236}">
                  <a16:creationId xmlns:a16="http://schemas.microsoft.com/office/drawing/2014/main" id="{C920D6AE-EB84-93A1-CB6D-CCFD922109D4}"/>
                </a:ext>
              </a:extLst>
            </p:cNvPr>
            <p:cNvSpPr/>
            <p:nvPr/>
          </p:nvSpPr>
          <p:spPr>
            <a:xfrm>
              <a:off x="2929827" y="928410"/>
              <a:ext cx="2483543" cy="234000"/>
            </a:xfrm>
            <a:prstGeom prst="homePlate">
              <a:avLst/>
            </a:prstGeom>
            <a:gradFill>
              <a:gsLst>
                <a:gs pos="78000">
                  <a:srgbClr val="FAD0FF"/>
                </a:gs>
                <a:gs pos="70000">
                  <a:srgbClr val="D883FF"/>
                </a:gs>
                <a:gs pos="0">
                  <a:srgbClr val="D883FF"/>
                </a:gs>
                <a:gs pos="100000">
                  <a:srgbClr val="FAD0FF"/>
                </a:gs>
              </a:gsLst>
              <a:lin ang="10800000" scaled="0"/>
            </a:gradFill>
            <a:ln>
              <a:solidFill>
                <a:srgbClr val="9437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182" b="1" dirty="0">
                  <a:solidFill>
                    <a:schemeClr val="tx1"/>
                  </a:solidFill>
                  <a:latin typeface="HG丸ｺﾞｼｯｸM-PRO"/>
                  <a:ea typeface="HG丸ｺﾞｼｯｸM-PRO"/>
                  <a:cs typeface="HG丸ｺﾞｼｯｸM-PRO"/>
                </a:rPr>
                <a:t>ALPACA</a:t>
              </a:r>
              <a:endParaRPr lang="ja-JP" altLang="en-US" sz="1182" b="1">
                <a:solidFill>
                  <a:schemeClr val="tx1"/>
                </a:solidFill>
                <a:latin typeface="HG丸ｺﾞｼｯｸM-PRO"/>
                <a:ea typeface="HG丸ｺﾞｼｯｸM-PRO"/>
                <a:cs typeface="HG丸ｺﾞｼｯｸM-PRO"/>
              </a:endParaRPr>
            </a:p>
          </p:txBody>
        </p:sp>
      </p:grpSp>
      <p:grpSp>
        <p:nvGrpSpPr>
          <p:cNvPr id="14" name="グループ化 13">
            <a:extLst>
              <a:ext uri="{FF2B5EF4-FFF2-40B4-BE49-F238E27FC236}">
                <a16:creationId xmlns:a16="http://schemas.microsoft.com/office/drawing/2014/main" id="{19019827-83DF-F9D3-2E4E-B8860B40CE8B}"/>
              </a:ext>
            </a:extLst>
          </p:cNvPr>
          <p:cNvGrpSpPr/>
          <p:nvPr/>
        </p:nvGrpSpPr>
        <p:grpSpPr>
          <a:xfrm>
            <a:off x="3033012" y="549662"/>
            <a:ext cx="6259082" cy="205189"/>
            <a:chOff x="528685" y="1565215"/>
            <a:chExt cx="7410927" cy="242950"/>
          </a:xfrm>
        </p:grpSpPr>
        <p:sp>
          <p:nvSpPr>
            <p:cNvPr id="53" name="ホームベース 52">
              <a:extLst>
                <a:ext uri="{FF2B5EF4-FFF2-40B4-BE49-F238E27FC236}">
                  <a16:creationId xmlns:a16="http://schemas.microsoft.com/office/drawing/2014/main" id="{DB9E398B-DA4E-3E95-9DB9-F7EB70185382}"/>
                </a:ext>
              </a:extLst>
            </p:cNvPr>
            <p:cNvSpPr/>
            <p:nvPr/>
          </p:nvSpPr>
          <p:spPr>
            <a:xfrm>
              <a:off x="4464546" y="1567704"/>
              <a:ext cx="3475066" cy="234000"/>
            </a:xfrm>
            <a:prstGeom prst="homePlate">
              <a:avLst/>
            </a:prstGeom>
            <a:gradFill>
              <a:gsLst>
                <a:gs pos="90000">
                  <a:srgbClr val="FAD0FF"/>
                </a:gs>
                <a:gs pos="67000">
                  <a:srgbClr val="D883FF"/>
                </a:gs>
                <a:gs pos="0">
                  <a:srgbClr val="D883FF"/>
                </a:gs>
                <a:gs pos="100000">
                  <a:srgbClr val="FAD0FF"/>
                </a:gs>
              </a:gsLst>
              <a:lin ang="10800000" scaled="0"/>
            </a:gradFill>
            <a:ln>
              <a:solidFill>
                <a:srgbClr val="9437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182" b="1" dirty="0">
                  <a:solidFill>
                    <a:schemeClr val="tx1"/>
                  </a:solidFill>
                  <a:latin typeface="HG丸ｺﾞｼｯｸM-PRO"/>
                  <a:ea typeface="HG丸ｺﾞｼｯｸM-PRO"/>
                  <a:cs typeface="HG丸ｺﾞｼｯｸM-PRO"/>
                </a:rPr>
                <a:t>TA2/GCOS</a:t>
              </a:r>
              <a:endParaRPr lang="ja-JP" altLang="en-US" sz="1182" b="1">
                <a:solidFill>
                  <a:schemeClr val="tx1"/>
                </a:solidFill>
                <a:latin typeface="HG丸ｺﾞｼｯｸM-PRO"/>
                <a:ea typeface="HG丸ｺﾞｼｯｸM-PRO"/>
                <a:cs typeface="HG丸ｺﾞｼｯｸM-PRO"/>
              </a:endParaRPr>
            </a:p>
          </p:txBody>
        </p:sp>
        <p:sp>
          <p:nvSpPr>
            <p:cNvPr id="51" name="ホームベース 50">
              <a:extLst>
                <a:ext uri="{FF2B5EF4-FFF2-40B4-BE49-F238E27FC236}">
                  <a16:creationId xmlns:a16="http://schemas.microsoft.com/office/drawing/2014/main" id="{3B008DE9-51A1-28AF-A1AA-28F917C4EE9F}"/>
                </a:ext>
              </a:extLst>
            </p:cNvPr>
            <p:cNvSpPr/>
            <p:nvPr/>
          </p:nvSpPr>
          <p:spPr>
            <a:xfrm>
              <a:off x="2264581" y="1565215"/>
              <a:ext cx="2555898" cy="234000"/>
            </a:xfrm>
            <a:prstGeom prst="homePlate">
              <a:avLst/>
            </a:prstGeom>
            <a:gradFill>
              <a:gsLst>
                <a:gs pos="74000">
                  <a:srgbClr val="7A81FF"/>
                </a:gs>
                <a:gs pos="100000">
                  <a:srgbClr val="B7BBFF"/>
                </a:gs>
                <a:gs pos="0">
                  <a:srgbClr val="7A81FF"/>
                </a:gs>
              </a:gsLst>
              <a:lin ang="10800000" scaled="0"/>
            </a:gradFill>
            <a:ln>
              <a:solidFill>
                <a:srgbClr val="0432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182" b="1" dirty="0">
                  <a:solidFill>
                    <a:schemeClr val="bg1"/>
                  </a:solidFill>
                  <a:latin typeface="HG丸ｺﾞｼｯｸM-PRO"/>
                  <a:ea typeface="HG丸ｺﾞｼｯｸM-PRO"/>
                  <a:cs typeface="HG丸ｺﾞｼｯｸM-PRO"/>
                </a:rPr>
                <a:t>TA x4</a:t>
              </a:r>
              <a:endParaRPr lang="ja-JP" altLang="en-US" sz="1182" b="1" dirty="0">
                <a:solidFill>
                  <a:schemeClr val="bg1"/>
                </a:solidFill>
                <a:latin typeface="HG丸ｺﾞｼｯｸM-PRO"/>
                <a:ea typeface="HG丸ｺﾞｼｯｸM-PRO"/>
                <a:cs typeface="HG丸ｺﾞｼｯｸM-PRO"/>
              </a:endParaRPr>
            </a:p>
          </p:txBody>
        </p:sp>
        <p:sp>
          <p:nvSpPr>
            <p:cNvPr id="50" name="ホームベース 49">
              <a:extLst>
                <a:ext uri="{FF2B5EF4-FFF2-40B4-BE49-F238E27FC236}">
                  <a16:creationId xmlns:a16="http://schemas.microsoft.com/office/drawing/2014/main" id="{A51D19F0-FBC4-8822-F91C-60B89AC6B696}"/>
                </a:ext>
              </a:extLst>
            </p:cNvPr>
            <p:cNvSpPr/>
            <p:nvPr/>
          </p:nvSpPr>
          <p:spPr>
            <a:xfrm>
              <a:off x="528685" y="1570087"/>
              <a:ext cx="1928686" cy="238078"/>
            </a:xfrm>
            <a:prstGeom prst="homePlate">
              <a:avLst/>
            </a:prstGeom>
            <a:gradFill>
              <a:gsLst>
                <a:gs pos="100000">
                  <a:srgbClr val="7A81FF"/>
                </a:gs>
                <a:gs pos="0">
                  <a:srgbClr val="7A81FF"/>
                </a:gs>
              </a:gsLst>
              <a:lin ang="10800000" scaled="0"/>
            </a:gradFill>
            <a:ln>
              <a:solidFill>
                <a:srgbClr val="0432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182" b="1" dirty="0">
                  <a:solidFill>
                    <a:schemeClr val="bg1"/>
                  </a:solidFill>
                  <a:latin typeface="HG丸ｺﾞｼｯｸM-PRO"/>
                  <a:ea typeface="HG丸ｺﾞｼｯｸM-PRO"/>
                  <a:cs typeface="HG丸ｺﾞｼｯｸM-PRO"/>
                </a:rPr>
                <a:t>TA</a:t>
              </a:r>
              <a:endParaRPr lang="ja-JP" altLang="en-US" sz="1182" b="1" dirty="0">
                <a:solidFill>
                  <a:schemeClr val="bg1"/>
                </a:solidFill>
                <a:latin typeface="HG丸ｺﾞｼｯｸM-PRO"/>
                <a:ea typeface="HG丸ｺﾞｼｯｸM-PRO"/>
                <a:cs typeface="HG丸ｺﾞｼｯｸM-PRO"/>
              </a:endParaRPr>
            </a:p>
          </p:txBody>
        </p:sp>
      </p:grpSp>
      <p:sp>
        <p:nvSpPr>
          <p:cNvPr id="60" name="ホームベース 59">
            <a:extLst>
              <a:ext uri="{FF2B5EF4-FFF2-40B4-BE49-F238E27FC236}">
                <a16:creationId xmlns:a16="http://schemas.microsoft.com/office/drawing/2014/main" id="{61110912-4363-719D-06B7-435251DBE8FC}"/>
              </a:ext>
            </a:extLst>
          </p:cNvPr>
          <p:cNvSpPr/>
          <p:nvPr/>
        </p:nvSpPr>
        <p:spPr>
          <a:xfrm>
            <a:off x="3676146" y="1397458"/>
            <a:ext cx="2990073" cy="197630"/>
          </a:xfrm>
          <a:prstGeom prst="homePlate">
            <a:avLst/>
          </a:prstGeom>
          <a:gradFill>
            <a:gsLst>
              <a:gs pos="100000">
                <a:srgbClr val="7A81FF"/>
              </a:gs>
              <a:gs pos="0">
                <a:srgbClr val="7A81FF"/>
              </a:gs>
            </a:gsLst>
            <a:lin ang="10800000" scaled="0"/>
          </a:gradFill>
          <a:ln>
            <a:solidFill>
              <a:srgbClr val="0432FF"/>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ja-JP" sz="1182" b="1" dirty="0">
                <a:solidFill>
                  <a:schemeClr val="bg1"/>
                </a:solidFill>
                <a:latin typeface="HG丸ｺﾞｼｯｸM-PRO"/>
                <a:ea typeface="HG丸ｺﾞｼｯｸM-PRO"/>
                <a:cs typeface="HG丸ｺﾞｼｯｸM-PRO"/>
              </a:rPr>
              <a:t>             CALET</a:t>
            </a:r>
            <a:endParaRPr lang="ja-JP" altLang="en-US" sz="1182" b="1" dirty="0">
              <a:solidFill>
                <a:schemeClr val="bg1"/>
              </a:solidFill>
              <a:latin typeface="HG丸ｺﾞｼｯｸM-PRO"/>
              <a:ea typeface="HG丸ｺﾞｼｯｸM-PRO"/>
              <a:cs typeface="HG丸ｺﾞｼｯｸM-PRO"/>
            </a:endParaRPr>
          </a:p>
        </p:txBody>
      </p:sp>
      <p:sp>
        <p:nvSpPr>
          <p:cNvPr id="86" name="ホームベース 85">
            <a:extLst>
              <a:ext uri="{FF2B5EF4-FFF2-40B4-BE49-F238E27FC236}">
                <a16:creationId xmlns:a16="http://schemas.microsoft.com/office/drawing/2014/main" id="{A5E43029-B099-57CD-DC57-E4DC6F94BEAB}"/>
              </a:ext>
            </a:extLst>
          </p:cNvPr>
          <p:cNvSpPr/>
          <p:nvPr/>
        </p:nvSpPr>
        <p:spPr>
          <a:xfrm>
            <a:off x="3008933" y="2499525"/>
            <a:ext cx="1642575" cy="197630"/>
          </a:xfrm>
          <a:prstGeom prst="homePlate">
            <a:avLst/>
          </a:prstGeom>
          <a:solidFill>
            <a:schemeClr val="bg1">
              <a:lumMod val="7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182" b="1" dirty="0">
                <a:solidFill>
                  <a:schemeClr val="bg1"/>
                </a:solidFill>
                <a:latin typeface="HG丸ｺﾞｼｯｸM-PRO"/>
                <a:ea typeface="HG丸ｺﾞｼｯｸM-PRO"/>
                <a:cs typeface="HG丸ｺﾞｼｯｸM-PRO"/>
              </a:rPr>
              <a:t>SMILE-2/2+</a:t>
            </a:r>
            <a:endParaRPr lang="ja-JP" altLang="en-US" sz="1182" b="1" dirty="0">
              <a:solidFill>
                <a:schemeClr val="bg1"/>
              </a:solidFill>
              <a:latin typeface="HG丸ｺﾞｼｯｸM-PRO"/>
              <a:ea typeface="HG丸ｺﾞｼｯｸM-PRO"/>
              <a:cs typeface="HG丸ｺﾞｼｯｸM-PRO"/>
            </a:endParaRPr>
          </a:p>
        </p:txBody>
      </p:sp>
      <p:sp>
        <p:nvSpPr>
          <p:cNvPr id="87" name="ホームベース 86">
            <a:extLst>
              <a:ext uri="{FF2B5EF4-FFF2-40B4-BE49-F238E27FC236}">
                <a16:creationId xmlns:a16="http://schemas.microsoft.com/office/drawing/2014/main" id="{64C94510-4967-E784-C0D7-2E7F9EFFCB45}"/>
              </a:ext>
            </a:extLst>
          </p:cNvPr>
          <p:cNvSpPr/>
          <p:nvPr/>
        </p:nvSpPr>
        <p:spPr>
          <a:xfrm>
            <a:off x="4674457" y="2517333"/>
            <a:ext cx="1991761" cy="197630"/>
          </a:xfrm>
          <a:prstGeom prst="homePlate">
            <a:avLst/>
          </a:prstGeom>
          <a:gradFill>
            <a:gsLst>
              <a:gs pos="100000">
                <a:srgbClr val="7A81FF"/>
              </a:gs>
              <a:gs pos="0">
                <a:srgbClr val="7A81FF"/>
              </a:gs>
            </a:gsLst>
            <a:lin ang="10800000" scaled="0"/>
          </a:gradFill>
          <a:ln>
            <a:solidFill>
              <a:srgbClr val="0432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182" b="1" dirty="0">
                <a:solidFill>
                  <a:schemeClr val="bg1"/>
                </a:solidFill>
                <a:latin typeface="HG丸ｺﾞｼｯｸM-PRO"/>
                <a:ea typeface="HG丸ｺﾞｼｯｸM-PRO"/>
                <a:cs typeface="HG丸ｺﾞｼｯｸM-PRO"/>
              </a:rPr>
              <a:t>SMILE-3</a:t>
            </a:r>
            <a:endParaRPr lang="ja-JP" altLang="en-US" sz="1182" b="1" dirty="0">
              <a:solidFill>
                <a:schemeClr val="bg1"/>
              </a:solidFill>
              <a:latin typeface="HG丸ｺﾞｼｯｸM-PRO"/>
              <a:ea typeface="HG丸ｺﾞｼｯｸM-PRO"/>
              <a:cs typeface="HG丸ｺﾞｼｯｸM-PRO"/>
            </a:endParaRPr>
          </a:p>
        </p:txBody>
      </p:sp>
      <p:sp>
        <p:nvSpPr>
          <p:cNvPr id="93" name="ホームベース 92">
            <a:extLst>
              <a:ext uri="{FF2B5EF4-FFF2-40B4-BE49-F238E27FC236}">
                <a16:creationId xmlns:a16="http://schemas.microsoft.com/office/drawing/2014/main" id="{48CE9D6E-2E77-E51B-0FBF-B3189C642AEE}"/>
              </a:ext>
            </a:extLst>
          </p:cNvPr>
          <p:cNvSpPr/>
          <p:nvPr/>
        </p:nvSpPr>
        <p:spPr>
          <a:xfrm>
            <a:off x="6657754" y="2522093"/>
            <a:ext cx="2633405" cy="197630"/>
          </a:xfrm>
          <a:prstGeom prst="homePlate">
            <a:avLst/>
          </a:prstGeom>
          <a:gradFill>
            <a:gsLst>
              <a:gs pos="54000">
                <a:srgbClr val="FAD0FF"/>
              </a:gs>
              <a:gs pos="34000">
                <a:srgbClr val="D883FF"/>
              </a:gs>
              <a:gs pos="0">
                <a:srgbClr val="D883FF"/>
              </a:gs>
              <a:gs pos="100000">
                <a:srgbClr val="FAD0FF"/>
              </a:gs>
            </a:gsLst>
            <a:lin ang="10800000" scaled="0"/>
          </a:gradFill>
          <a:ln>
            <a:solidFill>
              <a:srgbClr val="9437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182" b="1" dirty="0">
                <a:solidFill>
                  <a:schemeClr val="tx1"/>
                </a:solidFill>
                <a:latin typeface="HG丸ｺﾞｼｯｸM-PRO"/>
                <a:ea typeface="HG丸ｺﾞｼｯｸM-PRO"/>
                <a:cs typeface="HG丸ｺﾞｼｯｸM-PRO"/>
              </a:rPr>
              <a:t>SMILE-satellite</a:t>
            </a:r>
            <a:endParaRPr lang="ja-JP" altLang="en-US" sz="1182" b="1">
              <a:solidFill>
                <a:schemeClr val="tx1"/>
              </a:solidFill>
              <a:latin typeface="HG丸ｺﾞｼｯｸM-PRO"/>
              <a:ea typeface="HG丸ｺﾞｼｯｸM-PRO"/>
              <a:cs typeface="HG丸ｺﾞｼｯｸM-PRO"/>
            </a:endParaRPr>
          </a:p>
        </p:txBody>
      </p:sp>
      <p:sp>
        <p:nvSpPr>
          <p:cNvPr id="94" name="ホームベース 93">
            <a:extLst>
              <a:ext uri="{FF2B5EF4-FFF2-40B4-BE49-F238E27FC236}">
                <a16:creationId xmlns:a16="http://schemas.microsoft.com/office/drawing/2014/main" id="{FB3C619A-55A4-24CD-BA58-423DB72BC0E7}"/>
              </a:ext>
            </a:extLst>
          </p:cNvPr>
          <p:cNvSpPr/>
          <p:nvPr/>
        </p:nvSpPr>
        <p:spPr>
          <a:xfrm>
            <a:off x="4998346" y="1079096"/>
            <a:ext cx="1680695" cy="197630"/>
          </a:xfrm>
          <a:prstGeom prst="homePlate">
            <a:avLst/>
          </a:prstGeom>
          <a:gradFill>
            <a:gsLst>
              <a:gs pos="92000">
                <a:srgbClr val="FAD0FF"/>
              </a:gs>
              <a:gs pos="84000">
                <a:srgbClr val="D883FF"/>
              </a:gs>
              <a:gs pos="0">
                <a:srgbClr val="D883FF"/>
              </a:gs>
              <a:gs pos="100000">
                <a:srgbClr val="FAD0FF"/>
              </a:gs>
            </a:gsLst>
            <a:lin ang="10800000" scaled="0"/>
          </a:gradFill>
          <a:ln>
            <a:solidFill>
              <a:srgbClr val="9437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ltLang="ja-JP" sz="1182" b="1" dirty="0">
                <a:solidFill>
                  <a:schemeClr val="tx1"/>
                </a:solidFill>
                <a:latin typeface="HG丸ｺﾞｼｯｸM-PRO"/>
                <a:ea typeface="HG丸ｺﾞｼｯｸM-PRO"/>
                <a:cs typeface="HG丸ｺﾞｼｯｸM-PRO"/>
              </a:rPr>
              <a:t>       GAPS</a:t>
            </a:r>
            <a:endParaRPr lang="ja-JP" altLang="en-US" sz="1182" b="1">
              <a:solidFill>
                <a:schemeClr val="tx1"/>
              </a:solidFill>
              <a:latin typeface="HG丸ｺﾞｼｯｸM-PRO"/>
              <a:ea typeface="HG丸ｺﾞｼｯｸM-PRO"/>
              <a:cs typeface="HG丸ｺﾞｼｯｸM-PRO"/>
            </a:endParaRPr>
          </a:p>
        </p:txBody>
      </p:sp>
      <p:sp>
        <p:nvSpPr>
          <p:cNvPr id="96" name="ホームベース 95">
            <a:extLst>
              <a:ext uri="{FF2B5EF4-FFF2-40B4-BE49-F238E27FC236}">
                <a16:creationId xmlns:a16="http://schemas.microsoft.com/office/drawing/2014/main" id="{0DD7EA66-55DF-C91C-E88D-D6BFD14CE1EB}"/>
              </a:ext>
            </a:extLst>
          </p:cNvPr>
          <p:cNvSpPr/>
          <p:nvPr/>
        </p:nvSpPr>
        <p:spPr>
          <a:xfrm>
            <a:off x="6655102" y="2200919"/>
            <a:ext cx="2636056" cy="197630"/>
          </a:xfrm>
          <a:prstGeom prst="homePlate">
            <a:avLst/>
          </a:prstGeom>
          <a:gradFill>
            <a:gsLst>
              <a:gs pos="51000">
                <a:srgbClr val="FAD0FF"/>
              </a:gs>
              <a:gs pos="42000">
                <a:srgbClr val="D883FF"/>
              </a:gs>
              <a:gs pos="0">
                <a:srgbClr val="D883FF"/>
              </a:gs>
              <a:gs pos="100000">
                <a:srgbClr val="FAD0FF"/>
              </a:gs>
            </a:gsLst>
            <a:lin ang="10800000" scaled="0"/>
          </a:gradFill>
          <a:ln>
            <a:solidFill>
              <a:srgbClr val="9437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182" b="1" dirty="0">
                <a:solidFill>
                  <a:schemeClr val="tx1"/>
                </a:solidFill>
                <a:latin typeface="HG丸ｺﾞｼｯｸM-PRO"/>
                <a:ea typeface="HG丸ｺﾞｼｯｸM-PRO"/>
                <a:cs typeface="HG丸ｺﾞｼｯｸM-PRO"/>
              </a:rPr>
              <a:t>GRAMS-II</a:t>
            </a:r>
            <a:endParaRPr lang="ja-JP" altLang="en-US" sz="1182" b="1">
              <a:solidFill>
                <a:schemeClr val="tx1"/>
              </a:solidFill>
              <a:latin typeface="HG丸ｺﾞｼｯｸM-PRO"/>
              <a:ea typeface="HG丸ｺﾞｼｯｸM-PRO"/>
              <a:cs typeface="HG丸ｺﾞｼｯｸM-PRO"/>
            </a:endParaRPr>
          </a:p>
        </p:txBody>
      </p:sp>
      <p:sp>
        <p:nvSpPr>
          <p:cNvPr id="95" name="ホームベース 94">
            <a:extLst>
              <a:ext uri="{FF2B5EF4-FFF2-40B4-BE49-F238E27FC236}">
                <a16:creationId xmlns:a16="http://schemas.microsoft.com/office/drawing/2014/main" id="{C31B72BD-107F-BDD2-D485-CF7DFCAA8DEE}"/>
              </a:ext>
            </a:extLst>
          </p:cNvPr>
          <p:cNvSpPr/>
          <p:nvPr/>
        </p:nvSpPr>
        <p:spPr>
          <a:xfrm>
            <a:off x="5200910" y="2199762"/>
            <a:ext cx="1900410" cy="197630"/>
          </a:xfrm>
          <a:prstGeom prst="homePlate">
            <a:avLst/>
          </a:prstGeom>
          <a:gradFill>
            <a:gsLst>
              <a:gs pos="44000">
                <a:srgbClr val="FAD0FF"/>
              </a:gs>
              <a:gs pos="33000">
                <a:srgbClr val="D883FF"/>
              </a:gs>
              <a:gs pos="0">
                <a:srgbClr val="D883FF"/>
              </a:gs>
              <a:gs pos="100000">
                <a:srgbClr val="FAD0FF"/>
              </a:gs>
            </a:gsLst>
            <a:lin ang="10800000" scaled="0"/>
          </a:gradFill>
          <a:ln>
            <a:solidFill>
              <a:srgbClr val="9437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182" b="1" dirty="0">
                <a:solidFill>
                  <a:schemeClr val="tx1"/>
                </a:solidFill>
                <a:latin typeface="HG丸ｺﾞｼｯｸM-PRO"/>
                <a:ea typeface="HG丸ｺﾞｼｯｸM-PRO"/>
                <a:cs typeface="HG丸ｺﾞｼｯｸM-PRO"/>
              </a:rPr>
              <a:t>GRAMS-I</a:t>
            </a:r>
            <a:endParaRPr lang="ja-JP" altLang="en-US" sz="1182" b="1">
              <a:solidFill>
                <a:schemeClr val="tx1"/>
              </a:solidFill>
              <a:latin typeface="HG丸ｺﾞｼｯｸM-PRO"/>
              <a:ea typeface="HG丸ｺﾞｼｯｸM-PRO"/>
              <a:cs typeface="HG丸ｺﾞｼｯｸM-PRO"/>
            </a:endParaRPr>
          </a:p>
        </p:txBody>
      </p:sp>
      <p:grpSp>
        <p:nvGrpSpPr>
          <p:cNvPr id="222" name="グループ化 221">
            <a:extLst>
              <a:ext uri="{FF2B5EF4-FFF2-40B4-BE49-F238E27FC236}">
                <a16:creationId xmlns:a16="http://schemas.microsoft.com/office/drawing/2014/main" id="{B8F956CB-F0C0-BDB6-1899-7596BA7FA371}"/>
              </a:ext>
            </a:extLst>
          </p:cNvPr>
          <p:cNvGrpSpPr/>
          <p:nvPr/>
        </p:nvGrpSpPr>
        <p:grpSpPr>
          <a:xfrm>
            <a:off x="6299644" y="3944079"/>
            <a:ext cx="119928" cy="197631"/>
            <a:chOff x="-806245" y="4553488"/>
            <a:chExt cx="226142" cy="295305"/>
          </a:xfrm>
        </p:grpSpPr>
        <p:cxnSp>
          <p:nvCxnSpPr>
            <p:cNvPr id="223" name="直線コネクタ 222">
              <a:extLst>
                <a:ext uri="{FF2B5EF4-FFF2-40B4-BE49-F238E27FC236}">
                  <a16:creationId xmlns:a16="http://schemas.microsoft.com/office/drawing/2014/main" id="{DDE7B5A7-2EBB-47CB-CF1D-87385C954356}"/>
                </a:ext>
              </a:extLst>
            </p:cNvPr>
            <p:cNvCxnSpPr/>
            <p:nvPr/>
          </p:nvCxnSpPr>
          <p:spPr>
            <a:xfrm>
              <a:off x="-806245" y="4553488"/>
              <a:ext cx="226142"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4" name="直線矢印コネクタ 223">
              <a:extLst>
                <a:ext uri="{FF2B5EF4-FFF2-40B4-BE49-F238E27FC236}">
                  <a16:creationId xmlns:a16="http://schemas.microsoft.com/office/drawing/2014/main" id="{9F5DC922-0842-4AD0-55EF-2FDC6C7E5BEF}"/>
                </a:ext>
              </a:extLst>
            </p:cNvPr>
            <p:cNvCxnSpPr/>
            <p:nvPr/>
          </p:nvCxnSpPr>
          <p:spPr>
            <a:xfrm>
              <a:off x="-589935" y="4553488"/>
              <a:ext cx="0" cy="295305"/>
            </a:xfrm>
            <a:prstGeom prst="straightConnector1">
              <a:avLst/>
            </a:prstGeom>
            <a:ln>
              <a:solidFill>
                <a:schemeClr val="accent1">
                  <a:lumMod val="75000"/>
                </a:schemeClr>
              </a:solidFill>
              <a:tailEnd type="triangle"/>
            </a:ln>
          </p:spPr>
          <p:style>
            <a:lnRef idx="2">
              <a:schemeClr val="accent1"/>
            </a:lnRef>
            <a:fillRef idx="0">
              <a:schemeClr val="accent1"/>
            </a:fillRef>
            <a:effectRef idx="1">
              <a:schemeClr val="accent1"/>
            </a:effectRef>
            <a:fontRef idx="minor">
              <a:schemeClr val="tx1"/>
            </a:fontRef>
          </p:style>
        </p:cxnSp>
      </p:grpSp>
      <p:sp>
        <p:nvSpPr>
          <p:cNvPr id="43" name="ホームベース 42">
            <a:extLst>
              <a:ext uri="{FF2B5EF4-FFF2-40B4-BE49-F238E27FC236}">
                <a16:creationId xmlns:a16="http://schemas.microsoft.com/office/drawing/2014/main" id="{09D41A05-1C21-8EB0-47EF-76C73D61F661}"/>
              </a:ext>
            </a:extLst>
          </p:cNvPr>
          <p:cNvSpPr/>
          <p:nvPr/>
        </p:nvSpPr>
        <p:spPr>
          <a:xfrm>
            <a:off x="4421703" y="3063529"/>
            <a:ext cx="1704257" cy="197630"/>
          </a:xfrm>
          <a:prstGeom prst="homePlate">
            <a:avLst/>
          </a:prstGeom>
          <a:gradFill>
            <a:gsLst>
              <a:gs pos="53000">
                <a:srgbClr val="B7BBFF"/>
              </a:gs>
              <a:gs pos="26000">
                <a:srgbClr val="7A81FF"/>
              </a:gs>
              <a:gs pos="0">
                <a:srgbClr val="7A81FF"/>
              </a:gs>
              <a:gs pos="100000">
                <a:srgbClr val="B7BBFF"/>
              </a:gs>
            </a:gsLst>
            <a:lin ang="10800000" scaled="0"/>
          </a:gradFill>
          <a:ln>
            <a:solidFill>
              <a:srgbClr val="0432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182" b="1" dirty="0">
                <a:solidFill>
                  <a:schemeClr val="bg1"/>
                </a:solidFill>
                <a:latin typeface="HG丸ｺﾞｼｯｸM-PRO"/>
                <a:ea typeface="HG丸ｺﾞｼｯｸM-PRO"/>
                <a:cs typeface="HG丸ｺﾞｼｯｸM-PRO"/>
              </a:rPr>
              <a:t>CTA North</a:t>
            </a:r>
            <a:endParaRPr lang="ja-JP" altLang="en-US" sz="1182" b="1" dirty="0">
              <a:solidFill>
                <a:schemeClr val="bg1"/>
              </a:solidFill>
              <a:latin typeface="HG丸ｺﾞｼｯｸM-PRO"/>
              <a:ea typeface="HG丸ｺﾞｼｯｸM-PRO"/>
              <a:cs typeface="HG丸ｺﾞｼｯｸM-PRO"/>
            </a:endParaRPr>
          </a:p>
        </p:txBody>
      </p:sp>
      <p:cxnSp>
        <p:nvCxnSpPr>
          <p:cNvPr id="234" name="直線矢印コネクタ 233">
            <a:extLst>
              <a:ext uri="{FF2B5EF4-FFF2-40B4-BE49-F238E27FC236}">
                <a16:creationId xmlns:a16="http://schemas.microsoft.com/office/drawing/2014/main" id="{4BE30143-D1BB-F66A-FEE3-C001059665AA}"/>
              </a:ext>
            </a:extLst>
          </p:cNvPr>
          <p:cNvCxnSpPr>
            <a:cxnSpLocks/>
          </p:cNvCxnSpPr>
          <p:nvPr/>
        </p:nvCxnSpPr>
        <p:spPr>
          <a:xfrm>
            <a:off x="9310693" y="1932379"/>
            <a:ext cx="497936" cy="2547072"/>
          </a:xfrm>
          <a:prstGeom prst="straightConnector1">
            <a:avLst/>
          </a:prstGeom>
          <a:ln w="57150" cmpd="sng">
            <a:solidFill>
              <a:schemeClr val="accent3">
                <a:lumMod val="60000"/>
                <a:lumOff val="4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49" name="直線矢印コネクタ 248">
            <a:extLst>
              <a:ext uri="{FF2B5EF4-FFF2-40B4-BE49-F238E27FC236}">
                <a16:creationId xmlns:a16="http://schemas.microsoft.com/office/drawing/2014/main" id="{71EECD8B-C5C0-D01F-742E-45899560E427}"/>
              </a:ext>
            </a:extLst>
          </p:cNvPr>
          <p:cNvCxnSpPr>
            <a:cxnSpLocks/>
            <a:endCxn id="8" idx="1"/>
          </p:cNvCxnSpPr>
          <p:nvPr/>
        </p:nvCxnSpPr>
        <p:spPr>
          <a:xfrm flipV="1">
            <a:off x="9346081" y="1980274"/>
            <a:ext cx="509909" cy="848705"/>
          </a:xfrm>
          <a:prstGeom prst="straightConnector1">
            <a:avLst/>
          </a:prstGeom>
          <a:ln w="57150" cmpd="sng">
            <a:solidFill>
              <a:schemeClr val="accent1">
                <a:lumMod val="60000"/>
                <a:lumOff val="4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51" name="直線矢印コネクタ 250">
            <a:extLst>
              <a:ext uri="{FF2B5EF4-FFF2-40B4-BE49-F238E27FC236}">
                <a16:creationId xmlns:a16="http://schemas.microsoft.com/office/drawing/2014/main" id="{5EDFEEEB-F791-8FC3-30A4-31C088EBCE90}"/>
              </a:ext>
            </a:extLst>
          </p:cNvPr>
          <p:cNvCxnSpPr>
            <a:cxnSpLocks/>
          </p:cNvCxnSpPr>
          <p:nvPr/>
        </p:nvCxnSpPr>
        <p:spPr>
          <a:xfrm>
            <a:off x="9382300" y="2979951"/>
            <a:ext cx="451255" cy="14327"/>
          </a:xfrm>
          <a:prstGeom prst="straightConnector1">
            <a:avLst/>
          </a:prstGeom>
          <a:ln w="57150" cmpd="sng">
            <a:solidFill>
              <a:schemeClr val="accent2">
                <a:lumMod val="60000"/>
                <a:lumOff val="4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53" name="直線矢印コネクタ 252">
            <a:extLst>
              <a:ext uri="{FF2B5EF4-FFF2-40B4-BE49-F238E27FC236}">
                <a16:creationId xmlns:a16="http://schemas.microsoft.com/office/drawing/2014/main" id="{8DD2A007-6117-8FC9-EB25-CCDF126A2224}"/>
              </a:ext>
            </a:extLst>
          </p:cNvPr>
          <p:cNvCxnSpPr>
            <a:cxnSpLocks/>
          </p:cNvCxnSpPr>
          <p:nvPr/>
        </p:nvCxnSpPr>
        <p:spPr>
          <a:xfrm>
            <a:off x="9326609" y="3125603"/>
            <a:ext cx="489364" cy="674673"/>
          </a:xfrm>
          <a:prstGeom prst="straightConnector1">
            <a:avLst/>
          </a:prstGeom>
          <a:ln w="57150" cmpd="sng">
            <a:solidFill>
              <a:schemeClr val="accent5">
                <a:lumMod val="60000"/>
                <a:lumOff val="4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55" name="直線矢印コネクタ 254">
            <a:extLst>
              <a:ext uri="{FF2B5EF4-FFF2-40B4-BE49-F238E27FC236}">
                <a16:creationId xmlns:a16="http://schemas.microsoft.com/office/drawing/2014/main" id="{9757A3E3-A5CF-8336-2DCD-F4287A27B4B1}"/>
              </a:ext>
            </a:extLst>
          </p:cNvPr>
          <p:cNvCxnSpPr>
            <a:cxnSpLocks/>
          </p:cNvCxnSpPr>
          <p:nvPr/>
        </p:nvCxnSpPr>
        <p:spPr>
          <a:xfrm>
            <a:off x="9314510" y="3267851"/>
            <a:ext cx="506031" cy="1376960"/>
          </a:xfrm>
          <a:prstGeom prst="straightConnector1">
            <a:avLst/>
          </a:prstGeom>
          <a:ln w="57150" cmpd="sng">
            <a:solidFill>
              <a:schemeClr val="accent3">
                <a:lumMod val="60000"/>
                <a:lumOff val="4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60" name="直線矢印コネクタ 259">
            <a:extLst>
              <a:ext uri="{FF2B5EF4-FFF2-40B4-BE49-F238E27FC236}">
                <a16:creationId xmlns:a16="http://schemas.microsoft.com/office/drawing/2014/main" id="{4173E0F6-9D18-5743-93BD-8806918B765D}"/>
              </a:ext>
            </a:extLst>
          </p:cNvPr>
          <p:cNvCxnSpPr>
            <a:cxnSpLocks/>
          </p:cNvCxnSpPr>
          <p:nvPr/>
        </p:nvCxnSpPr>
        <p:spPr>
          <a:xfrm flipV="1">
            <a:off x="9326608" y="4028712"/>
            <a:ext cx="507328" cy="66797"/>
          </a:xfrm>
          <a:prstGeom prst="straightConnector1">
            <a:avLst/>
          </a:prstGeom>
          <a:ln w="57150" cmpd="sng">
            <a:solidFill>
              <a:schemeClr val="accent5">
                <a:lumMod val="60000"/>
                <a:lumOff val="4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63" name="直線矢印コネクタ 262">
            <a:extLst>
              <a:ext uri="{FF2B5EF4-FFF2-40B4-BE49-F238E27FC236}">
                <a16:creationId xmlns:a16="http://schemas.microsoft.com/office/drawing/2014/main" id="{8D17E997-1879-9DDB-9EE3-6EA514BC2636}"/>
              </a:ext>
            </a:extLst>
          </p:cNvPr>
          <p:cNvCxnSpPr>
            <a:cxnSpLocks/>
          </p:cNvCxnSpPr>
          <p:nvPr/>
        </p:nvCxnSpPr>
        <p:spPr>
          <a:xfrm>
            <a:off x="9340689" y="4257982"/>
            <a:ext cx="451364" cy="422410"/>
          </a:xfrm>
          <a:prstGeom prst="straightConnector1">
            <a:avLst/>
          </a:prstGeom>
          <a:ln w="57150" cmpd="sng">
            <a:solidFill>
              <a:schemeClr val="accent3">
                <a:lumMod val="60000"/>
                <a:lumOff val="4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65" name="直線矢印コネクタ 264">
            <a:extLst>
              <a:ext uri="{FF2B5EF4-FFF2-40B4-BE49-F238E27FC236}">
                <a16:creationId xmlns:a16="http://schemas.microsoft.com/office/drawing/2014/main" id="{20959E1B-CBB6-5150-2201-4B963B08B22A}"/>
              </a:ext>
            </a:extLst>
          </p:cNvPr>
          <p:cNvCxnSpPr>
            <a:cxnSpLocks/>
          </p:cNvCxnSpPr>
          <p:nvPr/>
        </p:nvCxnSpPr>
        <p:spPr>
          <a:xfrm flipV="1">
            <a:off x="9225729" y="1159729"/>
            <a:ext cx="547447" cy="2840151"/>
          </a:xfrm>
          <a:prstGeom prst="straightConnector1">
            <a:avLst/>
          </a:prstGeom>
          <a:ln w="57150" cmpd="sng">
            <a:solidFill>
              <a:schemeClr val="accent6">
                <a:lumMod val="60000"/>
                <a:lumOff val="4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69" name="直線矢印コネクタ 268">
            <a:extLst>
              <a:ext uri="{FF2B5EF4-FFF2-40B4-BE49-F238E27FC236}">
                <a16:creationId xmlns:a16="http://schemas.microsoft.com/office/drawing/2014/main" id="{91706F19-A4F5-7954-CE2A-74F7A3913460}"/>
              </a:ext>
            </a:extLst>
          </p:cNvPr>
          <p:cNvCxnSpPr>
            <a:cxnSpLocks/>
          </p:cNvCxnSpPr>
          <p:nvPr/>
        </p:nvCxnSpPr>
        <p:spPr>
          <a:xfrm flipV="1">
            <a:off x="9385606" y="5019051"/>
            <a:ext cx="444365" cy="289754"/>
          </a:xfrm>
          <a:prstGeom prst="straightConnector1">
            <a:avLst/>
          </a:prstGeom>
          <a:ln w="57150" cmpd="sng">
            <a:solidFill>
              <a:schemeClr val="accent3">
                <a:lumMod val="60000"/>
                <a:lumOff val="4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72" name="直線矢印コネクタ 271">
            <a:extLst>
              <a:ext uri="{FF2B5EF4-FFF2-40B4-BE49-F238E27FC236}">
                <a16:creationId xmlns:a16="http://schemas.microsoft.com/office/drawing/2014/main" id="{2EBFC0EE-082F-F621-3449-6DC45E139174}"/>
              </a:ext>
            </a:extLst>
          </p:cNvPr>
          <p:cNvCxnSpPr>
            <a:cxnSpLocks/>
          </p:cNvCxnSpPr>
          <p:nvPr/>
        </p:nvCxnSpPr>
        <p:spPr>
          <a:xfrm flipV="1">
            <a:off x="9517179" y="4207452"/>
            <a:ext cx="320957" cy="2003361"/>
          </a:xfrm>
          <a:prstGeom prst="straightConnector1">
            <a:avLst/>
          </a:prstGeom>
          <a:ln w="57150" cmpd="sng">
            <a:solidFill>
              <a:schemeClr val="accent5">
                <a:lumMod val="60000"/>
                <a:lumOff val="4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32" name="ホームベース 31">
            <a:extLst>
              <a:ext uri="{FF2B5EF4-FFF2-40B4-BE49-F238E27FC236}">
                <a16:creationId xmlns:a16="http://schemas.microsoft.com/office/drawing/2014/main" id="{DA992650-9E11-1BD3-622E-0D7A920979BF}"/>
              </a:ext>
            </a:extLst>
          </p:cNvPr>
          <p:cNvSpPr/>
          <p:nvPr/>
        </p:nvSpPr>
        <p:spPr>
          <a:xfrm>
            <a:off x="5668183" y="6558758"/>
            <a:ext cx="3617067" cy="197630"/>
          </a:xfrm>
          <a:prstGeom prst="homePlate">
            <a:avLst/>
          </a:prstGeom>
          <a:gradFill>
            <a:gsLst>
              <a:gs pos="45000">
                <a:srgbClr val="FFE8FF"/>
              </a:gs>
              <a:gs pos="37000">
                <a:srgbClr val="D883FF"/>
              </a:gs>
              <a:gs pos="15000">
                <a:srgbClr val="D883FF"/>
              </a:gs>
              <a:gs pos="0">
                <a:srgbClr val="D883FF"/>
              </a:gs>
              <a:gs pos="100000">
                <a:srgbClr val="FFE8FF"/>
              </a:gs>
            </a:gsLst>
            <a:lin ang="10800000" scaled="0"/>
          </a:gradFill>
          <a:ln>
            <a:solidFill>
              <a:srgbClr val="9437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ltLang="ja-JP" sz="1182" b="1" dirty="0">
                <a:solidFill>
                  <a:schemeClr val="tx1"/>
                </a:solidFill>
                <a:latin typeface="HG丸ｺﾞｼｯｸM-PRO"/>
                <a:ea typeface="HG丸ｺﾞｼｯｸM-PRO"/>
                <a:cs typeface="HG丸ｺﾞｼｯｸM-PRO"/>
              </a:rPr>
              <a:t>            B-DECIGO</a:t>
            </a:r>
            <a:endParaRPr lang="ja-JP" altLang="en-US" sz="1182" b="1">
              <a:solidFill>
                <a:schemeClr val="tx1"/>
              </a:solidFill>
              <a:latin typeface="HG丸ｺﾞｼｯｸM-PRO"/>
              <a:ea typeface="HG丸ｺﾞｼｯｸM-PRO"/>
              <a:cs typeface="HG丸ｺﾞｼｯｸM-PRO"/>
            </a:endParaRPr>
          </a:p>
        </p:txBody>
      </p:sp>
      <p:sp>
        <p:nvSpPr>
          <p:cNvPr id="275" name="テキスト ボックス 274">
            <a:extLst>
              <a:ext uri="{FF2B5EF4-FFF2-40B4-BE49-F238E27FC236}">
                <a16:creationId xmlns:a16="http://schemas.microsoft.com/office/drawing/2014/main" id="{4BCE38AC-2F61-81B2-51A5-21B3F9B4B6E5}"/>
              </a:ext>
            </a:extLst>
          </p:cNvPr>
          <p:cNvSpPr txBox="1"/>
          <p:nvPr/>
        </p:nvSpPr>
        <p:spPr>
          <a:xfrm>
            <a:off x="7518291" y="6579869"/>
            <a:ext cx="1846980" cy="209288"/>
          </a:xfrm>
          <a:prstGeom prst="rect">
            <a:avLst/>
          </a:prstGeom>
          <a:noFill/>
        </p:spPr>
        <p:txBody>
          <a:bodyPr wrap="none" rtlCol="0">
            <a:spAutoFit/>
          </a:bodyPr>
          <a:lstStyle/>
          <a:p>
            <a:r>
              <a:rPr lang="ja-JP" altLang="en-US" sz="760" i="1">
                <a:solidFill>
                  <a:schemeClr val="tx1">
                    <a:lumMod val="85000"/>
                    <a:lumOff val="15000"/>
                  </a:schemeClr>
                </a:solidFill>
              </a:rPr>
              <a:t>重力波天文学の発展・背景重力波観測</a:t>
            </a:r>
            <a:endParaRPr lang="ja-JP" altLang="en-US" sz="760" i="1" dirty="0">
              <a:solidFill>
                <a:schemeClr val="tx1">
                  <a:lumMod val="85000"/>
                  <a:lumOff val="15000"/>
                </a:schemeClr>
              </a:solidFill>
            </a:endParaRPr>
          </a:p>
        </p:txBody>
      </p:sp>
      <p:sp>
        <p:nvSpPr>
          <p:cNvPr id="161" name="ホームベース 160"/>
          <p:cNvSpPr/>
          <p:nvPr/>
        </p:nvSpPr>
        <p:spPr>
          <a:xfrm>
            <a:off x="5652629" y="6305304"/>
            <a:ext cx="3639464" cy="197630"/>
          </a:xfrm>
          <a:prstGeom prst="homePlate">
            <a:avLst/>
          </a:prstGeom>
          <a:gradFill>
            <a:gsLst>
              <a:gs pos="49000">
                <a:srgbClr val="FFE8FF"/>
              </a:gs>
              <a:gs pos="40000">
                <a:srgbClr val="D883FF"/>
              </a:gs>
              <a:gs pos="15000">
                <a:srgbClr val="D883FF"/>
              </a:gs>
              <a:gs pos="0">
                <a:srgbClr val="D883FF"/>
              </a:gs>
              <a:gs pos="100000">
                <a:srgbClr val="FFE8FF"/>
              </a:gs>
            </a:gsLst>
            <a:lin ang="10800000" scaled="0"/>
          </a:gradFill>
          <a:ln>
            <a:solidFill>
              <a:srgbClr val="9437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182" b="1" dirty="0">
                <a:solidFill>
                  <a:schemeClr val="tx1"/>
                </a:solidFill>
                <a:latin typeface="HG丸ｺﾞｼｯｸM-PRO"/>
                <a:ea typeface="HG丸ｺﾞｼｯｸM-PRO"/>
                <a:cs typeface="HG丸ｺﾞｼｯｸM-PRO"/>
              </a:rPr>
              <a:t>LISA</a:t>
            </a:r>
            <a:endParaRPr lang="ja-JP" altLang="en-US" sz="1182" b="1">
              <a:solidFill>
                <a:schemeClr val="tx1"/>
              </a:solidFill>
              <a:latin typeface="HG丸ｺﾞｼｯｸM-PRO"/>
              <a:ea typeface="HG丸ｺﾞｼｯｸM-PRO"/>
              <a:cs typeface="HG丸ｺﾞｼｯｸM-PRO"/>
            </a:endParaRPr>
          </a:p>
        </p:txBody>
      </p:sp>
      <p:sp>
        <p:nvSpPr>
          <p:cNvPr id="277" name="テキスト ボックス 276">
            <a:extLst>
              <a:ext uri="{FF2B5EF4-FFF2-40B4-BE49-F238E27FC236}">
                <a16:creationId xmlns:a16="http://schemas.microsoft.com/office/drawing/2014/main" id="{076EC25B-300C-E15F-0A25-025DA7531F34}"/>
              </a:ext>
            </a:extLst>
          </p:cNvPr>
          <p:cNvSpPr txBox="1"/>
          <p:nvPr/>
        </p:nvSpPr>
        <p:spPr>
          <a:xfrm>
            <a:off x="8248445" y="6318290"/>
            <a:ext cx="766557" cy="209288"/>
          </a:xfrm>
          <a:prstGeom prst="rect">
            <a:avLst/>
          </a:prstGeom>
          <a:noFill/>
        </p:spPr>
        <p:txBody>
          <a:bodyPr wrap="none" rtlCol="0">
            <a:spAutoFit/>
          </a:bodyPr>
          <a:lstStyle/>
          <a:p>
            <a:r>
              <a:rPr lang="en-US" altLang="ja-JP" sz="760" i="1" dirty="0">
                <a:solidFill>
                  <a:schemeClr val="tx1">
                    <a:lumMod val="85000"/>
                    <a:lumOff val="15000"/>
                  </a:schemeClr>
                </a:solidFill>
              </a:rPr>
              <a:t>SMBH</a:t>
            </a:r>
            <a:r>
              <a:rPr lang="ja-JP" altLang="en-US" sz="760" i="1" dirty="0">
                <a:solidFill>
                  <a:schemeClr val="tx1">
                    <a:lumMod val="85000"/>
                    <a:lumOff val="15000"/>
                  </a:schemeClr>
                </a:solidFill>
              </a:rPr>
              <a:t>の観測</a:t>
            </a:r>
          </a:p>
        </p:txBody>
      </p:sp>
      <p:grpSp>
        <p:nvGrpSpPr>
          <p:cNvPr id="49" name="グループ化 48">
            <a:extLst>
              <a:ext uri="{FF2B5EF4-FFF2-40B4-BE49-F238E27FC236}">
                <a16:creationId xmlns:a16="http://schemas.microsoft.com/office/drawing/2014/main" id="{9D03C0F8-6085-E4C9-573D-7364FE5FA177}"/>
              </a:ext>
            </a:extLst>
          </p:cNvPr>
          <p:cNvGrpSpPr/>
          <p:nvPr/>
        </p:nvGrpSpPr>
        <p:grpSpPr>
          <a:xfrm>
            <a:off x="6686472" y="808672"/>
            <a:ext cx="2591436" cy="234240"/>
            <a:chOff x="4854483" y="1283245"/>
            <a:chExt cx="3068332" cy="277347"/>
          </a:xfrm>
        </p:grpSpPr>
        <p:sp>
          <p:nvSpPr>
            <p:cNvPr id="6" name="ホームベース 5">
              <a:extLst>
                <a:ext uri="{FF2B5EF4-FFF2-40B4-BE49-F238E27FC236}">
                  <a16:creationId xmlns:a16="http://schemas.microsoft.com/office/drawing/2014/main" id="{BD95E725-2466-0BDC-3750-7C9D257C910F}"/>
                </a:ext>
              </a:extLst>
            </p:cNvPr>
            <p:cNvSpPr/>
            <p:nvPr/>
          </p:nvSpPr>
          <p:spPr>
            <a:xfrm>
              <a:off x="4854483" y="1283245"/>
              <a:ext cx="2495575" cy="248427"/>
            </a:xfrm>
            <a:prstGeom prst="homePlate">
              <a:avLst/>
            </a:prstGeom>
            <a:gradFill>
              <a:gsLst>
                <a:gs pos="32000">
                  <a:srgbClr val="FAD0FF"/>
                </a:gs>
                <a:gs pos="24000">
                  <a:srgbClr val="D883FF"/>
                </a:gs>
                <a:gs pos="0">
                  <a:srgbClr val="D883FF"/>
                </a:gs>
                <a:gs pos="100000">
                  <a:srgbClr val="FAD0FF"/>
                </a:gs>
              </a:gsLst>
              <a:lin ang="10800000" scaled="0"/>
            </a:gradFill>
            <a:ln>
              <a:solidFill>
                <a:srgbClr val="9437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ltLang="ja-JP" sz="1182" b="1" dirty="0">
                  <a:solidFill>
                    <a:schemeClr val="tx1"/>
                  </a:solidFill>
                  <a:latin typeface="HG丸ｺﾞｼｯｸM-PRO"/>
                  <a:ea typeface="HG丸ｺﾞｼｯｸM-PRO"/>
                  <a:cs typeface="HG丸ｺﾞｼｯｸM-PRO"/>
                </a:rPr>
                <a:t>POEMMA</a:t>
              </a:r>
              <a:endParaRPr lang="ja-JP" altLang="en-US" sz="1182" b="1">
                <a:solidFill>
                  <a:schemeClr val="tx1"/>
                </a:solidFill>
                <a:latin typeface="HG丸ｺﾞｼｯｸM-PRO"/>
                <a:ea typeface="HG丸ｺﾞｼｯｸM-PRO"/>
                <a:cs typeface="HG丸ｺﾞｼｯｸM-PRO"/>
              </a:endParaRPr>
            </a:p>
          </p:txBody>
        </p:sp>
        <p:sp>
          <p:nvSpPr>
            <p:cNvPr id="12" name="テキスト ボックス 11">
              <a:extLst>
                <a:ext uri="{FF2B5EF4-FFF2-40B4-BE49-F238E27FC236}">
                  <a16:creationId xmlns:a16="http://schemas.microsoft.com/office/drawing/2014/main" id="{C4BA7649-5EE6-BBAD-B397-F5D27F3BF088}"/>
                </a:ext>
              </a:extLst>
            </p:cNvPr>
            <p:cNvSpPr txBox="1"/>
            <p:nvPr/>
          </p:nvSpPr>
          <p:spPr>
            <a:xfrm>
              <a:off x="5883983" y="1312789"/>
              <a:ext cx="2038832" cy="247803"/>
            </a:xfrm>
            <a:prstGeom prst="rect">
              <a:avLst/>
            </a:prstGeom>
            <a:noFill/>
          </p:spPr>
          <p:txBody>
            <a:bodyPr wrap="none" rtlCol="0">
              <a:spAutoFit/>
            </a:bodyPr>
            <a:lstStyle/>
            <a:p>
              <a:r>
                <a:rPr lang="ja-JP" altLang="en-US" sz="760" i="1" dirty="0">
                  <a:solidFill>
                    <a:schemeClr val="tx1">
                      <a:lumMod val="85000"/>
                      <a:lumOff val="15000"/>
                    </a:schemeClr>
                  </a:solidFill>
                </a:rPr>
                <a:t>衛星軌道からの</a:t>
              </a:r>
              <a:r>
                <a:rPr lang="en-US" altLang="ja-JP" sz="760" i="1" dirty="0">
                  <a:solidFill>
                    <a:schemeClr val="tx1">
                      <a:lumMod val="85000"/>
                      <a:lumOff val="15000"/>
                    </a:schemeClr>
                  </a:solidFill>
                </a:rPr>
                <a:t>UHECR</a:t>
              </a:r>
              <a:r>
                <a:rPr lang="ja-JP" altLang="en-US" sz="760" i="1" dirty="0">
                  <a:solidFill>
                    <a:schemeClr val="tx1">
                      <a:lumMod val="85000"/>
                      <a:lumOff val="15000"/>
                    </a:schemeClr>
                  </a:solidFill>
                </a:rPr>
                <a:t>と</a:t>
              </a:r>
              <a:r>
                <a:rPr lang="en-US" altLang="ja-JP" sz="760" i="1" dirty="0">
                  <a:solidFill>
                    <a:schemeClr val="tx1">
                      <a:lumMod val="85000"/>
                      <a:lumOff val="15000"/>
                    </a:schemeClr>
                  </a:solidFill>
                </a:rPr>
                <a:t> </a:t>
              </a:r>
              <a:r>
                <a:rPr lang="en-US" altLang="ja-JP" sz="760" i="1" dirty="0" err="1">
                  <a:solidFill>
                    <a:schemeClr val="tx1">
                      <a:lumMod val="85000"/>
                      <a:lumOff val="15000"/>
                    </a:schemeClr>
                  </a:solidFill>
                </a:rPr>
                <a:t>ν</a:t>
              </a:r>
              <a:r>
                <a:rPr lang="ja-JP" altLang="en-US" sz="760" i="1" dirty="0">
                  <a:solidFill>
                    <a:schemeClr val="tx1">
                      <a:lumMod val="85000"/>
                      <a:lumOff val="15000"/>
                    </a:schemeClr>
                  </a:solidFill>
                </a:rPr>
                <a:t>の観測</a:t>
              </a:r>
            </a:p>
          </p:txBody>
        </p:sp>
      </p:grpSp>
      <p:sp>
        <p:nvSpPr>
          <p:cNvPr id="29" name="ホームベース 28">
            <a:extLst>
              <a:ext uri="{FF2B5EF4-FFF2-40B4-BE49-F238E27FC236}">
                <a16:creationId xmlns:a16="http://schemas.microsoft.com/office/drawing/2014/main" id="{59F6CA63-5FE4-4F88-02D6-3913F1FAF87F}"/>
              </a:ext>
            </a:extLst>
          </p:cNvPr>
          <p:cNvSpPr/>
          <p:nvPr/>
        </p:nvSpPr>
        <p:spPr>
          <a:xfrm>
            <a:off x="2998776" y="4800074"/>
            <a:ext cx="1603223" cy="197630"/>
          </a:xfrm>
          <a:prstGeom prst="homePlate">
            <a:avLst/>
          </a:prstGeom>
          <a:solidFill>
            <a:schemeClr val="bg1">
              <a:lumMod val="7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182" b="1" dirty="0">
                <a:solidFill>
                  <a:schemeClr val="bg1"/>
                </a:solidFill>
                <a:latin typeface="HG丸ｺﾞｼｯｸM-PRO"/>
                <a:ea typeface="HG丸ｺﾞｼｯｸM-PRO"/>
                <a:cs typeface="HG丸ｺﾞｼｯｸM-PRO"/>
              </a:rPr>
              <a:t>XMASS</a:t>
            </a:r>
            <a:endParaRPr lang="ja-JP" altLang="en-US" sz="1182" b="1" dirty="0">
              <a:solidFill>
                <a:schemeClr val="bg1"/>
              </a:solidFill>
              <a:latin typeface="HG丸ｺﾞｼｯｸM-PRO"/>
              <a:ea typeface="HG丸ｺﾞｼｯｸM-PRO"/>
              <a:cs typeface="HG丸ｺﾞｼｯｸM-PRO"/>
            </a:endParaRPr>
          </a:p>
        </p:txBody>
      </p:sp>
      <p:sp>
        <p:nvSpPr>
          <p:cNvPr id="30" name="ホームベース 29">
            <a:extLst>
              <a:ext uri="{FF2B5EF4-FFF2-40B4-BE49-F238E27FC236}">
                <a16:creationId xmlns:a16="http://schemas.microsoft.com/office/drawing/2014/main" id="{20CB46E0-126D-53BC-07B8-BE059D0F4011}"/>
              </a:ext>
            </a:extLst>
          </p:cNvPr>
          <p:cNvSpPr/>
          <p:nvPr/>
        </p:nvSpPr>
        <p:spPr>
          <a:xfrm>
            <a:off x="4659819" y="5071798"/>
            <a:ext cx="2010196" cy="197603"/>
          </a:xfrm>
          <a:prstGeom prst="homePlate">
            <a:avLst/>
          </a:prstGeom>
          <a:gradFill>
            <a:gsLst>
              <a:gs pos="92000">
                <a:srgbClr val="DFE4FF"/>
              </a:gs>
              <a:gs pos="75000">
                <a:srgbClr val="7A81FF"/>
              </a:gs>
              <a:gs pos="42000">
                <a:srgbClr val="7A81FF"/>
              </a:gs>
              <a:gs pos="0">
                <a:srgbClr val="7A81FF"/>
              </a:gs>
              <a:gs pos="100000">
                <a:srgbClr val="DFE4FF"/>
              </a:gs>
            </a:gsLst>
            <a:lin ang="10800000" scaled="0"/>
          </a:gradFill>
          <a:ln>
            <a:solidFill>
              <a:srgbClr val="0432FF"/>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ja-JP" sz="1182" b="1" dirty="0">
                <a:solidFill>
                  <a:schemeClr val="bg1"/>
                </a:solidFill>
                <a:latin typeface="HG丸ｺﾞｼｯｸM-PRO"/>
                <a:ea typeface="HG丸ｺﾞｼｯｸM-PRO"/>
                <a:cs typeface="HG丸ｺﾞｼｯｸM-PRO"/>
              </a:rPr>
              <a:t>       </a:t>
            </a:r>
            <a:r>
              <a:rPr lang="en-US" altLang="ja-JP" sz="1182" b="1" dirty="0" err="1">
                <a:solidFill>
                  <a:schemeClr val="bg1"/>
                </a:solidFill>
                <a:latin typeface="HG丸ｺﾞｼｯｸM-PRO"/>
                <a:ea typeface="HG丸ｺﾞｼｯｸM-PRO"/>
                <a:cs typeface="HG丸ｺﾞｼｯｸM-PRO"/>
              </a:rPr>
              <a:t>XENONnT</a:t>
            </a:r>
            <a:endParaRPr lang="ja-JP" altLang="en-US" sz="760" b="1" dirty="0">
              <a:solidFill>
                <a:schemeClr val="bg1"/>
              </a:solidFill>
              <a:latin typeface="HG丸ｺﾞｼｯｸM-PRO"/>
              <a:ea typeface="HG丸ｺﾞｼｯｸM-PRO"/>
              <a:cs typeface="HG丸ｺﾞｼｯｸM-PRO"/>
            </a:endParaRPr>
          </a:p>
        </p:txBody>
      </p:sp>
      <p:sp>
        <p:nvSpPr>
          <p:cNvPr id="31" name="ホームベース 30">
            <a:extLst>
              <a:ext uri="{FF2B5EF4-FFF2-40B4-BE49-F238E27FC236}">
                <a16:creationId xmlns:a16="http://schemas.microsoft.com/office/drawing/2014/main" id="{B008077F-70F6-47CE-5AC1-F474B96F4000}"/>
              </a:ext>
            </a:extLst>
          </p:cNvPr>
          <p:cNvSpPr/>
          <p:nvPr/>
        </p:nvSpPr>
        <p:spPr>
          <a:xfrm>
            <a:off x="3538571" y="5071770"/>
            <a:ext cx="1304505" cy="197630"/>
          </a:xfrm>
          <a:prstGeom prst="homePlate">
            <a:avLst/>
          </a:prstGeom>
          <a:solidFill>
            <a:schemeClr val="bg1">
              <a:lumMod val="7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182" b="1" dirty="0">
                <a:solidFill>
                  <a:schemeClr val="bg1"/>
                </a:solidFill>
                <a:latin typeface="HG丸ｺﾞｼｯｸM-PRO"/>
                <a:ea typeface="HG丸ｺﾞｼｯｸM-PRO"/>
                <a:cs typeface="HG丸ｺﾞｼｯｸM-PRO"/>
              </a:rPr>
              <a:t>XENON1T</a:t>
            </a:r>
            <a:endParaRPr lang="ja-JP" altLang="en-US" sz="1182" b="1" dirty="0">
              <a:solidFill>
                <a:schemeClr val="bg1"/>
              </a:solidFill>
              <a:latin typeface="HG丸ｺﾞｼｯｸM-PRO"/>
              <a:ea typeface="HG丸ｺﾞｼｯｸM-PRO"/>
              <a:cs typeface="HG丸ｺﾞｼｯｸM-PRO"/>
            </a:endParaRPr>
          </a:p>
        </p:txBody>
      </p:sp>
      <p:sp>
        <p:nvSpPr>
          <p:cNvPr id="41" name="ホームベース 40">
            <a:extLst>
              <a:ext uri="{FF2B5EF4-FFF2-40B4-BE49-F238E27FC236}">
                <a16:creationId xmlns:a16="http://schemas.microsoft.com/office/drawing/2014/main" id="{D2E98AF5-63DC-9619-7CD9-B356AE0789A1}"/>
              </a:ext>
            </a:extLst>
          </p:cNvPr>
          <p:cNvSpPr/>
          <p:nvPr/>
        </p:nvSpPr>
        <p:spPr>
          <a:xfrm>
            <a:off x="6657753" y="5334063"/>
            <a:ext cx="2642122" cy="199377"/>
          </a:xfrm>
          <a:prstGeom prst="homePlate">
            <a:avLst/>
          </a:prstGeom>
          <a:gradFill>
            <a:gsLst>
              <a:gs pos="85000">
                <a:srgbClr val="FFE8FF"/>
              </a:gs>
              <a:gs pos="75000">
                <a:srgbClr val="D883FF"/>
              </a:gs>
              <a:gs pos="0">
                <a:srgbClr val="D883FF"/>
              </a:gs>
              <a:gs pos="100000">
                <a:srgbClr val="FFE8FF"/>
              </a:gs>
            </a:gsLst>
            <a:lin ang="10800000" scaled="0"/>
          </a:gradFill>
          <a:ln>
            <a:solidFill>
              <a:srgbClr val="9437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ltLang="ja-JP" sz="1182" b="1" dirty="0">
                <a:solidFill>
                  <a:schemeClr val="tx1"/>
                </a:solidFill>
                <a:latin typeface="HG丸ｺﾞｼｯｸM-PRO"/>
                <a:ea typeface="HG丸ｺﾞｼｯｸM-PRO"/>
                <a:cs typeface="HG丸ｺﾞｼｯｸM-PRO"/>
              </a:rPr>
              <a:t>           DARWIN/XLZD</a:t>
            </a:r>
            <a:endParaRPr lang="ja-JP" altLang="en-US" sz="1182" b="1" dirty="0">
              <a:solidFill>
                <a:schemeClr val="tx1"/>
              </a:solidFill>
              <a:latin typeface="HG丸ｺﾞｼｯｸM-PRO"/>
              <a:ea typeface="HG丸ｺﾞｼｯｸM-PRO"/>
              <a:cs typeface="HG丸ｺﾞｼｯｸM-PRO"/>
            </a:endParaRPr>
          </a:p>
        </p:txBody>
      </p:sp>
      <p:grpSp>
        <p:nvGrpSpPr>
          <p:cNvPr id="65" name="グループ化 64">
            <a:extLst>
              <a:ext uri="{FF2B5EF4-FFF2-40B4-BE49-F238E27FC236}">
                <a16:creationId xmlns:a16="http://schemas.microsoft.com/office/drawing/2014/main" id="{45A9C57A-5B78-CD16-2FFF-2150AC0B1E5F}"/>
              </a:ext>
            </a:extLst>
          </p:cNvPr>
          <p:cNvGrpSpPr/>
          <p:nvPr/>
        </p:nvGrpSpPr>
        <p:grpSpPr>
          <a:xfrm>
            <a:off x="3019536" y="5964838"/>
            <a:ext cx="6265715" cy="225519"/>
            <a:chOff x="512728" y="7110646"/>
            <a:chExt cx="7418781" cy="267021"/>
          </a:xfrm>
        </p:grpSpPr>
        <p:sp>
          <p:nvSpPr>
            <p:cNvPr id="139" name="ホームベース 138"/>
            <p:cNvSpPr/>
            <p:nvPr/>
          </p:nvSpPr>
          <p:spPr>
            <a:xfrm>
              <a:off x="512728" y="7110646"/>
              <a:ext cx="7418781" cy="234000"/>
            </a:xfrm>
            <a:prstGeom prst="homePlate">
              <a:avLst/>
            </a:prstGeom>
            <a:gradFill>
              <a:gsLst>
                <a:gs pos="76000">
                  <a:srgbClr val="DFE4FF"/>
                </a:gs>
                <a:gs pos="65000">
                  <a:srgbClr val="7A81FF"/>
                </a:gs>
                <a:gs pos="42000">
                  <a:srgbClr val="7A81FF"/>
                </a:gs>
                <a:gs pos="0">
                  <a:srgbClr val="7A81FF"/>
                </a:gs>
                <a:gs pos="100000">
                  <a:srgbClr val="DFE4FF"/>
                </a:gs>
              </a:gsLst>
              <a:lin ang="10800000" scaled="0"/>
            </a:gradFill>
            <a:ln>
              <a:solidFill>
                <a:srgbClr val="0432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182" b="1" dirty="0">
                  <a:solidFill>
                    <a:schemeClr val="bg1"/>
                  </a:solidFill>
                  <a:latin typeface="HG丸ｺﾞｼｯｸM-PRO"/>
                  <a:ea typeface="HG丸ｺﾞｼｯｸM-PRO"/>
                  <a:cs typeface="HG丸ｺﾞｼｯｸM-PRO"/>
                </a:rPr>
                <a:t>KAGRA</a:t>
              </a:r>
              <a:endParaRPr lang="ja-JP" altLang="en-US" sz="1182" b="1" dirty="0">
                <a:solidFill>
                  <a:schemeClr val="bg1"/>
                </a:solidFill>
                <a:latin typeface="HG丸ｺﾞｼｯｸM-PRO"/>
                <a:ea typeface="HG丸ｺﾞｼｯｸM-PRO"/>
                <a:cs typeface="HG丸ｺﾞｼｯｸM-PRO"/>
              </a:endParaRPr>
            </a:p>
          </p:txBody>
        </p:sp>
        <p:sp>
          <p:nvSpPr>
            <p:cNvPr id="274" name="テキスト ボックス 273">
              <a:extLst>
                <a:ext uri="{FF2B5EF4-FFF2-40B4-BE49-F238E27FC236}">
                  <a16:creationId xmlns:a16="http://schemas.microsoft.com/office/drawing/2014/main" id="{8A86BBC3-4A4C-6D93-3A57-6A2DC0A9140A}"/>
                </a:ext>
              </a:extLst>
            </p:cNvPr>
            <p:cNvSpPr txBox="1"/>
            <p:nvPr/>
          </p:nvSpPr>
          <p:spPr>
            <a:xfrm>
              <a:off x="796360" y="7129864"/>
              <a:ext cx="1376430" cy="247803"/>
            </a:xfrm>
            <a:prstGeom prst="rect">
              <a:avLst/>
            </a:prstGeom>
            <a:noFill/>
          </p:spPr>
          <p:txBody>
            <a:bodyPr wrap="none" rtlCol="0">
              <a:spAutoFit/>
            </a:bodyPr>
            <a:lstStyle/>
            <a:p>
              <a:r>
                <a:rPr lang="ja-JP" altLang="en-US" sz="760" i="1">
                  <a:solidFill>
                    <a:schemeClr val="tx1">
                      <a:lumMod val="85000"/>
                      <a:lumOff val="15000"/>
                    </a:schemeClr>
                  </a:solidFill>
                </a:rPr>
                <a:t>重力波天文学の幕開け</a:t>
              </a:r>
            </a:p>
          </p:txBody>
        </p:sp>
        <p:sp>
          <p:nvSpPr>
            <p:cNvPr id="276" name="テキスト ボックス 275">
              <a:extLst>
                <a:ext uri="{FF2B5EF4-FFF2-40B4-BE49-F238E27FC236}">
                  <a16:creationId xmlns:a16="http://schemas.microsoft.com/office/drawing/2014/main" id="{C3348E50-48FD-FE6B-0A33-ECC71C1CC7F9}"/>
                </a:ext>
              </a:extLst>
            </p:cNvPr>
            <p:cNvSpPr txBox="1"/>
            <p:nvPr/>
          </p:nvSpPr>
          <p:spPr>
            <a:xfrm>
              <a:off x="5168765" y="7127087"/>
              <a:ext cx="2186876" cy="247803"/>
            </a:xfrm>
            <a:prstGeom prst="rect">
              <a:avLst/>
            </a:prstGeom>
            <a:noFill/>
          </p:spPr>
          <p:txBody>
            <a:bodyPr wrap="none" rtlCol="0">
              <a:spAutoFit/>
            </a:bodyPr>
            <a:lstStyle/>
            <a:p>
              <a:r>
                <a:rPr lang="ja-JP" altLang="en-US" sz="760" i="1">
                  <a:solidFill>
                    <a:schemeClr val="tx1">
                      <a:lumMod val="85000"/>
                      <a:lumOff val="15000"/>
                    </a:schemeClr>
                  </a:solidFill>
                </a:rPr>
                <a:t>重力波・マルチメッセンジャー天文学</a:t>
              </a:r>
            </a:p>
          </p:txBody>
        </p:sp>
      </p:grpSp>
      <p:sp>
        <p:nvSpPr>
          <p:cNvPr id="42" name="ホームベース 41">
            <a:extLst>
              <a:ext uri="{FF2B5EF4-FFF2-40B4-BE49-F238E27FC236}">
                <a16:creationId xmlns:a16="http://schemas.microsoft.com/office/drawing/2014/main" id="{57C0EEFB-DAC3-081F-5FE2-8E7F021CC7CA}"/>
              </a:ext>
            </a:extLst>
          </p:cNvPr>
          <p:cNvSpPr/>
          <p:nvPr/>
        </p:nvSpPr>
        <p:spPr>
          <a:xfrm>
            <a:off x="5592320" y="5611396"/>
            <a:ext cx="3692931" cy="197630"/>
          </a:xfrm>
          <a:prstGeom prst="homePlate">
            <a:avLst/>
          </a:prstGeom>
          <a:gradFill>
            <a:gsLst>
              <a:gs pos="50000">
                <a:srgbClr val="FFE8FF"/>
              </a:gs>
              <a:gs pos="30000">
                <a:srgbClr val="D883FF"/>
              </a:gs>
              <a:gs pos="15000">
                <a:srgbClr val="D883FF"/>
              </a:gs>
              <a:gs pos="0">
                <a:srgbClr val="D883FF"/>
              </a:gs>
              <a:gs pos="100000">
                <a:srgbClr val="FFE8FF"/>
              </a:gs>
            </a:gsLst>
            <a:lin ang="10800000" scaled="0"/>
          </a:gradFill>
          <a:ln>
            <a:solidFill>
              <a:srgbClr val="9437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altLang="ja-JP" sz="1182" b="1" dirty="0">
                <a:solidFill>
                  <a:schemeClr val="tx1"/>
                </a:solidFill>
                <a:latin typeface="HG丸ｺﾞｼｯｸM-PRO"/>
                <a:ea typeface="HG丸ｺﾞｼｯｸM-PRO"/>
                <a:cs typeface="HG丸ｺﾞｼｯｸM-PRO"/>
              </a:rPr>
              <a:t>                         CYGNUS</a:t>
            </a:r>
            <a:endParaRPr lang="ja-JP" altLang="en-US" sz="760" i="1" dirty="0">
              <a:solidFill>
                <a:prstClr val="black"/>
              </a:solidFill>
            </a:endParaRPr>
          </a:p>
        </p:txBody>
      </p:sp>
      <p:sp>
        <p:nvSpPr>
          <p:cNvPr id="44" name="ホームベース 43">
            <a:extLst>
              <a:ext uri="{FF2B5EF4-FFF2-40B4-BE49-F238E27FC236}">
                <a16:creationId xmlns:a16="http://schemas.microsoft.com/office/drawing/2014/main" id="{EC67FB12-C27A-78F5-AEDC-2A441F194387}"/>
              </a:ext>
            </a:extLst>
          </p:cNvPr>
          <p:cNvSpPr/>
          <p:nvPr/>
        </p:nvSpPr>
        <p:spPr>
          <a:xfrm>
            <a:off x="3008932" y="5610288"/>
            <a:ext cx="2763185" cy="197630"/>
          </a:xfrm>
          <a:prstGeom prst="homePlate">
            <a:avLst/>
          </a:prstGeom>
          <a:gradFill>
            <a:gsLst>
              <a:gs pos="100000">
                <a:srgbClr val="7A81FF"/>
              </a:gs>
              <a:gs pos="0">
                <a:srgbClr val="7A81FF"/>
              </a:gs>
            </a:gsLst>
            <a:lin ang="10800000" scaled="0"/>
          </a:gradFill>
          <a:ln>
            <a:solidFill>
              <a:srgbClr val="0432FF"/>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altLang="ja-JP" sz="1182" b="1" dirty="0">
                <a:solidFill>
                  <a:schemeClr val="tx1"/>
                </a:solidFill>
                <a:latin typeface="HG丸ｺﾞｼｯｸM-PRO"/>
                <a:ea typeface="HG丸ｺﾞｼｯｸM-PRO"/>
                <a:cs typeface="HG丸ｺﾞｼｯｸM-PRO"/>
              </a:rPr>
              <a:t>           NEWAGE</a:t>
            </a:r>
            <a:endParaRPr lang="ja-JP" altLang="en-US" sz="760" b="1" dirty="0">
              <a:solidFill>
                <a:schemeClr val="tx1"/>
              </a:solidFill>
              <a:latin typeface="HG丸ｺﾞｼｯｸM-PRO"/>
              <a:ea typeface="HG丸ｺﾞｼｯｸM-PRO"/>
              <a:cs typeface="HG丸ｺﾞｼｯｸM-PRO"/>
            </a:endParaRPr>
          </a:p>
        </p:txBody>
      </p:sp>
      <p:grpSp>
        <p:nvGrpSpPr>
          <p:cNvPr id="46" name="グループ化 45">
            <a:extLst>
              <a:ext uri="{FF2B5EF4-FFF2-40B4-BE49-F238E27FC236}">
                <a16:creationId xmlns:a16="http://schemas.microsoft.com/office/drawing/2014/main" id="{D0E6EA62-C28C-3DE7-A4F5-E848E335950C}"/>
              </a:ext>
            </a:extLst>
          </p:cNvPr>
          <p:cNvGrpSpPr/>
          <p:nvPr/>
        </p:nvGrpSpPr>
        <p:grpSpPr>
          <a:xfrm>
            <a:off x="4609785" y="4901260"/>
            <a:ext cx="124645" cy="264267"/>
            <a:chOff x="-806245" y="4553488"/>
            <a:chExt cx="226142" cy="295305"/>
          </a:xfrm>
        </p:grpSpPr>
        <p:cxnSp>
          <p:nvCxnSpPr>
            <p:cNvPr id="47" name="直線コネクタ 46">
              <a:extLst>
                <a:ext uri="{FF2B5EF4-FFF2-40B4-BE49-F238E27FC236}">
                  <a16:creationId xmlns:a16="http://schemas.microsoft.com/office/drawing/2014/main" id="{64467947-379A-AD3B-B774-5527C21F4FFD}"/>
                </a:ext>
              </a:extLst>
            </p:cNvPr>
            <p:cNvCxnSpPr/>
            <p:nvPr/>
          </p:nvCxnSpPr>
          <p:spPr>
            <a:xfrm>
              <a:off x="-806245" y="4553488"/>
              <a:ext cx="226142"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8" name="直線矢印コネクタ 47">
              <a:extLst>
                <a:ext uri="{FF2B5EF4-FFF2-40B4-BE49-F238E27FC236}">
                  <a16:creationId xmlns:a16="http://schemas.microsoft.com/office/drawing/2014/main" id="{CA3499C0-DC19-D83B-80B9-7B1346F28BFF}"/>
                </a:ext>
              </a:extLst>
            </p:cNvPr>
            <p:cNvCxnSpPr/>
            <p:nvPr/>
          </p:nvCxnSpPr>
          <p:spPr>
            <a:xfrm>
              <a:off x="-589935" y="4553488"/>
              <a:ext cx="0" cy="295305"/>
            </a:xfrm>
            <a:prstGeom prst="straightConnector1">
              <a:avLst/>
            </a:prstGeom>
            <a:ln>
              <a:solidFill>
                <a:schemeClr val="accent1">
                  <a:lumMod val="75000"/>
                </a:schemeClr>
              </a:solidFill>
              <a:tailEnd type="triangle"/>
            </a:ln>
          </p:spPr>
          <p:style>
            <a:lnRef idx="2">
              <a:schemeClr val="accent1"/>
            </a:lnRef>
            <a:fillRef idx="0">
              <a:schemeClr val="accent1"/>
            </a:fillRef>
            <a:effectRef idx="1">
              <a:schemeClr val="accent1"/>
            </a:effectRef>
            <a:fontRef idx="minor">
              <a:schemeClr val="tx1"/>
            </a:fontRef>
          </p:style>
        </p:cxnSp>
      </p:grpSp>
      <p:grpSp>
        <p:nvGrpSpPr>
          <p:cNvPr id="61" name="グループ化 60">
            <a:extLst>
              <a:ext uri="{FF2B5EF4-FFF2-40B4-BE49-F238E27FC236}">
                <a16:creationId xmlns:a16="http://schemas.microsoft.com/office/drawing/2014/main" id="{92EADA94-F77E-1CE4-AAEC-DB056BCB071C}"/>
              </a:ext>
            </a:extLst>
          </p:cNvPr>
          <p:cNvGrpSpPr/>
          <p:nvPr/>
        </p:nvGrpSpPr>
        <p:grpSpPr>
          <a:xfrm rot="16200000" flipH="1">
            <a:off x="4271338" y="3019960"/>
            <a:ext cx="165514" cy="131386"/>
            <a:chOff x="-806245" y="4553488"/>
            <a:chExt cx="226142" cy="295305"/>
          </a:xfrm>
        </p:grpSpPr>
        <p:cxnSp>
          <p:nvCxnSpPr>
            <p:cNvPr id="62" name="直線コネクタ 61">
              <a:extLst>
                <a:ext uri="{FF2B5EF4-FFF2-40B4-BE49-F238E27FC236}">
                  <a16:creationId xmlns:a16="http://schemas.microsoft.com/office/drawing/2014/main" id="{5A87DA5B-5FAA-F903-C721-8604BD3A21B8}"/>
                </a:ext>
              </a:extLst>
            </p:cNvPr>
            <p:cNvCxnSpPr/>
            <p:nvPr/>
          </p:nvCxnSpPr>
          <p:spPr>
            <a:xfrm>
              <a:off x="-806245" y="4553488"/>
              <a:ext cx="226142" cy="0"/>
            </a:xfrm>
            <a:prstGeom prst="line">
              <a:avLst/>
            </a:prstGeom>
            <a:ln>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3" name="直線矢印コネクタ 62">
              <a:extLst>
                <a:ext uri="{FF2B5EF4-FFF2-40B4-BE49-F238E27FC236}">
                  <a16:creationId xmlns:a16="http://schemas.microsoft.com/office/drawing/2014/main" id="{1F4B16B8-6A17-905E-5955-F9A96418E3AA}"/>
                </a:ext>
              </a:extLst>
            </p:cNvPr>
            <p:cNvCxnSpPr/>
            <p:nvPr/>
          </p:nvCxnSpPr>
          <p:spPr>
            <a:xfrm>
              <a:off x="-589935" y="4553488"/>
              <a:ext cx="0" cy="295305"/>
            </a:xfrm>
            <a:prstGeom prst="straightConnector1">
              <a:avLst/>
            </a:prstGeom>
            <a:ln>
              <a:solidFill>
                <a:schemeClr val="accent1">
                  <a:lumMod val="75000"/>
                </a:schemeClr>
              </a:solidFill>
              <a:tailEnd type="triangle"/>
            </a:ln>
          </p:spPr>
          <p:style>
            <a:lnRef idx="2">
              <a:schemeClr val="accent1"/>
            </a:lnRef>
            <a:fillRef idx="0">
              <a:schemeClr val="accent1"/>
            </a:fillRef>
            <a:effectRef idx="1">
              <a:schemeClr val="accent1"/>
            </a:effectRef>
            <a:fontRef idx="minor">
              <a:schemeClr val="tx1"/>
            </a:fontRef>
          </p:style>
        </p:cxnSp>
      </p:grpSp>
      <p:sp>
        <p:nvSpPr>
          <p:cNvPr id="102" name="テキスト ボックス 101">
            <a:extLst>
              <a:ext uri="{FF2B5EF4-FFF2-40B4-BE49-F238E27FC236}">
                <a16:creationId xmlns:a16="http://schemas.microsoft.com/office/drawing/2014/main" id="{70B80918-B66E-4E86-8CDD-B2642D20D92C}"/>
              </a:ext>
            </a:extLst>
          </p:cNvPr>
          <p:cNvSpPr txBox="1"/>
          <p:nvPr/>
        </p:nvSpPr>
        <p:spPr>
          <a:xfrm>
            <a:off x="5976296" y="1090737"/>
            <a:ext cx="673582" cy="209288"/>
          </a:xfrm>
          <a:prstGeom prst="rect">
            <a:avLst/>
          </a:prstGeom>
          <a:noFill/>
        </p:spPr>
        <p:txBody>
          <a:bodyPr wrap="none" rtlCol="0">
            <a:spAutoFit/>
          </a:bodyPr>
          <a:lstStyle/>
          <a:p>
            <a:r>
              <a:rPr lang="ja-JP" altLang="en-US" sz="760" i="1" dirty="0">
                <a:solidFill>
                  <a:schemeClr val="tx1">
                    <a:lumMod val="85000"/>
                    <a:lumOff val="15000"/>
                  </a:schemeClr>
                </a:solidFill>
              </a:rPr>
              <a:t>反粒子観測</a:t>
            </a:r>
          </a:p>
        </p:txBody>
      </p:sp>
      <p:sp>
        <p:nvSpPr>
          <p:cNvPr id="103" name="テキスト ボックス 102">
            <a:extLst>
              <a:ext uri="{FF2B5EF4-FFF2-40B4-BE49-F238E27FC236}">
                <a16:creationId xmlns:a16="http://schemas.microsoft.com/office/drawing/2014/main" id="{6173F76D-2898-4ACB-AE9C-014D9D70A19A}"/>
              </a:ext>
            </a:extLst>
          </p:cNvPr>
          <p:cNvSpPr txBox="1"/>
          <p:nvPr/>
        </p:nvSpPr>
        <p:spPr>
          <a:xfrm>
            <a:off x="5058966" y="1408141"/>
            <a:ext cx="1553630" cy="209288"/>
          </a:xfrm>
          <a:prstGeom prst="rect">
            <a:avLst/>
          </a:prstGeom>
          <a:noFill/>
        </p:spPr>
        <p:txBody>
          <a:bodyPr wrap="none" rtlCol="0">
            <a:spAutoFit/>
          </a:bodyPr>
          <a:lstStyle/>
          <a:p>
            <a:r>
              <a:rPr lang="ja-JP" altLang="en-US" sz="760" i="1">
                <a:solidFill>
                  <a:schemeClr val="tx1">
                    <a:lumMod val="85000"/>
                    <a:lumOff val="15000"/>
                  </a:schemeClr>
                </a:solidFill>
                <a:latin typeface="ＭＳ ゴシック" panose="020B0609070205080204" pitchFamily="49" charset="-128"/>
                <a:ea typeface="ＭＳ ゴシック" panose="020B0609070205080204" pitchFamily="49" charset="-128"/>
              </a:rPr>
              <a:t>高エネルギー宇宙線・ガンマ線</a:t>
            </a:r>
            <a:endParaRPr lang="ja-JP" altLang="en-US" sz="760" i="1" dirty="0">
              <a:solidFill>
                <a:schemeClr val="tx1">
                  <a:lumMod val="85000"/>
                  <a:lumOff val="15000"/>
                </a:schemeClr>
              </a:solidFill>
            </a:endParaRPr>
          </a:p>
        </p:txBody>
      </p:sp>
      <p:sp>
        <p:nvSpPr>
          <p:cNvPr id="17" name="テキスト ボックス 16">
            <a:extLst>
              <a:ext uri="{FF2B5EF4-FFF2-40B4-BE49-F238E27FC236}">
                <a16:creationId xmlns:a16="http://schemas.microsoft.com/office/drawing/2014/main" id="{0D49F7F6-7F50-4433-B724-26EC80716DBC}"/>
              </a:ext>
            </a:extLst>
          </p:cNvPr>
          <p:cNvSpPr txBox="1"/>
          <p:nvPr/>
        </p:nvSpPr>
        <p:spPr>
          <a:xfrm>
            <a:off x="5918029" y="5089193"/>
            <a:ext cx="771365" cy="209288"/>
          </a:xfrm>
          <a:prstGeom prst="rect">
            <a:avLst/>
          </a:prstGeom>
          <a:noFill/>
        </p:spPr>
        <p:txBody>
          <a:bodyPr wrap="none" rtlCol="0">
            <a:spAutoFit/>
          </a:bodyPr>
          <a:lstStyle/>
          <a:p>
            <a:r>
              <a:rPr lang="ja-JP" altLang="en-US" sz="760" i="1">
                <a:solidFill>
                  <a:schemeClr val="tx1">
                    <a:lumMod val="85000"/>
                    <a:lumOff val="15000"/>
                  </a:schemeClr>
                </a:solidFill>
              </a:rPr>
              <a:t>暗黒物質探索</a:t>
            </a:r>
            <a:endParaRPr lang="ja-JP" altLang="en-US" sz="760">
              <a:solidFill>
                <a:schemeClr val="tx1">
                  <a:lumMod val="85000"/>
                  <a:lumOff val="15000"/>
                </a:schemeClr>
              </a:solidFill>
            </a:endParaRPr>
          </a:p>
        </p:txBody>
      </p:sp>
      <p:sp>
        <p:nvSpPr>
          <p:cNvPr id="18" name="テキスト ボックス 17">
            <a:extLst>
              <a:ext uri="{FF2B5EF4-FFF2-40B4-BE49-F238E27FC236}">
                <a16:creationId xmlns:a16="http://schemas.microsoft.com/office/drawing/2014/main" id="{E3A83155-BC52-850E-30C9-96B3134506AE}"/>
              </a:ext>
            </a:extLst>
          </p:cNvPr>
          <p:cNvSpPr txBox="1"/>
          <p:nvPr/>
        </p:nvSpPr>
        <p:spPr>
          <a:xfrm>
            <a:off x="8513452" y="5348324"/>
            <a:ext cx="771365" cy="209288"/>
          </a:xfrm>
          <a:prstGeom prst="rect">
            <a:avLst/>
          </a:prstGeom>
          <a:noFill/>
        </p:spPr>
        <p:txBody>
          <a:bodyPr wrap="none" rtlCol="0">
            <a:spAutoFit/>
          </a:bodyPr>
          <a:lstStyle/>
          <a:p>
            <a:r>
              <a:rPr lang="ja-JP" altLang="en-US" sz="760" i="1">
                <a:solidFill>
                  <a:schemeClr val="tx1">
                    <a:lumMod val="85000"/>
                    <a:lumOff val="15000"/>
                  </a:schemeClr>
                </a:solidFill>
              </a:rPr>
              <a:t>暗黒物質観測</a:t>
            </a:r>
            <a:endParaRPr lang="ja-JP" altLang="en-US" sz="760">
              <a:solidFill>
                <a:schemeClr val="tx1">
                  <a:lumMod val="85000"/>
                  <a:lumOff val="15000"/>
                </a:schemeClr>
              </a:solidFill>
            </a:endParaRPr>
          </a:p>
        </p:txBody>
      </p:sp>
      <p:sp>
        <p:nvSpPr>
          <p:cNvPr id="20" name="テキスト ボックス 19">
            <a:extLst>
              <a:ext uri="{FF2B5EF4-FFF2-40B4-BE49-F238E27FC236}">
                <a16:creationId xmlns:a16="http://schemas.microsoft.com/office/drawing/2014/main" id="{21C6A769-B58F-C7B6-4F00-4B92392F902F}"/>
              </a:ext>
            </a:extLst>
          </p:cNvPr>
          <p:cNvSpPr txBox="1"/>
          <p:nvPr/>
        </p:nvSpPr>
        <p:spPr>
          <a:xfrm>
            <a:off x="4537206" y="5618119"/>
            <a:ext cx="1300046" cy="326243"/>
          </a:xfrm>
          <a:prstGeom prst="rect">
            <a:avLst/>
          </a:prstGeom>
          <a:noFill/>
        </p:spPr>
        <p:txBody>
          <a:bodyPr wrap="square">
            <a:spAutoFit/>
          </a:bodyPr>
          <a:lstStyle/>
          <a:p>
            <a:r>
              <a:rPr lang="ja-JP" altLang="en-US" sz="760" i="1">
                <a:solidFill>
                  <a:schemeClr val="tx1">
                    <a:lumMod val="85000"/>
                    <a:lumOff val="15000"/>
                  </a:schemeClr>
                </a:solidFill>
              </a:rPr>
              <a:t>暗黒物質探索（方向感度）</a:t>
            </a:r>
            <a:endParaRPr lang="ja-JP" altLang="en-US" sz="760">
              <a:solidFill>
                <a:schemeClr val="tx1">
                  <a:lumMod val="85000"/>
                  <a:lumOff val="15000"/>
                </a:schemeClr>
              </a:solidFill>
            </a:endParaRPr>
          </a:p>
        </p:txBody>
      </p:sp>
      <p:sp>
        <p:nvSpPr>
          <p:cNvPr id="21" name="テキスト ボックス 20">
            <a:extLst>
              <a:ext uri="{FF2B5EF4-FFF2-40B4-BE49-F238E27FC236}">
                <a16:creationId xmlns:a16="http://schemas.microsoft.com/office/drawing/2014/main" id="{BBFDB6E7-AFC6-0BCA-3927-F03BC2646902}"/>
              </a:ext>
            </a:extLst>
          </p:cNvPr>
          <p:cNvSpPr txBox="1"/>
          <p:nvPr/>
        </p:nvSpPr>
        <p:spPr>
          <a:xfrm>
            <a:off x="8154052" y="5625582"/>
            <a:ext cx="966931" cy="209288"/>
          </a:xfrm>
          <a:prstGeom prst="rect">
            <a:avLst/>
          </a:prstGeom>
          <a:noFill/>
        </p:spPr>
        <p:txBody>
          <a:bodyPr wrap="none" rtlCol="0">
            <a:spAutoFit/>
          </a:bodyPr>
          <a:lstStyle/>
          <a:p>
            <a:r>
              <a:rPr lang="ja-JP" altLang="en-US" sz="760" i="1">
                <a:solidFill>
                  <a:schemeClr val="tx1">
                    <a:lumMod val="85000"/>
                    <a:lumOff val="15000"/>
                  </a:schemeClr>
                </a:solidFill>
              </a:rPr>
              <a:t>暗黒物質性質解明</a:t>
            </a:r>
            <a:endParaRPr lang="ja-JP" altLang="en-US" sz="760">
              <a:solidFill>
                <a:schemeClr val="tx1">
                  <a:lumMod val="85000"/>
                  <a:lumOff val="15000"/>
                </a:schemeClr>
              </a:solidFill>
            </a:endParaRPr>
          </a:p>
        </p:txBody>
      </p:sp>
      <p:cxnSp>
        <p:nvCxnSpPr>
          <p:cNvPr id="19" name="直線矢印コネクタ 18">
            <a:extLst>
              <a:ext uri="{FF2B5EF4-FFF2-40B4-BE49-F238E27FC236}">
                <a16:creationId xmlns:a16="http://schemas.microsoft.com/office/drawing/2014/main" id="{19E77439-00A1-D37A-FA8C-D90A7D4A7F5B}"/>
              </a:ext>
            </a:extLst>
          </p:cNvPr>
          <p:cNvCxnSpPr>
            <a:cxnSpLocks/>
          </p:cNvCxnSpPr>
          <p:nvPr/>
        </p:nvCxnSpPr>
        <p:spPr>
          <a:xfrm flipV="1">
            <a:off x="9374903" y="4173860"/>
            <a:ext cx="418065" cy="1004020"/>
          </a:xfrm>
          <a:prstGeom prst="straightConnector1">
            <a:avLst/>
          </a:prstGeom>
          <a:ln w="57150" cmpd="sng">
            <a:solidFill>
              <a:schemeClr val="accent5">
                <a:lumMod val="60000"/>
                <a:lumOff val="4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54" name="直線矢印コネクタ 53">
            <a:extLst>
              <a:ext uri="{FF2B5EF4-FFF2-40B4-BE49-F238E27FC236}">
                <a16:creationId xmlns:a16="http://schemas.microsoft.com/office/drawing/2014/main" id="{BDE6F171-5F06-B41B-5028-B7BCF07F900F}"/>
              </a:ext>
            </a:extLst>
          </p:cNvPr>
          <p:cNvCxnSpPr>
            <a:cxnSpLocks/>
          </p:cNvCxnSpPr>
          <p:nvPr/>
        </p:nvCxnSpPr>
        <p:spPr>
          <a:xfrm flipV="1">
            <a:off x="9317867" y="1349612"/>
            <a:ext cx="521664" cy="3722158"/>
          </a:xfrm>
          <a:prstGeom prst="straightConnector1">
            <a:avLst/>
          </a:prstGeom>
          <a:ln w="57150" cmpd="sng">
            <a:solidFill>
              <a:schemeClr val="accent6">
                <a:lumMod val="60000"/>
                <a:lumOff val="4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71" name="直線矢印コネクタ 70">
            <a:extLst>
              <a:ext uri="{FF2B5EF4-FFF2-40B4-BE49-F238E27FC236}">
                <a16:creationId xmlns:a16="http://schemas.microsoft.com/office/drawing/2014/main" id="{663689F6-1664-C66B-B0B4-D946F9E65A5D}"/>
              </a:ext>
            </a:extLst>
          </p:cNvPr>
          <p:cNvCxnSpPr>
            <a:cxnSpLocks/>
          </p:cNvCxnSpPr>
          <p:nvPr/>
        </p:nvCxnSpPr>
        <p:spPr>
          <a:xfrm flipV="1">
            <a:off x="9597508" y="5269841"/>
            <a:ext cx="214608" cy="1111198"/>
          </a:xfrm>
          <a:prstGeom prst="straightConnector1">
            <a:avLst/>
          </a:prstGeom>
          <a:ln w="57150" cmpd="sng">
            <a:solidFill>
              <a:schemeClr val="accent3">
                <a:lumMod val="60000"/>
                <a:lumOff val="4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75" name="直線矢印コネクタ 74">
            <a:extLst>
              <a:ext uri="{FF2B5EF4-FFF2-40B4-BE49-F238E27FC236}">
                <a16:creationId xmlns:a16="http://schemas.microsoft.com/office/drawing/2014/main" id="{D8196924-AD4C-F4E7-BD22-1B0D0A641C1F}"/>
              </a:ext>
            </a:extLst>
          </p:cNvPr>
          <p:cNvCxnSpPr>
            <a:cxnSpLocks/>
          </p:cNvCxnSpPr>
          <p:nvPr/>
        </p:nvCxnSpPr>
        <p:spPr>
          <a:xfrm flipV="1">
            <a:off x="9417426" y="3362675"/>
            <a:ext cx="411658" cy="2750727"/>
          </a:xfrm>
          <a:prstGeom prst="straightConnector1">
            <a:avLst/>
          </a:prstGeom>
          <a:ln w="57150" cmpd="sng">
            <a:solidFill>
              <a:schemeClr val="accent2">
                <a:lumMod val="60000"/>
                <a:lumOff val="4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82" name="テキスト ボックス 81">
            <a:extLst>
              <a:ext uri="{FF2B5EF4-FFF2-40B4-BE49-F238E27FC236}">
                <a16:creationId xmlns:a16="http://schemas.microsoft.com/office/drawing/2014/main" id="{60779C47-3F1B-24B1-3169-AFDD78370301}"/>
              </a:ext>
            </a:extLst>
          </p:cNvPr>
          <p:cNvSpPr txBox="1"/>
          <p:nvPr/>
        </p:nvSpPr>
        <p:spPr>
          <a:xfrm>
            <a:off x="7177698" y="4159057"/>
            <a:ext cx="2433680" cy="209288"/>
          </a:xfrm>
          <a:prstGeom prst="rect">
            <a:avLst/>
          </a:prstGeom>
          <a:noFill/>
        </p:spPr>
        <p:txBody>
          <a:bodyPr wrap="none" rtlCol="0">
            <a:spAutoFit/>
          </a:bodyPr>
          <a:lstStyle/>
          <a:p>
            <a:r>
              <a:rPr lang="ja-JP" altLang="en-US" sz="760" i="1">
                <a:solidFill>
                  <a:schemeClr val="tx1">
                    <a:lumMod val="85000"/>
                    <a:lumOff val="15000"/>
                  </a:schemeClr>
                </a:solidFill>
                <a:latin typeface="Helvetica" pitchFamily="2" charset="0"/>
              </a:rPr>
              <a:t>ニュートリノ振動・陽子崩壊・ニュートリノ天文学</a:t>
            </a:r>
            <a:endParaRPr lang="ja-JP" altLang="en-US" sz="760" i="1">
              <a:solidFill>
                <a:schemeClr val="tx1">
                  <a:lumMod val="85000"/>
                  <a:lumOff val="15000"/>
                </a:schemeClr>
              </a:solidFill>
            </a:endParaRPr>
          </a:p>
        </p:txBody>
      </p:sp>
      <p:sp>
        <p:nvSpPr>
          <p:cNvPr id="89" name="ホームベース 88">
            <a:extLst>
              <a:ext uri="{FF2B5EF4-FFF2-40B4-BE49-F238E27FC236}">
                <a16:creationId xmlns:a16="http://schemas.microsoft.com/office/drawing/2014/main" id="{01942AB2-2518-B3BE-0B5E-AFE516042478}"/>
              </a:ext>
            </a:extLst>
          </p:cNvPr>
          <p:cNvSpPr/>
          <p:nvPr/>
        </p:nvSpPr>
        <p:spPr>
          <a:xfrm>
            <a:off x="6191962" y="3482274"/>
            <a:ext cx="3101019" cy="197630"/>
          </a:xfrm>
          <a:prstGeom prst="homePlate">
            <a:avLst/>
          </a:prstGeom>
          <a:gradFill>
            <a:gsLst>
              <a:gs pos="72000">
                <a:srgbClr val="FFE8FF"/>
              </a:gs>
              <a:gs pos="54000">
                <a:srgbClr val="D883FF"/>
              </a:gs>
              <a:gs pos="0">
                <a:srgbClr val="D883FF"/>
              </a:gs>
              <a:gs pos="100000">
                <a:srgbClr val="FFE8FF"/>
              </a:gs>
            </a:gsLst>
            <a:lin ang="10800000" scaled="0"/>
          </a:gradFill>
          <a:ln>
            <a:solidFill>
              <a:srgbClr val="9437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altLang="ja-JP" sz="1182" b="1" dirty="0">
                <a:solidFill>
                  <a:schemeClr val="tx1"/>
                </a:solidFill>
                <a:latin typeface="HG丸ｺﾞｼｯｸM-PRO"/>
                <a:ea typeface="HG丸ｺﾞｼｯｸM-PRO"/>
                <a:cs typeface="HG丸ｺﾞｼｯｸM-PRO"/>
              </a:rPr>
              <a:t>        IceCube-Gen2</a:t>
            </a:r>
            <a:endParaRPr lang="ja-JP" altLang="en-US" sz="1182" b="1" dirty="0">
              <a:solidFill>
                <a:schemeClr val="tx1"/>
              </a:solidFill>
              <a:latin typeface="HG丸ｺﾞｼｯｸM-PRO"/>
              <a:ea typeface="HG丸ｺﾞｼｯｸM-PRO"/>
              <a:cs typeface="HG丸ｺﾞｼｯｸM-PRO"/>
            </a:endParaRPr>
          </a:p>
        </p:txBody>
      </p:sp>
      <p:sp>
        <p:nvSpPr>
          <p:cNvPr id="90" name="テキスト ボックス 89">
            <a:extLst>
              <a:ext uri="{FF2B5EF4-FFF2-40B4-BE49-F238E27FC236}">
                <a16:creationId xmlns:a16="http://schemas.microsoft.com/office/drawing/2014/main" id="{64B3DBCD-F06D-68A9-37F8-C974B154D463}"/>
              </a:ext>
            </a:extLst>
          </p:cNvPr>
          <p:cNvSpPr txBox="1"/>
          <p:nvPr/>
        </p:nvSpPr>
        <p:spPr>
          <a:xfrm>
            <a:off x="7800560" y="3447375"/>
            <a:ext cx="1432706" cy="391197"/>
          </a:xfrm>
          <a:prstGeom prst="rect">
            <a:avLst/>
          </a:prstGeom>
          <a:noFill/>
        </p:spPr>
        <p:txBody>
          <a:bodyPr wrap="square" rtlCol="0">
            <a:spAutoFit/>
          </a:bodyPr>
          <a:lstStyle/>
          <a:p>
            <a:r>
              <a:rPr lang="en-US" altLang="ja-JP" sz="1182" i="1" dirty="0">
                <a:solidFill>
                  <a:schemeClr val="tx1">
                    <a:lumMod val="85000"/>
                    <a:lumOff val="15000"/>
                  </a:schemeClr>
                </a:solidFill>
                <a:latin typeface="Symbol" panose="05050102010706020507" pitchFamily="18" charset="2"/>
              </a:rPr>
              <a:t>n</a:t>
            </a:r>
            <a:r>
              <a:rPr lang="en-US" altLang="ja-JP" sz="760" i="1" dirty="0">
                <a:solidFill>
                  <a:schemeClr val="tx1">
                    <a:lumMod val="85000"/>
                    <a:lumOff val="15000"/>
                  </a:schemeClr>
                </a:solidFill>
                <a:latin typeface="Symbol" panose="05050102010706020507" pitchFamily="18" charset="2"/>
              </a:rPr>
              <a:t>-</a:t>
            </a:r>
            <a:r>
              <a:rPr lang="ja-JP" altLang="en-US" sz="760" i="1" dirty="0">
                <a:solidFill>
                  <a:schemeClr val="tx1">
                    <a:lumMod val="85000"/>
                    <a:lumOff val="15000"/>
                  </a:schemeClr>
                </a:solidFill>
              </a:rPr>
              <a:t>マルチメッセンジャー天文学</a:t>
            </a:r>
          </a:p>
        </p:txBody>
      </p:sp>
      <p:sp>
        <p:nvSpPr>
          <p:cNvPr id="91" name="ホームベース 90">
            <a:extLst>
              <a:ext uri="{FF2B5EF4-FFF2-40B4-BE49-F238E27FC236}">
                <a16:creationId xmlns:a16="http://schemas.microsoft.com/office/drawing/2014/main" id="{4AFFBE09-5389-712A-EFBF-2335E753F4C9}"/>
              </a:ext>
            </a:extLst>
          </p:cNvPr>
          <p:cNvSpPr/>
          <p:nvPr/>
        </p:nvSpPr>
        <p:spPr>
          <a:xfrm>
            <a:off x="3019536" y="3480434"/>
            <a:ext cx="3150897" cy="197630"/>
          </a:xfrm>
          <a:prstGeom prst="homePlate">
            <a:avLst/>
          </a:prstGeom>
          <a:gradFill>
            <a:gsLst>
              <a:gs pos="53000">
                <a:srgbClr val="7A81FF"/>
              </a:gs>
              <a:gs pos="30000">
                <a:srgbClr val="7A81FF"/>
              </a:gs>
              <a:gs pos="85000">
                <a:srgbClr val="DFE4FF"/>
              </a:gs>
              <a:gs pos="0">
                <a:srgbClr val="7A81FF"/>
              </a:gs>
            </a:gsLst>
            <a:lin ang="10800000" scaled="0"/>
          </a:gradFill>
          <a:ln>
            <a:solidFill>
              <a:srgbClr val="0432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82" b="1" dirty="0">
                <a:solidFill>
                  <a:schemeClr val="bg1"/>
                </a:solidFill>
                <a:latin typeface="HG丸ｺﾞｼｯｸM-PRO"/>
                <a:ea typeface="HG丸ｺﾞｼｯｸM-PRO"/>
                <a:cs typeface="HG丸ｺﾞｼｯｸM-PRO"/>
              </a:rPr>
              <a:t>　　　　　　　</a:t>
            </a:r>
            <a:r>
              <a:rPr lang="en-US" altLang="ja-JP" sz="1182" b="1" dirty="0">
                <a:solidFill>
                  <a:schemeClr val="bg1"/>
                </a:solidFill>
                <a:latin typeface="HG丸ｺﾞｼｯｸM-PRO"/>
                <a:ea typeface="HG丸ｺﾞｼｯｸM-PRO"/>
                <a:cs typeface="HG丸ｺﾞｼｯｸM-PRO"/>
              </a:rPr>
              <a:t>IceCube</a:t>
            </a:r>
            <a:endParaRPr lang="ja-JP" altLang="en-US" sz="1182" b="1" dirty="0">
              <a:solidFill>
                <a:schemeClr val="bg1"/>
              </a:solidFill>
              <a:latin typeface="HG丸ｺﾞｼｯｸM-PRO"/>
              <a:ea typeface="HG丸ｺﾞｼｯｸM-PRO"/>
              <a:cs typeface="HG丸ｺﾞｼｯｸM-PRO"/>
            </a:endParaRPr>
          </a:p>
        </p:txBody>
      </p:sp>
      <p:sp>
        <p:nvSpPr>
          <p:cNvPr id="92" name="テキスト ボックス 91">
            <a:extLst>
              <a:ext uri="{FF2B5EF4-FFF2-40B4-BE49-F238E27FC236}">
                <a16:creationId xmlns:a16="http://schemas.microsoft.com/office/drawing/2014/main" id="{ED0E6BE4-7284-3533-B02B-D7BCCCB0501E}"/>
              </a:ext>
            </a:extLst>
          </p:cNvPr>
          <p:cNvSpPr txBox="1"/>
          <p:nvPr/>
        </p:nvSpPr>
        <p:spPr>
          <a:xfrm>
            <a:off x="3047555" y="3492184"/>
            <a:ext cx="1358064" cy="209288"/>
          </a:xfrm>
          <a:prstGeom prst="rect">
            <a:avLst/>
          </a:prstGeom>
          <a:noFill/>
        </p:spPr>
        <p:txBody>
          <a:bodyPr wrap="none" rtlCol="0">
            <a:spAutoFit/>
          </a:bodyPr>
          <a:lstStyle/>
          <a:p>
            <a:r>
              <a:rPr lang="ja-JP" altLang="en-US" sz="760" i="1" dirty="0">
                <a:solidFill>
                  <a:schemeClr val="tx1">
                    <a:lumMod val="85000"/>
                    <a:lumOff val="15000"/>
                  </a:schemeClr>
                </a:solidFill>
              </a:rPr>
              <a:t>ニュートリノ天文学の始動</a:t>
            </a:r>
          </a:p>
        </p:txBody>
      </p:sp>
      <p:sp>
        <p:nvSpPr>
          <p:cNvPr id="97" name="ホームベース 96">
            <a:extLst>
              <a:ext uri="{FF2B5EF4-FFF2-40B4-BE49-F238E27FC236}">
                <a16:creationId xmlns:a16="http://schemas.microsoft.com/office/drawing/2014/main" id="{42F199C9-E5ED-79DB-3308-083CD1E3860C}"/>
              </a:ext>
            </a:extLst>
          </p:cNvPr>
          <p:cNvSpPr/>
          <p:nvPr/>
        </p:nvSpPr>
        <p:spPr>
          <a:xfrm>
            <a:off x="3013383" y="2800270"/>
            <a:ext cx="2614804" cy="197630"/>
          </a:xfrm>
          <a:prstGeom prst="homePlate">
            <a:avLst/>
          </a:prstGeom>
          <a:solidFill>
            <a:srgbClr val="7A81FF"/>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182" b="1" dirty="0">
                <a:solidFill>
                  <a:schemeClr val="bg1"/>
                </a:solidFill>
                <a:latin typeface="HG丸ｺﾞｼｯｸM-PRO"/>
                <a:ea typeface="HG丸ｺﾞｼｯｸM-PRO"/>
                <a:cs typeface="HG丸ｺﾞｼｯｸM-PRO"/>
              </a:rPr>
              <a:t>MAGIC</a:t>
            </a:r>
            <a:endParaRPr lang="ja-JP" altLang="en-US" sz="1182" b="1" dirty="0">
              <a:solidFill>
                <a:schemeClr val="bg1"/>
              </a:solidFill>
              <a:latin typeface="HG丸ｺﾞｼｯｸM-PRO"/>
              <a:ea typeface="HG丸ｺﾞｼｯｸM-PRO"/>
              <a:cs typeface="HG丸ｺﾞｼｯｸM-PRO"/>
            </a:endParaRPr>
          </a:p>
        </p:txBody>
      </p:sp>
      <p:sp>
        <p:nvSpPr>
          <p:cNvPr id="22" name="テキスト ボックス 21">
            <a:extLst>
              <a:ext uri="{FF2B5EF4-FFF2-40B4-BE49-F238E27FC236}">
                <a16:creationId xmlns:a16="http://schemas.microsoft.com/office/drawing/2014/main" id="{243CCC1D-5BFE-3C46-5881-60414CBF9B30}"/>
              </a:ext>
            </a:extLst>
          </p:cNvPr>
          <p:cNvSpPr txBox="1"/>
          <p:nvPr/>
        </p:nvSpPr>
        <p:spPr>
          <a:xfrm>
            <a:off x="263880" y="671782"/>
            <a:ext cx="2031325" cy="1200329"/>
          </a:xfrm>
          <a:prstGeom prst="rect">
            <a:avLst/>
          </a:prstGeom>
          <a:noFill/>
        </p:spPr>
        <p:txBody>
          <a:bodyPr wrap="none" rtlCol="0">
            <a:spAutoFit/>
          </a:bodyPr>
          <a:lstStyle/>
          <a:p>
            <a:r>
              <a:rPr kumimoji="1" lang="en-US" altLang="ja-JP" sz="2400" b="1" dirty="0"/>
              <a:t>CRC</a:t>
            </a:r>
          </a:p>
          <a:p>
            <a:r>
              <a:rPr lang="ja-JP" altLang="en-US" sz="2400" b="1"/>
              <a:t>ロードマップ</a:t>
            </a:r>
            <a:endParaRPr kumimoji="1" lang="en-US" altLang="ja-JP" sz="2400" b="1" dirty="0"/>
          </a:p>
          <a:p>
            <a:r>
              <a:rPr kumimoji="1" lang="ja-JP" altLang="en-US" sz="2400" b="1"/>
              <a:t>（仮）</a:t>
            </a:r>
          </a:p>
        </p:txBody>
      </p:sp>
    </p:spTree>
    <p:extLst>
      <p:ext uri="{BB962C8B-B14F-4D97-AF65-F5344CB8AC3E}">
        <p14:creationId xmlns:p14="http://schemas.microsoft.com/office/powerpoint/2010/main" val="3588967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BC11533-9162-0430-B3B2-142C3840B71E}"/>
              </a:ext>
            </a:extLst>
          </p:cNvPr>
          <p:cNvSpPr txBox="1"/>
          <p:nvPr/>
        </p:nvSpPr>
        <p:spPr>
          <a:xfrm>
            <a:off x="232856" y="130628"/>
            <a:ext cx="11726287" cy="1384353"/>
          </a:xfrm>
          <a:prstGeom prst="rect">
            <a:avLst/>
          </a:prstGeom>
          <a:noFill/>
        </p:spPr>
        <p:txBody>
          <a:bodyPr wrap="none" rtlCol="0">
            <a:spAutoFit/>
          </a:bodyPr>
          <a:lstStyle/>
          <a:p>
            <a:pPr>
              <a:lnSpc>
                <a:spcPct val="120000"/>
              </a:lnSpc>
            </a:pPr>
            <a:r>
              <a:rPr lang="en" altLang="ja-JP" sz="3600" b="1" i="0" u="none" strike="noStrike" dirty="0">
                <a:solidFill>
                  <a:srgbClr val="000000"/>
                </a:solidFill>
                <a:effectLst/>
                <a:latin typeface="Helvetica" pitchFamily="2" charset="0"/>
              </a:rPr>
              <a:t>MP2023</a:t>
            </a:r>
            <a:r>
              <a:rPr lang="ja-JP" altLang="en-US" sz="3600" b="1" i="0" u="none" strike="noStrike">
                <a:solidFill>
                  <a:srgbClr val="000000"/>
                </a:solidFill>
                <a:effectLst/>
                <a:latin typeface="Helvetica" pitchFamily="2" charset="0"/>
              </a:rPr>
              <a:t>には提案しなかったが</a:t>
            </a:r>
            <a:endParaRPr lang="en-US" altLang="ja-JP" sz="3600" b="1" i="0" u="none" strike="noStrike" dirty="0">
              <a:solidFill>
                <a:srgbClr val="000000"/>
              </a:solidFill>
              <a:effectLst/>
              <a:latin typeface="Helvetica" pitchFamily="2" charset="0"/>
            </a:endParaRPr>
          </a:p>
          <a:p>
            <a:pPr>
              <a:lnSpc>
                <a:spcPct val="120000"/>
              </a:lnSpc>
            </a:pPr>
            <a:r>
              <a:rPr lang="ja-JP" altLang="en-US" sz="3600" b="1" i="0" u="none" strike="noStrike">
                <a:solidFill>
                  <a:srgbClr val="000000"/>
                </a:solidFill>
                <a:effectLst/>
                <a:latin typeface="Helvetica" pitchFamily="2" charset="0"/>
              </a:rPr>
              <a:t>「未来の学術振興構想」へ提案したいと考えている計画</a:t>
            </a:r>
            <a:endParaRPr kumimoji="1" lang="ja-JP" altLang="en-US" sz="3600" b="1"/>
          </a:p>
        </p:txBody>
      </p:sp>
      <p:sp>
        <p:nvSpPr>
          <p:cNvPr id="6" name="テキスト ボックス 5">
            <a:extLst>
              <a:ext uri="{FF2B5EF4-FFF2-40B4-BE49-F238E27FC236}">
                <a16:creationId xmlns:a16="http://schemas.microsoft.com/office/drawing/2014/main" id="{39904D22-18FD-47A3-BAF1-5E77CBA4A5E4}"/>
              </a:ext>
            </a:extLst>
          </p:cNvPr>
          <p:cNvSpPr txBox="1"/>
          <p:nvPr/>
        </p:nvSpPr>
        <p:spPr>
          <a:xfrm>
            <a:off x="1358537" y="3198167"/>
            <a:ext cx="3570208" cy="461665"/>
          </a:xfrm>
          <a:prstGeom prst="rect">
            <a:avLst/>
          </a:prstGeom>
          <a:noFill/>
        </p:spPr>
        <p:txBody>
          <a:bodyPr wrap="none" rtlCol="0">
            <a:spAutoFit/>
          </a:bodyPr>
          <a:lstStyle/>
          <a:p>
            <a:r>
              <a:rPr kumimoji="1" lang="ja-JP" altLang="en-US" sz="2400"/>
              <a:t>いまのところ、連絡無し</a:t>
            </a:r>
          </a:p>
        </p:txBody>
      </p:sp>
    </p:spTree>
    <p:extLst>
      <p:ext uri="{BB962C8B-B14F-4D97-AF65-F5344CB8AC3E}">
        <p14:creationId xmlns:p14="http://schemas.microsoft.com/office/powerpoint/2010/main" val="3035218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CDC47F0C-A4C5-B816-584C-6524102870C6}"/>
              </a:ext>
            </a:extLst>
          </p:cNvPr>
          <p:cNvSpPr txBox="1"/>
          <p:nvPr/>
        </p:nvSpPr>
        <p:spPr>
          <a:xfrm>
            <a:off x="235131" y="280350"/>
            <a:ext cx="6710491" cy="646331"/>
          </a:xfrm>
          <a:prstGeom prst="rect">
            <a:avLst/>
          </a:prstGeom>
          <a:noFill/>
        </p:spPr>
        <p:txBody>
          <a:bodyPr wrap="none" rtlCol="0">
            <a:spAutoFit/>
          </a:bodyPr>
          <a:lstStyle/>
          <a:p>
            <a:r>
              <a:rPr lang="en-US" altLang="ja-JP" sz="3600" b="1" dirty="0"/>
              <a:t>CRC</a:t>
            </a:r>
            <a:r>
              <a:rPr lang="ja-JP" altLang="en-US" sz="3600" b="1"/>
              <a:t>ロードマップ改訂について</a:t>
            </a:r>
            <a:endParaRPr kumimoji="1" lang="ja-JP" altLang="en-US" sz="3600" b="1"/>
          </a:p>
        </p:txBody>
      </p:sp>
      <p:sp>
        <p:nvSpPr>
          <p:cNvPr id="6" name="テキスト ボックス 5">
            <a:extLst>
              <a:ext uri="{FF2B5EF4-FFF2-40B4-BE49-F238E27FC236}">
                <a16:creationId xmlns:a16="http://schemas.microsoft.com/office/drawing/2014/main" id="{542CD715-FEDA-B35D-88A2-5DB6AF135C10}"/>
              </a:ext>
            </a:extLst>
          </p:cNvPr>
          <p:cNvSpPr txBox="1"/>
          <p:nvPr/>
        </p:nvSpPr>
        <p:spPr>
          <a:xfrm>
            <a:off x="539931" y="1400496"/>
            <a:ext cx="11014554" cy="4380173"/>
          </a:xfrm>
          <a:prstGeom prst="rect">
            <a:avLst/>
          </a:prstGeom>
          <a:noFill/>
        </p:spPr>
        <p:txBody>
          <a:bodyPr wrap="none" rtlCol="0">
            <a:spAutoFit/>
          </a:bodyPr>
          <a:lstStyle/>
          <a:p>
            <a:pPr marL="285750" indent="-285750">
              <a:lnSpc>
                <a:spcPct val="130000"/>
              </a:lnSpc>
              <a:buFont typeface="Arial" panose="020B0604020202020204" pitchFamily="34" charset="0"/>
              <a:buChar char="•"/>
            </a:pPr>
            <a:r>
              <a:rPr kumimoji="1" lang="ja-JP" altLang="en-US" sz="2400"/>
              <a:t>現段階のロードマップは、「未来の学術振興構想」の提案の参考に</a:t>
            </a:r>
            <a:endParaRPr kumimoji="1" lang="en-US" altLang="ja-JP" sz="2400" dirty="0"/>
          </a:p>
          <a:p>
            <a:pPr>
              <a:lnSpc>
                <a:spcPct val="130000"/>
              </a:lnSpc>
            </a:pPr>
            <a:r>
              <a:rPr lang="ja-JP" altLang="en-US" sz="2400"/>
              <a:t>　するための仮バージョンです。</a:t>
            </a:r>
            <a:endParaRPr lang="en-US" altLang="ja-JP" sz="2400" dirty="0"/>
          </a:p>
          <a:p>
            <a:pPr marL="342900" indent="-342900">
              <a:lnSpc>
                <a:spcPct val="130000"/>
              </a:lnSpc>
              <a:buFont typeface="Arial" panose="020B0604020202020204" pitchFamily="34" charset="0"/>
              <a:buChar char="•"/>
            </a:pPr>
            <a:r>
              <a:rPr kumimoji="1" lang="en-US" altLang="ja-JP" sz="2400" dirty="0"/>
              <a:t>CRC</a:t>
            </a:r>
            <a:r>
              <a:rPr kumimoji="1" lang="ja-JP" altLang="en-US" sz="2400"/>
              <a:t>ロードマップの正式改訂版は、</a:t>
            </a:r>
            <a:r>
              <a:rPr kumimoji="1" lang="en-US" altLang="ja-JP" sz="2400" dirty="0"/>
              <a:t>2023</a:t>
            </a:r>
            <a:r>
              <a:rPr lang="ja-JP" altLang="en-US" sz="2400"/>
              <a:t>年度</a:t>
            </a:r>
            <a:r>
              <a:rPr kumimoji="1" lang="ja-JP" altLang="en-US" sz="2400"/>
              <a:t>の現将来計画検討小委員会</a:t>
            </a:r>
            <a:endParaRPr kumimoji="1" lang="en-US" altLang="ja-JP" sz="2400" dirty="0"/>
          </a:p>
          <a:p>
            <a:pPr>
              <a:lnSpc>
                <a:spcPct val="130000"/>
              </a:lnSpc>
            </a:pPr>
            <a:r>
              <a:rPr lang="ja-JP" altLang="en-US" sz="2400"/>
              <a:t>　の任期が終了するまでに作成し、実行委員会に報告する方針です。</a:t>
            </a:r>
            <a:endParaRPr lang="en-US" altLang="ja-JP" sz="2400" dirty="0"/>
          </a:p>
          <a:p>
            <a:pPr marL="342900" indent="-342900">
              <a:lnSpc>
                <a:spcPct val="130000"/>
              </a:lnSpc>
              <a:buFont typeface="Arial" panose="020B0604020202020204" pitchFamily="34" charset="0"/>
              <a:buChar char="•"/>
            </a:pPr>
            <a:r>
              <a:rPr kumimoji="1" lang="ja-JP" altLang="en-US" sz="2400"/>
              <a:t>このため、</a:t>
            </a:r>
            <a:r>
              <a:rPr kumimoji="1" lang="en-US" altLang="ja-JP" sz="2400" dirty="0"/>
              <a:t>CRC</a:t>
            </a:r>
            <a:r>
              <a:rPr kumimoji="1" lang="ja-JP" altLang="en-US" sz="2400"/>
              <a:t>ロードマップ改訂に関するタウンミーティングを今後</a:t>
            </a:r>
            <a:endParaRPr kumimoji="1" lang="en-US" altLang="ja-JP" sz="2400" dirty="0"/>
          </a:p>
          <a:p>
            <a:pPr>
              <a:lnSpc>
                <a:spcPct val="130000"/>
              </a:lnSpc>
            </a:pPr>
            <a:r>
              <a:rPr lang="ja-JP" altLang="en-US" sz="2400"/>
              <a:t>　２回ほど開催することを検討しています。</a:t>
            </a:r>
            <a:endParaRPr lang="en-US" altLang="ja-JP" sz="2400" dirty="0"/>
          </a:p>
          <a:p>
            <a:pPr>
              <a:lnSpc>
                <a:spcPct val="130000"/>
              </a:lnSpc>
            </a:pPr>
            <a:r>
              <a:rPr kumimoji="1" lang="ja-JP" altLang="en-US" sz="2400"/>
              <a:t>　（</a:t>
            </a:r>
            <a:r>
              <a:rPr kumimoji="1" lang="en-US" altLang="ja-JP" sz="2400" dirty="0"/>
              <a:t>2022</a:t>
            </a:r>
            <a:r>
              <a:rPr kumimoji="1" lang="ja-JP" altLang="en-US" sz="2400"/>
              <a:t>年度末</a:t>
            </a:r>
            <a:r>
              <a:rPr kumimoji="1" lang="en-US" altLang="ja-JP" sz="2400" dirty="0"/>
              <a:t> or 2023</a:t>
            </a:r>
            <a:r>
              <a:rPr kumimoji="1" lang="ja-JP" altLang="en-US" sz="2400"/>
              <a:t>年度初頭　＋　</a:t>
            </a:r>
            <a:r>
              <a:rPr kumimoji="1" lang="en-US" altLang="ja-JP" sz="2400" dirty="0"/>
              <a:t>2023</a:t>
            </a:r>
            <a:r>
              <a:rPr kumimoji="1" lang="ja-JP" altLang="en-US" sz="2400"/>
              <a:t>年度後半　でいかがでしょう？）</a:t>
            </a:r>
            <a:endParaRPr kumimoji="1" lang="en-US" altLang="ja-JP" sz="2400" dirty="0"/>
          </a:p>
          <a:p>
            <a:pPr marL="342900" indent="-342900">
              <a:lnSpc>
                <a:spcPct val="130000"/>
              </a:lnSpc>
              <a:buFont typeface="Arial" panose="020B0604020202020204" pitchFamily="34" charset="0"/>
              <a:buChar char="•"/>
            </a:pPr>
            <a:r>
              <a:rPr lang="ja-JP" altLang="en-US" sz="2400"/>
              <a:t>新規プロジェクト提案やロードマップに反映させたいプロジェクトは</a:t>
            </a:r>
            <a:endParaRPr lang="en-US" altLang="ja-JP" sz="2400" dirty="0"/>
          </a:p>
          <a:p>
            <a:pPr>
              <a:lnSpc>
                <a:spcPct val="130000"/>
              </a:lnSpc>
            </a:pPr>
            <a:r>
              <a:rPr kumimoji="1" lang="ja-JP" altLang="en-US" sz="2400"/>
              <a:t>　今後のタウンミーティングでご提案ください。</a:t>
            </a:r>
          </a:p>
        </p:txBody>
      </p:sp>
    </p:spTree>
    <p:extLst>
      <p:ext uri="{BB962C8B-B14F-4D97-AF65-F5344CB8AC3E}">
        <p14:creationId xmlns:p14="http://schemas.microsoft.com/office/powerpoint/2010/main" val="3363270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E6D0DF1-DD25-A4E7-4D0A-5F9EE91F14CC}"/>
              </a:ext>
            </a:extLst>
          </p:cNvPr>
          <p:cNvPicPr>
            <a:picLocks noChangeAspect="1"/>
          </p:cNvPicPr>
          <p:nvPr/>
        </p:nvPicPr>
        <p:blipFill>
          <a:blip r:embed="rId2"/>
          <a:stretch>
            <a:fillRect/>
          </a:stretch>
        </p:blipFill>
        <p:spPr>
          <a:xfrm>
            <a:off x="691354" y="1"/>
            <a:ext cx="10839006" cy="6862212"/>
          </a:xfrm>
          <a:prstGeom prst="rect">
            <a:avLst/>
          </a:prstGeom>
        </p:spPr>
      </p:pic>
      <p:sp>
        <p:nvSpPr>
          <p:cNvPr id="6" name="テキスト ボックス 5">
            <a:extLst>
              <a:ext uri="{FF2B5EF4-FFF2-40B4-BE49-F238E27FC236}">
                <a16:creationId xmlns:a16="http://schemas.microsoft.com/office/drawing/2014/main" id="{014440C7-DE43-D1C0-F63D-F09F25B1BE6E}"/>
              </a:ext>
            </a:extLst>
          </p:cNvPr>
          <p:cNvSpPr txBox="1"/>
          <p:nvPr/>
        </p:nvSpPr>
        <p:spPr>
          <a:xfrm>
            <a:off x="4938715" y="6371170"/>
            <a:ext cx="7116051" cy="400110"/>
          </a:xfrm>
          <a:prstGeom prst="rect">
            <a:avLst/>
          </a:prstGeom>
          <a:noFill/>
        </p:spPr>
        <p:txBody>
          <a:bodyPr wrap="none" rtlCol="0">
            <a:spAutoFit/>
          </a:bodyPr>
          <a:lstStyle/>
          <a:p>
            <a:r>
              <a:rPr kumimoji="1" lang="en-US" altLang="ja-JP" sz="2000" b="1" i="1" dirty="0"/>
              <a:t>2022/9/16</a:t>
            </a:r>
            <a:r>
              <a:rPr kumimoji="1" lang="ja-JP" altLang="en-US" sz="2000" b="1" i="1"/>
              <a:t>　天文学宇宙物理学分科会活動報告での説明資料</a:t>
            </a:r>
          </a:p>
        </p:txBody>
      </p:sp>
    </p:spTree>
    <p:extLst>
      <p:ext uri="{BB962C8B-B14F-4D97-AF65-F5344CB8AC3E}">
        <p14:creationId xmlns:p14="http://schemas.microsoft.com/office/powerpoint/2010/main" val="3593828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30B75CB-1A85-7AC5-B31E-5B54140C9544}"/>
              </a:ext>
            </a:extLst>
          </p:cNvPr>
          <p:cNvPicPr>
            <a:picLocks noChangeAspect="1"/>
          </p:cNvPicPr>
          <p:nvPr/>
        </p:nvPicPr>
        <p:blipFill>
          <a:blip r:embed="rId2"/>
          <a:stretch>
            <a:fillRect/>
          </a:stretch>
        </p:blipFill>
        <p:spPr>
          <a:xfrm>
            <a:off x="722815" y="0"/>
            <a:ext cx="10832353" cy="6858000"/>
          </a:xfrm>
          <a:prstGeom prst="rect">
            <a:avLst/>
          </a:prstGeom>
        </p:spPr>
      </p:pic>
      <p:sp>
        <p:nvSpPr>
          <p:cNvPr id="6" name="テキスト ボックス 5">
            <a:extLst>
              <a:ext uri="{FF2B5EF4-FFF2-40B4-BE49-F238E27FC236}">
                <a16:creationId xmlns:a16="http://schemas.microsoft.com/office/drawing/2014/main" id="{0A52F736-634F-3374-BECB-D204FC33A40C}"/>
              </a:ext>
            </a:extLst>
          </p:cNvPr>
          <p:cNvSpPr txBox="1"/>
          <p:nvPr/>
        </p:nvSpPr>
        <p:spPr>
          <a:xfrm>
            <a:off x="4903881" y="6327627"/>
            <a:ext cx="7116051" cy="400110"/>
          </a:xfrm>
          <a:prstGeom prst="rect">
            <a:avLst/>
          </a:prstGeom>
          <a:noFill/>
        </p:spPr>
        <p:txBody>
          <a:bodyPr wrap="none" rtlCol="0">
            <a:spAutoFit/>
          </a:bodyPr>
          <a:lstStyle/>
          <a:p>
            <a:r>
              <a:rPr kumimoji="1" lang="en-US" altLang="ja-JP" sz="2000" b="1" i="1" dirty="0"/>
              <a:t>2022/9/16</a:t>
            </a:r>
            <a:r>
              <a:rPr kumimoji="1" lang="ja-JP" altLang="en-US" sz="2000" b="1" i="1"/>
              <a:t>　天文学宇宙物理学分科会活動報告での説明資料</a:t>
            </a:r>
          </a:p>
        </p:txBody>
      </p:sp>
    </p:spTree>
    <p:extLst>
      <p:ext uri="{BB962C8B-B14F-4D97-AF65-F5344CB8AC3E}">
        <p14:creationId xmlns:p14="http://schemas.microsoft.com/office/powerpoint/2010/main" val="2890823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5E4686F4-6E42-B0E9-325C-3A65D99B239D}"/>
              </a:ext>
            </a:extLst>
          </p:cNvPr>
          <p:cNvPicPr>
            <a:picLocks noChangeAspect="1"/>
          </p:cNvPicPr>
          <p:nvPr/>
        </p:nvPicPr>
        <p:blipFill>
          <a:blip r:embed="rId2"/>
          <a:stretch>
            <a:fillRect/>
          </a:stretch>
        </p:blipFill>
        <p:spPr>
          <a:xfrm rot="16200000">
            <a:off x="3904432" y="-1254798"/>
            <a:ext cx="4407085" cy="7095307"/>
          </a:xfrm>
          <a:prstGeom prst="rect">
            <a:avLst/>
          </a:prstGeom>
        </p:spPr>
      </p:pic>
      <p:pic>
        <p:nvPicPr>
          <p:cNvPr id="6" name="図 5">
            <a:extLst>
              <a:ext uri="{FF2B5EF4-FFF2-40B4-BE49-F238E27FC236}">
                <a16:creationId xmlns:a16="http://schemas.microsoft.com/office/drawing/2014/main" id="{AA0A584F-CFD0-F6A6-4B14-416739E05777}"/>
              </a:ext>
            </a:extLst>
          </p:cNvPr>
          <p:cNvPicPr>
            <a:picLocks noChangeAspect="1"/>
          </p:cNvPicPr>
          <p:nvPr/>
        </p:nvPicPr>
        <p:blipFill>
          <a:blip r:embed="rId3"/>
          <a:stretch>
            <a:fillRect/>
          </a:stretch>
        </p:blipFill>
        <p:spPr>
          <a:xfrm rot="16200000">
            <a:off x="5094882" y="2005382"/>
            <a:ext cx="2211980" cy="7281101"/>
          </a:xfrm>
          <a:prstGeom prst="rect">
            <a:avLst/>
          </a:prstGeom>
        </p:spPr>
      </p:pic>
    </p:spTree>
    <p:extLst>
      <p:ext uri="{BB962C8B-B14F-4D97-AF65-F5344CB8AC3E}">
        <p14:creationId xmlns:p14="http://schemas.microsoft.com/office/powerpoint/2010/main" val="3714782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7407970-9F08-AC0D-E3FC-4C640217BAF0}"/>
              </a:ext>
            </a:extLst>
          </p:cNvPr>
          <p:cNvSpPr txBox="1"/>
          <p:nvPr/>
        </p:nvSpPr>
        <p:spPr>
          <a:xfrm>
            <a:off x="121919" y="239193"/>
            <a:ext cx="8032968" cy="646331"/>
          </a:xfrm>
          <a:prstGeom prst="rect">
            <a:avLst/>
          </a:prstGeom>
          <a:noFill/>
        </p:spPr>
        <p:txBody>
          <a:bodyPr wrap="none" rtlCol="0">
            <a:spAutoFit/>
          </a:bodyPr>
          <a:lstStyle/>
          <a:p>
            <a:r>
              <a:rPr lang="ja-JP" altLang="en-US" sz="3600" b="1"/>
              <a:t>「未来の学術振興構想」への対応方針</a:t>
            </a:r>
            <a:endParaRPr kumimoji="1" lang="ja-JP" altLang="en-US" sz="3600" b="1"/>
          </a:p>
        </p:txBody>
      </p:sp>
      <p:sp>
        <p:nvSpPr>
          <p:cNvPr id="5" name="テキスト ボックス 4">
            <a:extLst>
              <a:ext uri="{FF2B5EF4-FFF2-40B4-BE49-F238E27FC236}">
                <a16:creationId xmlns:a16="http://schemas.microsoft.com/office/drawing/2014/main" id="{C28D721B-94FF-D599-4782-1358BBA3B503}"/>
              </a:ext>
            </a:extLst>
          </p:cNvPr>
          <p:cNvSpPr txBox="1"/>
          <p:nvPr/>
        </p:nvSpPr>
        <p:spPr>
          <a:xfrm>
            <a:off x="362702" y="1769201"/>
            <a:ext cx="11883381" cy="4278607"/>
          </a:xfrm>
          <a:prstGeom prst="rect">
            <a:avLst/>
          </a:prstGeom>
          <a:noFill/>
        </p:spPr>
        <p:txBody>
          <a:bodyPr wrap="none" rtlCol="0">
            <a:spAutoFit/>
          </a:bodyPr>
          <a:lstStyle/>
          <a:p>
            <a:pPr marL="342900" indent="-342900">
              <a:lnSpc>
                <a:spcPct val="120000"/>
              </a:lnSpc>
              <a:buFont typeface="Arial" panose="020B0604020202020204" pitchFamily="34" charset="0"/>
              <a:buChar char="•"/>
            </a:pPr>
            <a:r>
              <a:rPr lang="en" altLang="ja-JP" sz="2400" b="0" i="0" u="none" strike="noStrike" dirty="0">
                <a:solidFill>
                  <a:srgbClr val="000000"/>
                </a:solidFill>
                <a:effectLst/>
                <a:latin typeface="Helvetica" pitchFamily="2" charset="0"/>
              </a:rPr>
              <a:t>MP2023</a:t>
            </a:r>
            <a:r>
              <a:rPr lang="ja-JP" altLang="en-US" sz="2400" b="0" i="0" u="none" strike="noStrike">
                <a:solidFill>
                  <a:srgbClr val="000000"/>
                </a:solidFill>
                <a:effectLst/>
                <a:latin typeface="Helvetica" pitchFamily="2" charset="0"/>
              </a:rPr>
              <a:t>で重点大型計画として推薦した計画は、そのまま最優先で提出</a:t>
            </a:r>
            <a:endParaRPr lang="en-US" altLang="ja-JP" sz="2400" b="0" i="0" u="none" strike="noStrike" dirty="0">
              <a:solidFill>
                <a:srgbClr val="000000"/>
              </a:solidFill>
              <a:effectLst/>
              <a:latin typeface="Helvetica" pitchFamily="2" charset="0"/>
            </a:endParaRPr>
          </a:p>
          <a:p>
            <a:pPr marL="800100" lvl="1" indent="-342900">
              <a:lnSpc>
                <a:spcPct val="120000"/>
              </a:lnSpc>
              <a:buFont typeface="Arial" panose="020B0604020202020204" pitchFamily="34" charset="0"/>
              <a:buChar char="•"/>
            </a:pPr>
            <a:r>
              <a:rPr lang="en-US" altLang="ja-JP" sz="2000" b="0" i="0" u="none" strike="noStrike" dirty="0">
                <a:solidFill>
                  <a:srgbClr val="000000"/>
                </a:solidFill>
                <a:effectLst/>
                <a:latin typeface="Helvetica" pitchFamily="2" charset="0"/>
              </a:rPr>
              <a:t>IceCube-Gen2, KamLAND-2, B-DECIGO</a:t>
            </a:r>
          </a:p>
          <a:p>
            <a:pPr marL="342900" indent="-342900">
              <a:lnSpc>
                <a:spcPct val="120000"/>
              </a:lnSpc>
              <a:buFont typeface="Arial" panose="020B0604020202020204" pitchFamily="34" charset="0"/>
              <a:buChar char="•"/>
            </a:pPr>
            <a:r>
              <a:rPr lang="ja-JP" altLang="en-US" sz="2400" b="0" i="0" u="none" strike="noStrike">
                <a:solidFill>
                  <a:srgbClr val="000000"/>
                </a:solidFill>
                <a:effectLst/>
                <a:latin typeface="Helvetica" pitchFamily="2" charset="0"/>
              </a:rPr>
              <a:t>現行の計画（いわゆる区分</a:t>
            </a:r>
            <a:r>
              <a:rPr lang="en" altLang="ja-JP" sz="2400" b="0" i="0" u="none" strike="noStrike" dirty="0">
                <a:solidFill>
                  <a:srgbClr val="000000"/>
                </a:solidFill>
                <a:effectLst/>
                <a:latin typeface="Helvetica" pitchFamily="2" charset="0"/>
              </a:rPr>
              <a:t>II</a:t>
            </a:r>
            <a:r>
              <a:rPr lang="ja-JP" altLang="en" sz="2400" b="0" i="0" u="none" strike="noStrike">
                <a:solidFill>
                  <a:srgbClr val="000000"/>
                </a:solidFill>
                <a:effectLst/>
                <a:latin typeface="Helvetica" pitchFamily="2" charset="0"/>
              </a:rPr>
              <a:t>）</a:t>
            </a:r>
            <a:r>
              <a:rPr lang="ja-JP" altLang="en-US" sz="2400" b="0" i="0" u="none" strike="noStrike">
                <a:solidFill>
                  <a:srgbClr val="000000"/>
                </a:solidFill>
                <a:effectLst/>
                <a:latin typeface="Helvetica" pitchFamily="2" charset="0"/>
              </a:rPr>
              <a:t>は、現行計画として区分した上で提出</a:t>
            </a:r>
            <a:endParaRPr lang="en-US" altLang="ja-JP" sz="2400" b="0" i="0" u="none" strike="noStrike" dirty="0">
              <a:solidFill>
                <a:srgbClr val="000000"/>
              </a:solidFill>
              <a:effectLst/>
              <a:latin typeface="Helvetica" pitchFamily="2" charset="0"/>
            </a:endParaRPr>
          </a:p>
          <a:p>
            <a:pPr marL="800100" lvl="1" indent="-342900">
              <a:lnSpc>
                <a:spcPct val="120000"/>
              </a:lnSpc>
              <a:buFont typeface="Arial" panose="020B0604020202020204" pitchFamily="34" charset="0"/>
              <a:buChar char="•"/>
            </a:pPr>
            <a:r>
              <a:rPr lang="en-US" altLang="ja-JP" sz="2000" dirty="0">
                <a:solidFill>
                  <a:srgbClr val="000000"/>
                </a:solidFill>
                <a:latin typeface="Helvetica" pitchFamily="2" charset="0"/>
              </a:rPr>
              <a:t>Super-K, KAGRA, CTA</a:t>
            </a:r>
          </a:p>
          <a:p>
            <a:pPr marL="800100" lvl="1" indent="-342900">
              <a:lnSpc>
                <a:spcPct val="120000"/>
              </a:lnSpc>
              <a:buFont typeface="Arial" panose="020B0604020202020204" pitchFamily="34" charset="0"/>
              <a:buChar char="•"/>
            </a:pPr>
            <a:r>
              <a:rPr lang="en-US" altLang="ja-JP" sz="2000" b="0" i="0" u="none" strike="noStrike" dirty="0">
                <a:solidFill>
                  <a:srgbClr val="000000"/>
                </a:solidFill>
                <a:effectLst/>
                <a:latin typeface="Helvetica" pitchFamily="2" charset="0"/>
              </a:rPr>
              <a:t>Hyper-K</a:t>
            </a:r>
          </a:p>
          <a:p>
            <a:pPr marL="342900" indent="-342900">
              <a:lnSpc>
                <a:spcPct val="120000"/>
              </a:lnSpc>
              <a:buFont typeface="Arial" panose="020B0604020202020204" pitchFamily="34" charset="0"/>
              <a:buChar char="•"/>
            </a:pPr>
            <a:r>
              <a:rPr lang="ja-JP" altLang="en-US" sz="2400" b="0" i="0" u="none" strike="noStrike">
                <a:solidFill>
                  <a:srgbClr val="000000"/>
                </a:solidFill>
                <a:effectLst/>
                <a:latin typeface="Helvetica" pitchFamily="2" charset="0"/>
              </a:rPr>
              <a:t>中型</a:t>
            </a:r>
            <a:r>
              <a:rPr lang="en" altLang="ja-JP" sz="2400" b="0" i="0" u="none" strike="noStrike" dirty="0">
                <a:solidFill>
                  <a:srgbClr val="000000"/>
                </a:solidFill>
                <a:effectLst/>
                <a:latin typeface="Helvetica" pitchFamily="2" charset="0"/>
              </a:rPr>
              <a:t>A, B</a:t>
            </a:r>
            <a:r>
              <a:rPr lang="ja-JP" altLang="en-US" sz="2400" b="0" i="0" u="none" strike="noStrike">
                <a:solidFill>
                  <a:srgbClr val="000000"/>
                </a:solidFill>
                <a:effectLst/>
                <a:latin typeface="Helvetica" pitchFamily="2" charset="0"/>
              </a:rPr>
              <a:t>の計画で今回「未来の学術振興構想」へ申請したいと考えている計画は、</a:t>
            </a:r>
            <a:endParaRPr lang="en-US" altLang="ja-JP" sz="2400" b="0" i="0" u="none" strike="noStrike" dirty="0">
              <a:solidFill>
                <a:srgbClr val="000000"/>
              </a:solidFill>
              <a:effectLst/>
              <a:latin typeface="Helvetica" pitchFamily="2" charset="0"/>
            </a:endParaRPr>
          </a:p>
          <a:p>
            <a:pPr>
              <a:lnSpc>
                <a:spcPct val="120000"/>
              </a:lnSpc>
            </a:pPr>
            <a:r>
              <a:rPr lang="ja-JP" altLang="en-US" sz="2400">
                <a:solidFill>
                  <a:srgbClr val="000000"/>
                </a:solidFill>
                <a:latin typeface="Helvetica" pitchFamily="2" charset="0"/>
              </a:rPr>
              <a:t>　</a:t>
            </a:r>
            <a:r>
              <a:rPr lang="en-US" altLang="ja-JP" sz="2400" b="0" i="0" u="none" strike="noStrike" dirty="0">
                <a:solidFill>
                  <a:srgbClr val="000000"/>
                </a:solidFill>
                <a:effectLst/>
                <a:latin typeface="Helvetica" pitchFamily="2" charset="0"/>
              </a:rPr>
              <a:t>9/20</a:t>
            </a:r>
            <a:r>
              <a:rPr lang="ja-JP" altLang="en-US" sz="2400" b="0" i="0" u="none" strike="noStrike">
                <a:solidFill>
                  <a:srgbClr val="000000"/>
                </a:solidFill>
                <a:effectLst/>
                <a:latin typeface="Helvetica" pitchFamily="2" charset="0"/>
              </a:rPr>
              <a:t>の</a:t>
            </a:r>
            <a:r>
              <a:rPr lang="en" altLang="ja-JP" sz="2400" b="0" i="0" u="none" strike="noStrike" dirty="0">
                <a:solidFill>
                  <a:srgbClr val="000000"/>
                </a:solidFill>
                <a:effectLst/>
                <a:latin typeface="Helvetica" pitchFamily="2" charset="0"/>
              </a:rPr>
              <a:t>CRC</a:t>
            </a:r>
            <a:r>
              <a:rPr lang="ja-JP" altLang="en-US" sz="2400" b="0" i="0" u="none" strike="noStrike">
                <a:solidFill>
                  <a:srgbClr val="000000"/>
                </a:solidFill>
                <a:effectLst/>
                <a:latin typeface="Helvetica" pitchFamily="2" charset="0"/>
              </a:rPr>
              <a:t>タウンミーティングで方針を審議</a:t>
            </a:r>
            <a:endParaRPr lang="en-US" altLang="ja-JP" sz="2400" b="0" i="0" u="none" strike="noStrike" dirty="0">
              <a:solidFill>
                <a:srgbClr val="000000"/>
              </a:solidFill>
              <a:effectLst/>
              <a:latin typeface="Helvetica" pitchFamily="2" charset="0"/>
            </a:endParaRPr>
          </a:p>
          <a:p>
            <a:pPr marL="800100" lvl="1" indent="-342900">
              <a:lnSpc>
                <a:spcPct val="120000"/>
              </a:lnSpc>
              <a:buFont typeface="Arial" panose="020B0604020202020204" pitchFamily="34" charset="0"/>
              <a:buChar char="•"/>
            </a:pPr>
            <a:r>
              <a:rPr lang="en-US" altLang="ja-JP" sz="2000" dirty="0">
                <a:solidFill>
                  <a:srgbClr val="000000"/>
                </a:solidFill>
                <a:latin typeface="Helvetica" pitchFamily="2" charset="0"/>
              </a:rPr>
              <a:t>TA2, POEMMA, </a:t>
            </a:r>
            <a:r>
              <a:rPr lang="en-US" altLang="ja-JP" sz="2000" dirty="0" err="1">
                <a:solidFill>
                  <a:srgbClr val="000000"/>
                </a:solidFill>
                <a:latin typeface="Helvetica" pitchFamily="2" charset="0"/>
              </a:rPr>
              <a:t>MegaALPACA</a:t>
            </a:r>
            <a:r>
              <a:rPr lang="en-US" altLang="ja-JP" sz="2000" dirty="0">
                <a:solidFill>
                  <a:srgbClr val="000000"/>
                </a:solidFill>
                <a:latin typeface="Helvetica" pitchFamily="2" charset="0"/>
              </a:rPr>
              <a:t>, GRAMS, SMILE-3, DARWIN, NEWAGE CYGNUS, LISA </a:t>
            </a:r>
            <a:endParaRPr lang="en-US" altLang="ja-JP" sz="2000" b="0" i="0" u="none" strike="noStrike" dirty="0">
              <a:solidFill>
                <a:srgbClr val="000000"/>
              </a:solidFill>
              <a:effectLst/>
              <a:latin typeface="Helvetica" pitchFamily="2" charset="0"/>
            </a:endParaRPr>
          </a:p>
          <a:p>
            <a:pPr marL="342900" indent="-342900">
              <a:lnSpc>
                <a:spcPct val="120000"/>
              </a:lnSpc>
              <a:buFont typeface="Arial" panose="020B0604020202020204" pitchFamily="34" charset="0"/>
              <a:buChar char="•"/>
            </a:pPr>
            <a:r>
              <a:rPr lang="en" altLang="ja-JP" sz="2400" b="0" i="0" u="none" strike="noStrike" dirty="0">
                <a:solidFill>
                  <a:srgbClr val="000000"/>
                </a:solidFill>
                <a:effectLst/>
                <a:latin typeface="Helvetica" pitchFamily="2" charset="0"/>
              </a:rPr>
              <a:t>MP2023</a:t>
            </a:r>
            <a:r>
              <a:rPr lang="ja-JP" altLang="en-US" sz="2400" b="0" i="0" u="none" strike="noStrike">
                <a:solidFill>
                  <a:srgbClr val="000000"/>
                </a:solidFill>
                <a:effectLst/>
                <a:latin typeface="Helvetica" pitchFamily="2" charset="0"/>
              </a:rPr>
              <a:t>には提案しなかったが「未来の学術振興構想」へ提案したいと</a:t>
            </a:r>
            <a:endParaRPr lang="en-US" altLang="ja-JP" sz="2400" b="0" i="0" u="none" strike="noStrike" dirty="0">
              <a:solidFill>
                <a:srgbClr val="000000"/>
              </a:solidFill>
              <a:effectLst/>
              <a:latin typeface="Helvetica" pitchFamily="2" charset="0"/>
            </a:endParaRPr>
          </a:p>
          <a:p>
            <a:pPr>
              <a:lnSpc>
                <a:spcPct val="120000"/>
              </a:lnSpc>
            </a:pPr>
            <a:r>
              <a:rPr lang="ja-JP" altLang="en-US" sz="2400">
                <a:solidFill>
                  <a:srgbClr val="000000"/>
                </a:solidFill>
                <a:latin typeface="Helvetica" pitchFamily="2" charset="0"/>
              </a:rPr>
              <a:t>　</a:t>
            </a:r>
            <a:r>
              <a:rPr lang="ja-JP" altLang="en-US" sz="2400" b="0" i="0" u="none" strike="noStrike">
                <a:solidFill>
                  <a:srgbClr val="000000"/>
                </a:solidFill>
                <a:effectLst/>
                <a:latin typeface="Helvetica" pitchFamily="2" charset="0"/>
              </a:rPr>
              <a:t>考えている計画があれば要審議</a:t>
            </a:r>
            <a:endParaRPr kumimoji="1" lang="ja-JP" altLang="en-US" sz="2400"/>
          </a:p>
        </p:txBody>
      </p:sp>
      <p:sp>
        <p:nvSpPr>
          <p:cNvPr id="6" name="テキスト ボックス 5">
            <a:extLst>
              <a:ext uri="{FF2B5EF4-FFF2-40B4-BE49-F238E27FC236}">
                <a16:creationId xmlns:a16="http://schemas.microsoft.com/office/drawing/2014/main" id="{80066EE5-AF60-2F08-A731-762D15F4E90E}"/>
              </a:ext>
            </a:extLst>
          </p:cNvPr>
          <p:cNvSpPr txBox="1"/>
          <p:nvPr/>
        </p:nvSpPr>
        <p:spPr>
          <a:xfrm>
            <a:off x="949233" y="885524"/>
            <a:ext cx="10748455" cy="646331"/>
          </a:xfrm>
          <a:prstGeom prst="rect">
            <a:avLst/>
          </a:prstGeom>
          <a:noFill/>
        </p:spPr>
        <p:txBody>
          <a:bodyPr wrap="none" rtlCol="0">
            <a:spAutoFit/>
          </a:bodyPr>
          <a:lstStyle/>
          <a:p>
            <a:r>
              <a:rPr lang="ja-JP" altLang="en-US" sz="1800" i="1">
                <a:solidFill>
                  <a:srgbClr val="020077"/>
                </a:solidFill>
                <a:effectLst/>
                <a:latin typeface="HiraginoSans"/>
              </a:rPr>
              <a:t>すべての計画を細かく順位付けするのではなく、</a:t>
            </a:r>
            <a:endParaRPr lang="en-US" altLang="ja-JP" sz="1800" i="1" dirty="0">
              <a:solidFill>
                <a:srgbClr val="020077"/>
              </a:solidFill>
              <a:effectLst/>
              <a:latin typeface="HiraginoSans"/>
            </a:endParaRPr>
          </a:p>
          <a:p>
            <a:r>
              <a:rPr lang="ja-JP" altLang="en-US" sz="1800" i="1">
                <a:solidFill>
                  <a:srgbClr val="020077"/>
                </a:solidFill>
                <a:effectLst/>
                <a:latin typeface="HiraginoSans"/>
              </a:rPr>
              <a:t>たぶん</a:t>
            </a:r>
            <a:r>
              <a:rPr lang="ja-JP" altLang="en-US" sz="1800" i="1">
                <a:solidFill>
                  <a:srgbClr val="FF0000"/>
                </a:solidFill>
                <a:effectLst/>
                <a:latin typeface="HiraginoSans"/>
              </a:rPr>
              <a:t>大まかな枠</a:t>
            </a:r>
            <a:r>
              <a:rPr lang="en-US" altLang="ja-JP" sz="1800" i="1" dirty="0">
                <a:solidFill>
                  <a:srgbClr val="FF0000"/>
                </a:solidFill>
                <a:effectLst/>
                <a:latin typeface="HiraginoSans"/>
              </a:rPr>
              <a:t>(</a:t>
            </a:r>
            <a:r>
              <a:rPr lang="ja-JP" altLang="en-US" sz="1800" i="1">
                <a:solidFill>
                  <a:srgbClr val="FF0000"/>
                </a:solidFill>
                <a:effectLst/>
                <a:latin typeface="HiraginoSans"/>
              </a:rPr>
              <a:t>たとえば「最優先、 優先、重要、推薦しない」など </a:t>
            </a:r>
            <a:r>
              <a:rPr lang="en-US" altLang="ja-JP" sz="1800" i="1" dirty="0">
                <a:solidFill>
                  <a:srgbClr val="FF0000"/>
                </a:solidFill>
                <a:effectLst/>
                <a:latin typeface="HiraginoSans"/>
              </a:rPr>
              <a:t>)</a:t>
            </a:r>
            <a:r>
              <a:rPr lang="ja-JP" altLang="en-US" sz="1800" i="1">
                <a:solidFill>
                  <a:srgbClr val="FF0000"/>
                </a:solidFill>
                <a:effectLst/>
                <a:latin typeface="HiraginoSans"/>
              </a:rPr>
              <a:t>に分類</a:t>
            </a:r>
            <a:r>
              <a:rPr lang="ja-JP" altLang="en-US" sz="1800" i="1">
                <a:solidFill>
                  <a:srgbClr val="020077"/>
                </a:solidFill>
                <a:effectLst/>
                <a:latin typeface="HiraginoSans"/>
              </a:rPr>
              <a:t>する程度になるのでは</a:t>
            </a:r>
            <a:r>
              <a:rPr lang="en-US" altLang="ja-JP" sz="1800" i="1" dirty="0">
                <a:solidFill>
                  <a:srgbClr val="020077"/>
                </a:solidFill>
                <a:effectLst/>
                <a:latin typeface="HiraginoSans"/>
              </a:rPr>
              <a:t>? </a:t>
            </a:r>
            <a:endParaRPr lang="ja-JP" altLang="en-US" i="1">
              <a:effectLst/>
            </a:endParaRPr>
          </a:p>
        </p:txBody>
      </p:sp>
    </p:spTree>
    <p:extLst>
      <p:ext uri="{BB962C8B-B14F-4D97-AF65-F5344CB8AC3E}">
        <p14:creationId xmlns:p14="http://schemas.microsoft.com/office/powerpoint/2010/main" val="3123310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CDB9FE2-EF1E-E874-0A76-EDD44F126EB7}"/>
              </a:ext>
            </a:extLst>
          </p:cNvPr>
          <p:cNvSpPr txBox="1"/>
          <p:nvPr/>
        </p:nvSpPr>
        <p:spPr>
          <a:xfrm>
            <a:off x="269966" y="250762"/>
            <a:ext cx="9413966" cy="646331"/>
          </a:xfrm>
          <a:prstGeom prst="rect">
            <a:avLst/>
          </a:prstGeom>
          <a:noFill/>
        </p:spPr>
        <p:txBody>
          <a:bodyPr wrap="square">
            <a:spAutoFit/>
          </a:bodyPr>
          <a:lstStyle/>
          <a:p>
            <a:r>
              <a:rPr lang="en" altLang="ja-JP" sz="3600" b="1" i="0" u="none" strike="noStrike" dirty="0">
                <a:solidFill>
                  <a:srgbClr val="000000"/>
                </a:solidFill>
                <a:effectLst/>
                <a:latin typeface="Helvetica" pitchFamily="2" charset="0"/>
              </a:rPr>
              <a:t>MP2023</a:t>
            </a:r>
            <a:r>
              <a:rPr lang="ja-JP" altLang="en-US" sz="3600" b="1" i="0" u="none" strike="noStrike">
                <a:solidFill>
                  <a:srgbClr val="000000"/>
                </a:solidFill>
                <a:effectLst/>
                <a:latin typeface="Helvetica" pitchFamily="2" charset="0"/>
              </a:rPr>
              <a:t>で重点大型計画として推薦した計画</a:t>
            </a:r>
            <a:endParaRPr lang="ja-JP" altLang="en-US" sz="3600" b="1"/>
          </a:p>
        </p:txBody>
      </p:sp>
      <p:sp>
        <p:nvSpPr>
          <p:cNvPr id="6" name="テキスト ボックス 5">
            <a:extLst>
              <a:ext uri="{FF2B5EF4-FFF2-40B4-BE49-F238E27FC236}">
                <a16:creationId xmlns:a16="http://schemas.microsoft.com/office/drawing/2014/main" id="{5307C0A7-52BA-FAAC-8C88-B894D0DCC88A}"/>
              </a:ext>
            </a:extLst>
          </p:cNvPr>
          <p:cNvSpPr txBox="1"/>
          <p:nvPr/>
        </p:nvSpPr>
        <p:spPr>
          <a:xfrm>
            <a:off x="2525484" y="2616450"/>
            <a:ext cx="5104282" cy="1699248"/>
          </a:xfrm>
          <a:prstGeom prst="rect">
            <a:avLst/>
          </a:prstGeom>
          <a:noFill/>
        </p:spPr>
        <p:txBody>
          <a:bodyPr wrap="none" rtlCol="0">
            <a:spAutoFit/>
          </a:bodyPr>
          <a:lstStyle/>
          <a:p>
            <a:pPr>
              <a:lnSpc>
                <a:spcPct val="150000"/>
              </a:lnSpc>
            </a:pPr>
            <a:r>
              <a:rPr lang="en-US" altLang="ja-JP" sz="2400" b="0" i="0" u="none" strike="noStrike" dirty="0">
                <a:solidFill>
                  <a:srgbClr val="000000"/>
                </a:solidFill>
                <a:effectLst/>
                <a:latin typeface="Helvetica" pitchFamily="2" charset="0"/>
              </a:rPr>
              <a:t>1.  IceCube-Gen2  </a:t>
            </a:r>
            <a:r>
              <a:rPr lang="ja-JP" altLang="en-US" sz="2400" b="0" i="0" u="none" strike="noStrike">
                <a:solidFill>
                  <a:srgbClr val="000000"/>
                </a:solidFill>
                <a:effectLst/>
                <a:latin typeface="Helvetica" pitchFamily="2" charset="0"/>
              </a:rPr>
              <a:t>→</a:t>
            </a:r>
            <a:r>
              <a:rPr lang="en-US" altLang="ja-JP" sz="2400" b="0" i="0" u="none" strike="noStrike" dirty="0">
                <a:solidFill>
                  <a:srgbClr val="000000"/>
                </a:solidFill>
                <a:effectLst/>
                <a:latin typeface="Helvetica" pitchFamily="2" charset="0"/>
              </a:rPr>
              <a:t> </a:t>
            </a:r>
            <a:r>
              <a:rPr lang="ja-JP" altLang="en-US" sz="2400" b="0" i="0" u="none" strike="noStrike">
                <a:solidFill>
                  <a:srgbClr val="000000"/>
                </a:solidFill>
                <a:effectLst/>
                <a:latin typeface="Helvetica" pitchFamily="2" charset="0"/>
              </a:rPr>
              <a:t>提案者候補？</a:t>
            </a:r>
            <a:endParaRPr lang="en-US" altLang="ja-JP" sz="2400" b="0" i="0" u="none" strike="noStrike" dirty="0">
              <a:solidFill>
                <a:srgbClr val="000000"/>
              </a:solidFill>
              <a:effectLst/>
              <a:latin typeface="Helvetica" pitchFamily="2" charset="0"/>
            </a:endParaRPr>
          </a:p>
          <a:p>
            <a:pPr>
              <a:lnSpc>
                <a:spcPct val="150000"/>
              </a:lnSpc>
            </a:pPr>
            <a:r>
              <a:rPr lang="en-US" altLang="ja-JP" sz="2400" b="0" i="0" u="none" strike="noStrike" dirty="0">
                <a:solidFill>
                  <a:srgbClr val="000000"/>
                </a:solidFill>
                <a:effectLst/>
                <a:latin typeface="Helvetica" pitchFamily="2" charset="0"/>
              </a:rPr>
              <a:t>1.  KamLAND-2</a:t>
            </a:r>
            <a:r>
              <a:rPr lang="ja-JP" altLang="en-US" sz="2400" b="0" i="0" u="none" strike="noStrike">
                <a:solidFill>
                  <a:srgbClr val="000000"/>
                </a:solidFill>
                <a:effectLst/>
                <a:latin typeface="Helvetica" pitchFamily="2" charset="0"/>
              </a:rPr>
              <a:t>　</a:t>
            </a:r>
            <a:r>
              <a:rPr lang="en-US" altLang="ja-JP" sz="2400" b="0" i="0" u="none" strike="noStrike" dirty="0">
                <a:solidFill>
                  <a:srgbClr val="000000"/>
                </a:solidFill>
                <a:effectLst/>
                <a:latin typeface="Helvetica" pitchFamily="2" charset="0"/>
              </a:rPr>
              <a:t>  </a:t>
            </a:r>
            <a:r>
              <a:rPr lang="ja-JP" altLang="en-US" sz="2400" b="0" i="0" u="none" strike="noStrike">
                <a:solidFill>
                  <a:srgbClr val="000000"/>
                </a:solidFill>
                <a:effectLst/>
                <a:latin typeface="Helvetica" pitchFamily="2" charset="0"/>
              </a:rPr>
              <a:t>→</a:t>
            </a:r>
            <a:r>
              <a:rPr lang="en-US" altLang="ja-JP" sz="2400" b="0" i="0" u="none" strike="noStrike" dirty="0">
                <a:solidFill>
                  <a:srgbClr val="000000"/>
                </a:solidFill>
                <a:effectLst/>
                <a:latin typeface="Helvetica" pitchFamily="2" charset="0"/>
              </a:rPr>
              <a:t> </a:t>
            </a:r>
            <a:r>
              <a:rPr lang="ja-JP" altLang="en-US" sz="2400" b="0" i="0" u="none" strike="noStrike">
                <a:solidFill>
                  <a:srgbClr val="000000"/>
                </a:solidFill>
                <a:effectLst/>
                <a:latin typeface="Helvetica" pitchFamily="2" charset="0"/>
              </a:rPr>
              <a:t>提案者候補？</a:t>
            </a:r>
            <a:endParaRPr lang="en-US" altLang="ja-JP" sz="2400" b="0" i="0" u="none" strike="noStrike" dirty="0">
              <a:solidFill>
                <a:srgbClr val="000000"/>
              </a:solidFill>
              <a:effectLst/>
              <a:latin typeface="Helvetica" pitchFamily="2" charset="0"/>
            </a:endParaRPr>
          </a:p>
          <a:p>
            <a:pPr>
              <a:lnSpc>
                <a:spcPct val="150000"/>
              </a:lnSpc>
            </a:pPr>
            <a:r>
              <a:rPr lang="en-US" altLang="ja-JP" sz="2400" dirty="0">
                <a:solidFill>
                  <a:srgbClr val="000000"/>
                </a:solidFill>
                <a:latin typeface="Helvetica" pitchFamily="2" charset="0"/>
              </a:rPr>
              <a:t>3.  </a:t>
            </a:r>
            <a:r>
              <a:rPr lang="en-US" altLang="ja-JP" sz="2400" b="0" i="0" u="none" strike="noStrike" dirty="0">
                <a:solidFill>
                  <a:srgbClr val="000000"/>
                </a:solidFill>
                <a:effectLst/>
                <a:latin typeface="Helvetica" pitchFamily="2" charset="0"/>
              </a:rPr>
              <a:t>B-DECIGO</a:t>
            </a:r>
            <a:r>
              <a:rPr lang="ja-JP" altLang="en-US" sz="2400" b="0" i="0" u="none" strike="noStrike">
                <a:solidFill>
                  <a:srgbClr val="000000"/>
                </a:solidFill>
                <a:effectLst/>
                <a:latin typeface="Helvetica" pitchFamily="2" charset="0"/>
              </a:rPr>
              <a:t>　</a:t>
            </a:r>
            <a:r>
              <a:rPr lang="en-US" altLang="ja-JP" sz="2400" b="0" i="0" u="none" strike="noStrike" dirty="0">
                <a:solidFill>
                  <a:srgbClr val="000000"/>
                </a:solidFill>
                <a:effectLst/>
                <a:latin typeface="Helvetica" pitchFamily="2" charset="0"/>
              </a:rPr>
              <a:t>    </a:t>
            </a:r>
            <a:r>
              <a:rPr lang="ja-JP" altLang="en-US" sz="2400">
                <a:solidFill>
                  <a:srgbClr val="000000"/>
                </a:solidFill>
                <a:latin typeface="Helvetica" pitchFamily="2" charset="0"/>
              </a:rPr>
              <a:t>→</a:t>
            </a:r>
            <a:r>
              <a:rPr lang="en-US" altLang="ja-JP" sz="2400" dirty="0">
                <a:solidFill>
                  <a:srgbClr val="000000"/>
                </a:solidFill>
                <a:latin typeface="Helvetica" pitchFamily="2" charset="0"/>
              </a:rPr>
              <a:t>  </a:t>
            </a:r>
            <a:r>
              <a:rPr lang="ja-JP" altLang="en-US" sz="2400" b="0" i="0" u="none" strike="noStrike">
                <a:solidFill>
                  <a:srgbClr val="000000"/>
                </a:solidFill>
                <a:effectLst/>
                <a:latin typeface="Helvetica" pitchFamily="2" charset="0"/>
              </a:rPr>
              <a:t>提案者候補？</a:t>
            </a:r>
            <a:endParaRPr lang="en-US" altLang="ja-JP" sz="2400" b="0" i="0" u="none" strike="noStrike" dirty="0">
              <a:solidFill>
                <a:srgbClr val="000000"/>
              </a:solidFill>
              <a:effectLst/>
              <a:latin typeface="Helvetica" pitchFamily="2" charset="0"/>
            </a:endParaRPr>
          </a:p>
        </p:txBody>
      </p:sp>
      <p:sp>
        <p:nvSpPr>
          <p:cNvPr id="7" name="テキスト ボックス 6">
            <a:extLst>
              <a:ext uri="{FF2B5EF4-FFF2-40B4-BE49-F238E27FC236}">
                <a16:creationId xmlns:a16="http://schemas.microsoft.com/office/drawing/2014/main" id="{C170FBD2-B280-3BD2-9F9E-DA87930F99F8}"/>
              </a:ext>
            </a:extLst>
          </p:cNvPr>
          <p:cNvSpPr txBox="1"/>
          <p:nvPr/>
        </p:nvSpPr>
        <p:spPr>
          <a:xfrm>
            <a:off x="660812" y="1019013"/>
            <a:ext cx="10748455" cy="646331"/>
          </a:xfrm>
          <a:prstGeom prst="rect">
            <a:avLst/>
          </a:prstGeom>
          <a:noFill/>
        </p:spPr>
        <p:txBody>
          <a:bodyPr wrap="none" rtlCol="0">
            <a:spAutoFit/>
          </a:bodyPr>
          <a:lstStyle/>
          <a:p>
            <a:r>
              <a:rPr lang="ja-JP" altLang="en-US" sz="1800" i="1">
                <a:solidFill>
                  <a:srgbClr val="020077"/>
                </a:solidFill>
                <a:effectLst/>
                <a:latin typeface="HiraginoSans"/>
              </a:rPr>
              <a:t>すべての計画を細かく順位付けするのではなく、</a:t>
            </a:r>
            <a:endParaRPr lang="en-US" altLang="ja-JP" sz="1800" i="1" dirty="0">
              <a:solidFill>
                <a:srgbClr val="020077"/>
              </a:solidFill>
              <a:effectLst/>
              <a:latin typeface="HiraginoSans"/>
            </a:endParaRPr>
          </a:p>
          <a:p>
            <a:r>
              <a:rPr lang="ja-JP" altLang="en-US" sz="1800" i="1">
                <a:solidFill>
                  <a:srgbClr val="020077"/>
                </a:solidFill>
                <a:effectLst/>
                <a:latin typeface="HiraginoSans"/>
              </a:rPr>
              <a:t>たぶん</a:t>
            </a:r>
            <a:r>
              <a:rPr lang="ja-JP" altLang="en-US" sz="1800" i="1">
                <a:solidFill>
                  <a:srgbClr val="FF0000"/>
                </a:solidFill>
                <a:effectLst/>
                <a:latin typeface="HiraginoSans"/>
              </a:rPr>
              <a:t>大まかな枠</a:t>
            </a:r>
            <a:r>
              <a:rPr lang="en-US" altLang="ja-JP" sz="1800" i="1" dirty="0">
                <a:solidFill>
                  <a:srgbClr val="FF0000"/>
                </a:solidFill>
                <a:effectLst/>
                <a:latin typeface="HiraginoSans"/>
              </a:rPr>
              <a:t>(</a:t>
            </a:r>
            <a:r>
              <a:rPr lang="ja-JP" altLang="en-US" sz="1800" i="1">
                <a:solidFill>
                  <a:srgbClr val="FF0000"/>
                </a:solidFill>
                <a:effectLst/>
                <a:latin typeface="HiraginoSans"/>
              </a:rPr>
              <a:t>たとえば「最優先、 優先、重要、推薦しない」など </a:t>
            </a:r>
            <a:r>
              <a:rPr lang="en-US" altLang="ja-JP" sz="1800" i="1" dirty="0">
                <a:solidFill>
                  <a:srgbClr val="FF0000"/>
                </a:solidFill>
                <a:effectLst/>
                <a:latin typeface="HiraginoSans"/>
              </a:rPr>
              <a:t>)</a:t>
            </a:r>
            <a:r>
              <a:rPr lang="ja-JP" altLang="en-US" sz="1800" i="1">
                <a:solidFill>
                  <a:srgbClr val="FF0000"/>
                </a:solidFill>
                <a:effectLst/>
                <a:latin typeface="HiraginoSans"/>
              </a:rPr>
              <a:t>に分類</a:t>
            </a:r>
            <a:r>
              <a:rPr lang="ja-JP" altLang="en-US" sz="1800" i="1">
                <a:solidFill>
                  <a:srgbClr val="020077"/>
                </a:solidFill>
                <a:effectLst/>
                <a:latin typeface="HiraginoSans"/>
              </a:rPr>
              <a:t>する程度になるのでは</a:t>
            </a:r>
            <a:r>
              <a:rPr lang="en-US" altLang="ja-JP" sz="1800" i="1" dirty="0">
                <a:solidFill>
                  <a:srgbClr val="020077"/>
                </a:solidFill>
                <a:effectLst/>
                <a:latin typeface="HiraginoSans"/>
              </a:rPr>
              <a:t>? </a:t>
            </a:r>
            <a:endParaRPr lang="ja-JP" altLang="en-US" i="1">
              <a:effectLst/>
            </a:endParaRPr>
          </a:p>
        </p:txBody>
      </p:sp>
    </p:spTree>
    <p:extLst>
      <p:ext uri="{BB962C8B-B14F-4D97-AF65-F5344CB8AC3E}">
        <p14:creationId xmlns:p14="http://schemas.microsoft.com/office/powerpoint/2010/main" val="322620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C5AB0F6-462F-DB74-B036-FC75E664A0D1}"/>
              </a:ext>
            </a:extLst>
          </p:cNvPr>
          <p:cNvSpPr txBox="1"/>
          <p:nvPr/>
        </p:nvSpPr>
        <p:spPr>
          <a:xfrm>
            <a:off x="174171" y="278675"/>
            <a:ext cx="5747086" cy="584775"/>
          </a:xfrm>
          <a:prstGeom prst="rect">
            <a:avLst/>
          </a:prstGeom>
          <a:noFill/>
        </p:spPr>
        <p:txBody>
          <a:bodyPr wrap="none" rtlCol="0">
            <a:spAutoFit/>
          </a:bodyPr>
          <a:lstStyle/>
          <a:p>
            <a:r>
              <a:rPr lang="ja-JP" altLang="en-US" sz="3200" b="1" i="0" u="none" strike="noStrike">
                <a:solidFill>
                  <a:srgbClr val="000000"/>
                </a:solidFill>
                <a:effectLst/>
                <a:latin typeface="Helvetica" pitchFamily="2" charset="0"/>
              </a:rPr>
              <a:t>現行の計画（いわゆる区分</a:t>
            </a:r>
            <a:r>
              <a:rPr lang="en" altLang="ja-JP" sz="3200" b="1" i="0" u="none" strike="noStrike" dirty="0">
                <a:solidFill>
                  <a:srgbClr val="000000"/>
                </a:solidFill>
                <a:effectLst/>
                <a:latin typeface="Helvetica" pitchFamily="2" charset="0"/>
              </a:rPr>
              <a:t>II</a:t>
            </a:r>
            <a:r>
              <a:rPr lang="ja-JP" altLang="en" sz="3200" b="1" i="0" u="none" strike="noStrike">
                <a:solidFill>
                  <a:srgbClr val="000000"/>
                </a:solidFill>
                <a:effectLst/>
                <a:latin typeface="Helvetica" pitchFamily="2" charset="0"/>
              </a:rPr>
              <a:t>）</a:t>
            </a:r>
            <a:endParaRPr kumimoji="1" lang="ja-JP" altLang="en-US" sz="3200" b="1"/>
          </a:p>
        </p:txBody>
      </p:sp>
      <p:sp>
        <p:nvSpPr>
          <p:cNvPr id="5" name="テキスト ボックス 4">
            <a:extLst>
              <a:ext uri="{FF2B5EF4-FFF2-40B4-BE49-F238E27FC236}">
                <a16:creationId xmlns:a16="http://schemas.microsoft.com/office/drawing/2014/main" id="{6231F8CF-E3E7-38A4-9508-62CD76EDB348}"/>
              </a:ext>
            </a:extLst>
          </p:cNvPr>
          <p:cNvSpPr txBox="1"/>
          <p:nvPr/>
        </p:nvSpPr>
        <p:spPr>
          <a:xfrm>
            <a:off x="526868" y="4548000"/>
            <a:ext cx="11138262" cy="2031325"/>
          </a:xfrm>
          <a:prstGeom prst="rect">
            <a:avLst/>
          </a:prstGeom>
          <a:noFill/>
        </p:spPr>
        <p:txBody>
          <a:bodyPr wrap="square" rtlCol="0">
            <a:spAutoFit/>
          </a:bodyPr>
          <a:lstStyle/>
          <a:p>
            <a:r>
              <a:rPr lang="ja-JP" altLang="en-US" b="0" i="1" u="none" strike="noStrike">
                <a:solidFill>
                  <a:srgbClr val="000000"/>
                </a:solidFill>
                <a:effectLst/>
                <a:latin typeface="Helvetica" pitchFamily="2" charset="0"/>
              </a:rPr>
              <a:t>「現行計画」とのみ記述すると、「未来の」ではないという理由で落ちてしまう可能性があります。</a:t>
            </a:r>
            <a:endParaRPr lang="en-US" altLang="ja-JP" b="0" i="1" u="none" strike="noStrike" dirty="0">
              <a:solidFill>
                <a:srgbClr val="000000"/>
              </a:solidFill>
              <a:effectLst/>
              <a:latin typeface="Helvetica" pitchFamily="2" charset="0"/>
            </a:endParaRPr>
          </a:p>
          <a:p>
            <a:r>
              <a:rPr lang="ja-JP" altLang="en-US" b="0" i="1" u="none" strike="noStrike">
                <a:solidFill>
                  <a:srgbClr val="000000"/>
                </a:solidFill>
                <a:effectLst/>
                <a:latin typeface="Helvetica" pitchFamily="2" charset="0"/>
              </a:rPr>
              <a:t>天文・宇宙分野で考えれば、光赤外や電波などは複数の計画があるので、その研究分野（波長？）が落ちてしまうことは無いのですが、しかし、例えば、</a:t>
            </a:r>
            <a:r>
              <a:rPr lang="en" altLang="ja-JP" b="0" i="1" u="none" strike="noStrike" dirty="0">
                <a:solidFill>
                  <a:srgbClr val="000000"/>
                </a:solidFill>
                <a:effectLst/>
                <a:latin typeface="Helvetica" pitchFamily="2" charset="0"/>
              </a:rPr>
              <a:t>KAGRA</a:t>
            </a:r>
            <a:r>
              <a:rPr lang="ja-JP" altLang="en-US" b="0" i="1" u="none" strike="noStrike">
                <a:solidFill>
                  <a:srgbClr val="000000"/>
                </a:solidFill>
                <a:effectLst/>
                <a:latin typeface="Helvetica" pitchFamily="2" charset="0"/>
              </a:rPr>
              <a:t>が無視されると地上重力波という研究分野がビジョンから落ちてしまう可能性があります。他にもそのような例はあると思います。</a:t>
            </a:r>
            <a:br>
              <a:rPr lang="ja-JP" altLang="en-US" i="1"/>
            </a:br>
            <a:br>
              <a:rPr lang="ja-JP" altLang="en-US" i="1"/>
            </a:br>
            <a:r>
              <a:rPr lang="ja-JP" altLang="en-US" b="0" i="1" u="none" strike="noStrike">
                <a:solidFill>
                  <a:srgbClr val="000000"/>
                </a:solidFill>
                <a:effectLst/>
                <a:latin typeface="Helvetica" pitchFamily="2" charset="0"/>
              </a:rPr>
              <a:t>そういう理由で、説明として「単純な現行計画ではなく、次世代の機能拡張を含むため、新たな計画と考えられる」というような表現にしていただくことを、是非お願いしたいと考えています。</a:t>
            </a:r>
            <a:endParaRPr kumimoji="1" lang="ja-JP" altLang="en-US" i="1"/>
          </a:p>
        </p:txBody>
      </p:sp>
      <p:sp>
        <p:nvSpPr>
          <p:cNvPr id="2" name="テキスト ボックス 1">
            <a:extLst>
              <a:ext uri="{FF2B5EF4-FFF2-40B4-BE49-F238E27FC236}">
                <a16:creationId xmlns:a16="http://schemas.microsoft.com/office/drawing/2014/main" id="{F37755B3-1498-27B2-2767-37448E563721}"/>
              </a:ext>
            </a:extLst>
          </p:cNvPr>
          <p:cNvSpPr txBox="1"/>
          <p:nvPr/>
        </p:nvSpPr>
        <p:spPr>
          <a:xfrm>
            <a:off x="721772" y="863450"/>
            <a:ext cx="10748455" cy="646331"/>
          </a:xfrm>
          <a:prstGeom prst="rect">
            <a:avLst/>
          </a:prstGeom>
          <a:noFill/>
        </p:spPr>
        <p:txBody>
          <a:bodyPr wrap="none" rtlCol="0">
            <a:spAutoFit/>
          </a:bodyPr>
          <a:lstStyle/>
          <a:p>
            <a:r>
              <a:rPr lang="ja-JP" altLang="en-US" sz="1800" i="1">
                <a:solidFill>
                  <a:srgbClr val="020077"/>
                </a:solidFill>
                <a:effectLst/>
                <a:latin typeface="HiraginoSans"/>
              </a:rPr>
              <a:t>すべての計画を細かく順位付けするのではなく、</a:t>
            </a:r>
            <a:endParaRPr lang="en-US" altLang="ja-JP" sz="1800" i="1" dirty="0">
              <a:solidFill>
                <a:srgbClr val="020077"/>
              </a:solidFill>
              <a:effectLst/>
              <a:latin typeface="HiraginoSans"/>
            </a:endParaRPr>
          </a:p>
          <a:p>
            <a:r>
              <a:rPr lang="ja-JP" altLang="en-US" sz="1800" i="1">
                <a:solidFill>
                  <a:srgbClr val="020077"/>
                </a:solidFill>
                <a:effectLst/>
                <a:latin typeface="HiraginoSans"/>
              </a:rPr>
              <a:t>たぶん</a:t>
            </a:r>
            <a:r>
              <a:rPr lang="ja-JP" altLang="en-US" sz="1800" i="1">
                <a:solidFill>
                  <a:srgbClr val="FF0000"/>
                </a:solidFill>
                <a:effectLst/>
                <a:latin typeface="HiraginoSans"/>
              </a:rPr>
              <a:t>大まかな枠</a:t>
            </a:r>
            <a:r>
              <a:rPr lang="en-US" altLang="ja-JP" sz="1800" i="1" dirty="0">
                <a:solidFill>
                  <a:srgbClr val="FF0000"/>
                </a:solidFill>
                <a:effectLst/>
                <a:latin typeface="HiraginoSans"/>
              </a:rPr>
              <a:t>(</a:t>
            </a:r>
            <a:r>
              <a:rPr lang="ja-JP" altLang="en-US" sz="1800" i="1">
                <a:solidFill>
                  <a:srgbClr val="FF0000"/>
                </a:solidFill>
                <a:effectLst/>
                <a:latin typeface="HiraginoSans"/>
              </a:rPr>
              <a:t>たとえば「最優先、 優先、重要、推薦しない」など </a:t>
            </a:r>
            <a:r>
              <a:rPr lang="en-US" altLang="ja-JP" sz="1800" i="1" dirty="0">
                <a:solidFill>
                  <a:srgbClr val="FF0000"/>
                </a:solidFill>
                <a:effectLst/>
                <a:latin typeface="HiraginoSans"/>
              </a:rPr>
              <a:t>)</a:t>
            </a:r>
            <a:r>
              <a:rPr lang="ja-JP" altLang="en-US" sz="1800" i="1">
                <a:solidFill>
                  <a:srgbClr val="FF0000"/>
                </a:solidFill>
                <a:effectLst/>
                <a:latin typeface="HiraginoSans"/>
              </a:rPr>
              <a:t>に分類</a:t>
            </a:r>
            <a:r>
              <a:rPr lang="ja-JP" altLang="en-US" sz="1800" i="1">
                <a:solidFill>
                  <a:srgbClr val="020077"/>
                </a:solidFill>
                <a:effectLst/>
                <a:latin typeface="HiraginoSans"/>
              </a:rPr>
              <a:t>する程度になるのでは</a:t>
            </a:r>
            <a:r>
              <a:rPr lang="en-US" altLang="ja-JP" sz="1800" i="1" dirty="0">
                <a:solidFill>
                  <a:srgbClr val="020077"/>
                </a:solidFill>
                <a:effectLst/>
                <a:latin typeface="HiraginoSans"/>
              </a:rPr>
              <a:t>? </a:t>
            </a:r>
            <a:endParaRPr lang="ja-JP" altLang="en-US" i="1">
              <a:effectLst/>
            </a:endParaRPr>
          </a:p>
        </p:txBody>
      </p:sp>
      <p:sp>
        <p:nvSpPr>
          <p:cNvPr id="3" name="テキスト ボックス 2">
            <a:extLst>
              <a:ext uri="{FF2B5EF4-FFF2-40B4-BE49-F238E27FC236}">
                <a16:creationId xmlns:a16="http://schemas.microsoft.com/office/drawing/2014/main" id="{5B5FDFBE-0541-BB7E-2EB5-19B1DD4EFEAC}"/>
              </a:ext>
            </a:extLst>
          </p:cNvPr>
          <p:cNvSpPr txBox="1"/>
          <p:nvPr/>
        </p:nvSpPr>
        <p:spPr>
          <a:xfrm>
            <a:off x="1968137" y="1648423"/>
            <a:ext cx="5556329" cy="2253246"/>
          </a:xfrm>
          <a:prstGeom prst="rect">
            <a:avLst/>
          </a:prstGeom>
          <a:noFill/>
        </p:spPr>
        <p:txBody>
          <a:bodyPr wrap="none" rtlCol="0">
            <a:spAutoFit/>
          </a:bodyPr>
          <a:lstStyle/>
          <a:p>
            <a:pPr marL="800100" lvl="1" indent="-342900">
              <a:lnSpc>
                <a:spcPct val="150000"/>
              </a:lnSpc>
              <a:buFont typeface="Arial" panose="020B0604020202020204" pitchFamily="34" charset="0"/>
              <a:buChar char="•"/>
            </a:pPr>
            <a:r>
              <a:rPr lang="en-US" altLang="ja-JP" sz="2400" dirty="0">
                <a:solidFill>
                  <a:srgbClr val="000000"/>
                </a:solidFill>
                <a:latin typeface="Helvetica" pitchFamily="2" charset="0"/>
              </a:rPr>
              <a:t>Super-K</a:t>
            </a:r>
            <a:r>
              <a:rPr lang="ja-JP" altLang="en-US" sz="2400">
                <a:solidFill>
                  <a:srgbClr val="000000"/>
                </a:solidFill>
                <a:latin typeface="Helvetica" pitchFamily="2" charset="0"/>
              </a:rPr>
              <a:t>　→　提案しない？</a:t>
            </a:r>
            <a:endParaRPr lang="en-US" altLang="ja-JP" sz="2400" dirty="0">
              <a:solidFill>
                <a:srgbClr val="000000"/>
              </a:solidFill>
              <a:latin typeface="Helvetica" pitchFamily="2" charset="0"/>
            </a:endParaRPr>
          </a:p>
          <a:p>
            <a:pPr marL="800100" lvl="1" indent="-342900">
              <a:lnSpc>
                <a:spcPct val="150000"/>
              </a:lnSpc>
              <a:buFont typeface="Arial" panose="020B0604020202020204" pitchFamily="34" charset="0"/>
              <a:buChar char="•"/>
            </a:pPr>
            <a:r>
              <a:rPr lang="en-US" altLang="ja-JP" sz="2400" dirty="0">
                <a:solidFill>
                  <a:srgbClr val="000000"/>
                </a:solidFill>
                <a:latin typeface="Helvetica" pitchFamily="2" charset="0"/>
              </a:rPr>
              <a:t>KAGRA</a:t>
            </a:r>
            <a:r>
              <a:rPr lang="ja-JP" altLang="en-US" sz="2400">
                <a:solidFill>
                  <a:srgbClr val="000000"/>
                </a:solidFill>
                <a:latin typeface="Helvetica" pitchFamily="2" charset="0"/>
              </a:rPr>
              <a:t>　</a:t>
            </a:r>
            <a:r>
              <a:rPr lang="en-US" altLang="ja-JP" sz="2400" dirty="0">
                <a:solidFill>
                  <a:srgbClr val="000000"/>
                </a:solidFill>
                <a:latin typeface="Helvetica" pitchFamily="2" charset="0"/>
              </a:rPr>
              <a:t> </a:t>
            </a:r>
            <a:r>
              <a:rPr lang="ja-JP" altLang="en-US" sz="2400">
                <a:solidFill>
                  <a:srgbClr val="000000"/>
                </a:solidFill>
                <a:latin typeface="Helvetica" pitchFamily="2" charset="0"/>
              </a:rPr>
              <a:t>→　</a:t>
            </a:r>
            <a:r>
              <a:rPr kumimoji="1" lang="ja-JP" altLang="en-US" sz="2400"/>
              <a:t>提案者：宇宙線研</a:t>
            </a:r>
            <a:endParaRPr lang="en-US" altLang="ja-JP" sz="2400" dirty="0">
              <a:solidFill>
                <a:srgbClr val="000000"/>
              </a:solidFill>
              <a:latin typeface="Helvetica" pitchFamily="2" charset="0"/>
            </a:endParaRPr>
          </a:p>
          <a:p>
            <a:pPr marL="800100" lvl="1" indent="-342900">
              <a:lnSpc>
                <a:spcPct val="150000"/>
              </a:lnSpc>
              <a:buFont typeface="Arial" panose="020B0604020202020204" pitchFamily="34" charset="0"/>
              <a:buChar char="•"/>
            </a:pPr>
            <a:r>
              <a:rPr lang="en-US" altLang="ja-JP" sz="2400" dirty="0">
                <a:solidFill>
                  <a:srgbClr val="000000"/>
                </a:solidFill>
                <a:latin typeface="Helvetica" pitchFamily="2" charset="0"/>
              </a:rPr>
              <a:t>CTA</a:t>
            </a:r>
            <a:r>
              <a:rPr lang="ja-JP" altLang="en-US" sz="2400">
                <a:solidFill>
                  <a:srgbClr val="000000"/>
                </a:solidFill>
                <a:latin typeface="Helvetica" pitchFamily="2" charset="0"/>
              </a:rPr>
              <a:t>　　</a:t>
            </a:r>
            <a:r>
              <a:rPr lang="en-US" altLang="ja-JP" sz="2400" dirty="0">
                <a:solidFill>
                  <a:srgbClr val="000000"/>
                </a:solidFill>
                <a:latin typeface="Helvetica" pitchFamily="2" charset="0"/>
              </a:rPr>
              <a:t>  </a:t>
            </a:r>
            <a:r>
              <a:rPr lang="ja-JP" altLang="en-US" sz="2400">
                <a:solidFill>
                  <a:srgbClr val="000000"/>
                </a:solidFill>
                <a:latin typeface="Helvetica" pitchFamily="2" charset="0"/>
              </a:rPr>
              <a:t>→　</a:t>
            </a:r>
            <a:r>
              <a:rPr lang="en-US" altLang="ja-JP" sz="2400" dirty="0">
                <a:solidFill>
                  <a:srgbClr val="000000"/>
                </a:solidFill>
                <a:latin typeface="Helvetica" pitchFamily="2" charset="0"/>
              </a:rPr>
              <a:t> </a:t>
            </a:r>
            <a:r>
              <a:rPr kumimoji="1" lang="ja-JP" altLang="en-US" sz="2400"/>
              <a:t>提案者：宇宙線研</a:t>
            </a:r>
            <a:endParaRPr lang="en-US" altLang="ja-JP" sz="2400" dirty="0">
              <a:solidFill>
                <a:srgbClr val="000000"/>
              </a:solidFill>
              <a:latin typeface="Helvetica" pitchFamily="2" charset="0"/>
            </a:endParaRPr>
          </a:p>
          <a:p>
            <a:pPr marL="800100" lvl="1" indent="-342900">
              <a:lnSpc>
                <a:spcPct val="150000"/>
              </a:lnSpc>
              <a:buFont typeface="Arial" panose="020B0604020202020204" pitchFamily="34" charset="0"/>
              <a:buChar char="•"/>
            </a:pPr>
            <a:r>
              <a:rPr lang="en-US" altLang="ja-JP" sz="2400" b="0" i="0" u="none" strike="noStrike" dirty="0">
                <a:solidFill>
                  <a:srgbClr val="000000"/>
                </a:solidFill>
                <a:effectLst/>
                <a:latin typeface="Helvetica" pitchFamily="2" charset="0"/>
              </a:rPr>
              <a:t>Hyper-K</a:t>
            </a:r>
            <a:r>
              <a:rPr lang="ja-JP" altLang="en-US" sz="2400" b="0" i="0" u="none" strike="noStrike">
                <a:solidFill>
                  <a:srgbClr val="000000"/>
                </a:solidFill>
                <a:effectLst/>
                <a:latin typeface="Helvetica" pitchFamily="2" charset="0"/>
              </a:rPr>
              <a:t>　→　</a:t>
            </a:r>
            <a:r>
              <a:rPr kumimoji="1" lang="ja-JP" altLang="en-US" sz="2400"/>
              <a:t>提案者：宇宙線研</a:t>
            </a:r>
            <a:endParaRPr lang="en-US" altLang="ja-JP" sz="2400" b="0" i="0" u="none" strike="noStrike" dirty="0">
              <a:solidFill>
                <a:srgbClr val="000000"/>
              </a:solidFill>
              <a:effectLst/>
              <a:latin typeface="Helvetica" pitchFamily="2" charset="0"/>
            </a:endParaRPr>
          </a:p>
        </p:txBody>
      </p:sp>
    </p:spTree>
    <p:extLst>
      <p:ext uri="{BB962C8B-B14F-4D97-AF65-F5344CB8AC3E}">
        <p14:creationId xmlns:p14="http://schemas.microsoft.com/office/powerpoint/2010/main" val="2250226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16C95E26-0C21-D913-F248-2A2A857773A2}"/>
              </a:ext>
            </a:extLst>
          </p:cNvPr>
          <p:cNvSpPr txBox="1"/>
          <p:nvPr/>
        </p:nvSpPr>
        <p:spPr>
          <a:xfrm>
            <a:off x="293220" y="313509"/>
            <a:ext cx="11264622" cy="1077218"/>
          </a:xfrm>
          <a:prstGeom prst="rect">
            <a:avLst/>
          </a:prstGeom>
          <a:noFill/>
        </p:spPr>
        <p:txBody>
          <a:bodyPr wrap="none" rtlCol="0">
            <a:spAutoFit/>
          </a:bodyPr>
          <a:lstStyle/>
          <a:p>
            <a:r>
              <a:rPr lang="ja-JP" altLang="en-US" sz="3200" b="1" i="0" u="none" strike="noStrike">
                <a:solidFill>
                  <a:srgbClr val="000000"/>
                </a:solidFill>
                <a:effectLst/>
                <a:latin typeface="Helvetica" pitchFamily="2" charset="0"/>
              </a:rPr>
              <a:t>中型</a:t>
            </a:r>
            <a:r>
              <a:rPr lang="en" altLang="ja-JP" sz="3200" b="1" i="0" u="none" strike="noStrike" dirty="0">
                <a:solidFill>
                  <a:srgbClr val="000000"/>
                </a:solidFill>
                <a:effectLst/>
                <a:latin typeface="Helvetica" pitchFamily="2" charset="0"/>
              </a:rPr>
              <a:t>A, B</a:t>
            </a:r>
            <a:r>
              <a:rPr lang="ja-JP" altLang="en-US" sz="3200" b="1" i="0" u="none" strike="noStrike">
                <a:solidFill>
                  <a:srgbClr val="000000"/>
                </a:solidFill>
                <a:effectLst/>
                <a:latin typeface="Helvetica" pitchFamily="2" charset="0"/>
              </a:rPr>
              <a:t>の計画で今回「未来の学術振興構想」へ申請したい</a:t>
            </a:r>
            <a:endParaRPr lang="en-US" altLang="ja-JP" sz="3200" b="1" i="0" u="none" strike="noStrike" dirty="0">
              <a:solidFill>
                <a:srgbClr val="000000"/>
              </a:solidFill>
              <a:effectLst/>
              <a:latin typeface="Helvetica" pitchFamily="2" charset="0"/>
            </a:endParaRPr>
          </a:p>
          <a:p>
            <a:r>
              <a:rPr lang="ja-JP" altLang="en-US" sz="3200" b="1" i="0" u="none" strike="noStrike">
                <a:solidFill>
                  <a:srgbClr val="000000"/>
                </a:solidFill>
                <a:effectLst/>
                <a:latin typeface="Helvetica" pitchFamily="2" charset="0"/>
              </a:rPr>
              <a:t>と考えている計画</a:t>
            </a:r>
            <a:endParaRPr kumimoji="1" lang="ja-JP" altLang="en-US" sz="3200" b="1"/>
          </a:p>
        </p:txBody>
      </p:sp>
      <p:sp>
        <p:nvSpPr>
          <p:cNvPr id="5" name="テキスト ボックス 4">
            <a:extLst>
              <a:ext uri="{FF2B5EF4-FFF2-40B4-BE49-F238E27FC236}">
                <a16:creationId xmlns:a16="http://schemas.microsoft.com/office/drawing/2014/main" id="{29F3F565-BAB0-3330-CE0D-4D7FF0D69A4D}"/>
              </a:ext>
            </a:extLst>
          </p:cNvPr>
          <p:cNvSpPr txBox="1"/>
          <p:nvPr/>
        </p:nvSpPr>
        <p:spPr>
          <a:xfrm>
            <a:off x="1323704" y="2664823"/>
            <a:ext cx="9371476" cy="1702517"/>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 altLang="ja-JP" sz="2400" b="0" i="0" u="none" strike="noStrike" dirty="0">
                <a:solidFill>
                  <a:srgbClr val="000000"/>
                </a:solidFill>
                <a:effectLst/>
              </a:rPr>
              <a:t>DARWIN/XLZD</a:t>
            </a:r>
            <a:r>
              <a:rPr lang="ja-JP" altLang="en-US" sz="2400">
                <a:solidFill>
                  <a:srgbClr val="000000"/>
                </a:solidFill>
              </a:rPr>
              <a:t>　→　提案者：</a:t>
            </a:r>
            <a:r>
              <a:rPr lang="en-US" altLang="ja-JP" sz="2400" dirty="0">
                <a:solidFill>
                  <a:srgbClr val="000000"/>
                </a:solidFill>
              </a:rPr>
              <a:t>IPMU</a:t>
            </a:r>
            <a:r>
              <a:rPr lang="ja-JP" altLang="en-US" sz="2400">
                <a:solidFill>
                  <a:srgbClr val="000000"/>
                </a:solidFill>
              </a:rPr>
              <a:t>大栗機構長（調整中）</a:t>
            </a:r>
            <a:endParaRPr lang="en" altLang="ja-JP" sz="2400" b="0" i="0" u="none" strike="noStrike" dirty="0">
              <a:solidFill>
                <a:srgbClr val="000000"/>
              </a:solidFill>
              <a:effectLst/>
            </a:endParaRPr>
          </a:p>
          <a:p>
            <a:pPr marL="285750" indent="-285750">
              <a:lnSpc>
                <a:spcPct val="150000"/>
              </a:lnSpc>
              <a:buFont typeface="Arial" panose="020B0604020202020204" pitchFamily="34" charset="0"/>
              <a:buChar char="•"/>
            </a:pPr>
            <a:r>
              <a:rPr kumimoji="1" lang="en-US" altLang="ja-JP" sz="2400" dirty="0"/>
              <a:t>Mega ALPACA</a:t>
            </a:r>
            <a:r>
              <a:rPr kumimoji="1" lang="ja-JP" altLang="en-US" sz="2400"/>
              <a:t>　→　中型</a:t>
            </a:r>
            <a:r>
              <a:rPr kumimoji="1" lang="en-US" altLang="ja-JP" sz="2400" dirty="0"/>
              <a:t>A</a:t>
            </a:r>
            <a:r>
              <a:rPr kumimoji="1" lang="ja-JP" altLang="en-US" sz="2400"/>
              <a:t>に</a:t>
            </a:r>
            <a:r>
              <a:rPr kumimoji="1" lang="en-US" altLang="ja-JP" sz="2400" dirty="0"/>
              <a:t>upgrade</a:t>
            </a:r>
            <a:r>
              <a:rPr kumimoji="1" lang="ja-JP" altLang="en-US" sz="2400"/>
              <a:t>。提案者：宇宙線研</a:t>
            </a:r>
            <a:endParaRPr kumimoji="1" lang="en-US" altLang="ja-JP" sz="2400" dirty="0"/>
          </a:p>
          <a:p>
            <a:pPr marL="285750" indent="-285750">
              <a:lnSpc>
                <a:spcPct val="150000"/>
              </a:lnSpc>
              <a:buFont typeface="Arial" panose="020B0604020202020204" pitchFamily="34" charset="0"/>
              <a:buChar char="•"/>
            </a:pPr>
            <a:r>
              <a:rPr lang="en-US" altLang="ja-JP" sz="2400" dirty="0"/>
              <a:t>TA2 / GCOS</a:t>
            </a:r>
            <a:r>
              <a:rPr lang="ja-JP" altLang="en-US" sz="2400"/>
              <a:t>　</a:t>
            </a:r>
            <a:r>
              <a:rPr lang="en-US" altLang="ja-JP" sz="2400" dirty="0"/>
              <a:t> </a:t>
            </a:r>
            <a:r>
              <a:rPr lang="ja-JP" altLang="en-US" sz="2400"/>
              <a:t>　→　提案者：若手枠（調整中）。宇宙線研？</a:t>
            </a:r>
            <a:endParaRPr kumimoji="1" lang="ja-JP" altLang="en-US" sz="2400"/>
          </a:p>
        </p:txBody>
      </p:sp>
      <p:sp>
        <p:nvSpPr>
          <p:cNvPr id="6" name="テキスト ボックス 5">
            <a:extLst>
              <a:ext uri="{FF2B5EF4-FFF2-40B4-BE49-F238E27FC236}">
                <a16:creationId xmlns:a16="http://schemas.microsoft.com/office/drawing/2014/main" id="{E8631C1D-978C-A006-2947-AFA04FA80343}"/>
              </a:ext>
            </a:extLst>
          </p:cNvPr>
          <p:cNvSpPr txBox="1"/>
          <p:nvPr/>
        </p:nvSpPr>
        <p:spPr>
          <a:xfrm>
            <a:off x="721772" y="5473044"/>
            <a:ext cx="10225876" cy="1071447"/>
          </a:xfrm>
          <a:prstGeom prst="rect">
            <a:avLst/>
          </a:prstGeom>
          <a:noFill/>
        </p:spPr>
        <p:txBody>
          <a:bodyPr wrap="none" rtlCol="0">
            <a:spAutoFit/>
          </a:bodyPr>
          <a:lstStyle/>
          <a:p>
            <a:pPr>
              <a:lnSpc>
                <a:spcPct val="120000"/>
              </a:lnSpc>
            </a:pPr>
            <a:r>
              <a:rPr kumimoji="1" lang="en-US" altLang="ja-JP" i="1" dirty="0"/>
              <a:t># </a:t>
            </a:r>
            <a:r>
              <a:rPr kumimoji="1" lang="ja-JP" altLang="en-US" i="1"/>
              <a:t>各プロジェクトではなく、分野（例えば</a:t>
            </a:r>
            <a:r>
              <a:rPr kumimoji="1" lang="en-US" altLang="ja-JP" i="1" dirty="0"/>
              <a:t>GRAMS</a:t>
            </a:r>
            <a:r>
              <a:rPr kumimoji="1" lang="ja-JP" altLang="en-US" i="1"/>
              <a:t>・</a:t>
            </a:r>
            <a:r>
              <a:rPr kumimoji="1" lang="en-US" altLang="ja-JP" i="1" dirty="0"/>
              <a:t>SLIME</a:t>
            </a:r>
            <a:r>
              <a:rPr kumimoji="1" lang="ja-JP" altLang="en-US" i="1"/>
              <a:t>などで「</a:t>
            </a:r>
            <a:r>
              <a:rPr lang="ja-JP" altLang="en-US" i="1"/>
              <a:t>低エネルギー</a:t>
            </a:r>
            <a:r>
              <a:rPr lang="en-US" altLang="ja-JP" i="1" dirty="0" err="1"/>
              <a:t>γ</a:t>
            </a:r>
            <a:r>
              <a:rPr lang="ja-JP" altLang="en-US" i="1"/>
              <a:t>線」</a:t>
            </a:r>
            <a:r>
              <a:rPr kumimoji="1" lang="ja-JP" altLang="en-US" i="1"/>
              <a:t>）として</a:t>
            </a:r>
            <a:endParaRPr kumimoji="1" lang="en-US" altLang="ja-JP" i="1" dirty="0"/>
          </a:p>
          <a:p>
            <a:pPr>
              <a:lnSpc>
                <a:spcPct val="120000"/>
              </a:lnSpc>
            </a:pPr>
            <a:r>
              <a:rPr lang="ja-JP" altLang="en-US" i="1"/>
              <a:t>　グランドビジョンに組み込むという方向性は無いか？</a:t>
            </a:r>
            <a:endParaRPr lang="en-US" altLang="ja-JP" i="1" dirty="0"/>
          </a:p>
          <a:p>
            <a:pPr>
              <a:lnSpc>
                <a:spcPct val="120000"/>
              </a:lnSpc>
            </a:pPr>
            <a:r>
              <a:rPr kumimoji="1" lang="en-US" altLang="ja-JP" i="1" dirty="0"/>
              <a:t># </a:t>
            </a:r>
            <a:r>
              <a:rPr kumimoji="1" lang="ja-JP" altLang="en-US" i="1"/>
              <a:t>申請しないからといってネガティブにならないように配慮して欲しい。</a:t>
            </a:r>
          </a:p>
        </p:txBody>
      </p:sp>
      <p:sp>
        <p:nvSpPr>
          <p:cNvPr id="2" name="テキスト ボックス 1">
            <a:extLst>
              <a:ext uri="{FF2B5EF4-FFF2-40B4-BE49-F238E27FC236}">
                <a16:creationId xmlns:a16="http://schemas.microsoft.com/office/drawing/2014/main" id="{33DF47A7-16F1-D07A-F2B6-0E4C3D6DED57}"/>
              </a:ext>
            </a:extLst>
          </p:cNvPr>
          <p:cNvSpPr txBox="1"/>
          <p:nvPr/>
        </p:nvSpPr>
        <p:spPr>
          <a:xfrm>
            <a:off x="721772" y="1593388"/>
            <a:ext cx="10748455" cy="646331"/>
          </a:xfrm>
          <a:prstGeom prst="rect">
            <a:avLst/>
          </a:prstGeom>
          <a:noFill/>
        </p:spPr>
        <p:txBody>
          <a:bodyPr wrap="none" rtlCol="0">
            <a:spAutoFit/>
          </a:bodyPr>
          <a:lstStyle/>
          <a:p>
            <a:r>
              <a:rPr lang="ja-JP" altLang="en-US" sz="1800" i="1">
                <a:solidFill>
                  <a:srgbClr val="020077"/>
                </a:solidFill>
                <a:effectLst/>
                <a:latin typeface="HiraginoSans"/>
              </a:rPr>
              <a:t>すべての計画を細かく順位付けするのではなく、</a:t>
            </a:r>
            <a:endParaRPr lang="en-US" altLang="ja-JP" sz="1800" i="1" dirty="0">
              <a:solidFill>
                <a:srgbClr val="020077"/>
              </a:solidFill>
              <a:effectLst/>
              <a:latin typeface="HiraginoSans"/>
            </a:endParaRPr>
          </a:p>
          <a:p>
            <a:r>
              <a:rPr lang="ja-JP" altLang="en-US" sz="1800" i="1">
                <a:solidFill>
                  <a:srgbClr val="020077"/>
                </a:solidFill>
                <a:effectLst/>
                <a:latin typeface="HiraginoSans"/>
              </a:rPr>
              <a:t>たぶん</a:t>
            </a:r>
            <a:r>
              <a:rPr lang="ja-JP" altLang="en-US" sz="1800" i="1">
                <a:solidFill>
                  <a:srgbClr val="FF0000"/>
                </a:solidFill>
                <a:effectLst/>
                <a:latin typeface="HiraginoSans"/>
              </a:rPr>
              <a:t>大まかな枠</a:t>
            </a:r>
            <a:r>
              <a:rPr lang="en-US" altLang="ja-JP" sz="1800" i="1" dirty="0">
                <a:solidFill>
                  <a:srgbClr val="FF0000"/>
                </a:solidFill>
                <a:effectLst/>
                <a:latin typeface="HiraginoSans"/>
              </a:rPr>
              <a:t>(</a:t>
            </a:r>
            <a:r>
              <a:rPr lang="ja-JP" altLang="en-US" sz="1800" i="1">
                <a:solidFill>
                  <a:srgbClr val="FF0000"/>
                </a:solidFill>
                <a:effectLst/>
                <a:latin typeface="HiraginoSans"/>
              </a:rPr>
              <a:t>たとえば「最優先、 優先、重要、推薦しない」など </a:t>
            </a:r>
            <a:r>
              <a:rPr lang="en-US" altLang="ja-JP" sz="1800" i="1" dirty="0">
                <a:solidFill>
                  <a:srgbClr val="FF0000"/>
                </a:solidFill>
                <a:effectLst/>
                <a:latin typeface="HiraginoSans"/>
              </a:rPr>
              <a:t>)</a:t>
            </a:r>
            <a:r>
              <a:rPr lang="ja-JP" altLang="en-US" sz="1800" i="1">
                <a:solidFill>
                  <a:srgbClr val="FF0000"/>
                </a:solidFill>
                <a:effectLst/>
                <a:latin typeface="HiraginoSans"/>
              </a:rPr>
              <a:t>に分類</a:t>
            </a:r>
            <a:r>
              <a:rPr lang="ja-JP" altLang="en-US" sz="1800" i="1">
                <a:solidFill>
                  <a:srgbClr val="020077"/>
                </a:solidFill>
                <a:effectLst/>
                <a:latin typeface="HiraginoSans"/>
              </a:rPr>
              <a:t>する程度になるのでは</a:t>
            </a:r>
            <a:r>
              <a:rPr lang="en-US" altLang="ja-JP" sz="1800" i="1" dirty="0">
                <a:solidFill>
                  <a:srgbClr val="020077"/>
                </a:solidFill>
                <a:effectLst/>
                <a:latin typeface="HiraginoSans"/>
              </a:rPr>
              <a:t>? </a:t>
            </a:r>
            <a:endParaRPr lang="ja-JP" altLang="en-US" i="1">
              <a:effectLst/>
            </a:endParaRPr>
          </a:p>
        </p:txBody>
      </p:sp>
    </p:spTree>
    <p:extLst>
      <p:ext uri="{BB962C8B-B14F-4D97-AF65-F5344CB8AC3E}">
        <p14:creationId xmlns:p14="http://schemas.microsoft.com/office/powerpoint/2010/main" val="75649646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989</Words>
  <Application>Microsoft Macintosh PowerPoint</Application>
  <PresentationFormat>ワイド画面</PresentationFormat>
  <Paragraphs>119</Paragraphs>
  <Slides>10</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10</vt:i4>
      </vt:variant>
    </vt:vector>
  </HeadingPairs>
  <TitlesOfParts>
    <vt:vector size="19" baseType="lpstr">
      <vt:lpstr>HG丸ｺﾞｼｯｸM-PRO</vt:lpstr>
      <vt:lpstr>HiraginoSans</vt:lpstr>
      <vt:lpstr>ＭＳ ゴシック</vt:lpstr>
      <vt:lpstr>游ゴシック</vt:lpstr>
      <vt:lpstr>游ゴシック Light</vt:lpstr>
      <vt:lpstr>Arial</vt:lpstr>
      <vt:lpstr>Helvetica</vt:lpstr>
      <vt:lpstr>Symbol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takayuki tomaru</dc:creator>
  <cp:lastModifiedBy>takayuki tomaru</cp:lastModifiedBy>
  <cp:revision>16</cp:revision>
  <dcterms:created xsi:type="dcterms:W3CDTF">2022-09-18T00:21:23Z</dcterms:created>
  <dcterms:modified xsi:type="dcterms:W3CDTF">2022-09-20T01:17:24Z</dcterms:modified>
</cp:coreProperties>
</file>