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
  </p:notesMasterIdLst>
  <p:sldIdLst>
    <p:sldId id="256" r:id="rId2"/>
    <p:sldId id="258" r:id="rId3"/>
    <p:sldId id="260"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39" autoAdjust="0"/>
  </p:normalViewPr>
  <p:slideViewPr>
    <p:cSldViewPr>
      <p:cViewPr varScale="1">
        <p:scale>
          <a:sx n="110" d="100"/>
          <a:sy n="110" d="100"/>
        </p:scale>
        <p:origin x="603" y="7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8257E-368F-4378-8320-DEFC38576F22}" type="datetimeFigureOut">
              <a:rPr kumimoji="1" lang="ja-JP" altLang="en-US" smtClean="0"/>
              <a:t>2024/2/13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0941D-FA05-4325-A3BC-25EB7BF1B865}" type="slidenum">
              <a:rPr kumimoji="1" lang="ja-JP" altLang="en-US" smtClean="0"/>
              <a:t>‹#›</a:t>
            </a:fld>
            <a:endParaRPr kumimoji="1" lang="ja-JP" altLang="en-US"/>
          </a:p>
        </p:txBody>
      </p:sp>
    </p:spTree>
    <p:extLst>
      <p:ext uri="{BB962C8B-B14F-4D97-AF65-F5344CB8AC3E}">
        <p14:creationId xmlns:p14="http://schemas.microsoft.com/office/powerpoint/2010/main" val="16155508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本研究会は，</a:t>
            </a:r>
            <a:r>
              <a:rPr kumimoji="1" lang="en-US" altLang="ja-JP" dirty="0"/>
              <a:t>2002</a:t>
            </a:r>
            <a:r>
              <a:rPr kumimoji="1" lang="ja-JP" altLang="en-US" dirty="0"/>
              <a:t>年の発足当初より「地球外起源固体微粒子の分野横断的な議論を行うこと」を目的とし，宇宙線研究所において研究小集会を実施してきました．</a:t>
            </a:r>
            <a:endParaRPr kumimoji="1" lang="en-US" altLang="ja-JP" dirty="0"/>
          </a:p>
          <a:p>
            <a:r>
              <a:rPr kumimoji="1" lang="ja-JP" altLang="en-US" dirty="0"/>
              <a:t>これまでにもみなさまには多大なサポートをしていただいており，参加者一同大変感謝しております，ありがとうございます．</a:t>
            </a:r>
            <a:endParaRPr kumimoji="1" lang="en-US" altLang="ja-JP" dirty="0"/>
          </a:p>
          <a:p>
            <a:r>
              <a:rPr kumimoji="1" lang="ja-JP" altLang="en-US" dirty="0"/>
              <a:t>私，馬上は，は，</a:t>
            </a:r>
            <a:r>
              <a:rPr kumimoji="1" lang="en-US" altLang="ja-JP" dirty="0"/>
              <a:t>2019</a:t>
            </a:r>
            <a:r>
              <a:rPr kumimoji="1" lang="ja-JP" altLang="en-US" dirty="0"/>
              <a:t>年より研究代表を務めさせていただいております．</a:t>
            </a:r>
            <a:endParaRPr kumimoji="1" lang="en-US" altLang="ja-JP" dirty="0"/>
          </a:p>
          <a:p>
            <a:r>
              <a:rPr kumimoji="1" lang="ja-JP" altLang="en-US" dirty="0"/>
              <a:t>今年度は来月</a:t>
            </a:r>
            <a:r>
              <a:rPr kumimoji="1" lang="en-US" altLang="ja-JP" dirty="0"/>
              <a:t>11</a:t>
            </a:r>
            <a:r>
              <a:rPr kumimoji="1" lang="ja-JP" altLang="en-US" dirty="0"/>
              <a:t>日から</a:t>
            </a:r>
            <a:r>
              <a:rPr kumimoji="1" lang="en-US" altLang="ja-JP" dirty="0"/>
              <a:t>2</a:t>
            </a:r>
            <a:r>
              <a:rPr kumimoji="1" lang="ja-JP" altLang="en-US" dirty="0"/>
              <a:t>日間の予定で行い，発表件数は</a:t>
            </a:r>
            <a:r>
              <a:rPr kumimoji="1" lang="en-US" altLang="ja-JP" dirty="0"/>
              <a:t>14</a:t>
            </a:r>
            <a:r>
              <a:rPr kumimoji="1" lang="ja-JP" altLang="en-US" dirty="0"/>
              <a:t>件を見込んでいます．</a:t>
            </a:r>
            <a:endParaRPr kumimoji="1" lang="en-US" altLang="ja-JP" dirty="0"/>
          </a:p>
          <a:p>
            <a:r>
              <a:rPr kumimoji="1" lang="ja-JP" altLang="en-US" dirty="0"/>
              <a:t>去年より基本的に対面開催を再開いたしましたが，参加者の希望によりオンラインでの中継を引き続き行う予定です．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F60941D-FA05-4325-A3BC-25EB7BF1B865}" type="slidenum">
              <a:rPr kumimoji="1" lang="ja-JP" altLang="en-US" smtClean="0"/>
              <a:t>1</a:t>
            </a:fld>
            <a:endParaRPr kumimoji="1" lang="ja-JP" altLang="en-US"/>
          </a:p>
        </p:txBody>
      </p:sp>
    </p:spTree>
    <p:extLst>
      <p:ext uri="{BB962C8B-B14F-4D97-AF65-F5344CB8AC3E}">
        <p14:creationId xmlns:p14="http://schemas.microsoft.com/office/powerpoint/2010/main" val="234232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200" dirty="0">
                <a:latin typeface="Arial" panose="020B0604020202020204" pitchFamily="34" charset="0"/>
                <a:cs typeface="Arial" panose="020B0604020202020204" pitchFamily="34" charset="0"/>
              </a:rPr>
              <a:t>研究会について簡単に紹介します．</a:t>
            </a:r>
            <a:endParaRPr lang="en-US" altLang="ja-JP" sz="1200" dirty="0">
              <a:latin typeface="Arial" panose="020B0604020202020204" pitchFamily="34" charset="0"/>
              <a:cs typeface="Arial" panose="020B0604020202020204" pitchFamily="34" charset="0"/>
            </a:endParaRPr>
          </a:p>
          <a:p>
            <a:pPr marL="0" indent="0">
              <a:buNone/>
            </a:pPr>
            <a:r>
              <a:rPr lang="ja-JP" altLang="en-US" sz="1200" dirty="0">
                <a:latin typeface="Arial" panose="020B0604020202020204" pitchFamily="34" charset="0"/>
                <a:cs typeface="Arial" panose="020B0604020202020204" pitchFamily="34" charset="0"/>
              </a:rPr>
              <a:t>発表はひとり</a:t>
            </a:r>
            <a:r>
              <a:rPr lang="en-US" altLang="ja-JP" sz="1200" dirty="0">
                <a:latin typeface="Arial" panose="020B0604020202020204" pitchFamily="34" charset="0"/>
                <a:cs typeface="Arial" panose="020B0604020202020204" pitchFamily="34" charset="0"/>
              </a:rPr>
              <a:t>30</a:t>
            </a:r>
            <a:r>
              <a:rPr lang="ja-JP" altLang="en-US" sz="1200" dirty="0">
                <a:latin typeface="Arial" panose="020B0604020202020204" pitchFamily="34" charset="0"/>
                <a:cs typeface="Arial" panose="020B0604020202020204" pitchFamily="34" charset="0"/>
              </a:rPr>
              <a:t>分ほどの持ち時間で，発表中に質疑を挟みながらの話していただく比較的フランクな発表形式で運営しています．</a:t>
            </a:r>
            <a:endParaRPr lang="en-US" altLang="ja-JP" sz="1200" dirty="0">
              <a:latin typeface="Arial" panose="020B0604020202020204" pitchFamily="34" charset="0"/>
              <a:cs typeface="Arial" panose="020B0604020202020204" pitchFamily="34" charset="0"/>
            </a:endParaRPr>
          </a:p>
          <a:p>
            <a:pPr marL="0" indent="0">
              <a:buNone/>
            </a:pPr>
            <a:r>
              <a:rPr lang="ja-JP" altLang="en-US" sz="1200" dirty="0">
                <a:latin typeface="Arial" panose="020B0604020202020204" pitchFamily="34" charset="0"/>
                <a:cs typeface="Arial" panose="020B0604020202020204" pitchFamily="34" charset="0"/>
              </a:rPr>
              <a:t>去年のトピックをいくつか紹介しますと，希ガスの局所分析や，電子顕微鏡観察によるリュウグウ粒子の観察や，即発</a:t>
            </a:r>
            <a:r>
              <a:rPr lang="en-US" altLang="ja-JP" sz="1200" dirty="0">
                <a:latin typeface="Arial" panose="020B0604020202020204" pitchFamily="34" charset="0"/>
                <a:cs typeface="Arial" panose="020B0604020202020204" pitchFamily="34" charset="0"/>
              </a:rPr>
              <a:t>γ</a:t>
            </a:r>
            <a:r>
              <a:rPr lang="ja-JP" altLang="en-US" sz="1200" dirty="0">
                <a:latin typeface="Arial" panose="020B0604020202020204" pitchFamily="34" charset="0"/>
                <a:cs typeface="Arial" panose="020B0604020202020204" pitchFamily="34" charset="0"/>
              </a:rPr>
              <a:t>線分析を使った隕石やリュウグウの元素分析，また</a:t>
            </a:r>
            <a:r>
              <a:rPr lang="en-US" altLang="ja-JP" sz="1200" dirty="0">
                <a:latin typeface="Arial" panose="020B0604020202020204" pitchFamily="34" charset="0"/>
                <a:cs typeface="Arial" panose="020B0604020202020204" pitchFamily="34" charset="0"/>
              </a:rPr>
              <a:t>K-Pg</a:t>
            </a:r>
            <a:r>
              <a:rPr lang="ja-JP" altLang="en-US" sz="1200" dirty="0">
                <a:latin typeface="Arial" panose="020B0604020202020204" pitchFamily="34" charset="0"/>
                <a:cs typeface="Arial" panose="020B0604020202020204" pitchFamily="34" charset="0"/>
              </a:rPr>
              <a:t>境界試料の</a:t>
            </a:r>
            <a:r>
              <a:rPr lang="zh-TW" altLang="en-US" sz="1200" dirty="0">
                <a:latin typeface="ＭＳ ゴシック" panose="020B0609070205080204" pitchFamily="49" charset="-128"/>
                <a:ea typeface="ＭＳ ゴシック" panose="020B0609070205080204" pitchFamily="49" charset="-128"/>
                <a:cs typeface="Arial" panose="020B0604020202020204" pitchFamily="34" charset="0"/>
              </a:rPr>
              <a:t>局所親銅元素</a:t>
            </a:r>
            <a:r>
              <a:rPr lang="ja-JP" altLang="en-US" sz="1200" dirty="0">
                <a:latin typeface="Arial" panose="020B0604020202020204" pitchFamily="34" charset="0"/>
                <a:cs typeface="Arial" panose="020B0604020202020204" pitchFamily="34" charset="0"/>
              </a:rPr>
              <a:t>分析や，隕石の精密ランタノイド分析などの分析科学的な研究．</a:t>
            </a:r>
            <a:endParaRPr lang="en-US" altLang="ja-JP" sz="1200" dirty="0">
              <a:latin typeface="Arial" panose="020B0604020202020204" pitchFamily="34" charset="0"/>
              <a:cs typeface="Arial" panose="020B0604020202020204" pitchFamily="34" charset="0"/>
            </a:endParaRPr>
          </a:p>
          <a:p>
            <a:pPr marL="0" indent="0">
              <a:buNone/>
            </a:pPr>
            <a:r>
              <a:rPr lang="ja-JP" altLang="en-US" sz="1200" dirty="0">
                <a:latin typeface="Arial" panose="020B0604020202020204" pitchFamily="34" charset="0"/>
                <a:cs typeface="Arial" panose="020B0604020202020204" pitchFamily="34" charset="0"/>
              </a:rPr>
              <a:t>こちらが我々の研究会のマジョリティです．</a:t>
            </a:r>
            <a:endParaRPr lang="en-US" altLang="ja-JP" sz="1200" dirty="0">
              <a:latin typeface="Arial" panose="020B0604020202020204" pitchFamily="34" charset="0"/>
              <a:cs typeface="Arial" panose="020B0604020202020204" pitchFamily="34" charset="0"/>
            </a:endParaRPr>
          </a:p>
          <a:p>
            <a:pPr marL="0" indent="0">
              <a:buNone/>
            </a:pPr>
            <a:r>
              <a:rPr lang="ja-JP" altLang="en-US" sz="1200" dirty="0">
                <a:latin typeface="Arial" panose="020B0604020202020204" pitchFamily="34" charset="0"/>
                <a:cs typeface="Arial" panose="020B0604020202020204" pitchFamily="34" charset="0"/>
              </a:rPr>
              <a:t>そして，長寿命核種の半減期測定や，惑星形成論などの物理学的な研究紹介も行っています．</a:t>
            </a:r>
            <a:endParaRPr lang="en-US" altLang="ja-JP" sz="1200" dirty="0">
              <a:latin typeface="Arial" panose="020B0604020202020204" pitchFamily="34" charset="0"/>
              <a:cs typeface="Arial" panose="020B0604020202020204" pitchFamily="34" charset="0"/>
            </a:endParaRPr>
          </a:p>
          <a:p>
            <a:pPr marL="0" indent="0">
              <a:buNone/>
            </a:pPr>
            <a:r>
              <a:rPr lang="ja-JP" altLang="en-US" sz="1200" dirty="0">
                <a:latin typeface="Arial" panose="020B0604020202020204" pitchFamily="34" charset="0"/>
                <a:cs typeface="Arial" panose="020B0604020202020204" pitchFamily="34" charset="0"/>
              </a:rPr>
              <a:t>今年度の査定額は</a:t>
            </a:r>
            <a:r>
              <a:rPr lang="en-US" altLang="ja-JP" sz="1200" dirty="0">
                <a:latin typeface="Arial" panose="020B0604020202020204" pitchFamily="34" charset="0"/>
                <a:cs typeface="Arial" panose="020B0604020202020204" pitchFamily="34" charset="0"/>
              </a:rPr>
              <a:t>40</a:t>
            </a:r>
            <a:r>
              <a:rPr lang="ja-JP" altLang="en-US" sz="1200" dirty="0">
                <a:latin typeface="Arial" panose="020B0604020202020204" pitchFamily="34" charset="0"/>
                <a:cs typeface="Arial" panose="020B0604020202020204" pitchFamily="34" charset="0"/>
              </a:rPr>
              <a:t>万円で，使途は主に旅費です．</a:t>
            </a:r>
            <a:endParaRPr lang="en-US" altLang="ja-JP" sz="1200" dirty="0">
              <a:latin typeface="Arial" panose="020B0604020202020204" pitchFamily="34" charset="0"/>
              <a:cs typeface="Arial" panose="020B0604020202020204" pitchFamily="34" charset="0"/>
            </a:endParaRPr>
          </a:p>
          <a:p>
            <a:pPr marL="0" indent="0">
              <a:buNone/>
            </a:pPr>
            <a:r>
              <a:rPr lang="ja-JP" altLang="en-US" sz="1200" dirty="0">
                <a:latin typeface="Arial" panose="020B0604020202020204" pitchFamily="34" charset="0"/>
                <a:cs typeface="Arial" panose="020B0604020202020204" pitchFamily="34" charset="0"/>
              </a:rPr>
              <a:t>研究会に参加予定の方のキャンセルなどがあり，予算が少し余りましたので，共有，できれば共同研究のために隕石を購入しました．</a:t>
            </a:r>
            <a:endParaRPr lang="en-US" altLang="ja-JP" sz="1200" dirty="0">
              <a:latin typeface="Arial" panose="020B0604020202020204" pitchFamily="34" charset="0"/>
              <a:cs typeface="Arial" panose="020B0604020202020204" pitchFamily="34" charset="0"/>
            </a:endParaRPr>
          </a:p>
          <a:p>
            <a:pPr marL="0" indent="0">
              <a:buNone/>
            </a:pPr>
            <a:r>
              <a:rPr lang="ja-JP" altLang="en-US" sz="1200" dirty="0">
                <a:latin typeface="Arial" panose="020B0604020202020204" pitchFamily="34" charset="0"/>
                <a:cs typeface="Arial" panose="020B0604020202020204" pitchFamily="34" charset="0"/>
              </a:rPr>
              <a:t>また，研究会はこの</a:t>
            </a:r>
            <a:r>
              <a:rPr lang="en-US" altLang="ja-JP" sz="1200" dirty="0">
                <a:latin typeface="Arial" panose="020B0604020202020204" pitchFamily="34" charset="0"/>
                <a:cs typeface="Arial" panose="020B0604020202020204" pitchFamily="34" charset="0"/>
              </a:rPr>
              <a:t>HP</a:t>
            </a:r>
            <a:r>
              <a:rPr lang="ja-JP" altLang="en-US" sz="1200" dirty="0">
                <a:latin typeface="Arial" panose="020B0604020202020204" pitchFamily="34" charset="0"/>
                <a:cs typeface="Arial" panose="020B0604020202020204" pitchFamily="34" charset="0"/>
              </a:rPr>
              <a:t>にて公開しています．</a:t>
            </a:r>
            <a:endParaRPr lang="en-US" altLang="ja-JP" sz="1200" dirty="0">
              <a:latin typeface="Arial" panose="020B0604020202020204" pitchFamily="34" charset="0"/>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F60941D-FA05-4325-A3BC-25EB7BF1B865}" type="slidenum">
              <a:rPr kumimoji="1" lang="ja-JP" altLang="en-US" smtClean="0"/>
              <a:t>2</a:t>
            </a:fld>
            <a:endParaRPr kumimoji="1" lang="ja-JP" altLang="en-US"/>
          </a:p>
        </p:txBody>
      </p:sp>
    </p:spTree>
    <p:extLst>
      <p:ext uri="{BB962C8B-B14F-4D97-AF65-F5344CB8AC3E}">
        <p14:creationId xmlns:p14="http://schemas.microsoft.com/office/powerpoint/2010/main" val="368791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今回は我々の研究紹介を，簡単にですがさせていただきます．</a:t>
            </a:r>
            <a:endParaRPr kumimoji="1" lang="en-US" altLang="ja-JP" dirty="0"/>
          </a:p>
          <a:p>
            <a:r>
              <a:rPr kumimoji="1" lang="ja-JP" altLang="en-US" dirty="0"/>
              <a:t>この研究は私の研究室で行っている，太陽風起源ヘリウムの局所分析結果です．</a:t>
            </a:r>
            <a:endParaRPr kumimoji="1" lang="en-US" altLang="ja-JP" dirty="0"/>
          </a:p>
          <a:p>
            <a:r>
              <a:rPr kumimoji="1" lang="ja-JP" altLang="en-US" dirty="0"/>
              <a:t>この分析は私たちの研究室で独自開発した二次イオン質量分析装置，いわゆる</a:t>
            </a:r>
            <a:r>
              <a:rPr kumimoji="1" lang="en-US" altLang="ja-JP" dirty="0"/>
              <a:t>SIMS</a:t>
            </a:r>
            <a:r>
              <a:rPr kumimoji="1" lang="ja-JP" altLang="en-US" dirty="0"/>
              <a:t>を用いて実現しました．</a:t>
            </a:r>
            <a:endParaRPr kumimoji="1" lang="en-US" altLang="ja-JP" dirty="0"/>
          </a:p>
          <a:p>
            <a:r>
              <a:rPr kumimoji="1" lang="ja-JP" altLang="en-US" dirty="0"/>
              <a:t>左のイメージは電顕を用いて取得した元素マップで，</a:t>
            </a:r>
            <a:r>
              <a:rPr kumimoji="1" lang="en-US" altLang="ja-JP" dirty="0"/>
              <a:t>Mg</a:t>
            </a:r>
            <a:r>
              <a:rPr kumimoji="1" lang="ja-JP" altLang="en-US" dirty="0"/>
              <a:t>を赤，硫黄を緑，鉄を青で色付けしています．</a:t>
            </a:r>
            <a:endParaRPr kumimoji="1" lang="en-US" altLang="ja-JP" dirty="0"/>
          </a:p>
          <a:p>
            <a:r>
              <a:rPr kumimoji="1" lang="ja-JP" altLang="en-US" dirty="0"/>
              <a:t>この領域は非常に小さな粒子の集合体であるマトリックスに，数ミクロンから数十ミクロンの鉱物が埋め込まれるように存在しているのが見えると思います．</a:t>
            </a:r>
            <a:endParaRPr kumimoji="1" lang="en-US" altLang="ja-JP" dirty="0"/>
          </a:p>
          <a:p>
            <a:r>
              <a:rPr kumimoji="1" lang="ja-JP" altLang="en-US" dirty="0"/>
              <a:t>例えばこの青い粒子は金属鉄で，緑の粒子は鉄硫化物，赤い粒子はカンラン石や輝石などのシリケートです．</a:t>
            </a:r>
            <a:endParaRPr kumimoji="1" lang="en-US" altLang="ja-JP" dirty="0"/>
          </a:p>
          <a:p>
            <a:r>
              <a:rPr kumimoji="1" lang="ja-JP" altLang="en-US" dirty="0"/>
              <a:t>そして，右のマップは，左の領域をヘリウムイメージングしたもので，緑の明るい領域に原子数濃度で</a:t>
            </a:r>
            <a:r>
              <a:rPr kumimoji="1" lang="en-US" altLang="ja-JP" dirty="0"/>
              <a:t>1%</a:t>
            </a:r>
            <a:r>
              <a:rPr kumimoji="1" lang="ja-JP" altLang="en-US" dirty="0"/>
              <a:t>を超えるようなヘリウムがあることがわかりました．</a:t>
            </a:r>
            <a:endParaRPr kumimoji="1" lang="en-US" altLang="ja-JP" dirty="0"/>
          </a:p>
          <a:p>
            <a:r>
              <a:rPr kumimoji="1" lang="ja-JP" altLang="en-US" dirty="0"/>
              <a:t>これらのヘリウムは太陽風が粒子表面にイオン注入された結果です．</a:t>
            </a:r>
            <a:endParaRPr kumimoji="1" lang="en-US" altLang="ja-JP" dirty="0"/>
          </a:p>
          <a:p>
            <a:r>
              <a:rPr kumimoji="1" lang="ja-JP" altLang="en-US" dirty="0"/>
              <a:t>太陽風はこのように隕石に取り込まれます，その取り込まれる様式を我々が初めて可視化することに成功しました．</a:t>
            </a:r>
            <a:endParaRPr kumimoji="1" lang="en-US" altLang="ja-JP" dirty="0"/>
          </a:p>
          <a:p>
            <a:r>
              <a:rPr kumimoji="1" lang="ja-JP" altLang="en-US" dirty="0"/>
              <a:t>このような現象がどのように初期太陽系で起きていたかをこれから明らかにしていきたいと考えております．</a:t>
            </a:r>
            <a:endParaRPr kumimoji="1" lang="en-US" altLang="ja-JP" dirty="0"/>
          </a:p>
          <a:p>
            <a:r>
              <a:rPr kumimoji="1" lang="ja-JP" altLang="en-US" dirty="0"/>
              <a:t>また，この結果をまとめて，昨年末論文を投稿し，レビューの結果を待っています．</a:t>
            </a:r>
          </a:p>
        </p:txBody>
      </p:sp>
      <p:sp>
        <p:nvSpPr>
          <p:cNvPr id="4" name="スライド番号プレースホルダー 3"/>
          <p:cNvSpPr>
            <a:spLocks noGrp="1"/>
          </p:cNvSpPr>
          <p:nvPr>
            <p:ph type="sldNum" sz="quarter" idx="5"/>
          </p:nvPr>
        </p:nvSpPr>
        <p:spPr/>
        <p:txBody>
          <a:bodyPr/>
          <a:lstStyle/>
          <a:p>
            <a:fld id="{8F60941D-FA05-4325-A3BC-25EB7BF1B865}" type="slidenum">
              <a:rPr kumimoji="1" lang="ja-JP" altLang="en-US" smtClean="0"/>
              <a:t>3</a:t>
            </a:fld>
            <a:endParaRPr kumimoji="1" lang="ja-JP" altLang="en-US"/>
          </a:p>
        </p:txBody>
      </p:sp>
    </p:spTree>
    <p:extLst>
      <p:ext uri="{BB962C8B-B14F-4D97-AF65-F5344CB8AC3E}">
        <p14:creationId xmlns:p14="http://schemas.microsoft.com/office/powerpoint/2010/main" val="72721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本研究会の参加者が発表した最近の論文を紹介します．</a:t>
            </a:r>
            <a:endParaRPr kumimoji="1" lang="en-US" altLang="ja-JP" dirty="0"/>
          </a:p>
          <a:p>
            <a:r>
              <a:rPr kumimoji="1" lang="ja-JP" altLang="en-US" dirty="0"/>
              <a:t>上</a:t>
            </a:r>
            <a:r>
              <a:rPr kumimoji="1" lang="en-US" altLang="ja-JP" dirty="0"/>
              <a:t>3</a:t>
            </a:r>
            <a:r>
              <a:rPr kumimoji="1" lang="ja-JP" altLang="en-US" dirty="0"/>
              <a:t>本は私も共著になっています．</a:t>
            </a:r>
            <a:endParaRPr kumimoji="1" lang="en-US" altLang="ja-JP" dirty="0"/>
          </a:p>
          <a:p>
            <a:r>
              <a:rPr kumimoji="1" lang="en-US" altLang="ja-JP" dirty="0"/>
              <a:t>MMX</a:t>
            </a:r>
            <a:r>
              <a:rPr kumimoji="1" lang="ja-JP" altLang="en-US" dirty="0"/>
              <a:t>の初期分析に関する論文や，イオン検出器を開発した論文，そして</a:t>
            </a:r>
            <a:r>
              <a:rPr kumimoji="1" lang="en-US" altLang="ja-JP" dirty="0"/>
              <a:t>2021</a:t>
            </a:r>
            <a:r>
              <a:rPr kumimoji="1" lang="ja-JP" altLang="en-US" dirty="0"/>
              <a:t>年に行ったはやぶさ２初期分析の研究結果に関する論文です．</a:t>
            </a:r>
            <a:endParaRPr kumimoji="1" lang="en-US" altLang="ja-JP" dirty="0"/>
          </a:p>
          <a:p>
            <a:r>
              <a:rPr kumimoji="1" lang="ja-JP" altLang="en-US" dirty="0"/>
              <a:t>筆頭著者の九大の岡崎先生，東北大の中村先生はともに本研究会の参加者です．</a:t>
            </a:r>
            <a:endParaRPr kumimoji="1" lang="en-US" altLang="ja-JP" dirty="0"/>
          </a:p>
          <a:p>
            <a:endParaRPr kumimoji="1" lang="en-US" altLang="ja-JP" dirty="0"/>
          </a:p>
          <a:p>
            <a:r>
              <a:rPr kumimoji="1" lang="ja-JP" altLang="en-US" dirty="0"/>
              <a:t>以上です，ご清聴ありがとうございました．</a:t>
            </a:r>
          </a:p>
        </p:txBody>
      </p:sp>
      <p:sp>
        <p:nvSpPr>
          <p:cNvPr id="4" name="スライド番号プレースホルダー 3"/>
          <p:cNvSpPr>
            <a:spLocks noGrp="1"/>
          </p:cNvSpPr>
          <p:nvPr>
            <p:ph type="sldNum" sz="quarter" idx="5"/>
          </p:nvPr>
        </p:nvSpPr>
        <p:spPr/>
        <p:txBody>
          <a:bodyPr/>
          <a:lstStyle/>
          <a:p>
            <a:fld id="{8F60941D-FA05-4325-A3BC-25EB7BF1B865}" type="slidenum">
              <a:rPr kumimoji="1" lang="ja-JP" altLang="en-US" smtClean="0"/>
              <a:t>4</a:t>
            </a:fld>
            <a:endParaRPr kumimoji="1" lang="ja-JP" altLang="en-US"/>
          </a:p>
        </p:txBody>
      </p:sp>
    </p:spTree>
    <p:extLst>
      <p:ext uri="{BB962C8B-B14F-4D97-AF65-F5344CB8AC3E}">
        <p14:creationId xmlns:p14="http://schemas.microsoft.com/office/powerpoint/2010/main" val="110865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97753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02502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8743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07495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2024/2/13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2877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99165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2024/2/13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36006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0ED720-0104-4369-84BC-D37694168613}" type="datetimeFigureOut">
              <a:rPr kumimoji="1" lang="ja-JP" altLang="en-US" smtClean="0"/>
              <a:t>2024/2/13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14445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2024/2/13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62796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78396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2024/2/13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6622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90ED720-0104-4369-84BC-D37694168613}" type="datetimeFigureOut">
              <a:rPr kumimoji="1" lang="ja-JP" altLang="en-US" smtClean="0"/>
              <a:t>2024/2/13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981788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31540" y="606895"/>
            <a:ext cx="8280920" cy="919113"/>
          </a:xfrm>
        </p:spPr>
        <p:txBody>
          <a:bodyPr>
            <a:normAutofit fontScale="90000"/>
          </a:bodyPr>
          <a:lstStyle/>
          <a:p>
            <a:r>
              <a:rPr lang="ja-JP" altLang="en-US" sz="5400" dirty="0"/>
              <a:t>惑星物質科学のフロンティア</a:t>
            </a:r>
            <a:endParaRPr kumimoji="1" lang="ja-JP" altLang="en-US" sz="5400" dirty="0"/>
          </a:p>
        </p:txBody>
      </p:sp>
      <p:sp>
        <p:nvSpPr>
          <p:cNvPr id="4" name="サブタイトル 3"/>
          <p:cNvSpPr>
            <a:spLocks noGrp="1"/>
          </p:cNvSpPr>
          <p:nvPr>
            <p:ph type="subTitle" idx="1"/>
          </p:nvPr>
        </p:nvSpPr>
        <p:spPr>
          <a:xfrm>
            <a:off x="611560" y="1574485"/>
            <a:ext cx="7920880" cy="1752600"/>
          </a:xfrm>
        </p:spPr>
        <p:txBody>
          <a:bodyPr>
            <a:normAutofit fontScale="92500" lnSpcReduction="10000"/>
          </a:bodyPr>
          <a:lstStyle/>
          <a:p>
            <a:r>
              <a:rPr kumimoji="1" lang="ja-JP" altLang="en-US" sz="2800" dirty="0">
                <a:solidFill>
                  <a:schemeClr val="tx1"/>
                </a:solidFill>
              </a:rPr>
              <a:t>世話人</a:t>
            </a:r>
            <a:endParaRPr kumimoji="1" lang="en-US" altLang="ja-JP" sz="2800" dirty="0">
              <a:solidFill>
                <a:schemeClr val="tx1"/>
              </a:solidFill>
            </a:endParaRPr>
          </a:p>
          <a:p>
            <a:r>
              <a:rPr lang="ja-JP" altLang="en-US" sz="2800" dirty="0">
                <a:solidFill>
                  <a:schemeClr val="tx1"/>
                </a:solidFill>
              </a:rPr>
              <a:t>大澤 崇人 </a:t>
            </a:r>
            <a:r>
              <a:rPr lang="en-US" altLang="ja-JP" sz="2800" dirty="0">
                <a:solidFill>
                  <a:schemeClr val="tx1"/>
                </a:solidFill>
              </a:rPr>
              <a:t>(</a:t>
            </a:r>
            <a:r>
              <a:rPr lang="ja-JP" altLang="en-US" sz="2800" dirty="0">
                <a:solidFill>
                  <a:schemeClr val="tx1"/>
                </a:solidFill>
              </a:rPr>
              <a:t>原子力機構</a:t>
            </a:r>
            <a:r>
              <a:rPr lang="en-US" altLang="ja-JP" sz="2800" dirty="0">
                <a:solidFill>
                  <a:schemeClr val="tx1"/>
                </a:solidFill>
              </a:rPr>
              <a:t>)</a:t>
            </a:r>
            <a:r>
              <a:rPr lang="ja-JP" altLang="en-US" sz="2800" dirty="0">
                <a:solidFill>
                  <a:schemeClr val="tx1"/>
                </a:solidFill>
              </a:rPr>
              <a:t> </a:t>
            </a:r>
            <a:endParaRPr lang="en-US" altLang="ja-JP" sz="2800" dirty="0">
              <a:solidFill>
                <a:schemeClr val="tx1"/>
              </a:solidFill>
            </a:endParaRPr>
          </a:p>
          <a:p>
            <a:r>
              <a:rPr lang="ja-JP" altLang="en-US" sz="2800" dirty="0">
                <a:solidFill>
                  <a:schemeClr val="tx1"/>
                </a:solidFill>
              </a:rPr>
              <a:t>村上 登志男 </a:t>
            </a:r>
            <a:r>
              <a:rPr lang="en-US" altLang="ja-JP" sz="2800" dirty="0">
                <a:solidFill>
                  <a:schemeClr val="tx1"/>
                </a:solidFill>
              </a:rPr>
              <a:t>(</a:t>
            </a:r>
            <a:r>
              <a:rPr lang="ja-JP" altLang="en-US" sz="2800" dirty="0">
                <a:solidFill>
                  <a:schemeClr val="tx1"/>
                </a:solidFill>
              </a:rPr>
              <a:t>学習院大</a:t>
            </a:r>
            <a:r>
              <a:rPr lang="en-US" altLang="ja-JP" sz="2800" dirty="0">
                <a:solidFill>
                  <a:schemeClr val="tx1"/>
                </a:solidFill>
              </a:rPr>
              <a:t>)</a:t>
            </a:r>
            <a:endParaRPr lang="en-US" altLang="ja-JP" sz="2800" dirty="0"/>
          </a:p>
          <a:p>
            <a:r>
              <a:rPr lang="ja-JP" altLang="en-US" sz="2800" u="sng" dirty="0"/>
              <a:t>馬上 謙一 </a:t>
            </a:r>
            <a:r>
              <a:rPr lang="en-US" altLang="ja-JP" sz="2800" dirty="0"/>
              <a:t>(</a:t>
            </a:r>
            <a:r>
              <a:rPr lang="ja-JP" altLang="en-US" sz="2800" dirty="0"/>
              <a:t>北海道大学</a:t>
            </a:r>
            <a:r>
              <a:rPr lang="en-US" altLang="ja-JP" sz="2800" dirty="0"/>
              <a:t>)</a:t>
            </a:r>
            <a:endParaRPr kumimoji="1" lang="ja-JP" altLang="en-US" sz="2800" dirty="0">
              <a:solidFill>
                <a:schemeClr val="tx1"/>
              </a:solidFill>
            </a:endParaRPr>
          </a:p>
        </p:txBody>
      </p:sp>
      <p:sp>
        <p:nvSpPr>
          <p:cNvPr id="5" name="テキスト ボックス 4"/>
          <p:cNvSpPr txBox="1"/>
          <p:nvPr/>
        </p:nvSpPr>
        <p:spPr>
          <a:xfrm>
            <a:off x="1835696" y="125710"/>
            <a:ext cx="5472608" cy="461665"/>
          </a:xfrm>
          <a:prstGeom prst="rect">
            <a:avLst/>
          </a:prstGeom>
          <a:noFill/>
        </p:spPr>
        <p:txBody>
          <a:bodyPr wrap="square" rtlCol="0">
            <a:spAutoFit/>
          </a:bodyPr>
          <a:lstStyle/>
          <a:p>
            <a:pPr algn="ctr"/>
            <a:r>
              <a:rPr lang="zh-TW" altLang="en-US" sz="2400" dirty="0">
                <a:latin typeface="ＭＳ Ｐゴシック" panose="020B0600070205080204" pitchFamily="50" charset="-128"/>
                <a:ea typeface="ＭＳ Ｐゴシック" panose="020B0600070205080204" pitchFamily="50" charset="-128"/>
              </a:rPr>
              <a:t>宇宙線研共同利用研究</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AC4FF1D6-AC70-4E55-8BF6-5CE45460A570}"/>
              </a:ext>
            </a:extLst>
          </p:cNvPr>
          <p:cNvSpPr txBox="1"/>
          <p:nvPr/>
        </p:nvSpPr>
        <p:spPr>
          <a:xfrm>
            <a:off x="143508" y="3429000"/>
            <a:ext cx="8856984" cy="3046988"/>
          </a:xfrm>
          <a:prstGeom prst="rect">
            <a:avLst/>
          </a:prstGeom>
          <a:noFill/>
        </p:spPr>
        <p:txBody>
          <a:bodyPr wrap="square">
            <a:spAutoFit/>
          </a:bodyPr>
          <a:lstStyle/>
          <a:p>
            <a:r>
              <a:rPr lang="ja-JP" altLang="en-US" sz="2400" dirty="0"/>
              <a:t>日程</a:t>
            </a:r>
            <a:r>
              <a:rPr lang="en-US" altLang="ja-JP" sz="2400" dirty="0"/>
              <a:t>: 2024</a:t>
            </a:r>
            <a:r>
              <a:rPr lang="ja-JP" altLang="en-US" sz="2400" dirty="0"/>
              <a:t>年</a:t>
            </a:r>
            <a:r>
              <a:rPr lang="en-US" altLang="ja-JP" sz="2400" dirty="0"/>
              <a:t>3</a:t>
            </a:r>
            <a:r>
              <a:rPr lang="ja-JP" altLang="en-US" sz="2400" dirty="0"/>
              <a:t>月</a:t>
            </a:r>
            <a:r>
              <a:rPr lang="en-US" altLang="ja-JP" sz="2400" dirty="0"/>
              <a:t>11-12</a:t>
            </a:r>
            <a:r>
              <a:rPr lang="ja-JP" altLang="en-US" sz="2400" dirty="0"/>
              <a:t>日 開催予定</a:t>
            </a:r>
          </a:p>
          <a:p>
            <a:endParaRPr lang="ja-JP" altLang="en-US" sz="2400" dirty="0"/>
          </a:p>
          <a:p>
            <a:r>
              <a:rPr lang="ja-JP" altLang="en-US" sz="2400" dirty="0"/>
              <a:t>場所</a:t>
            </a:r>
            <a:r>
              <a:rPr lang="en-US" altLang="ja-JP" sz="2400" dirty="0"/>
              <a:t>: </a:t>
            </a:r>
            <a:r>
              <a:rPr lang="ja-JP" altLang="en-US" sz="2400" dirty="0"/>
              <a:t>現地</a:t>
            </a:r>
            <a:r>
              <a:rPr lang="en-US" altLang="ja-JP" sz="2400" dirty="0"/>
              <a:t>(</a:t>
            </a:r>
            <a:r>
              <a:rPr lang="ja-JP" altLang="en-US" sz="2400" dirty="0"/>
              <a:t>柏キャンパス</a:t>
            </a:r>
            <a:r>
              <a:rPr lang="en-US" altLang="ja-JP" sz="2400" dirty="0"/>
              <a:t>)</a:t>
            </a:r>
            <a:r>
              <a:rPr lang="ja-JP" altLang="en-US" sz="2400" dirty="0"/>
              <a:t> </a:t>
            </a:r>
            <a:r>
              <a:rPr lang="en-US" altLang="ja-JP" sz="2400" dirty="0"/>
              <a:t>+</a:t>
            </a:r>
            <a:r>
              <a:rPr lang="ja-JP" altLang="en-US" sz="2400" dirty="0"/>
              <a:t> オンライン </a:t>
            </a:r>
            <a:endParaRPr lang="en-US" altLang="ja-JP" sz="2400" dirty="0"/>
          </a:p>
          <a:p>
            <a:r>
              <a:rPr lang="ja-JP" altLang="en-US" sz="2400" dirty="0"/>
              <a:t>発表件数</a:t>
            </a:r>
            <a:r>
              <a:rPr lang="en-US" altLang="ja-JP" sz="2400" dirty="0"/>
              <a:t>: 14</a:t>
            </a:r>
            <a:r>
              <a:rPr lang="ja-JP" altLang="en-US" sz="2400" dirty="0"/>
              <a:t>件，参加者数</a:t>
            </a:r>
            <a:r>
              <a:rPr lang="en-US" altLang="ja-JP" sz="2400" dirty="0"/>
              <a:t>: 30</a:t>
            </a:r>
            <a:r>
              <a:rPr lang="ja-JP" altLang="en-US" sz="2400" dirty="0"/>
              <a:t>人程度を予定</a:t>
            </a:r>
          </a:p>
          <a:p>
            <a:endParaRPr lang="en-US" altLang="ja-JP" sz="2400" dirty="0"/>
          </a:p>
          <a:p>
            <a:endParaRPr lang="ja-JP" altLang="en-US" sz="2400" dirty="0"/>
          </a:p>
          <a:p>
            <a:r>
              <a:rPr lang="ja-JP" altLang="en-US" sz="2400" dirty="0"/>
              <a:t>趣旨</a:t>
            </a:r>
            <a:r>
              <a:rPr lang="en-US" altLang="ja-JP" sz="2400" dirty="0"/>
              <a:t>: </a:t>
            </a:r>
            <a:r>
              <a:rPr lang="ja-JP" altLang="en-US" sz="2400" dirty="0"/>
              <a:t>惑星科学に関する最新の研究成果の発表を通して異分野間の研究者の交流を行い，太陽系物質進化を議論する．</a:t>
            </a:r>
          </a:p>
        </p:txBody>
      </p:sp>
    </p:spTree>
    <p:extLst>
      <p:ext uri="{BB962C8B-B14F-4D97-AF65-F5344CB8AC3E}">
        <p14:creationId xmlns:p14="http://schemas.microsoft.com/office/powerpoint/2010/main" val="90554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107504" y="44624"/>
            <a:ext cx="9001000" cy="3600400"/>
          </a:xfrm>
        </p:spPr>
        <p:txBody>
          <a:bodyPr>
            <a:noAutofit/>
          </a:bodyPr>
          <a:lstStyle/>
          <a:p>
            <a:pPr marL="0" indent="0">
              <a:buNone/>
            </a:pPr>
            <a:r>
              <a:rPr lang="ja-JP" altLang="en-US" sz="2800" dirty="0">
                <a:latin typeface="Arial" panose="020B0604020202020204" pitchFamily="34" charset="0"/>
                <a:cs typeface="Arial" panose="020B0604020202020204" pitchFamily="34" charset="0"/>
              </a:rPr>
              <a:t>研究会について</a:t>
            </a:r>
            <a:endParaRPr lang="en-US" altLang="ja-JP" sz="2800" dirty="0">
              <a:latin typeface="Arial" panose="020B0604020202020204" pitchFamily="34" charset="0"/>
              <a:cs typeface="Arial" panose="020B0604020202020204" pitchFamily="34" charset="0"/>
            </a:endParaRPr>
          </a:p>
          <a:p>
            <a:pPr marL="0" indent="0">
              <a:buNone/>
            </a:pPr>
            <a:endParaRPr lang="en-US" altLang="ja-JP" sz="2800" dirty="0">
              <a:latin typeface="Arial" panose="020B0604020202020204" pitchFamily="34" charset="0"/>
              <a:cs typeface="Arial" panose="020B0604020202020204" pitchFamily="34" charset="0"/>
            </a:endParaRPr>
          </a:p>
          <a:p>
            <a:pPr marL="0" indent="0">
              <a:buNone/>
            </a:pPr>
            <a:r>
              <a:rPr lang="ja-JP" altLang="en-US" sz="2800" dirty="0">
                <a:latin typeface="Arial" panose="020B0604020202020204" pitchFamily="34" charset="0"/>
                <a:cs typeface="Arial" panose="020B0604020202020204" pitchFamily="34" charset="0"/>
              </a:rPr>
              <a:t>ひとり</a:t>
            </a:r>
            <a:r>
              <a:rPr lang="en-US" altLang="ja-JP" sz="2800" dirty="0">
                <a:latin typeface="Arial" panose="020B0604020202020204" pitchFamily="34" charset="0"/>
                <a:cs typeface="Arial" panose="020B0604020202020204" pitchFamily="34" charset="0"/>
              </a:rPr>
              <a:t>~30</a:t>
            </a:r>
            <a:r>
              <a:rPr lang="ja-JP" altLang="en-US" sz="2800" dirty="0">
                <a:latin typeface="Arial" panose="020B0604020202020204" pitchFamily="34" charset="0"/>
                <a:cs typeface="Arial" panose="020B0604020202020204" pitchFamily="34" charset="0"/>
              </a:rPr>
              <a:t>分の持ち時間で，議論を挟みながらの講演．</a:t>
            </a:r>
            <a:endParaRPr lang="en-US" altLang="ja-JP" sz="2800" dirty="0">
              <a:latin typeface="Arial" panose="020B0604020202020204" pitchFamily="34" charset="0"/>
              <a:cs typeface="Arial" panose="020B0604020202020204" pitchFamily="34" charset="0"/>
            </a:endParaRPr>
          </a:p>
          <a:p>
            <a:pPr marL="0" indent="0">
              <a:buNone/>
            </a:pPr>
            <a:endParaRPr lang="en-US" altLang="ja-JP" sz="2800" dirty="0">
              <a:latin typeface="Arial" panose="020B0604020202020204" pitchFamily="34" charset="0"/>
              <a:cs typeface="Arial" panose="020B0604020202020204" pitchFamily="34" charset="0"/>
            </a:endParaRPr>
          </a:p>
          <a:p>
            <a:pPr marL="0" indent="0">
              <a:buNone/>
            </a:pPr>
            <a:r>
              <a:rPr lang="ja-JP" altLang="en-US" sz="2800" dirty="0">
                <a:latin typeface="Arial" panose="020B0604020202020204" pitchFamily="34" charset="0"/>
                <a:cs typeface="Arial" panose="020B0604020202020204" pitchFamily="34" charset="0"/>
              </a:rPr>
              <a:t>希ガスの局所分析，電子顕微鏡観察，即発</a:t>
            </a:r>
            <a:r>
              <a:rPr lang="en-US" altLang="ja-JP" sz="2800" dirty="0">
                <a:latin typeface="Arial" panose="020B0604020202020204" pitchFamily="34" charset="0"/>
                <a:cs typeface="Arial" panose="020B0604020202020204" pitchFamily="34" charset="0"/>
              </a:rPr>
              <a:t>γ</a:t>
            </a:r>
            <a:r>
              <a:rPr lang="ja-JP" altLang="en-US" sz="2800" dirty="0">
                <a:latin typeface="Arial" panose="020B0604020202020204" pitchFamily="34" charset="0"/>
                <a:cs typeface="Arial" panose="020B0604020202020204" pitchFamily="34" charset="0"/>
              </a:rPr>
              <a:t>線分析，</a:t>
            </a:r>
            <a:r>
              <a:rPr lang="zh-TW" altLang="en-US" sz="2800" dirty="0">
                <a:latin typeface="ＭＳ ゴシック" panose="020B0609070205080204" pitchFamily="49" charset="-128"/>
                <a:ea typeface="ＭＳ ゴシック" panose="020B0609070205080204" pitchFamily="49" charset="-128"/>
                <a:cs typeface="Arial" panose="020B0604020202020204" pitchFamily="34" charset="0"/>
              </a:rPr>
              <a:t>局所親銅元素</a:t>
            </a:r>
            <a:r>
              <a:rPr lang="ja-JP" altLang="en-US" sz="2800" dirty="0">
                <a:latin typeface="Arial" panose="020B0604020202020204" pitchFamily="34" charset="0"/>
                <a:cs typeface="Arial" panose="020B0604020202020204" pitchFamily="34" charset="0"/>
              </a:rPr>
              <a:t>分析，精密ランタノイド分析などの分析科学．</a:t>
            </a:r>
            <a:endParaRPr lang="en-US" altLang="ja-JP" sz="2800" dirty="0">
              <a:latin typeface="Arial" panose="020B0604020202020204" pitchFamily="34" charset="0"/>
              <a:cs typeface="Arial" panose="020B0604020202020204" pitchFamily="34" charset="0"/>
            </a:endParaRPr>
          </a:p>
          <a:p>
            <a:pPr marL="0" indent="0">
              <a:buNone/>
            </a:pPr>
            <a:endParaRPr lang="en-US" altLang="ja-JP" sz="2800" dirty="0">
              <a:latin typeface="Arial" panose="020B0604020202020204" pitchFamily="34" charset="0"/>
              <a:cs typeface="Arial" panose="020B0604020202020204" pitchFamily="34" charset="0"/>
            </a:endParaRPr>
          </a:p>
          <a:p>
            <a:pPr marL="0" indent="0">
              <a:buNone/>
            </a:pPr>
            <a:r>
              <a:rPr lang="ja-JP" altLang="en-US" sz="2800" dirty="0">
                <a:latin typeface="Arial" panose="020B0604020202020204" pitchFamily="34" charset="0"/>
                <a:cs typeface="Arial" panose="020B0604020202020204" pitchFamily="34" charset="0"/>
              </a:rPr>
              <a:t>長寿命核種の半減期測定や，惑星形成論などの物理学的な研究紹介も行っている．</a:t>
            </a:r>
            <a:endParaRPr lang="en-US" altLang="ja-JP" sz="2800" dirty="0">
              <a:latin typeface="Arial" panose="020B0604020202020204" pitchFamily="34" charset="0"/>
              <a:cs typeface="Arial" panose="020B0604020202020204" pitchFamily="34" charset="0"/>
            </a:endParaRPr>
          </a:p>
          <a:p>
            <a:pPr marL="0" indent="0">
              <a:buNone/>
            </a:pPr>
            <a:endParaRPr lang="en-US" altLang="ja-JP" sz="2800" dirty="0">
              <a:latin typeface="Arial" panose="020B0604020202020204" pitchFamily="34" charset="0"/>
              <a:cs typeface="Arial" panose="020B0604020202020204" pitchFamily="34" charset="0"/>
            </a:endParaRPr>
          </a:p>
          <a:p>
            <a:pPr marL="0" indent="0">
              <a:buNone/>
            </a:pPr>
            <a:r>
              <a:rPr lang="ja-JP" altLang="en-US" sz="2800" dirty="0">
                <a:latin typeface="Arial" panose="020B0604020202020204" pitchFamily="34" charset="0"/>
                <a:cs typeface="Arial" panose="020B0604020202020204" pitchFamily="34" charset="0"/>
              </a:rPr>
              <a:t>  </a:t>
            </a:r>
            <a:endParaRPr lang="en-US" altLang="ja-JP" sz="2800" dirty="0">
              <a:latin typeface="Arial" panose="020B0604020202020204" pitchFamily="34" charset="0"/>
              <a:cs typeface="Arial" panose="020B0604020202020204" pitchFamily="34" charset="0"/>
            </a:endParaRPr>
          </a:p>
          <a:p>
            <a:pPr marL="0" indent="0">
              <a:buNone/>
            </a:pPr>
            <a:endParaRPr lang="en-US" altLang="ja-JP" sz="2800" dirty="0">
              <a:latin typeface="Arial" panose="020B0604020202020204" pitchFamily="34" charset="0"/>
              <a:cs typeface="Arial" panose="020B0604020202020204" pitchFamily="34" charset="0"/>
            </a:endParaRPr>
          </a:p>
          <a:p>
            <a:pPr marL="0" indent="0">
              <a:buNone/>
            </a:pPr>
            <a:endParaRPr lang="ja-JP" altLang="en-US" sz="2800" dirty="0">
              <a:latin typeface="Arial" panose="020B0604020202020204" pitchFamily="34" charset="0"/>
              <a:cs typeface="Arial" panose="020B0604020202020204" pitchFamily="34" charset="0"/>
            </a:endParaRPr>
          </a:p>
        </p:txBody>
      </p:sp>
      <p:pic>
        <p:nvPicPr>
          <p:cNvPr id="3" name="図 2" descr="QR コード&#10;&#10;自動的に生成された説明">
            <a:extLst>
              <a:ext uri="{FF2B5EF4-FFF2-40B4-BE49-F238E27FC236}">
                <a16:creationId xmlns:a16="http://schemas.microsoft.com/office/drawing/2014/main" id="{7B473FAF-BC01-656C-67F7-49A50F983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110" y="5085184"/>
            <a:ext cx="1770032" cy="1770032"/>
          </a:xfrm>
          <a:prstGeom prst="rect">
            <a:avLst/>
          </a:prstGeom>
        </p:spPr>
      </p:pic>
      <p:sp>
        <p:nvSpPr>
          <p:cNvPr id="6" name="テキスト ボックス 5">
            <a:extLst>
              <a:ext uri="{FF2B5EF4-FFF2-40B4-BE49-F238E27FC236}">
                <a16:creationId xmlns:a16="http://schemas.microsoft.com/office/drawing/2014/main" id="{CC673AB5-2E82-5DE9-4BAE-76492CE26220}"/>
              </a:ext>
            </a:extLst>
          </p:cNvPr>
          <p:cNvSpPr txBox="1"/>
          <p:nvPr/>
        </p:nvSpPr>
        <p:spPr>
          <a:xfrm>
            <a:off x="251520" y="4802376"/>
            <a:ext cx="8568952" cy="1938992"/>
          </a:xfrm>
          <a:prstGeom prst="rect">
            <a:avLst/>
          </a:prstGeom>
          <a:noFill/>
        </p:spPr>
        <p:txBody>
          <a:bodyPr wrap="square">
            <a:spAutoFit/>
          </a:bodyPr>
          <a:lstStyle/>
          <a:p>
            <a:r>
              <a:rPr lang="en-US" altLang="ja-JP" sz="2400" dirty="0">
                <a:latin typeface="Arial" panose="020B0604020202020204" pitchFamily="34" charset="0"/>
                <a:cs typeface="Arial" panose="020B0604020202020204" pitchFamily="34" charset="0"/>
              </a:rPr>
              <a:t>2023</a:t>
            </a:r>
            <a:r>
              <a:rPr lang="ja-JP" altLang="en-US" sz="2400" dirty="0">
                <a:latin typeface="Arial" panose="020B0604020202020204" pitchFamily="34" charset="0"/>
                <a:cs typeface="Arial" panose="020B0604020202020204" pitchFamily="34" charset="0"/>
              </a:rPr>
              <a:t>年度共同利用査定額</a:t>
            </a:r>
            <a:r>
              <a:rPr lang="en-US" altLang="ja-JP" sz="2400" dirty="0">
                <a:latin typeface="Arial" panose="020B0604020202020204" pitchFamily="34" charset="0"/>
                <a:cs typeface="Arial" panose="020B0604020202020204" pitchFamily="34" charset="0"/>
              </a:rPr>
              <a:t>: 40</a:t>
            </a:r>
            <a:r>
              <a:rPr lang="ja-JP" altLang="en-US" sz="2400" dirty="0">
                <a:latin typeface="Arial" panose="020B0604020202020204" pitchFamily="34" charset="0"/>
                <a:cs typeface="Arial" panose="020B0604020202020204" pitchFamily="34" charset="0"/>
              </a:rPr>
              <a:t>万円</a:t>
            </a:r>
            <a:endParaRPr lang="en-US" altLang="ja-JP" sz="2400" dirty="0">
              <a:latin typeface="Arial" panose="020B0604020202020204" pitchFamily="34" charset="0"/>
              <a:cs typeface="Arial" panose="020B0604020202020204" pitchFamily="34" charset="0"/>
            </a:endParaRPr>
          </a:p>
          <a:p>
            <a:r>
              <a:rPr lang="ja-JP" altLang="en-US" sz="2400" dirty="0">
                <a:latin typeface="Arial" panose="020B0604020202020204" pitchFamily="34" charset="0"/>
                <a:cs typeface="Arial" panose="020B0604020202020204" pitchFamily="34" charset="0"/>
              </a:rPr>
              <a:t>使途： 旅費，研究用隕石購入</a:t>
            </a:r>
            <a:endParaRPr lang="en-US" altLang="ja-JP" sz="2400" dirty="0">
              <a:latin typeface="Arial" panose="020B0604020202020204" pitchFamily="34" charset="0"/>
              <a:cs typeface="Arial" panose="020B0604020202020204" pitchFamily="34" charset="0"/>
            </a:endParaRPr>
          </a:p>
          <a:p>
            <a:endParaRPr lang="en-US" altLang="ja-JP" sz="2400" dirty="0">
              <a:latin typeface="Arial" panose="020B0604020202020204" pitchFamily="34" charset="0"/>
              <a:cs typeface="Arial" panose="020B0604020202020204" pitchFamily="34" charset="0"/>
            </a:endParaRPr>
          </a:p>
          <a:p>
            <a:pPr marL="0" indent="0">
              <a:buNone/>
            </a:pPr>
            <a:r>
              <a:rPr lang="ja-JP" altLang="en-US" sz="2400" dirty="0">
                <a:latin typeface="Arial" panose="020B0604020202020204" pitchFamily="34" charset="0"/>
                <a:cs typeface="Arial" panose="020B0604020202020204" pitchFamily="34" charset="0"/>
              </a:rPr>
              <a:t>研究会内容の公表方法</a:t>
            </a:r>
            <a:r>
              <a:rPr lang="en-US" altLang="ja-JP" sz="2400" dirty="0">
                <a:latin typeface="Arial" panose="020B0604020202020204" pitchFamily="34" charset="0"/>
                <a:cs typeface="Arial" panose="020B0604020202020204" pitchFamily="34" charset="0"/>
              </a:rPr>
              <a:t>: </a:t>
            </a:r>
            <a:r>
              <a:rPr lang="ja-JP" altLang="en-US" sz="2400" dirty="0">
                <a:latin typeface="Arial" panose="020B0604020202020204" pitchFamily="34" charset="0"/>
                <a:cs typeface="Arial" panose="020B0604020202020204" pitchFamily="34" charset="0"/>
              </a:rPr>
              <a:t>以下の</a:t>
            </a:r>
            <a:r>
              <a:rPr lang="en-US" altLang="ja-JP" sz="2400" dirty="0">
                <a:latin typeface="Arial" panose="020B0604020202020204" pitchFamily="34" charset="0"/>
                <a:cs typeface="Arial" panose="020B0604020202020204" pitchFamily="34" charset="0"/>
              </a:rPr>
              <a:t>HP</a:t>
            </a:r>
            <a:r>
              <a:rPr lang="ja-JP" altLang="en-US" sz="2400" dirty="0">
                <a:latin typeface="Arial" panose="020B0604020202020204" pitchFamily="34" charset="0"/>
                <a:cs typeface="Arial" panose="020B0604020202020204" pitchFamily="34" charset="0"/>
              </a:rPr>
              <a:t>にて公開している．</a:t>
            </a:r>
            <a:r>
              <a:rPr lang="en-US" altLang="ja-JP" sz="2400" dirty="0">
                <a:latin typeface="Arial" panose="020B0604020202020204" pitchFamily="34" charset="0"/>
                <a:cs typeface="Arial" panose="020B0604020202020204" pitchFamily="34" charset="0"/>
              </a:rPr>
              <a:t>http://dust.cc.gakushuin.ac.jp/ICRR_meeting</a:t>
            </a:r>
            <a:endParaRPr kumimoji="1" lang="ja-JP"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73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13E0-93DE-5DF0-38A1-4DE95254A40F}"/>
            </a:ext>
          </a:extLst>
        </p:cNvPr>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A383591C-4A06-5D50-5176-052A9022056A}"/>
              </a:ext>
            </a:extLst>
          </p:cNvPr>
          <p:cNvSpPr>
            <a:spLocks noGrp="1"/>
          </p:cNvSpPr>
          <p:nvPr>
            <p:ph idx="1"/>
          </p:nvPr>
        </p:nvSpPr>
        <p:spPr>
          <a:xfrm>
            <a:off x="107504" y="44624"/>
            <a:ext cx="9001000" cy="576064"/>
          </a:xfrm>
        </p:spPr>
        <p:txBody>
          <a:bodyPr>
            <a:noAutofit/>
          </a:bodyPr>
          <a:lstStyle/>
          <a:p>
            <a:pPr marL="0" indent="0">
              <a:buNone/>
            </a:pPr>
            <a:r>
              <a:rPr lang="ja-JP" altLang="en-US" sz="2800" dirty="0">
                <a:latin typeface="Arial" panose="020B0604020202020204" pitchFamily="34" charset="0"/>
                <a:cs typeface="Arial" panose="020B0604020202020204" pitchFamily="34" charset="0"/>
              </a:rPr>
              <a:t>研究紹介</a:t>
            </a:r>
            <a:r>
              <a:rPr lang="en-US" altLang="ja-JP" sz="2800" dirty="0">
                <a:latin typeface="Arial" panose="020B0604020202020204" pitchFamily="34" charset="0"/>
                <a:cs typeface="Arial" panose="020B0604020202020204" pitchFamily="34" charset="0"/>
              </a:rPr>
              <a:t>:</a:t>
            </a:r>
            <a:r>
              <a:rPr lang="ja-JP" altLang="en-US" sz="2800" dirty="0">
                <a:latin typeface="Arial" panose="020B0604020202020204" pitchFamily="34" charset="0"/>
                <a:cs typeface="Arial" panose="020B0604020202020204" pitchFamily="34" charset="0"/>
              </a:rPr>
              <a:t> 隕石を用いた局所希ガス分析</a:t>
            </a:r>
            <a:endParaRPr lang="en-US" altLang="ja-JP" sz="2800" dirty="0">
              <a:latin typeface="Arial" panose="020B0604020202020204" pitchFamily="34" charset="0"/>
              <a:cs typeface="Arial" panose="020B0604020202020204" pitchFamily="34" charset="0"/>
            </a:endParaRPr>
          </a:p>
          <a:p>
            <a:pPr marL="0" indent="0">
              <a:buNone/>
            </a:pPr>
            <a:endParaRPr lang="en-US" altLang="ja-JP" sz="2800" dirty="0">
              <a:latin typeface="Arial" panose="020B0604020202020204" pitchFamily="34" charset="0"/>
              <a:cs typeface="Arial" panose="020B0604020202020204" pitchFamily="34" charset="0"/>
            </a:endParaRPr>
          </a:p>
          <a:p>
            <a:pPr marL="0" indent="0">
              <a:buNone/>
            </a:pPr>
            <a:endParaRPr lang="en-US" altLang="ja-JP" sz="2800" dirty="0">
              <a:latin typeface="Arial" panose="020B0604020202020204" pitchFamily="34" charset="0"/>
              <a:cs typeface="Arial" panose="020B0604020202020204" pitchFamily="34" charset="0"/>
            </a:endParaRPr>
          </a:p>
          <a:p>
            <a:pPr marL="0" indent="0">
              <a:buNone/>
            </a:pPr>
            <a:r>
              <a:rPr lang="ja-JP" altLang="en-US" sz="2800" dirty="0">
                <a:latin typeface="Arial" panose="020B0604020202020204" pitchFamily="34" charset="0"/>
                <a:cs typeface="Arial" panose="020B0604020202020204" pitchFamily="34" charset="0"/>
              </a:rPr>
              <a:t>  </a:t>
            </a:r>
            <a:endParaRPr lang="en-US" altLang="ja-JP" sz="2800" dirty="0">
              <a:latin typeface="Arial" panose="020B0604020202020204" pitchFamily="34" charset="0"/>
              <a:cs typeface="Arial" panose="020B0604020202020204" pitchFamily="34" charset="0"/>
            </a:endParaRPr>
          </a:p>
          <a:p>
            <a:pPr marL="0" indent="0">
              <a:buNone/>
            </a:pPr>
            <a:endParaRPr lang="en-US" altLang="ja-JP" sz="2800" dirty="0">
              <a:latin typeface="Arial" panose="020B0604020202020204" pitchFamily="34" charset="0"/>
              <a:cs typeface="Arial" panose="020B0604020202020204" pitchFamily="34" charset="0"/>
            </a:endParaRPr>
          </a:p>
          <a:p>
            <a:pPr marL="0" indent="0">
              <a:buNone/>
            </a:pPr>
            <a:endParaRPr lang="ja-JP" altLang="en-US" sz="2800" dirty="0">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CB873444-E925-620F-4C59-5DD5D0FF4162}"/>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179512" y="578406"/>
            <a:ext cx="4258929" cy="4652785"/>
          </a:xfrm>
          <a:prstGeom prst="rect">
            <a:avLst/>
          </a:prstGeom>
        </p:spPr>
      </p:pic>
      <p:pic>
        <p:nvPicPr>
          <p:cNvPr id="7" name="図 6">
            <a:extLst>
              <a:ext uri="{FF2B5EF4-FFF2-40B4-BE49-F238E27FC236}">
                <a16:creationId xmlns:a16="http://schemas.microsoft.com/office/drawing/2014/main" id="{1B20B4E4-4358-D701-1BCD-33D573FAF924}"/>
              </a:ext>
            </a:extLst>
          </p:cNvPr>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4669058" y="548680"/>
            <a:ext cx="4241294" cy="4643967"/>
          </a:xfrm>
          <a:prstGeom prst="rect">
            <a:avLst/>
          </a:prstGeom>
        </p:spPr>
      </p:pic>
      <p:sp>
        <p:nvSpPr>
          <p:cNvPr id="8" name="テキスト ボックス 7">
            <a:extLst>
              <a:ext uri="{FF2B5EF4-FFF2-40B4-BE49-F238E27FC236}">
                <a16:creationId xmlns:a16="http://schemas.microsoft.com/office/drawing/2014/main" id="{E2E07107-3C78-7443-4499-0101E19188F0}"/>
              </a:ext>
            </a:extLst>
          </p:cNvPr>
          <p:cNvSpPr txBox="1"/>
          <p:nvPr/>
        </p:nvSpPr>
        <p:spPr>
          <a:xfrm>
            <a:off x="155254" y="5205458"/>
            <a:ext cx="8809233" cy="1569660"/>
          </a:xfrm>
          <a:prstGeom prst="rect">
            <a:avLst/>
          </a:prstGeom>
          <a:noFill/>
        </p:spPr>
        <p:txBody>
          <a:bodyPr wrap="square">
            <a:spAutoFit/>
          </a:bodyPr>
          <a:lstStyle/>
          <a:p>
            <a:pPr marL="0" indent="0">
              <a:buNone/>
            </a:pPr>
            <a:r>
              <a:rPr lang="en-US" altLang="ja-JP" sz="2400" dirty="0">
                <a:latin typeface="Arial" panose="020B0604020202020204" pitchFamily="34" charset="0"/>
                <a:cs typeface="Arial" panose="020B0604020202020204" pitchFamily="34" charset="0"/>
              </a:rPr>
              <a:t>He</a:t>
            </a:r>
            <a:r>
              <a:rPr lang="ja-JP" altLang="en-US" sz="2400" dirty="0">
                <a:latin typeface="Arial" panose="020B0604020202020204" pitchFamily="34" charset="0"/>
                <a:cs typeface="Arial" panose="020B0604020202020204" pitchFamily="34" charset="0"/>
              </a:rPr>
              <a:t>をイオン化可能な高感度二次イオン質量分析装置を用いて，太陽風起源</a:t>
            </a:r>
            <a:r>
              <a:rPr lang="en-US" altLang="ja-JP" sz="2400" dirty="0">
                <a:latin typeface="Arial" panose="020B0604020202020204" pitchFamily="34" charset="0"/>
                <a:cs typeface="Arial" panose="020B0604020202020204" pitchFamily="34" charset="0"/>
              </a:rPr>
              <a:t>He</a:t>
            </a:r>
            <a:r>
              <a:rPr lang="ja-JP" altLang="en-US" sz="2400" dirty="0">
                <a:latin typeface="Arial" panose="020B0604020202020204" pitchFamily="34" charset="0"/>
                <a:cs typeface="Arial" panose="020B0604020202020204" pitchFamily="34" charset="0"/>
              </a:rPr>
              <a:t>の分布を探索した．</a:t>
            </a:r>
            <a:endParaRPr lang="en-US" altLang="ja-JP" sz="2400" dirty="0">
              <a:latin typeface="Arial" panose="020B0604020202020204" pitchFamily="34" charset="0"/>
              <a:cs typeface="Arial" panose="020B0604020202020204" pitchFamily="34" charset="0"/>
            </a:endParaRPr>
          </a:p>
          <a:p>
            <a:pPr marL="449263" indent="-449263">
              <a:buNone/>
            </a:pPr>
            <a:r>
              <a:rPr lang="ja-JP" altLang="en-US" sz="2400" dirty="0">
                <a:latin typeface="Arial" panose="020B0604020202020204" pitchFamily="34" charset="0"/>
                <a:cs typeface="Arial" panose="020B0604020202020204" pitchFamily="34" charset="0"/>
              </a:rPr>
              <a:t>→</a:t>
            </a:r>
            <a:r>
              <a:rPr lang="en-US" altLang="ja-JP" sz="2400" dirty="0">
                <a:latin typeface="Arial" panose="020B0604020202020204" pitchFamily="34" charset="0"/>
                <a:cs typeface="Arial" panose="020B0604020202020204" pitchFamily="34" charset="0"/>
              </a:rPr>
              <a:t>	He</a:t>
            </a:r>
            <a:r>
              <a:rPr lang="ja-JP" altLang="en-US" sz="2400" dirty="0">
                <a:latin typeface="Arial" panose="020B0604020202020204" pitchFamily="34" charset="0"/>
                <a:cs typeface="Arial" panose="020B0604020202020204" pitchFamily="34" charset="0"/>
              </a:rPr>
              <a:t>分布から，隕石母天体上での微粒子の移動を可視化することに成功した．（</a:t>
            </a:r>
            <a:r>
              <a:rPr lang="en-US" altLang="ja-JP" sz="2400" dirty="0">
                <a:latin typeface="Arial" panose="020B0604020202020204" pitchFamily="34" charset="0"/>
                <a:cs typeface="Arial" panose="020B0604020202020204" pitchFamily="34" charset="0"/>
              </a:rPr>
              <a:t>under</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review</a:t>
            </a:r>
            <a:r>
              <a:rPr lang="ja-JP" altLang="en-US" sz="2400" dirty="0">
                <a:latin typeface="Arial" panose="020B0604020202020204" pitchFamily="34" charset="0"/>
                <a:cs typeface="Arial" panose="020B0604020202020204" pitchFamily="34" charset="0"/>
              </a:rPr>
              <a:t>）</a:t>
            </a:r>
            <a:endParaRPr lang="en-US" altLang="ja-JP" sz="2400"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FA91BB0A-DEE5-FBAC-F296-D590D1E37604}"/>
              </a:ext>
            </a:extLst>
          </p:cNvPr>
          <p:cNvSpPr txBox="1"/>
          <p:nvPr/>
        </p:nvSpPr>
        <p:spPr>
          <a:xfrm>
            <a:off x="4932040" y="654617"/>
            <a:ext cx="936104" cy="400110"/>
          </a:xfrm>
          <a:prstGeom prst="rect">
            <a:avLst/>
          </a:prstGeom>
          <a:noFill/>
        </p:spPr>
        <p:txBody>
          <a:bodyPr wrap="square">
            <a:spAutoFit/>
          </a:bodyPr>
          <a:lstStyle/>
          <a:p>
            <a:pPr marL="0" indent="0">
              <a:buNone/>
            </a:pPr>
            <a:r>
              <a:rPr lang="en-US" altLang="ja-JP" sz="2000" baseline="30000" dirty="0">
                <a:solidFill>
                  <a:schemeClr val="bg1"/>
                </a:solidFill>
                <a:latin typeface="Arial" panose="020B0604020202020204" pitchFamily="34" charset="0"/>
                <a:cs typeface="Arial" panose="020B0604020202020204" pitchFamily="34" charset="0"/>
              </a:rPr>
              <a:t>4</a:t>
            </a:r>
            <a:r>
              <a:rPr lang="en-US" altLang="ja-JP" sz="2000" dirty="0">
                <a:solidFill>
                  <a:schemeClr val="bg1"/>
                </a:solidFill>
                <a:latin typeface="Arial" panose="020B0604020202020204" pitchFamily="34" charset="0"/>
                <a:cs typeface="Arial" panose="020B0604020202020204" pitchFamily="34" charset="0"/>
              </a:rPr>
              <a:t>He</a:t>
            </a:r>
          </a:p>
        </p:txBody>
      </p:sp>
      <p:cxnSp>
        <p:nvCxnSpPr>
          <p:cNvPr id="10" name="直線コネクタ 9">
            <a:extLst>
              <a:ext uri="{FF2B5EF4-FFF2-40B4-BE49-F238E27FC236}">
                <a16:creationId xmlns:a16="http://schemas.microsoft.com/office/drawing/2014/main" id="{795D046D-8147-9D32-F4E1-09FDD81BD96C}"/>
              </a:ext>
            </a:extLst>
          </p:cNvPr>
          <p:cNvCxnSpPr/>
          <p:nvPr/>
        </p:nvCxnSpPr>
        <p:spPr>
          <a:xfrm>
            <a:off x="2483768" y="5013176"/>
            <a:ext cx="1800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4813159-6F81-70A3-A05F-0A4E46C8EE8C}"/>
              </a:ext>
            </a:extLst>
          </p:cNvPr>
          <p:cNvSpPr txBox="1"/>
          <p:nvPr/>
        </p:nvSpPr>
        <p:spPr>
          <a:xfrm>
            <a:off x="2915816" y="4526571"/>
            <a:ext cx="997389" cy="461665"/>
          </a:xfrm>
          <a:prstGeom prst="rect">
            <a:avLst/>
          </a:prstGeom>
          <a:noFill/>
        </p:spPr>
        <p:txBody>
          <a:bodyPr wrap="none" rtlCol="0">
            <a:spAutoFit/>
          </a:bodyPr>
          <a:lstStyle/>
          <a:p>
            <a:r>
              <a:rPr kumimoji="1" lang="en-US" altLang="ja-JP" sz="2400" b="1" dirty="0">
                <a:solidFill>
                  <a:schemeClr val="bg1"/>
                </a:solidFill>
              </a:rPr>
              <a:t>50 </a:t>
            </a:r>
            <a:r>
              <a:rPr kumimoji="1" lang="el-GR" altLang="ja-JP" sz="2400" b="1" dirty="0">
                <a:solidFill>
                  <a:schemeClr val="bg1"/>
                </a:solidFill>
                <a:latin typeface="Trebuchet MS" panose="020B0603020202020204" pitchFamily="34" charset="0"/>
              </a:rPr>
              <a:t>μ</a:t>
            </a:r>
            <a:r>
              <a:rPr kumimoji="1" lang="en-US" altLang="ja-JP" sz="2400" b="1" dirty="0">
                <a:solidFill>
                  <a:schemeClr val="bg1"/>
                </a:solidFill>
                <a:latin typeface="Trebuchet MS" panose="020B0603020202020204" pitchFamily="34" charset="0"/>
              </a:rPr>
              <a:t>m</a:t>
            </a:r>
            <a:endParaRPr kumimoji="1" lang="ja-JP" altLang="en-US" sz="2400" b="1" dirty="0">
              <a:solidFill>
                <a:schemeClr val="bg1"/>
              </a:solidFill>
            </a:endParaRPr>
          </a:p>
        </p:txBody>
      </p:sp>
    </p:spTree>
    <p:extLst>
      <p:ext uri="{BB962C8B-B14F-4D97-AF65-F5344CB8AC3E}">
        <p14:creationId xmlns:p14="http://schemas.microsoft.com/office/powerpoint/2010/main" val="246896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F36EE-9AE2-C36B-22AF-A10CF346B99A}"/>
            </a:ext>
          </a:extLst>
        </p:cNvPr>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9CCC2684-E14F-BECF-DFE3-E2EA2D488B6F}"/>
              </a:ext>
            </a:extLst>
          </p:cNvPr>
          <p:cNvSpPr>
            <a:spLocks noGrp="1"/>
          </p:cNvSpPr>
          <p:nvPr>
            <p:ph idx="1"/>
          </p:nvPr>
        </p:nvSpPr>
        <p:spPr>
          <a:xfrm>
            <a:off x="107504" y="44624"/>
            <a:ext cx="9001000" cy="6768752"/>
          </a:xfrm>
        </p:spPr>
        <p:txBody>
          <a:bodyPr>
            <a:normAutofit/>
          </a:bodyPr>
          <a:lstStyle/>
          <a:p>
            <a:pPr marL="0" indent="0">
              <a:buNone/>
            </a:pPr>
            <a:r>
              <a:rPr lang="ja-JP" altLang="en-US" sz="2200" dirty="0">
                <a:latin typeface="Arial" panose="020B0604020202020204" pitchFamily="34" charset="0"/>
                <a:cs typeface="Arial" panose="020B0604020202020204" pitchFamily="34" charset="0"/>
              </a:rPr>
              <a:t>最近の成果</a:t>
            </a:r>
            <a:endParaRPr lang="en-US" altLang="ja-JP" sz="2200" dirty="0">
              <a:latin typeface="Arial" panose="020B0604020202020204" pitchFamily="34" charset="0"/>
              <a:cs typeface="Arial" panose="020B0604020202020204" pitchFamily="34" charset="0"/>
            </a:endParaRPr>
          </a:p>
          <a:p>
            <a:pPr marL="444500" indent="-444500">
              <a:lnSpc>
                <a:spcPct val="110000"/>
              </a:lnSpc>
              <a:buNone/>
            </a:pPr>
            <a:r>
              <a:rPr lang="en-US" altLang="ja-JP" sz="1900" dirty="0">
                <a:latin typeface="Arial" panose="020B0604020202020204" pitchFamily="34" charset="0"/>
                <a:cs typeface="Arial" panose="020B0604020202020204" pitchFamily="34" charset="0"/>
              </a:rPr>
              <a:t>R. </a:t>
            </a:r>
            <a:r>
              <a:rPr lang="en-US" altLang="ja-JP" sz="1900" dirty="0" err="1">
                <a:latin typeface="Arial" panose="020B0604020202020204" pitchFamily="34" charset="0"/>
                <a:cs typeface="Arial" panose="020B0604020202020204" pitchFamily="34" charset="0"/>
              </a:rPr>
              <a:t>Fukai</a:t>
            </a:r>
            <a:r>
              <a:rPr lang="en-US" altLang="ja-JP" sz="1900" dirty="0">
                <a:latin typeface="Arial" panose="020B0604020202020204" pitchFamily="34" charset="0"/>
                <a:cs typeface="Arial" panose="020B0604020202020204" pitchFamily="34" charset="0"/>
              </a:rPr>
              <a:t> et al. (2024) </a:t>
            </a:r>
            <a:r>
              <a:rPr lang="en-US" altLang="ja-JP" sz="1900" b="1" dirty="0">
                <a:latin typeface="Arial" panose="020B0604020202020204" pitchFamily="34" charset="0"/>
                <a:cs typeface="Arial" panose="020B0604020202020204" pitchFamily="34" charset="0"/>
              </a:rPr>
              <a:t>Curation protocol of Phobos sample returned by Martian Moons Exploration</a:t>
            </a:r>
            <a:r>
              <a:rPr lang="en-US" altLang="ja-JP" sz="1900" dirty="0">
                <a:latin typeface="Arial" panose="020B0604020202020204" pitchFamily="34" charset="0"/>
                <a:cs typeface="Arial" panose="020B0604020202020204" pitchFamily="34" charset="0"/>
              </a:rPr>
              <a:t>, </a:t>
            </a:r>
            <a:r>
              <a:rPr lang="en-US" altLang="ja-JP" sz="1900" i="1" dirty="0">
                <a:latin typeface="Arial" panose="020B0604020202020204" pitchFamily="34" charset="0"/>
                <a:cs typeface="Arial" panose="020B0604020202020204" pitchFamily="34" charset="0"/>
              </a:rPr>
              <a:t>Meteoritics and Planetary Science</a:t>
            </a:r>
            <a:r>
              <a:rPr lang="en-US" altLang="ja-JP" sz="1900" dirty="0">
                <a:latin typeface="Arial" panose="020B0604020202020204" pitchFamily="34" charset="0"/>
                <a:cs typeface="Arial" panose="020B0604020202020204" pitchFamily="34" charset="0"/>
              </a:rPr>
              <a:t>, doi.org/10.1111/maps.14121.</a:t>
            </a:r>
          </a:p>
          <a:p>
            <a:pPr marL="444500" indent="-444500">
              <a:lnSpc>
                <a:spcPct val="110000"/>
              </a:lnSpc>
              <a:buNone/>
            </a:pPr>
            <a:r>
              <a:rPr lang="en-US" altLang="ja-JP" sz="1900" dirty="0">
                <a:latin typeface="Arial" panose="020B0604020202020204" pitchFamily="34" charset="0"/>
                <a:cs typeface="Arial" panose="020B0604020202020204" pitchFamily="34" charset="0"/>
              </a:rPr>
              <a:t>	MMX</a:t>
            </a:r>
            <a:r>
              <a:rPr lang="ja-JP" altLang="en-US" sz="1900" dirty="0">
                <a:latin typeface="Arial" panose="020B0604020202020204" pitchFamily="34" charset="0"/>
                <a:cs typeface="Arial" panose="020B0604020202020204" pitchFamily="34" charset="0"/>
              </a:rPr>
              <a:t>の初期分析についての論文</a:t>
            </a:r>
            <a:endParaRPr lang="en-US" altLang="ja-JP" sz="1900" dirty="0">
              <a:latin typeface="Arial" panose="020B0604020202020204" pitchFamily="34" charset="0"/>
              <a:cs typeface="Arial" panose="020B0604020202020204" pitchFamily="34" charset="0"/>
            </a:endParaRPr>
          </a:p>
          <a:p>
            <a:pPr marL="444500" indent="-444500">
              <a:lnSpc>
                <a:spcPct val="110000"/>
              </a:lnSpc>
              <a:buNone/>
            </a:pPr>
            <a:endParaRPr lang="en-US" altLang="ja-JP" sz="1200" dirty="0">
              <a:latin typeface="Arial" panose="020B0604020202020204" pitchFamily="34" charset="0"/>
              <a:cs typeface="Arial" panose="020B0604020202020204" pitchFamily="34" charset="0"/>
            </a:endParaRPr>
          </a:p>
          <a:p>
            <a:pPr marL="444500" indent="-444500">
              <a:lnSpc>
                <a:spcPct val="110000"/>
              </a:lnSpc>
              <a:buNone/>
            </a:pPr>
            <a:r>
              <a:rPr lang="en-US" altLang="ja-JP" sz="1900" dirty="0">
                <a:latin typeface="Arial" panose="020B0604020202020204" pitchFamily="34" charset="0"/>
                <a:cs typeface="Arial" panose="020B0604020202020204" pitchFamily="34" charset="0"/>
              </a:rPr>
              <a:t>K. Bajo et al. (2022) </a:t>
            </a:r>
            <a:r>
              <a:rPr lang="en-US" altLang="ja-JP" sz="1900" b="1" dirty="0">
                <a:latin typeface="Arial" panose="020B0604020202020204" pitchFamily="34" charset="0"/>
                <a:cs typeface="Arial" panose="020B0604020202020204" pitchFamily="34" charset="0"/>
              </a:rPr>
              <a:t>Development of electrostatic‐induced charge detector for multiturn time‐of‐flight mass spectrometer. </a:t>
            </a:r>
            <a:r>
              <a:rPr lang="en-US" altLang="ja-JP" sz="1900" i="1" dirty="0">
                <a:latin typeface="Arial" panose="020B0604020202020204" pitchFamily="34" charset="0"/>
                <a:cs typeface="Arial" panose="020B0604020202020204" pitchFamily="34" charset="0"/>
              </a:rPr>
              <a:t>Journal of Mass Spectrometry</a:t>
            </a:r>
            <a:r>
              <a:rPr lang="en-US" altLang="ja-JP" sz="1900" dirty="0">
                <a:latin typeface="Arial" panose="020B0604020202020204" pitchFamily="34" charset="0"/>
                <a:cs typeface="Arial" panose="020B0604020202020204" pitchFamily="34" charset="0"/>
              </a:rPr>
              <a:t>, DOI: 10.1002/jms.4892.</a:t>
            </a:r>
          </a:p>
          <a:p>
            <a:pPr marL="444500" indent="-444500">
              <a:lnSpc>
                <a:spcPct val="110000"/>
              </a:lnSpc>
              <a:buNone/>
            </a:pPr>
            <a:r>
              <a:rPr lang="en-US" altLang="ja-JP" sz="1900" dirty="0">
                <a:latin typeface="Arial" panose="020B0604020202020204" pitchFamily="34" charset="0"/>
                <a:cs typeface="Arial" panose="020B0604020202020204" pitchFamily="34" charset="0"/>
              </a:rPr>
              <a:t>	JAXA</a:t>
            </a:r>
            <a:r>
              <a:rPr lang="ja-JP" altLang="en-US" sz="1900" dirty="0">
                <a:latin typeface="Arial" panose="020B0604020202020204" pitchFamily="34" charset="0"/>
                <a:cs typeface="Arial" panose="020B0604020202020204" pitchFamily="34" charset="0"/>
              </a:rPr>
              <a:t>と共同開発したイオン検出器の論文</a:t>
            </a:r>
            <a:endParaRPr lang="en-US" altLang="ja-JP" sz="1900" dirty="0">
              <a:latin typeface="Arial" panose="020B0604020202020204" pitchFamily="34" charset="0"/>
              <a:cs typeface="Arial" panose="020B0604020202020204" pitchFamily="34" charset="0"/>
            </a:endParaRPr>
          </a:p>
          <a:p>
            <a:pPr marL="444500" indent="-444500">
              <a:lnSpc>
                <a:spcPct val="110000"/>
              </a:lnSpc>
              <a:buNone/>
            </a:pPr>
            <a:endParaRPr lang="en-US" altLang="ja-JP" sz="1400" dirty="0">
              <a:latin typeface="Arial" panose="020B0604020202020204" pitchFamily="34" charset="0"/>
              <a:cs typeface="Arial" panose="020B0604020202020204" pitchFamily="34" charset="0"/>
            </a:endParaRPr>
          </a:p>
          <a:p>
            <a:pPr marL="444500" indent="-444500">
              <a:lnSpc>
                <a:spcPct val="110000"/>
              </a:lnSpc>
              <a:buNone/>
            </a:pPr>
            <a:r>
              <a:rPr lang="en-US" altLang="ja-JP" sz="1900" dirty="0">
                <a:latin typeface="Arial" panose="020B0604020202020204" pitchFamily="34" charset="0"/>
                <a:cs typeface="Arial" panose="020B0604020202020204" pitchFamily="34" charset="0"/>
              </a:rPr>
              <a:t>R. Okazaki et al. (2022) </a:t>
            </a:r>
            <a:r>
              <a:rPr lang="en-US" altLang="ja-JP" sz="1900" b="1" dirty="0">
                <a:latin typeface="Arial" panose="020B0604020202020204" pitchFamily="34" charset="0"/>
                <a:cs typeface="Arial" panose="020B0604020202020204" pitchFamily="34" charset="0"/>
              </a:rPr>
              <a:t>Noble gases and nitrogen in samples of asteroid </a:t>
            </a:r>
            <a:r>
              <a:rPr lang="en-US" altLang="ja-JP" sz="1900" b="1" dirty="0" err="1">
                <a:latin typeface="Arial" panose="020B0604020202020204" pitchFamily="34" charset="0"/>
                <a:cs typeface="Arial" panose="020B0604020202020204" pitchFamily="34" charset="0"/>
              </a:rPr>
              <a:t>Ryugu</a:t>
            </a:r>
            <a:r>
              <a:rPr lang="en-US" altLang="ja-JP" sz="1900" b="1" dirty="0">
                <a:latin typeface="Arial" panose="020B0604020202020204" pitchFamily="34" charset="0"/>
                <a:cs typeface="Arial" panose="020B0604020202020204" pitchFamily="34" charset="0"/>
              </a:rPr>
              <a:t> record its volatile sources and recent surface evolution. </a:t>
            </a:r>
            <a:r>
              <a:rPr lang="en-US" altLang="ja-JP" sz="1900" i="1" dirty="0">
                <a:latin typeface="Arial" panose="020B0604020202020204" pitchFamily="34" charset="0"/>
                <a:cs typeface="Arial" panose="020B0604020202020204" pitchFamily="34" charset="0"/>
              </a:rPr>
              <a:t>Science</a:t>
            </a:r>
            <a:r>
              <a:rPr lang="en-US" altLang="ja-JP" sz="1900" dirty="0">
                <a:latin typeface="Arial" panose="020B0604020202020204" pitchFamily="34" charset="0"/>
                <a:cs typeface="Arial" panose="020B0604020202020204" pitchFamily="34" charset="0"/>
              </a:rPr>
              <a:t>, DOI:10.1126/science.abo0431.</a:t>
            </a:r>
          </a:p>
          <a:p>
            <a:pPr marL="444500" indent="-444500">
              <a:lnSpc>
                <a:spcPct val="110000"/>
              </a:lnSpc>
              <a:buNone/>
            </a:pPr>
            <a:r>
              <a:rPr lang="en-US" altLang="ja-JP" sz="1900" dirty="0">
                <a:latin typeface="Arial" panose="020B0604020202020204" pitchFamily="34" charset="0"/>
                <a:cs typeface="Arial" panose="020B0604020202020204" pitchFamily="34" charset="0"/>
              </a:rPr>
              <a:t>T. Nakamura et al. (2022) </a:t>
            </a:r>
            <a:r>
              <a:rPr lang="en-US" altLang="ja-JP" sz="1900" b="1" dirty="0">
                <a:latin typeface="Arial" panose="020B0604020202020204" pitchFamily="34" charset="0"/>
                <a:cs typeface="Arial" panose="020B0604020202020204" pitchFamily="34" charset="0"/>
              </a:rPr>
              <a:t>Formation and evolution of carbonaceous asteroid </a:t>
            </a:r>
            <a:r>
              <a:rPr lang="en-US" altLang="ja-JP" sz="1900" b="1" dirty="0" err="1">
                <a:latin typeface="Arial" panose="020B0604020202020204" pitchFamily="34" charset="0"/>
                <a:cs typeface="Arial" panose="020B0604020202020204" pitchFamily="34" charset="0"/>
              </a:rPr>
              <a:t>Ryugu</a:t>
            </a:r>
            <a:r>
              <a:rPr lang="en-US" altLang="ja-JP" sz="1900" b="1" dirty="0">
                <a:latin typeface="Arial" panose="020B0604020202020204" pitchFamily="34" charset="0"/>
                <a:cs typeface="Arial" panose="020B0604020202020204" pitchFamily="34" charset="0"/>
              </a:rPr>
              <a:t>: Direct evidence from returned samples</a:t>
            </a:r>
            <a:r>
              <a:rPr lang="en-US" altLang="ja-JP" sz="1900" dirty="0">
                <a:latin typeface="Arial" panose="020B0604020202020204" pitchFamily="34" charset="0"/>
                <a:cs typeface="Arial" panose="020B0604020202020204" pitchFamily="34" charset="0"/>
              </a:rPr>
              <a:t>.</a:t>
            </a:r>
            <a:r>
              <a:rPr lang="ja-JP" altLang="en-US" sz="1900" dirty="0">
                <a:latin typeface="Arial" panose="020B0604020202020204" pitchFamily="34" charset="0"/>
                <a:cs typeface="Arial" panose="020B0604020202020204" pitchFamily="34" charset="0"/>
              </a:rPr>
              <a:t> </a:t>
            </a:r>
            <a:r>
              <a:rPr lang="en-US" altLang="ja-JP" sz="1900" i="1" dirty="0">
                <a:latin typeface="Arial" panose="020B0604020202020204" pitchFamily="34" charset="0"/>
                <a:cs typeface="Arial" panose="020B0604020202020204" pitchFamily="34" charset="0"/>
              </a:rPr>
              <a:t>Science</a:t>
            </a:r>
            <a:r>
              <a:rPr lang="en-US" altLang="ja-JP" sz="1900" dirty="0">
                <a:latin typeface="Arial" panose="020B0604020202020204" pitchFamily="34" charset="0"/>
                <a:cs typeface="Arial" panose="020B0604020202020204" pitchFamily="34" charset="0"/>
              </a:rPr>
              <a:t>, DOI: 10.1126/science.abn8671.</a:t>
            </a:r>
          </a:p>
          <a:p>
            <a:pPr marL="444500" indent="-444500">
              <a:lnSpc>
                <a:spcPct val="110000"/>
              </a:lnSpc>
              <a:buNone/>
            </a:pPr>
            <a:r>
              <a:rPr lang="en-US" altLang="ja-JP" sz="1900" dirty="0">
                <a:latin typeface="Arial" panose="020B0604020202020204" pitchFamily="34" charset="0"/>
                <a:cs typeface="Arial" panose="020B0604020202020204" pitchFamily="34" charset="0"/>
              </a:rPr>
              <a:t>	</a:t>
            </a:r>
            <a:r>
              <a:rPr lang="ja-JP" altLang="en-US" sz="1900" dirty="0">
                <a:latin typeface="Arial" panose="020B0604020202020204" pitchFamily="34" charset="0"/>
                <a:cs typeface="Arial" panose="020B0604020202020204" pitchFamily="34" charset="0"/>
              </a:rPr>
              <a:t>はやぶさ２初期分析論文</a:t>
            </a:r>
            <a:endParaRPr lang="en-US" altLang="ja-JP"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30716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オーガニック</Template>
  <TotalTime>9849</TotalTime>
  <Words>1126</Words>
  <Application>Microsoft Office PowerPoint</Application>
  <PresentationFormat>画面に合わせる (4:3)</PresentationFormat>
  <Paragraphs>78</Paragraphs>
  <Slides>4</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ＭＳ Ｐゴシック</vt:lpstr>
      <vt:lpstr>ＭＳ ゴシック</vt:lpstr>
      <vt:lpstr>游ゴシック</vt:lpstr>
      <vt:lpstr>Arial</vt:lpstr>
      <vt:lpstr>Calibri</vt:lpstr>
      <vt:lpstr>Calibri Light</vt:lpstr>
      <vt:lpstr>Trebuchet MS</vt:lpstr>
      <vt:lpstr>Wingdings 2</vt:lpstr>
      <vt:lpstr>HDOfficeLightV0</vt:lpstr>
      <vt:lpstr>惑星物質科学のフロンティア</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惑星物質科学のフロンティア</dc:title>
  <dc:creator>osawa</dc:creator>
  <cp:lastModifiedBy>馬上 謙一</cp:lastModifiedBy>
  <cp:revision>33</cp:revision>
  <dcterms:created xsi:type="dcterms:W3CDTF">2014-11-26T04:34:52Z</dcterms:created>
  <dcterms:modified xsi:type="dcterms:W3CDTF">2024-02-15T01:08:31Z</dcterms:modified>
</cp:coreProperties>
</file>